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29"/>
  </p:notesMasterIdLst>
  <p:sldIdLst>
    <p:sldId id="257" r:id="rId2"/>
    <p:sldId id="276" r:id="rId3"/>
    <p:sldId id="260" r:id="rId4"/>
    <p:sldId id="285" r:id="rId5"/>
    <p:sldId id="284" r:id="rId6"/>
    <p:sldId id="292" r:id="rId7"/>
    <p:sldId id="293" r:id="rId8"/>
    <p:sldId id="294" r:id="rId9"/>
    <p:sldId id="296" r:id="rId10"/>
    <p:sldId id="295" r:id="rId11"/>
    <p:sldId id="297" r:id="rId12"/>
    <p:sldId id="286" r:id="rId13"/>
    <p:sldId id="287" r:id="rId14"/>
    <p:sldId id="288" r:id="rId15"/>
    <p:sldId id="289" r:id="rId16"/>
    <p:sldId id="290" r:id="rId17"/>
    <p:sldId id="291" r:id="rId18"/>
    <p:sldId id="281" r:id="rId19"/>
    <p:sldId id="283" r:id="rId20"/>
    <p:sldId id="282" r:id="rId21"/>
    <p:sldId id="266" r:id="rId22"/>
    <p:sldId id="268" r:id="rId23"/>
    <p:sldId id="269" r:id="rId24"/>
    <p:sldId id="270" r:id="rId25"/>
    <p:sldId id="271" r:id="rId26"/>
    <p:sldId id="272"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Notes Placeholder 1048668"/>
          <p:cNvSpPr>
            <a:spLocks noGrp="1"/>
          </p:cNvSpPr>
          <p:nvPr>
            <p:ph type="body"/>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20"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621"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622" name="Date Placeholder 3"/>
          <p:cNvSpPr>
            <a:spLocks noGrp="1"/>
          </p:cNvSpPr>
          <p:nvPr>
            <p:ph type="dt" sz="half" idx="10"/>
          </p:nvPr>
        </p:nvSpPr>
        <p:spPr/>
        <p:txBody>
          <a:bodyPr/>
          <a:lstStyle/>
          <a:p>
            <a:fld id="{DF531B98-7DAA-4F67-B12F-4F673C8BF44F}" type="datetimeFigureOut">
              <a:rPr lang="en-US" smtClean="0"/>
              <a:t>6/20/2024</a:t>
            </a:fld>
            <a:endParaRPr lang="en-US"/>
          </a:p>
        </p:txBody>
      </p:sp>
      <p:sp>
        <p:nvSpPr>
          <p:cNvPr id="1048623" name="Footer Placeholder 4"/>
          <p:cNvSpPr>
            <a:spLocks noGrp="1"/>
          </p:cNvSpPr>
          <p:nvPr>
            <p:ph type="ftr" sz="quarter" idx="11"/>
          </p:nvPr>
        </p:nvSpPr>
        <p:spPr/>
        <p:txBody>
          <a:bodyPr/>
          <a:lstStyle/>
          <a:p>
            <a:endParaRPr lang="en-US"/>
          </a:p>
        </p:txBody>
      </p:sp>
      <p:sp>
        <p:nvSpPr>
          <p:cNvPr id="1048624"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p>
        </p:txBody>
      </p:sp>
      <p:sp>
        <p:nvSpPr>
          <p:cNvPr id="104864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lstStyle/>
          <a:p>
            <a:fld id="{DF531B98-7DAA-4F67-B12F-4F673C8BF44F}" type="datetimeFigureOut">
              <a:rPr lang="en-US" smtClean="0"/>
              <a:t>6/20/2024</a:t>
            </a:fld>
            <a:endParaRPr lang="en-US"/>
          </a:p>
        </p:txBody>
      </p:sp>
      <p:sp>
        <p:nvSpPr>
          <p:cNvPr id="1048643" name="Footer Placeholder 4"/>
          <p:cNvSpPr>
            <a:spLocks noGrp="1"/>
          </p:cNvSpPr>
          <p:nvPr>
            <p:ph type="ftr" sz="quarter" idx="11"/>
          </p:nvPr>
        </p:nvSpPr>
        <p:spPr/>
        <p:txBody>
          <a:bodyPr/>
          <a:lstStyle/>
          <a:p>
            <a:endParaRPr lang="en-US"/>
          </a:p>
        </p:txBody>
      </p:sp>
      <p:sp>
        <p:nvSpPr>
          <p:cNvPr id="1048644"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9"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30"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Date Placeholder 3"/>
          <p:cNvSpPr>
            <a:spLocks noGrp="1"/>
          </p:cNvSpPr>
          <p:nvPr>
            <p:ph type="dt" sz="half" idx="10"/>
          </p:nvPr>
        </p:nvSpPr>
        <p:spPr/>
        <p:txBody>
          <a:bodyPr/>
          <a:lstStyle/>
          <a:p>
            <a:fld id="{DF531B98-7DAA-4F67-B12F-4F673C8BF44F}" type="datetimeFigureOut">
              <a:rPr lang="en-US" smtClean="0"/>
              <a:t>6/20/2024</a:t>
            </a:fld>
            <a:endParaRPr lang="en-US"/>
          </a:p>
        </p:txBody>
      </p:sp>
      <p:sp>
        <p:nvSpPr>
          <p:cNvPr id="1048632" name="Footer Placeholder 4"/>
          <p:cNvSpPr>
            <a:spLocks noGrp="1"/>
          </p:cNvSpPr>
          <p:nvPr>
            <p:ph type="ftr" sz="quarter" idx="11"/>
          </p:nvPr>
        </p:nvSpPr>
        <p:spPr/>
        <p:txBody>
          <a:bodyPr/>
          <a:lstStyle/>
          <a:p>
            <a:endParaRPr lang="en-US"/>
          </a:p>
        </p:txBody>
      </p:sp>
      <p:sp>
        <p:nvSpPr>
          <p:cNvPr id="1048633"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5" name="Title 1"/>
          <p:cNvSpPr>
            <a:spLocks noGrp="1"/>
          </p:cNvSpPr>
          <p:nvPr>
            <p:ph type="title"/>
          </p:nvPr>
        </p:nvSpPr>
        <p:spPr/>
        <p:txBody>
          <a:bodyPr/>
          <a:lstStyle/>
          <a:p>
            <a:r>
              <a:rPr lang="en-US"/>
              <a:t>Click to edit Master title style</a:t>
            </a:r>
          </a:p>
        </p:txBody>
      </p:sp>
      <p:sp>
        <p:nvSpPr>
          <p:cNvPr id="104858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7" name="Date Placeholder 3"/>
          <p:cNvSpPr>
            <a:spLocks noGrp="1"/>
          </p:cNvSpPr>
          <p:nvPr>
            <p:ph type="dt" sz="half" idx="10"/>
          </p:nvPr>
        </p:nvSpPr>
        <p:spPr/>
        <p:txBody>
          <a:bodyPr/>
          <a:lstStyle/>
          <a:p>
            <a:fld id="{DF531B98-7DAA-4F67-B12F-4F673C8BF44F}" type="datetimeFigureOut">
              <a:rPr lang="en-US" smtClean="0"/>
              <a:t>6/20/2024</a:t>
            </a:fld>
            <a:endParaRPr lang="en-US"/>
          </a:p>
        </p:txBody>
      </p:sp>
      <p:sp>
        <p:nvSpPr>
          <p:cNvPr id="1048588" name="Footer Placeholder 4"/>
          <p:cNvSpPr>
            <a:spLocks noGrp="1"/>
          </p:cNvSpPr>
          <p:nvPr>
            <p:ph type="ftr" sz="quarter" idx="11"/>
          </p:nvPr>
        </p:nvSpPr>
        <p:spPr/>
        <p:txBody>
          <a:bodyPr/>
          <a:lstStyle/>
          <a:p>
            <a:endParaRPr lang="en-US"/>
          </a:p>
        </p:txBody>
      </p:sp>
      <p:sp>
        <p:nvSpPr>
          <p:cNvPr id="1048589"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5"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46"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lstStyle/>
          <a:p>
            <a:fld id="{DF531B98-7DAA-4F67-B12F-4F673C8BF44F}" type="datetimeFigureOut">
              <a:rPr lang="en-US" smtClean="0"/>
              <a:t>6/20/2024</a:t>
            </a:fld>
            <a:endParaRPr lang="en-US"/>
          </a:p>
        </p:txBody>
      </p:sp>
      <p:sp>
        <p:nvSpPr>
          <p:cNvPr id="1048648" name="Footer Placeholder 4"/>
          <p:cNvSpPr>
            <a:spLocks noGrp="1"/>
          </p:cNvSpPr>
          <p:nvPr>
            <p:ph type="ftr" sz="quarter" idx="11"/>
          </p:nvPr>
        </p:nvSpPr>
        <p:spPr/>
        <p:txBody>
          <a:bodyPr/>
          <a:lstStyle/>
          <a:p>
            <a:endParaRPr lang="en-US"/>
          </a:p>
        </p:txBody>
      </p:sp>
      <p:sp>
        <p:nvSpPr>
          <p:cNvPr id="1048649"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r>
              <a:rPr lang="en-US"/>
              <a:t>Click to edit Master title style</a:t>
            </a:r>
          </a:p>
        </p:txBody>
      </p:sp>
      <p:sp>
        <p:nvSpPr>
          <p:cNvPr id="1048651"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4"/>
          <p:cNvSpPr>
            <a:spLocks noGrp="1"/>
          </p:cNvSpPr>
          <p:nvPr>
            <p:ph type="dt" sz="half" idx="10"/>
          </p:nvPr>
        </p:nvSpPr>
        <p:spPr/>
        <p:txBody>
          <a:bodyPr/>
          <a:lstStyle/>
          <a:p>
            <a:fld id="{DF531B98-7DAA-4F67-B12F-4F673C8BF44F}" type="datetimeFigureOut">
              <a:rPr lang="en-US" smtClean="0"/>
              <a:t>6/20/2024</a:t>
            </a:fld>
            <a:endParaRPr lang="en-US"/>
          </a:p>
        </p:txBody>
      </p:sp>
      <p:sp>
        <p:nvSpPr>
          <p:cNvPr id="1048654" name="Footer Placeholder 5"/>
          <p:cNvSpPr>
            <a:spLocks noGrp="1"/>
          </p:cNvSpPr>
          <p:nvPr>
            <p:ph type="ftr" sz="quarter" idx="11"/>
          </p:nvPr>
        </p:nvSpPr>
        <p:spPr/>
        <p:txBody>
          <a:bodyPr/>
          <a:lstStyle/>
          <a:p>
            <a:endParaRPr lang="en-US"/>
          </a:p>
        </p:txBody>
      </p:sp>
      <p:sp>
        <p:nvSpPr>
          <p:cNvPr id="1048655"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6" name="Title 1"/>
          <p:cNvSpPr>
            <a:spLocks noGrp="1"/>
          </p:cNvSpPr>
          <p:nvPr>
            <p:ph type="title"/>
          </p:nvPr>
        </p:nvSpPr>
        <p:spPr>
          <a:xfrm>
            <a:off x="839788" y="365125"/>
            <a:ext cx="10515600" cy="1325563"/>
          </a:xfrm>
        </p:spPr>
        <p:txBody>
          <a:bodyPr/>
          <a:lstStyle/>
          <a:p>
            <a:r>
              <a:rPr lang="en-US"/>
              <a:t>Click to edit Master title style</a:t>
            </a:r>
          </a:p>
        </p:txBody>
      </p:sp>
      <p:sp>
        <p:nvSpPr>
          <p:cNvPr id="104865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8"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0"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6"/>
          <p:cNvSpPr>
            <a:spLocks noGrp="1"/>
          </p:cNvSpPr>
          <p:nvPr>
            <p:ph type="dt" sz="half" idx="10"/>
          </p:nvPr>
        </p:nvSpPr>
        <p:spPr/>
        <p:txBody>
          <a:bodyPr/>
          <a:lstStyle/>
          <a:p>
            <a:fld id="{DF531B98-7DAA-4F67-B12F-4F673C8BF44F}" type="datetimeFigureOut">
              <a:rPr lang="en-US" smtClean="0"/>
              <a:t>6/20/2024</a:t>
            </a:fld>
            <a:endParaRPr lang="en-US"/>
          </a:p>
        </p:txBody>
      </p:sp>
      <p:sp>
        <p:nvSpPr>
          <p:cNvPr id="1048662" name="Footer Placeholder 7"/>
          <p:cNvSpPr>
            <a:spLocks noGrp="1"/>
          </p:cNvSpPr>
          <p:nvPr>
            <p:ph type="ftr" sz="quarter" idx="11"/>
          </p:nvPr>
        </p:nvSpPr>
        <p:spPr/>
        <p:txBody>
          <a:bodyPr/>
          <a:lstStyle/>
          <a:p>
            <a:endParaRPr lang="en-US"/>
          </a:p>
        </p:txBody>
      </p:sp>
      <p:sp>
        <p:nvSpPr>
          <p:cNvPr id="1048663" name="Slide Number Placeholder 8"/>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a:t>Click to edit Master title style</a:t>
            </a:r>
          </a:p>
        </p:txBody>
      </p:sp>
      <p:sp>
        <p:nvSpPr>
          <p:cNvPr id="1048626" name="Date Placeholder 2"/>
          <p:cNvSpPr>
            <a:spLocks noGrp="1"/>
          </p:cNvSpPr>
          <p:nvPr>
            <p:ph type="dt" sz="half" idx="10"/>
          </p:nvPr>
        </p:nvSpPr>
        <p:spPr/>
        <p:txBody>
          <a:bodyPr/>
          <a:lstStyle/>
          <a:p>
            <a:fld id="{DF531B98-7DAA-4F67-B12F-4F673C8BF44F}" type="datetimeFigureOut">
              <a:rPr lang="en-US" smtClean="0"/>
              <a:t>6/20/2024</a:t>
            </a:fld>
            <a:endParaRPr lang="en-US"/>
          </a:p>
        </p:txBody>
      </p:sp>
      <p:sp>
        <p:nvSpPr>
          <p:cNvPr id="1048627" name="Footer Placeholder 3"/>
          <p:cNvSpPr>
            <a:spLocks noGrp="1"/>
          </p:cNvSpPr>
          <p:nvPr>
            <p:ph type="ftr" sz="quarter" idx="11"/>
          </p:nvPr>
        </p:nvSpPr>
        <p:spPr/>
        <p:txBody>
          <a:bodyPr/>
          <a:lstStyle/>
          <a:p>
            <a:endParaRPr lang="en-US"/>
          </a:p>
        </p:txBody>
      </p:sp>
      <p:sp>
        <p:nvSpPr>
          <p:cNvPr id="1048628" name="Slide Number Placeholder 4"/>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DF531B98-7DAA-4F67-B12F-4F673C8BF44F}" type="datetimeFigureOut">
              <a:rPr lang="en-US" smtClean="0"/>
              <a:t>6/20/2024</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00"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01"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03" name="Date Placeholder 4"/>
          <p:cNvSpPr>
            <a:spLocks noGrp="1"/>
          </p:cNvSpPr>
          <p:nvPr>
            <p:ph type="dt" sz="half" idx="10"/>
          </p:nvPr>
        </p:nvSpPr>
        <p:spPr/>
        <p:txBody>
          <a:bodyPr/>
          <a:lstStyle/>
          <a:p>
            <a:fld id="{DF531B98-7DAA-4F67-B12F-4F673C8BF44F}" type="datetimeFigureOut">
              <a:rPr lang="en-US" smtClean="0"/>
              <a:t>6/20/2024</a:t>
            </a:fld>
            <a:endParaRPr lang="en-US"/>
          </a:p>
        </p:txBody>
      </p:sp>
      <p:sp>
        <p:nvSpPr>
          <p:cNvPr id="1048604" name="Footer Placeholder 5"/>
          <p:cNvSpPr>
            <a:spLocks noGrp="1"/>
          </p:cNvSpPr>
          <p:nvPr>
            <p:ph type="ftr" sz="quarter" idx="11"/>
          </p:nvPr>
        </p:nvSpPr>
        <p:spPr/>
        <p:txBody>
          <a:bodyPr/>
          <a:lstStyle/>
          <a:p>
            <a:endParaRPr lang="en-US"/>
          </a:p>
        </p:txBody>
      </p:sp>
      <p:sp>
        <p:nvSpPr>
          <p:cNvPr id="1048605"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4"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35"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3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7" name="Date Placeholder 4"/>
          <p:cNvSpPr>
            <a:spLocks noGrp="1"/>
          </p:cNvSpPr>
          <p:nvPr>
            <p:ph type="dt" sz="half" idx="10"/>
          </p:nvPr>
        </p:nvSpPr>
        <p:spPr/>
        <p:txBody>
          <a:bodyPr/>
          <a:lstStyle/>
          <a:p>
            <a:fld id="{DF531B98-7DAA-4F67-B12F-4F673C8BF44F}" type="datetimeFigureOut">
              <a:rPr lang="en-US" smtClean="0"/>
              <a:t>6/20/2024</a:t>
            </a:fld>
            <a:endParaRPr lang="en-US"/>
          </a:p>
        </p:txBody>
      </p:sp>
      <p:sp>
        <p:nvSpPr>
          <p:cNvPr id="1048638" name="Footer Placeholder 5"/>
          <p:cNvSpPr>
            <a:spLocks noGrp="1"/>
          </p:cNvSpPr>
          <p:nvPr>
            <p:ph type="ftr" sz="quarter" idx="11"/>
          </p:nvPr>
        </p:nvSpPr>
        <p:spPr/>
        <p:txBody>
          <a:bodyPr/>
          <a:lstStyle/>
          <a:p>
            <a:endParaRPr lang="en-US"/>
          </a:p>
        </p:txBody>
      </p:sp>
      <p:sp>
        <p:nvSpPr>
          <p:cNvPr id="1048639"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6/20/2024</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Content Placeholder 2"/>
          <p:cNvSpPr txBox="1"/>
          <p:nvPr/>
        </p:nvSpPr>
        <p:spPr>
          <a:xfrm>
            <a:off x="228599" y="571500"/>
            <a:ext cx="11707761" cy="6019800"/>
          </a:xfrm>
          <a:prstGeom prst="rect">
            <a:avLst/>
          </a:prstGeom>
          <a:noFill/>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Font typeface="Arial" panose="020B0604020202020204" pitchFamily="34" charset="0"/>
              <a:buNone/>
            </a:pPr>
            <a:endParaRPr lang="en-US" sz="1600" dirty="0">
              <a:solidFill>
                <a:srgbClr val="0000FF"/>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t>				</a:t>
            </a:r>
          </a:p>
          <a:p>
            <a:pPr algn="ctr">
              <a:buFont typeface="Arial" panose="020B0604020202020204" pitchFamily="34" charset="0"/>
              <a:buNone/>
            </a:pPr>
            <a:r>
              <a:rPr lang="en-US" sz="1600" dirty="0">
                <a:solidFill>
                  <a:srgbClr val="000000"/>
                </a:solidFill>
                <a:latin typeface="Bookman Old Style" panose="02050604050505020204" pitchFamily="18" charset="0"/>
                <a:cs typeface="Times New Roman" panose="02020603050405020304" pitchFamily="18" charset="0"/>
              </a:rPr>
              <a:t>                                                                                                                    Batch Number: ZT-5</a:t>
            </a:r>
            <a:endParaRPr lang="zh-CN" altLang="en-US" dirty="0"/>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600" dirty="0">
                <a:solidFill>
                  <a:srgbClr val="7030A0"/>
                </a:solidFill>
                <a:latin typeface="Times New Roman" panose="02020603050405020304" pitchFamily="18" charset="0"/>
                <a:cs typeface="Times New Roman" panose="02020603050405020304" pitchFamily="18" charset="0"/>
              </a:rPr>
              <a:t>                  </a:t>
            </a:r>
            <a:r>
              <a:rPr lang="en-US" sz="1700" dirty="0">
                <a:latin typeface="Bookman Old Style" panose="02050604050505020204" pitchFamily="18" charset="0"/>
                <a:cs typeface="Times New Roman" panose="02020603050405020304" pitchFamily="18" charset="0"/>
              </a:rPr>
              <a:t>Project Guide: DR Omkar Lakshmi Jagan				Batch Names &amp; Roll Numbers:</a:t>
            </a:r>
          </a:p>
          <a:p>
            <a:pPr>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Srinidhi     :   2111cs020546</a:t>
            </a:r>
          </a:p>
          <a:p>
            <a:pPr>
              <a:buFont typeface="Arial" panose="020B0604020202020204" pitchFamily="34" charset="0"/>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Guru Bharath:  2111cs020548</a:t>
            </a:r>
          </a:p>
          <a:p>
            <a:pPr algn="ctr">
              <a:buFont typeface="Arial" panose="020B0604020202020204" pitchFamily="34" charset="0"/>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Sri Charan:    2111cs020549                              </a:t>
            </a:r>
          </a:p>
          <a:p>
            <a:pPr algn="ctr">
              <a:buFont typeface="Arial" panose="020B0604020202020204" pitchFamily="34" charset="0"/>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Surya Prakash:2111cs020550</a:t>
            </a: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700" b="1" dirty="0">
                <a:solidFill>
                  <a:srgbClr val="7030A0"/>
                </a:solidFill>
                <a:latin typeface="Bookman Old Style" panose="02050604050505020204" pitchFamily="18" charset="0"/>
                <a:cs typeface="Times New Roman" panose="02020603050405020304" pitchFamily="18" charset="0"/>
              </a:rPr>
              <a:t>Malla Reddy University</a:t>
            </a:r>
            <a:endParaRPr lang="en-US" sz="1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2097152" name="Picture 2" descr="No photo description available."/>
          <p:cNvPicPr>
            <a:picLocks noChangeAspect="1" noChangeArrowheads="1"/>
          </p:cNvPicPr>
          <p:nvPr/>
        </p:nvPicPr>
        <p:blipFill>
          <a:blip r:embed="rId2"/>
          <a:srcRect/>
          <a:stretch>
            <a:fillRect/>
          </a:stretch>
        </p:blipFill>
        <p:spPr bwMode="auto">
          <a:xfrm>
            <a:off x="5272854" y="3262745"/>
            <a:ext cx="1619250" cy="16192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4051A-C989-A62F-FD47-FBA7699F4099}"/>
              </a:ext>
            </a:extLst>
          </p:cNvPr>
          <p:cNvSpPr>
            <a:spLocks noGrp="1"/>
          </p:cNvSpPr>
          <p:nvPr>
            <p:ph type="title"/>
          </p:nvPr>
        </p:nvSpPr>
        <p:spPr>
          <a:xfrm>
            <a:off x="843280" y="681037"/>
            <a:ext cx="10515600" cy="1325563"/>
          </a:xfrm>
        </p:spPr>
        <p:txBody>
          <a:bodyPr>
            <a:normAutofit/>
          </a:bodyPr>
          <a:lstStyle/>
          <a:p>
            <a:r>
              <a:rPr lang="en-IN" sz="3200" b="1" dirty="0"/>
              <a:t>ALGORITHMS &amp; METHODS</a:t>
            </a:r>
          </a:p>
        </p:txBody>
      </p:sp>
      <p:sp>
        <p:nvSpPr>
          <p:cNvPr id="3" name="Content Placeholder 2">
            <a:extLst>
              <a:ext uri="{FF2B5EF4-FFF2-40B4-BE49-F238E27FC236}">
                <a16:creationId xmlns:a16="http://schemas.microsoft.com/office/drawing/2014/main" id="{05E32F42-361F-3CF8-BEA6-03778D81542C}"/>
              </a:ext>
            </a:extLst>
          </p:cNvPr>
          <p:cNvSpPr>
            <a:spLocks noGrp="1"/>
          </p:cNvSpPr>
          <p:nvPr>
            <p:ph idx="1"/>
          </p:nvPr>
        </p:nvSpPr>
        <p:spPr/>
        <p:txBody>
          <a:bodyPr>
            <a:normAutofit fontScale="92500"/>
          </a:bodyPr>
          <a:lstStyle/>
          <a:p>
            <a:r>
              <a:rPr lang="en-US" sz="2400" dirty="0"/>
              <a:t>Convolutional Neural Network (CNN) Input: The algorithm takes pre-processed training images as input. These images are represented as pixel values. The filters (kernels) consist of randomly initialized weights.</a:t>
            </a:r>
          </a:p>
          <a:p>
            <a:r>
              <a:rPr lang="en-US" sz="2400" dirty="0"/>
              <a:t>Forward Pass: The input images pass through convolutional layers and pooling layers. In each convolutional layer, the input image is convolved with filters. Pooling layers down sample the feature maps. Patterns and features are detected, resulting in feature maps.</a:t>
            </a:r>
          </a:p>
          <a:p>
            <a:r>
              <a:rPr lang="en-US" sz="2400" dirty="0"/>
              <a:t>Prediction: Feature maps are used to predict the image class. The predicted output is compared with the expected output to compute prediction error.</a:t>
            </a:r>
          </a:p>
          <a:p>
            <a:r>
              <a:rPr lang="en-US" sz="2400" dirty="0"/>
              <a:t>Backward Pass (Backpropagation):The backpropagation algorithm updates filter weights based on prediction error.</a:t>
            </a:r>
          </a:p>
          <a:p>
            <a:r>
              <a:rPr lang="en-US" sz="2400" dirty="0"/>
              <a:t>Forward and backward passes are repeated for multiple epochs. Optimal filter weights minimize prediction error.</a:t>
            </a:r>
            <a:endParaRPr lang="en-IN" sz="2400" dirty="0"/>
          </a:p>
        </p:txBody>
      </p:sp>
    </p:spTree>
    <p:extLst>
      <p:ext uri="{BB962C8B-B14F-4D97-AF65-F5344CB8AC3E}">
        <p14:creationId xmlns:p14="http://schemas.microsoft.com/office/powerpoint/2010/main" val="361455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D8032-E666-95A3-69CA-854753F9A6A7}"/>
              </a:ext>
            </a:extLst>
          </p:cNvPr>
          <p:cNvSpPr>
            <a:spLocks noGrp="1"/>
          </p:cNvSpPr>
          <p:nvPr>
            <p:ph type="title"/>
          </p:nvPr>
        </p:nvSpPr>
        <p:spPr>
          <a:xfrm>
            <a:off x="838200" y="661034"/>
            <a:ext cx="10515600" cy="1325563"/>
          </a:xfrm>
        </p:spPr>
        <p:txBody>
          <a:bodyPr>
            <a:normAutofit/>
          </a:bodyPr>
          <a:lstStyle/>
          <a:p>
            <a:r>
              <a:rPr lang="en-IN" sz="2800" b="1" dirty="0"/>
              <a:t>WORKING OF PROJECT:</a:t>
            </a:r>
          </a:p>
        </p:txBody>
      </p:sp>
      <p:sp>
        <p:nvSpPr>
          <p:cNvPr id="3" name="Content Placeholder 2">
            <a:extLst>
              <a:ext uri="{FF2B5EF4-FFF2-40B4-BE49-F238E27FC236}">
                <a16:creationId xmlns:a16="http://schemas.microsoft.com/office/drawing/2014/main" id="{44416076-3276-397D-A7E8-2D7FE2CC4FA5}"/>
              </a:ext>
            </a:extLst>
          </p:cNvPr>
          <p:cNvSpPr>
            <a:spLocks noGrp="1"/>
          </p:cNvSpPr>
          <p:nvPr>
            <p:ph idx="1"/>
          </p:nvPr>
        </p:nvSpPr>
        <p:spPr/>
        <p:txBody>
          <a:bodyPr>
            <a:normAutofit fontScale="92500" lnSpcReduction="10000"/>
          </a:bodyPr>
          <a:lstStyle/>
          <a:p>
            <a:r>
              <a:rPr lang="en-US" dirty="0"/>
              <a:t>Convolutional Neural Networks (CNNs) form the backbone of the VGG16 model, enabling effective capture of intricate spatial features crucial for distinguishing between various skin conditions. </a:t>
            </a:r>
          </a:p>
          <a:p>
            <a:r>
              <a:rPr lang="en-US" dirty="0"/>
              <a:t>During training, the model is optimized using Stochastic Gradient Descent (SGD) with momentum and Categorical Cross-Entropy Loss, ensuring efficient parameter adjustment to minimize classification errors. </a:t>
            </a:r>
          </a:p>
          <a:p>
            <a:r>
              <a:rPr lang="en-US" dirty="0"/>
              <a:t>Evaluation metrics such as accuracy, precision, recall, and F1-score are employed to assess the model's performance on a validation set, ensuring robust generalization to unseen data. </a:t>
            </a:r>
          </a:p>
          <a:p>
            <a:r>
              <a:rPr lang="en-US" dirty="0"/>
              <a:t>Finally, the model is deployed using a web-based interface built with Flask or Fast API, enabling dermatologists to upload skin images for real-time classification </a:t>
            </a:r>
            <a:endParaRPr lang="en-IN" dirty="0"/>
          </a:p>
        </p:txBody>
      </p:sp>
    </p:spTree>
    <p:extLst>
      <p:ext uri="{BB962C8B-B14F-4D97-AF65-F5344CB8AC3E}">
        <p14:creationId xmlns:p14="http://schemas.microsoft.com/office/powerpoint/2010/main" val="3884512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D312-287E-C89A-C7D4-DFF04002B1D4}"/>
              </a:ext>
            </a:extLst>
          </p:cNvPr>
          <p:cNvSpPr>
            <a:spLocks noGrp="1"/>
          </p:cNvSpPr>
          <p:nvPr>
            <p:ph type="title"/>
          </p:nvPr>
        </p:nvSpPr>
        <p:spPr>
          <a:xfrm>
            <a:off x="716280" y="944245"/>
            <a:ext cx="10515600" cy="1325563"/>
          </a:xfrm>
        </p:spPr>
        <p:txBody>
          <a:bodyPr/>
          <a:lstStyle/>
          <a:p>
            <a:r>
              <a:rPr lang="en-IN" sz="3600" b="1" dirty="0"/>
              <a:t>DEPLOYEMENT AND RESULTS</a:t>
            </a:r>
            <a:r>
              <a:rPr lang="en-IN" sz="2800" b="1" dirty="0"/>
              <a:t>:</a:t>
            </a:r>
            <a:br>
              <a:rPr lang="en-IN" sz="3600" dirty="0"/>
            </a:br>
            <a:endParaRPr lang="en-IN" dirty="0"/>
          </a:p>
        </p:txBody>
      </p:sp>
      <p:sp>
        <p:nvSpPr>
          <p:cNvPr id="3" name="Content Placeholder 2">
            <a:extLst>
              <a:ext uri="{FF2B5EF4-FFF2-40B4-BE49-F238E27FC236}">
                <a16:creationId xmlns:a16="http://schemas.microsoft.com/office/drawing/2014/main" id="{18211DAF-D64B-8E9F-2A37-7C7D2E04FB8B}"/>
              </a:ext>
            </a:extLst>
          </p:cNvPr>
          <p:cNvSpPr>
            <a:spLocks noGrp="1"/>
          </p:cNvSpPr>
          <p:nvPr>
            <p:ph idx="1"/>
          </p:nvPr>
        </p:nvSpPr>
        <p:spPr>
          <a:xfrm>
            <a:off x="716280" y="1782128"/>
            <a:ext cx="10515600" cy="4351338"/>
          </a:xfrm>
        </p:spPr>
        <p:txBody>
          <a:bodyPr/>
          <a:lstStyle/>
          <a:p>
            <a:pPr marL="0" indent="0">
              <a:buNone/>
            </a:pPr>
            <a:r>
              <a:rPr lang="en-IN" dirty="0"/>
              <a:t>SOURCE CODE:</a:t>
            </a:r>
          </a:p>
        </p:txBody>
      </p:sp>
      <p:pic>
        <p:nvPicPr>
          <p:cNvPr id="5" name="Picture 4">
            <a:extLst>
              <a:ext uri="{FF2B5EF4-FFF2-40B4-BE49-F238E27FC236}">
                <a16:creationId xmlns:a16="http://schemas.microsoft.com/office/drawing/2014/main" id="{3ABCB6F0-4495-B86E-B5D0-974D63D11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 y="2569208"/>
            <a:ext cx="10363200" cy="3564258"/>
          </a:xfrm>
          <a:prstGeom prst="rect">
            <a:avLst/>
          </a:prstGeom>
        </p:spPr>
      </p:pic>
    </p:spTree>
    <p:extLst>
      <p:ext uri="{BB962C8B-B14F-4D97-AF65-F5344CB8AC3E}">
        <p14:creationId xmlns:p14="http://schemas.microsoft.com/office/powerpoint/2010/main" val="1387385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BC90-F20B-B08E-CB94-FB19A6928E63}"/>
              </a:ext>
            </a:extLst>
          </p:cNvPr>
          <p:cNvSpPr>
            <a:spLocks noGrp="1"/>
          </p:cNvSpPr>
          <p:nvPr>
            <p:ph type="title"/>
          </p:nvPr>
        </p:nvSpPr>
        <p:spPr>
          <a:xfrm>
            <a:off x="838200" y="681037"/>
            <a:ext cx="10515600" cy="1325563"/>
          </a:xfrm>
        </p:spPr>
        <p:txBody>
          <a:bodyPr>
            <a:normAutofit/>
          </a:bodyPr>
          <a:lstStyle/>
          <a:p>
            <a:r>
              <a:rPr lang="en-IN" sz="3200" b="1" dirty="0"/>
              <a:t>SOURCE CODE:</a:t>
            </a:r>
          </a:p>
        </p:txBody>
      </p:sp>
      <p:pic>
        <p:nvPicPr>
          <p:cNvPr id="9" name="Content Placeholder 8">
            <a:extLst>
              <a:ext uri="{FF2B5EF4-FFF2-40B4-BE49-F238E27FC236}">
                <a16:creationId xmlns:a16="http://schemas.microsoft.com/office/drawing/2014/main" id="{F753ED95-5E2D-E505-F9F8-731FDDBB5B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9120"/>
            <a:ext cx="6606409" cy="4130962"/>
          </a:xfrm>
        </p:spPr>
      </p:pic>
      <p:pic>
        <p:nvPicPr>
          <p:cNvPr id="11" name="Picture 10">
            <a:extLst>
              <a:ext uri="{FF2B5EF4-FFF2-40B4-BE49-F238E27FC236}">
                <a16:creationId xmlns:a16="http://schemas.microsoft.com/office/drawing/2014/main" id="{E965F3EB-592C-976B-FAA2-5CA0BB47C8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1446" y="2804160"/>
            <a:ext cx="8130553" cy="2497006"/>
          </a:xfrm>
          <a:prstGeom prst="rect">
            <a:avLst/>
          </a:prstGeom>
        </p:spPr>
      </p:pic>
    </p:spTree>
    <p:extLst>
      <p:ext uri="{BB962C8B-B14F-4D97-AF65-F5344CB8AC3E}">
        <p14:creationId xmlns:p14="http://schemas.microsoft.com/office/powerpoint/2010/main" val="79444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2955A-F224-9AA1-5703-6B354BE28235}"/>
              </a:ext>
            </a:extLst>
          </p:cNvPr>
          <p:cNvSpPr>
            <a:spLocks noGrp="1"/>
          </p:cNvSpPr>
          <p:nvPr>
            <p:ph type="title"/>
          </p:nvPr>
        </p:nvSpPr>
        <p:spPr>
          <a:xfrm>
            <a:off x="704947" y="1025525"/>
            <a:ext cx="10515600" cy="1325563"/>
          </a:xfrm>
        </p:spPr>
        <p:txBody>
          <a:bodyPr>
            <a:normAutofit/>
          </a:bodyPr>
          <a:lstStyle/>
          <a:p>
            <a:r>
              <a:rPr lang="en-IN" sz="3200" b="1" dirty="0"/>
              <a:t>SOURCE CODE:</a:t>
            </a:r>
          </a:p>
        </p:txBody>
      </p:sp>
      <p:pic>
        <p:nvPicPr>
          <p:cNvPr id="4" name="Content Placeholder 3">
            <a:extLst>
              <a:ext uri="{FF2B5EF4-FFF2-40B4-BE49-F238E27FC236}">
                <a16:creationId xmlns:a16="http://schemas.microsoft.com/office/drawing/2014/main" id="{695B6149-AC24-E501-8BE5-53F747C50F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947" y="1910080"/>
            <a:ext cx="11603893" cy="4053840"/>
          </a:xfrm>
          <a:prstGeom prst="rect">
            <a:avLst/>
          </a:prstGeom>
        </p:spPr>
      </p:pic>
    </p:spTree>
    <p:extLst>
      <p:ext uri="{BB962C8B-B14F-4D97-AF65-F5344CB8AC3E}">
        <p14:creationId xmlns:p14="http://schemas.microsoft.com/office/powerpoint/2010/main" val="124754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676D-1D3D-50D0-30C1-3A5F1A894779}"/>
              </a:ext>
            </a:extLst>
          </p:cNvPr>
          <p:cNvSpPr>
            <a:spLocks noGrp="1"/>
          </p:cNvSpPr>
          <p:nvPr>
            <p:ph type="title"/>
          </p:nvPr>
        </p:nvSpPr>
        <p:spPr>
          <a:xfrm>
            <a:off x="838200" y="802005"/>
            <a:ext cx="10515600" cy="1325563"/>
          </a:xfrm>
        </p:spPr>
        <p:txBody>
          <a:bodyPr>
            <a:normAutofit/>
          </a:bodyPr>
          <a:lstStyle/>
          <a:p>
            <a:r>
              <a:rPr lang="en-IN" sz="2800" b="1" dirty="0"/>
              <a:t>SOURCE CODE:</a:t>
            </a:r>
          </a:p>
        </p:txBody>
      </p:sp>
      <p:pic>
        <p:nvPicPr>
          <p:cNvPr id="5" name="Content Placeholder 4">
            <a:extLst>
              <a:ext uri="{FF2B5EF4-FFF2-40B4-BE49-F238E27FC236}">
                <a16:creationId xmlns:a16="http://schemas.microsoft.com/office/drawing/2014/main" id="{58293923-70E5-300E-9B4A-06AC084C31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99921"/>
            <a:ext cx="10043160" cy="2235200"/>
          </a:xfrm>
        </p:spPr>
      </p:pic>
      <p:pic>
        <p:nvPicPr>
          <p:cNvPr id="9" name="Picture 8">
            <a:extLst>
              <a:ext uri="{FF2B5EF4-FFF2-40B4-BE49-F238E27FC236}">
                <a16:creationId xmlns:a16="http://schemas.microsoft.com/office/drawing/2014/main" id="{FD172C80-265A-B922-3258-9BE58D676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189860"/>
            <a:ext cx="10043160" cy="2515740"/>
          </a:xfrm>
          <a:prstGeom prst="rect">
            <a:avLst/>
          </a:prstGeom>
        </p:spPr>
      </p:pic>
    </p:spTree>
    <p:extLst>
      <p:ext uri="{BB962C8B-B14F-4D97-AF65-F5344CB8AC3E}">
        <p14:creationId xmlns:p14="http://schemas.microsoft.com/office/powerpoint/2010/main" val="2916930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3A99-3EE8-E192-2CCF-95BE4F2C0353}"/>
              </a:ext>
            </a:extLst>
          </p:cNvPr>
          <p:cNvSpPr>
            <a:spLocks noGrp="1"/>
          </p:cNvSpPr>
          <p:nvPr>
            <p:ph type="title"/>
          </p:nvPr>
        </p:nvSpPr>
        <p:spPr>
          <a:xfrm>
            <a:off x="838200" y="954405"/>
            <a:ext cx="10515600" cy="1325563"/>
          </a:xfrm>
        </p:spPr>
        <p:txBody>
          <a:bodyPr>
            <a:normAutofit/>
          </a:bodyPr>
          <a:lstStyle/>
          <a:p>
            <a:r>
              <a:rPr lang="en-IN" sz="2400" b="1" dirty="0"/>
              <a:t>SOURCE CODE:</a:t>
            </a:r>
          </a:p>
        </p:txBody>
      </p:sp>
      <p:pic>
        <p:nvPicPr>
          <p:cNvPr id="7" name="Content Placeholder 6">
            <a:extLst>
              <a:ext uri="{FF2B5EF4-FFF2-40B4-BE49-F238E27FC236}">
                <a16:creationId xmlns:a16="http://schemas.microsoft.com/office/drawing/2014/main" id="{A5BE159F-3DE1-DB80-B0AE-3D8BC8D2F9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98915"/>
            <a:ext cx="10515600" cy="4004758"/>
          </a:xfrm>
          <a:prstGeom prst="rect">
            <a:avLst/>
          </a:prstGeom>
        </p:spPr>
      </p:pic>
    </p:spTree>
    <p:extLst>
      <p:ext uri="{BB962C8B-B14F-4D97-AF65-F5344CB8AC3E}">
        <p14:creationId xmlns:p14="http://schemas.microsoft.com/office/powerpoint/2010/main" val="2383259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2CF4-8110-2A8E-8339-FD18EF15C9C5}"/>
              </a:ext>
            </a:extLst>
          </p:cNvPr>
          <p:cNvSpPr>
            <a:spLocks noGrp="1"/>
          </p:cNvSpPr>
          <p:nvPr>
            <p:ph type="title"/>
          </p:nvPr>
        </p:nvSpPr>
        <p:spPr>
          <a:xfrm>
            <a:off x="838200" y="709688"/>
            <a:ext cx="10515600" cy="1325563"/>
          </a:xfrm>
        </p:spPr>
        <p:txBody>
          <a:bodyPr>
            <a:normAutofit/>
          </a:bodyPr>
          <a:lstStyle/>
          <a:p>
            <a:r>
              <a:rPr lang="en-IN" sz="2800" b="1" dirty="0"/>
              <a:t>SOURCE CODE:</a:t>
            </a:r>
          </a:p>
        </p:txBody>
      </p:sp>
      <p:pic>
        <p:nvPicPr>
          <p:cNvPr id="7" name="Content Placeholder 6">
            <a:extLst>
              <a:ext uri="{FF2B5EF4-FFF2-40B4-BE49-F238E27FC236}">
                <a16:creationId xmlns:a16="http://schemas.microsoft.com/office/drawing/2014/main" id="{2F770091-C560-002C-4218-B38FFEB4CC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20397"/>
            <a:ext cx="5350033" cy="3596166"/>
          </a:xfrm>
        </p:spPr>
      </p:pic>
      <p:pic>
        <p:nvPicPr>
          <p:cNvPr id="11" name="Picture 10">
            <a:extLst>
              <a:ext uri="{FF2B5EF4-FFF2-40B4-BE49-F238E27FC236}">
                <a16:creationId xmlns:a16="http://schemas.microsoft.com/office/drawing/2014/main" id="{39E20EF0-C119-902A-8A5A-F57D977CA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8233" y="2150106"/>
            <a:ext cx="5902167" cy="3366457"/>
          </a:xfrm>
          <a:prstGeom prst="rect">
            <a:avLst/>
          </a:prstGeom>
        </p:spPr>
      </p:pic>
    </p:spTree>
    <p:extLst>
      <p:ext uri="{BB962C8B-B14F-4D97-AF65-F5344CB8AC3E}">
        <p14:creationId xmlns:p14="http://schemas.microsoft.com/office/powerpoint/2010/main" val="154899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8E79-1B61-DBD2-AD38-D7D57D2F3FC0}"/>
              </a:ext>
            </a:extLst>
          </p:cNvPr>
          <p:cNvSpPr>
            <a:spLocks noGrp="1"/>
          </p:cNvSpPr>
          <p:nvPr>
            <p:ph type="title"/>
          </p:nvPr>
        </p:nvSpPr>
        <p:spPr/>
        <p:txBody>
          <a:bodyPr/>
          <a:lstStyle/>
          <a:p>
            <a:br>
              <a:rPr lang="en-IN" dirty="0"/>
            </a:br>
            <a:r>
              <a:rPr lang="en-IN" dirty="0"/>
              <a:t>Model Implementation &amp; Training</a:t>
            </a:r>
          </a:p>
        </p:txBody>
      </p:sp>
      <p:sp>
        <p:nvSpPr>
          <p:cNvPr id="3" name="Content Placeholder 2">
            <a:extLst>
              <a:ext uri="{FF2B5EF4-FFF2-40B4-BE49-F238E27FC236}">
                <a16:creationId xmlns:a16="http://schemas.microsoft.com/office/drawing/2014/main" id="{9EAF6025-EAC9-0AA3-38C6-994F776E9587}"/>
              </a:ext>
            </a:extLst>
          </p:cNvPr>
          <p:cNvSpPr>
            <a:spLocks noGrp="1"/>
          </p:cNvSpPr>
          <p:nvPr>
            <p:ph idx="1"/>
          </p:nvPr>
        </p:nvSpPr>
        <p:spPr/>
        <p:txBody>
          <a:bodyPr/>
          <a:lstStyle/>
          <a:p>
            <a:r>
              <a:rPr lang="en-US" dirty="0"/>
              <a:t>The implementation is carried out using the Python Programming language. The model is developed using the Kera's framework. The dataset is loaded by mounting the Google Drive to the Google Collab notebook. All the images are resized and class labels are encoded to integers. The dataset is split such that 80% of the dataset is used for training while 20% of the data is used for validation and testing. A stratified split is performed that forces the distribution of the classes among different splits to be the same. The training and testing images are normalized and then the class weights are computed.</a:t>
            </a:r>
            <a:endParaRPr lang="en-IN" dirty="0"/>
          </a:p>
        </p:txBody>
      </p:sp>
    </p:spTree>
    <p:extLst>
      <p:ext uri="{BB962C8B-B14F-4D97-AF65-F5344CB8AC3E}">
        <p14:creationId xmlns:p14="http://schemas.microsoft.com/office/powerpoint/2010/main" val="3222635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0B7B-A347-DC46-4AED-CC9C65A8A305}"/>
              </a:ext>
            </a:extLst>
          </p:cNvPr>
          <p:cNvSpPr>
            <a:spLocks noGrp="1"/>
          </p:cNvSpPr>
          <p:nvPr>
            <p:ph type="title"/>
          </p:nvPr>
        </p:nvSpPr>
        <p:spPr>
          <a:xfrm>
            <a:off x="838200" y="365125"/>
            <a:ext cx="10515600" cy="2073275"/>
          </a:xfrm>
        </p:spPr>
        <p:txBody>
          <a:bodyPr/>
          <a:lstStyle/>
          <a:p>
            <a:r>
              <a:rPr lang="en-IN" dirty="0"/>
              <a:t>Model Evaluation Metrices</a:t>
            </a:r>
          </a:p>
        </p:txBody>
      </p:sp>
      <p:sp>
        <p:nvSpPr>
          <p:cNvPr id="3" name="Content Placeholder 2">
            <a:extLst>
              <a:ext uri="{FF2B5EF4-FFF2-40B4-BE49-F238E27FC236}">
                <a16:creationId xmlns:a16="http://schemas.microsoft.com/office/drawing/2014/main" id="{33F748E3-8AD7-7553-3E5A-7445D53E35E3}"/>
              </a:ext>
            </a:extLst>
          </p:cNvPr>
          <p:cNvSpPr>
            <a:spLocks noGrp="1"/>
          </p:cNvSpPr>
          <p:nvPr>
            <p:ph idx="1"/>
          </p:nvPr>
        </p:nvSpPr>
        <p:spPr/>
        <p:txBody>
          <a:bodyPr>
            <a:normAutofit fontScale="92500" lnSpcReduction="20000"/>
          </a:bodyPr>
          <a:lstStyle/>
          <a:p>
            <a:r>
              <a:rPr lang="en-US" dirty="0"/>
              <a:t>Accuracy: The ratio of correctly classified images to the total number of images. It represents the overall model performance, but can be misleading for imbalanced datasets (where some classes have many more examples than others).</a:t>
            </a:r>
          </a:p>
          <a:p>
            <a:r>
              <a:rPr lang="en-US" dirty="0"/>
              <a:t>Precision: The ratio of correctly predicted positive cases (diseases) to the total number of predicted positive cases. It measures how good the model is at identifying true positives and avoiding false positives.</a:t>
            </a:r>
          </a:p>
          <a:p>
            <a:r>
              <a:rPr lang="en-US" dirty="0"/>
              <a:t>Recall: The ratio of correctly predicted positive cases (diseases) to the total number of actual positive cases. It measures how good the model is at finding all relevant cases (avoiding false negatives).</a:t>
            </a:r>
          </a:p>
          <a:p>
            <a:r>
              <a:rPr lang="en-US" dirty="0"/>
              <a:t>F1-score: The harmonic mean of precision and recall, combining both metrics into a single score. It provides a balanced view of a model's performance, especially for imbalanced datasets.</a:t>
            </a:r>
            <a:endParaRPr lang="en-IN" dirty="0"/>
          </a:p>
        </p:txBody>
      </p:sp>
    </p:spTree>
    <p:extLst>
      <p:ext uri="{BB962C8B-B14F-4D97-AF65-F5344CB8AC3E}">
        <p14:creationId xmlns:p14="http://schemas.microsoft.com/office/powerpoint/2010/main" val="372410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FDA0-5761-F210-7367-703A39E9CFE9}"/>
              </a:ext>
            </a:extLst>
          </p:cNvPr>
          <p:cNvSpPr>
            <a:spLocks noGrp="1"/>
          </p:cNvSpPr>
          <p:nvPr>
            <p:ph type="title"/>
          </p:nvPr>
        </p:nvSpPr>
        <p:spPr>
          <a:xfrm>
            <a:off x="838200" y="527685"/>
            <a:ext cx="10642600" cy="1768475"/>
          </a:xfrm>
        </p:spPr>
        <p:txBody>
          <a:bodyPr/>
          <a:lstStyle/>
          <a:p>
            <a:r>
              <a:rPr lang="en-IN" b="1" dirty="0"/>
              <a:t>Contents</a:t>
            </a:r>
          </a:p>
        </p:txBody>
      </p:sp>
      <p:sp>
        <p:nvSpPr>
          <p:cNvPr id="3" name="Content Placeholder 2">
            <a:extLst>
              <a:ext uri="{FF2B5EF4-FFF2-40B4-BE49-F238E27FC236}">
                <a16:creationId xmlns:a16="http://schemas.microsoft.com/office/drawing/2014/main" id="{0083C7DB-31E7-5F26-E08B-922400A22ACE}"/>
              </a:ext>
            </a:extLst>
          </p:cNvPr>
          <p:cNvSpPr>
            <a:spLocks noGrp="1"/>
          </p:cNvSpPr>
          <p:nvPr>
            <p:ph idx="1"/>
          </p:nvPr>
        </p:nvSpPr>
        <p:spPr/>
        <p:txBody>
          <a:bodyPr>
            <a:normAutofit fontScale="55000" lnSpcReduction="20000"/>
          </a:bodyPr>
          <a:lstStyle/>
          <a:p>
            <a:pPr marL="0" indent="0">
              <a:buNone/>
            </a:pPr>
            <a:r>
              <a:rPr lang="en-IN" b="1" dirty="0"/>
              <a:t>1.INTRODUCTION                                                                                                          4.DEPLOYEMENT &amp; RESULTS</a:t>
            </a:r>
          </a:p>
          <a:p>
            <a:pPr marL="0" indent="0">
              <a:buNone/>
            </a:pPr>
            <a:r>
              <a:rPr lang="en-IN" dirty="0"/>
              <a:t>	PROBLEM STATEMENT					      SOURCE CODE</a:t>
            </a:r>
          </a:p>
          <a:p>
            <a:pPr marL="0" indent="0">
              <a:buNone/>
            </a:pPr>
            <a:r>
              <a:rPr lang="en-IN" dirty="0"/>
              <a:t>	SCOPE						       MODEL IMPLMENTATION &amp; TRAINING</a:t>
            </a:r>
          </a:p>
          <a:p>
            <a:pPr marL="0" indent="0">
              <a:buNone/>
            </a:pPr>
            <a:r>
              <a:rPr lang="en-IN" dirty="0"/>
              <a:t>	OBJECTIVES						       MODEL EVALUATION &amp; METRICS</a:t>
            </a:r>
          </a:p>
          <a:p>
            <a:pPr marL="0" indent="0">
              <a:buNone/>
            </a:pPr>
            <a:r>
              <a:rPr lang="en-IN" b="1" dirty="0"/>
              <a:t>2.ANALYSIS							       </a:t>
            </a:r>
            <a:r>
              <a:rPr lang="en-IN" dirty="0"/>
              <a:t>MODEL DEPLOYEMENT</a:t>
            </a:r>
          </a:p>
          <a:p>
            <a:pPr marL="0" indent="0">
              <a:buNone/>
            </a:pPr>
            <a:r>
              <a:rPr lang="en-IN" dirty="0"/>
              <a:t>	PROJECT PLANNING AND RESEARCH			       RESULTS</a:t>
            </a:r>
          </a:p>
          <a:p>
            <a:pPr marL="0" indent="0">
              <a:buNone/>
            </a:pPr>
            <a:r>
              <a:rPr lang="en-IN" dirty="0"/>
              <a:t>	SOFTWARE&amp;HARDWARE REQURIEMENTS			</a:t>
            </a:r>
          </a:p>
          <a:p>
            <a:pPr marL="0" indent="0">
              <a:buNone/>
            </a:pPr>
            <a:r>
              <a:rPr lang="en-IN" dirty="0"/>
              <a:t>	MODEL SELECTION &amp; ARCHITECTURE		         </a:t>
            </a:r>
            <a:r>
              <a:rPr lang="en-IN" b="1" dirty="0"/>
              <a:t>5.CONCLUSION</a:t>
            </a:r>
            <a:endParaRPr lang="en-IN" dirty="0"/>
          </a:p>
          <a:p>
            <a:pPr marL="0" indent="0">
              <a:buNone/>
            </a:pPr>
            <a:r>
              <a:rPr lang="en-IN" b="1" dirty="0"/>
              <a:t>3.DESIGN							       </a:t>
            </a:r>
            <a:r>
              <a:rPr lang="en-IN" dirty="0"/>
              <a:t>PROJECT CONCLUSION</a:t>
            </a:r>
          </a:p>
          <a:p>
            <a:pPr marL="0" indent="0">
              <a:buNone/>
            </a:pPr>
            <a:r>
              <a:rPr lang="en-IN" dirty="0"/>
              <a:t>						       	       FUTURE WORK</a:t>
            </a:r>
          </a:p>
          <a:p>
            <a:pPr marL="0" indent="0">
              <a:buNone/>
            </a:pPr>
            <a:r>
              <a:rPr lang="en-IN" dirty="0"/>
              <a:t>	DATASET DESCRIPTION					       REFRENCES</a:t>
            </a:r>
          </a:p>
          <a:p>
            <a:pPr marL="0" indent="0">
              <a:buNone/>
            </a:pPr>
            <a:r>
              <a:rPr lang="en-IN" dirty="0"/>
              <a:t>	WORKING PROJECT</a:t>
            </a:r>
          </a:p>
          <a:p>
            <a:pPr marL="0" indent="0">
              <a:buNone/>
            </a:pPr>
            <a:r>
              <a:rPr lang="en-IN" dirty="0"/>
              <a:t>	ALGORITHIMS USED</a:t>
            </a:r>
          </a:p>
          <a:p>
            <a:pPr marL="0" indent="0">
              <a:buNone/>
            </a:pPr>
            <a:r>
              <a:rPr lang="en-IN" b="1" dirty="0"/>
              <a:t>	</a:t>
            </a:r>
          </a:p>
        </p:txBody>
      </p:sp>
    </p:spTree>
    <p:extLst>
      <p:ext uri="{BB962C8B-B14F-4D97-AF65-F5344CB8AC3E}">
        <p14:creationId xmlns:p14="http://schemas.microsoft.com/office/powerpoint/2010/main" val="4027249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EA487-FFB8-F8DB-01DC-E98BF131E616}"/>
              </a:ext>
            </a:extLst>
          </p:cNvPr>
          <p:cNvSpPr>
            <a:spLocks noGrp="1"/>
          </p:cNvSpPr>
          <p:nvPr>
            <p:ph type="title"/>
          </p:nvPr>
        </p:nvSpPr>
        <p:spPr>
          <a:xfrm>
            <a:off x="838200" y="761365"/>
            <a:ext cx="10515600" cy="1325563"/>
          </a:xfrm>
        </p:spPr>
        <p:txBody>
          <a:bodyPr/>
          <a:lstStyle/>
          <a:p>
            <a:r>
              <a:rPr lang="en-IN" dirty="0"/>
              <a:t>Model Deployment </a:t>
            </a:r>
          </a:p>
        </p:txBody>
      </p:sp>
      <p:sp>
        <p:nvSpPr>
          <p:cNvPr id="3" name="Content Placeholder 2">
            <a:extLst>
              <a:ext uri="{FF2B5EF4-FFF2-40B4-BE49-F238E27FC236}">
                <a16:creationId xmlns:a16="http://schemas.microsoft.com/office/drawing/2014/main" id="{FB10E1BD-E2F2-5561-1224-ADD077DB963B}"/>
              </a:ext>
            </a:extLst>
          </p:cNvPr>
          <p:cNvSpPr>
            <a:spLocks noGrp="1"/>
          </p:cNvSpPr>
          <p:nvPr>
            <p:ph idx="1"/>
          </p:nvPr>
        </p:nvSpPr>
        <p:spPr>
          <a:xfrm>
            <a:off x="660400" y="1798320"/>
            <a:ext cx="10693400" cy="4835843"/>
          </a:xfrm>
        </p:spPr>
        <p:txBody>
          <a:bodyPr>
            <a:normAutofit fontScale="85000" lnSpcReduction="20000"/>
          </a:bodyPr>
          <a:lstStyle/>
          <a:p>
            <a:r>
              <a:rPr lang="en-US" dirty="0"/>
              <a:t>Data Preparation: Images of various skin conditions and healthy skin are collected and labeled . </a:t>
            </a:r>
          </a:p>
          <a:p>
            <a:r>
              <a:rPr lang="en-US" dirty="0"/>
              <a:t>Model Development: A deep learning model (e.g., Convolutional Neural Network - CNN) is trained on the labeled data. The model learns to recognize patterns that differentiate different skin diseases.</a:t>
            </a:r>
          </a:p>
          <a:p>
            <a:r>
              <a:rPr lang="en-US" dirty="0"/>
              <a:t>Model Selection: A trained model with good performance (accuracy, precision, recall) is chosen for deployment.</a:t>
            </a:r>
          </a:p>
          <a:p>
            <a:r>
              <a:rPr lang="en-US" dirty="0"/>
              <a:t>Inference Engine: The model is converted to a format suitable for deployment on a target platform (e.g., mobile device, server-side application). This often involves optimization for speed and resource efficiency.</a:t>
            </a:r>
          </a:p>
          <a:p>
            <a:r>
              <a:rPr lang="en-US" dirty="0"/>
              <a:t>Integration: The inference engine is integrated into an application or service that captures skin images (e.g., mobile app camera) and feeds them to the model for classification.</a:t>
            </a:r>
          </a:p>
          <a:p>
            <a:r>
              <a:rPr lang="en-US" dirty="0"/>
              <a:t>Prediction: When a new image is presented, the model analyzes it and outputs a prediction for the most likely skin disease.</a:t>
            </a:r>
            <a:endParaRPr lang="en-IN" dirty="0"/>
          </a:p>
        </p:txBody>
      </p:sp>
    </p:spTree>
    <p:extLst>
      <p:ext uri="{BB962C8B-B14F-4D97-AF65-F5344CB8AC3E}">
        <p14:creationId xmlns:p14="http://schemas.microsoft.com/office/powerpoint/2010/main" val="3041263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D3F1F4-B852-702F-976E-7177860D4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960" y="1809750"/>
            <a:ext cx="8839200" cy="3890010"/>
          </a:xfrm>
          <a:prstGeom prst="rect">
            <a:avLst/>
          </a:prstGeom>
        </p:spPr>
      </p:pic>
      <p:sp>
        <p:nvSpPr>
          <p:cNvPr id="4" name="TextBox 3">
            <a:extLst>
              <a:ext uri="{FF2B5EF4-FFF2-40B4-BE49-F238E27FC236}">
                <a16:creationId xmlns:a16="http://schemas.microsoft.com/office/drawing/2014/main" id="{3D1772EE-D6D2-E245-A41A-83745B93BE91}"/>
              </a:ext>
            </a:extLst>
          </p:cNvPr>
          <p:cNvSpPr txBox="1"/>
          <p:nvPr/>
        </p:nvSpPr>
        <p:spPr>
          <a:xfrm>
            <a:off x="1016000" y="1259840"/>
            <a:ext cx="8239760" cy="369332"/>
          </a:xfrm>
          <a:prstGeom prst="rect">
            <a:avLst/>
          </a:prstGeom>
          <a:noFill/>
        </p:spPr>
        <p:txBody>
          <a:bodyPr wrap="square" rtlCol="0">
            <a:spAutoFit/>
          </a:bodyPr>
          <a:lstStyle/>
          <a:p>
            <a:r>
              <a:rPr lang="en-IN" dirty="0">
                <a:latin typeface="Arial Black" panose="020B0A04020102020204" pitchFamily="34" charset="0"/>
              </a:rPr>
              <a:t>Final Result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Picture 4"/>
          <p:cNvPicPr>
            <a:picLocks noChangeAspect="1"/>
          </p:cNvPicPr>
          <p:nvPr/>
        </p:nvPicPr>
        <p:blipFill>
          <a:blip r:embed="rId2"/>
          <a:stretch>
            <a:fillRect/>
          </a:stretch>
        </p:blipFill>
        <p:spPr>
          <a:xfrm>
            <a:off x="1071659" y="1717040"/>
            <a:ext cx="9901141" cy="517559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16"/>
          <p:cNvPicPr>
            <a:picLocks noChangeAspect="1"/>
          </p:cNvPicPr>
          <p:nvPr/>
        </p:nvPicPr>
        <p:blipFill>
          <a:blip r:embed="rId2"/>
          <a:stretch>
            <a:fillRect/>
          </a:stretch>
        </p:blipFill>
        <p:spPr>
          <a:xfrm>
            <a:off x="1643956" y="1330961"/>
            <a:ext cx="9664124" cy="537960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048662"/>
          <p:cNvSpPr>
            <a:spLocks noGrp="1"/>
          </p:cNvSpPr>
          <p:nvPr>
            <p:ph type="title"/>
          </p:nvPr>
        </p:nvSpPr>
        <p:spPr>
          <a:xfrm>
            <a:off x="838199" y="694423"/>
            <a:ext cx="10515600" cy="1325563"/>
          </a:xfrm>
        </p:spPr>
        <p:txBody>
          <a:bodyPr>
            <a:normAutofit/>
          </a:bodyPr>
          <a:lstStyle/>
          <a:p>
            <a:r>
              <a:rPr lang="en-US"/>
              <a:t>Conclusion</a:t>
            </a:r>
          </a:p>
        </p:txBody>
      </p:sp>
      <p:sp>
        <p:nvSpPr>
          <p:cNvPr id="1048612" name="Content Placeholder 1048663"/>
          <p:cNvSpPr>
            <a:spLocks noGrp="1"/>
          </p:cNvSpPr>
          <p:nvPr>
            <p:ph idx="1"/>
          </p:nvPr>
        </p:nvSpPr>
        <p:spPr/>
        <p:txBody>
          <a:bodyPr/>
          <a:lstStyle/>
          <a:p>
            <a:r>
              <a:rPr lang="en-US" dirty="0"/>
              <a:t>This deep learning model, using non-dermoscopic images and a fine-tuned VGG16 architecture, achieves 87% accuracy for skin disease classification. </a:t>
            </a:r>
          </a:p>
          <a:p>
            <a:r>
              <a:rPr lang="en-US" dirty="0"/>
              <a:t>The user-friendly web app allows image uploads and webcam capture, displaying predictions with probabilities.</a:t>
            </a:r>
          </a:p>
          <a:p>
            <a:r>
              <a:rPr lang="en-US" dirty="0"/>
              <a:t> This tool can aid dermatologists, improve diagnosis speed, and reduce costs.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048664"/>
          <p:cNvSpPr>
            <a:spLocks noGrp="1"/>
          </p:cNvSpPr>
          <p:nvPr>
            <p:ph type="title"/>
          </p:nvPr>
        </p:nvSpPr>
        <p:spPr>
          <a:xfrm>
            <a:off x="838199" y="1116631"/>
            <a:ext cx="10515600" cy="1417986"/>
          </a:xfrm>
        </p:spPr>
        <p:txBody>
          <a:bodyPr/>
          <a:lstStyle/>
          <a:p>
            <a:r>
              <a:rPr lang="en-US" dirty="0"/>
              <a:t>Future Work</a:t>
            </a:r>
          </a:p>
        </p:txBody>
      </p:sp>
      <p:sp>
        <p:nvSpPr>
          <p:cNvPr id="1048614" name="Content Placeholder 1048665"/>
          <p:cNvSpPr>
            <a:spLocks noGrp="1"/>
          </p:cNvSpPr>
          <p:nvPr>
            <p:ph idx="1"/>
          </p:nvPr>
        </p:nvSpPr>
        <p:spPr/>
        <p:txBody>
          <a:bodyPr/>
          <a:lstStyle/>
          <a:p>
            <a:endParaRPr lang="en-US" dirty="0"/>
          </a:p>
          <a:p>
            <a:r>
              <a:rPr lang="en-US" dirty="0"/>
              <a:t>Integrate dermoscopic image support for broader applicability.</a:t>
            </a:r>
          </a:p>
          <a:p>
            <a:r>
              <a:rPr lang="en-US" dirty="0"/>
              <a:t>Implement multi-disease classification for more comprehensive diagnosis.</a:t>
            </a:r>
          </a:p>
          <a:p>
            <a:r>
              <a:rPr lang="en-US" dirty="0"/>
              <a:t>Refine the model with a larger and more diverse dataset for enhanced accuracy and generalizability.</a:t>
            </a:r>
          </a:p>
          <a:p>
            <a:r>
              <a:rPr lang="en-US" dirty="0"/>
              <a:t>Explore explainable AI techniques to provide insights into the model's reasoning and build trust in its predictions.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048666"/>
          <p:cNvSpPr>
            <a:spLocks noGrp="1"/>
          </p:cNvSpPr>
          <p:nvPr>
            <p:ph type="title"/>
          </p:nvPr>
        </p:nvSpPr>
        <p:spPr>
          <a:xfrm>
            <a:off x="127000" y="885015"/>
            <a:ext cx="11032067" cy="686297"/>
          </a:xfrm>
        </p:spPr>
        <p:txBody>
          <a:bodyPr>
            <a:normAutofit fontScale="90000"/>
          </a:bodyPr>
          <a:lstStyle/>
          <a:p>
            <a:r>
              <a:rPr lang="en-US" dirty="0"/>
              <a:t>  </a:t>
            </a:r>
            <a:r>
              <a:rPr lang="en-US" sz="4000" dirty="0"/>
              <a:t>References:</a:t>
            </a:r>
          </a:p>
        </p:txBody>
      </p:sp>
      <p:sp>
        <p:nvSpPr>
          <p:cNvPr id="1048616" name="Content Placeholder 1048667"/>
          <p:cNvSpPr>
            <a:spLocks noGrp="1"/>
          </p:cNvSpPr>
          <p:nvPr>
            <p:ph idx="1"/>
          </p:nvPr>
        </p:nvSpPr>
        <p:spPr>
          <a:xfrm>
            <a:off x="242048" y="1228164"/>
            <a:ext cx="11322424" cy="5549153"/>
          </a:xfrm>
        </p:spPr>
        <p:txBody>
          <a:bodyPr>
            <a:noAutofit/>
          </a:bodyPr>
          <a:lstStyle/>
          <a:p>
            <a:pPr marL="0" indent="0">
              <a:buNone/>
            </a:pPr>
            <a:endParaRPr lang="en-US" sz="1600" dirty="0"/>
          </a:p>
          <a:p>
            <a:r>
              <a:rPr lang="en-US" sz="1600" dirty="0"/>
              <a:t>1. Mohammed, Z. F., &amp; Abdulla, A. A. (2021). An efficient CAD system for ALL cell identification from microscopic blood images. Multimedia Tools and Applications, 80(4), 6355-6368.</a:t>
            </a:r>
          </a:p>
          <a:p>
            <a:r>
              <a:rPr lang="en-US" sz="1600" dirty="0"/>
              <a:t>2. Li, L. F., Wang, X., Hu, W. J., Xiong, N. N., Du, Y. X., &amp; Li, B. S. (2020). Deep Learning in Skin Disease Image Recognition: A Review. IEEE Access.</a:t>
            </a:r>
          </a:p>
          <a:p>
            <a:r>
              <a:rPr lang="en-US" sz="1600" dirty="0"/>
              <a:t>3. Mahabod, A., Schaefer, G., Wang, C., Ecker, R., &amp; Eling, I. (2019, May). Skin lesion classification using hybrid deep neural networks. In ICASSP 2019-2019 IEEE International Conference on Acoustics, Speech, and Signal Processing (ICASSP) (pp. 1229-1233). IEEE.</a:t>
            </a:r>
          </a:p>
          <a:p>
            <a:r>
              <a:rPr lang="en-US" sz="1600" dirty="0"/>
              <a:t>4. Kumar, V. B., Kumar, S. S., &amp; Sabo , V. (2016, September). Dermatological disease detection using image processing and machine learning. In 2016 Third International Conference on Artificial Intelligence and Pattern Recognition (AIPR) (pp. 1-6). IEEE.</a:t>
            </a:r>
          </a:p>
          <a:p>
            <a:r>
              <a:rPr lang="en-US" sz="1600" dirty="0"/>
              <a:t>5. Aleeza , N. S. A. (2019). A method of skin disease detection using image processing and machine learning. Procedia Computer Science, 163, 85-927. R. Sumitra  , M. Sahib , and D. S. Guru “Segmentation and classification of skin lesions for disease diagnosis,” Procedia Computer Science, vol. 45, pp. 76–85, 2015. </a:t>
            </a:r>
          </a:p>
          <a:p>
            <a:r>
              <a:rPr lang="en-US" sz="1600" dirty="0"/>
              <a:t>6.Manish Kumar and Rajiv Kumar, An intelligent system to diagnosis the skin disease, ARPN Journal of Engineering and Applied Sciences VOL. 11, NO. 19, OCTOBER 2016 ISSN 1819-660810. Janoris , H., Minj, J., &amp; Pater , P. (2020, November). Classification of Skin Disease from Skin images using Transfer Learning Technique. In 2020 4th International Conference on Electronics Communication and Aerospace Technology (ICECA) (pp. 888-895). IEEE.</a:t>
            </a:r>
          </a:p>
          <a:p>
            <a:r>
              <a:rPr lang="en-US" sz="1600" dirty="0"/>
              <a:t>7.  Ahmad, B., Usama, M., Huang, C. M., Hwang, K., Hossain, M. S., &amp; Muhammad, G. (2020).Discriminative feature learning for skin disease classification using deep convolutional neural network. IEEE Access, 8, 39025-39033.</a:t>
            </a:r>
          </a:p>
          <a:p>
            <a:endParaRPr 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IN" dirty="0"/>
              <a:t>                                                </a:t>
            </a:r>
          </a:p>
        </p:txBody>
      </p:sp>
      <p:sp>
        <p:nvSpPr>
          <p:cNvPr id="1048619" name="Content Placeholder 2"/>
          <p:cNvSpPr>
            <a:spLocks noGrp="1"/>
          </p:cNvSpPr>
          <p:nvPr>
            <p:ph idx="1"/>
          </p:nvPr>
        </p:nvSpPr>
        <p:spPr/>
        <p:txBody>
          <a:bodyPr/>
          <a:lstStyle/>
          <a:p>
            <a:pPr marL="0" indent="0">
              <a:buNone/>
            </a:pPr>
            <a:r>
              <a:rPr lang="en-IN" dirty="0"/>
              <a:t>   </a:t>
            </a:r>
          </a:p>
        </p:txBody>
      </p:sp>
      <p:pic>
        <p:nvPicPr>
          <p:cNvPr id="2097159" name="Picture 2" descr="Thank You Png Images - Free Download on Freepik"/>
          <p:cNvPicPr>
            <a:picLocks noChangeAspect="1" noChangeArrowheads="1"/>
          </p:cNvPicPr>
          <p:nvPr/>
        </p:nvPicPr>
        <p:blipFill>
          <a:blip r:embed="rId2"/>
          <a:srcRect/>
          <a:stretch>
            <a:fillRect/>
          </a:stretch>
        </p:blipFill>
        <p:spPr bwMode="auto">
          <a:xfrm>
            <a:off x="2088514" y="1095693"/>
            <a:ext cx="7472045" cy="528772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38200" y="764222"/>
            <a:ext cx="10515600" cy="1325563"/>
          </a:xfrm>
        </p:spPr>
        <p:txBody>
          <a:bodyPr/>
          <a:lstStyle/>
          <a:p>
            <a:r>
              <a:rPr lang="en-US" b="1" dirty="0"/>
              <a:t>Problem</a:t>
            </a:r>
            <a:r>
              <a:rPr lang="en-US" dirty="0"/>
              <a:t> </a:t>
            </a:r>
            <a:r>
              <a:rPr lang="en-US" b="1" dirty="0"/>
              <a:t>Statement:</a:t>
            </a:r>
            <a:endParaRPr lang="en-IN" b="1" dirty="0"/>
          </a:p>
        </p:txBody>
      </p:sp>
      <p:sp>
        <p:nvSpPr>
          <p:cNvPr id="1048595" name="Content Placeholder 2"/>
          <p:cNvSpPr>
            <a:spLocks noGrp="1"/>
          </p:cNvSpPr>
          <p:nvPr>
            <p:ph idx="1"/>
          </p:nvPr>
        </p:nvSpPr>
        <p:spPr/>
        <p:txBody>
          <a:bodyPr>
            <a:normAutofit/>
          </a:bodyPr>
          <a:lstStyle/>
          <a:p>
            <a:pPr marL="0" indent="0">
              <a:buNone/>
            </a:pPr>
            <a:r>
              <a:rPr lang="en-US" dirty="0"/>
              <a:t>Developing an accurate and cost-effective deep learning model for classifying skin diseases caused by bacteria and fungi using non- dermoscopic images. The dataset includes five classes: Cellulitis, Impetigo (bacterial skin diseases), Ringworm, Sporotrichosis (fungal skin diseases), and Healthy Skin. Leveraging transfer learning with the fine-tuned VGG16 architecture, the goal is to achieve high accuracy (87%) and an F1-score of 85%. This model will enhance dermatologists’ decision-making process, reduce diagnosis time, and minimize costs associated with skin disease diagnosis.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84A7-46F2-363E-0022-397A895BC230}"/>
              </a:ext>
            </a:extLst>
          </p:cNvPr>
          <p:cNvSpPr>
            <a:spLocks noGrp="1"/>
          </p:cNvSpPr>
          <p:nvPr>
            <p:ph type="title"/>
          </p:nvPr>
        </p:nvSpPr>
        <p:spPr>
          <a:xfrm>
            <a:off x="695960" y="781685"/>
            <a:ext cx="10515600" cy="1325563"/>
          </a:xfrm>
        </p:spPr>
        <p:txBody>
          <a:bodyPr/>
          <a:lstStyle/>
          <a:p>
            <a:r>
              <a:rPr lang="en-US" b="1" dirty="0"/>
              <a:t>SCOPE</a:t>
            </a:r>
            <a:r>
              <a:rPr lang="en-US" dirty="0"/>
              <a:t>:</a:t>
            </a:r>
            <a:endParaRPr lang="en-IN" dirty="0"/>
          </a:p>
        </p:txBody>
      </p:sp>
      <p:sp>
        <p:nvSpPr>
          <p:cNvPr id="3" name="Content Placeholder 2">
            <a:extLst>
              <a:ext uri="{FF2B5EF4-FFF2-40B4-BE49-F238E27FC236}">
                <a16:creationId xmlns:a16="http://schemas.microsoft.com/office/drawing/2014/main" id="{557F7376-7BD7-2FF9-9C95-29B47672B993}"/>
              </a:ext>
            </a:extLst>
          </p:cNvPr>
          <p:cNvSpPr>
            <a:spLocks noGrp="1"/>
          </p:cNvSpPr>
          <p:nvPr>
            <p:ph idx="1"/>
          </p:nvPr>
        </p:nvSpPr>
        <p:spPr>
          <a:xfrm>
            <a:off x="695960" y="1978025"/>
            <a:ext cx="10515600" cy="4351338"/>
          </a:xfrm>
        </p:spPr>
        <p:txBody>
          <a:bodyPr>
            <a:normAutofit fontScale="92500" lnSpcReduction="10000"/>
          </a:bodyPr>
          <a:lstStyle/>
          <a:p>
            <a:pPr marL="0" indent="0">
              <a:buNone/>
            </a:pPr>
            <a:r>
              <a:rPr lang="en-US" dirty="0"/>
              <a:t>The scope, the project ensures a structured approach to achieving its goals, maximizing the chances of developing a successful, practical, and impactful deep learning model for skin disease classification.</a:t>
            </a:r>
          </a:p>
          <a:p>
            <a:r>
              <a:rPr lang="en-US" dirty="0"/>
              <a:t>Medical Education: Providing tools for medical students and professionals to learn about skin diseases and diagnostic techniques.</a:t>
            </a:r>
          </a:p>
          <a:p>
            <a:r>
              <a:rPr lang="en-US" dirty="0"/>
              <a:t>Public Awareness: Educating the public about skin health and the importance of early diagnosis.</a:t>
            </a:r>
          </a:p>
          <a:p>
            <a:r>
              <a:rPr lang="en-US" dirty="0"/>
              <a:t>Early Diagnosis: Developing deep learning models to detect and classify skin diseases early, improving treatment outcomes.</a:t>
            </a:r>
          </a:p>
          <a:p>
            <a:r>
              <a:rPr lang="en-US" dirty="0"/>
              <a:t>Decision Support Systems: Assisting dermatologists in diagnosing and treating skin diseases by providing a second opinion.</a:t>
            </a:r>
            <a:endParaRPr lang="en-IN" dirty="0"/>
          </a:p>
        </p:txBody>
      </p:sp>
    </p:spTree>
    <p:extLst>
      <p:ext uri="{BB962C8B-B14F-4D97-AF65-F5344CB8AC3E}">
        <p14:creationId xmlns:p14="http://schemas.microsoft.com/office/powerpoint/2010/main" val="226853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020D-1423-8C2A-1FFA-7B0F7EE016A6}"/>
              </a:ext>
            </a:extLst>
          </p:cNvPr>
          <p:cNvSpPr>
            <a:spLocks noGrp="1"/>
          </p:cNvSpPr>
          <p:nvPr>
            <p:ph type="title"/>
          </p:nvPr>
        </p:nvSpPr>
        <p:spPr>
          <a:xfrm>
            <a:off x="665480" y="802005"/>
            <a:ext cx="10515600" cy="1325563"/>
          </a:xfrm>
        </p:spPr>
        <p:txBody>
          <a:bodyPr/>
          <a:lstStyle/>
          <a:p>
            <a:r>
              <a:rPr lang="en-US" b="1" dirty="0"/>
              <a:t>OBJECTIVES</a:t>
            </a:r>
            <a:r>
              <a:rPr lang="en-US" dirty="0"/>
              <a:t>:</a:t>
            </a:r>
            <a:endParaRPr lang="en-IN" dirty="0"/>
          </a:p>
        </p:txBody>
      </p:sp>
      <p:sp>
        <p:nvSpPr>
          <p:cNvPr id="3" name="Content Placeholder 2">
            <a:extLst>
              <a:ext uri="{FF2B5EF4-FFF2-40B4-BE49-F238E27FC236}">
                <a16:creationId xmlns:a16="http://schemas.microsoft.com/office/drawing/2014/main" id="{A8FA6E57-B425-E228-4C57-9DC13E536DF0}"/>
              </a:ext>
            </a:extLst>
          </p:cNvPr>
          <p:cNvSpPr>
            <a:spLocks noGrp="1"/>
          </p:cNvSpPr>
          <p:nvPr>
            <p:ph idx="1"/>
          </p:nvPr>
        </p:nvSpPr>
        <p:spPr>
          <a:xfrm>
            <a:off x="838200" y="2028825"/>
            <a:ext cx="10515600" cy="4351338"/>
          </a:xfrm>
        </p:spPr>
        <p:txBody>
          <a:bodyPr>
            <a:normAutofit fontScale="92500" lnSpcReduction="10000"/>
          </a:bodyPr>
          <a:lstStyle/>
          <a:p>
            <a:r>
              <a:rPr lang="en-US" dirty="0"/>
              <a:t>The project is to classify the type of disease using deep learning. In order to decide, these algorithms employ feature values from effected images as input. Three parts make up the process of determining the type of skin disease: feature extraction, training, and testing.</a:t>
            </a:r>
          </a:p>
          <a:p>
            <a:r>
              <a:rPr lang="en-US" dirty="0"/>
              <a:t> The objective is to increase the accuracy of diagnosis for various types of skin diseases.  The process makes use of deep learning technology to train itself with the various skin images. </a:t>
            </a:r>
          </a:p>
          <a:p>
            <a:r>
              <a:rPr lang="en-US" dirty="0"/>
              <a:t>Three important features in image classification are texture, color, shape, and combination of these. In this project work, features such as entropy, variance, contrast, and energy are used to build machine learning algorithm such as CNN, and Decision Tree. Accuracy is used to test the performance of the chosen algorithms.</a:t>
            </a:r>
            <a:endParaRPr lang="en-IN" dirty="0"/>
          </a:p>
        </p:txBody>
      </p:sp>
    </p:spTree>
    <p:extLst>
      <p:ext uri="{BB962C8B-B14F-4D97-AF65-F5344CB8AC3E}">
        <p14:creationId xmlns:p14="http://schemas.microsoft.com/office/powerpoint/2010/main" val="2054598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F1B8-0BDF-FD1D-07CB-DFBBABCC1EC4}"/>
              </a:ext>
            </a:extLst>
          </p:cNvPr>
          <p:cNvSpPr>
            <a:spLocks noGrp="1"/>
          </p:cNvSpPr>
          <p:nvPr>
            <p:ph type="title"/>
          </p:nvPr>
        </p:nvSpPr>
        <p:spPr>
          <a:xfrm>
            <a:off x="838200" y="906462"/>
            <a:ext cx="10515600" cy="1325563"/>
          </a:xfrm>
        </p:spPr>
        <p:txBody>
          <a:bodyPr>
            <a:normAutofit/>
          </a:bodyPr>
          <a:lstStyle/>
          <a:p>
            <a:r>
              <a:rPr lang="en-IN" sz="3600" b="1" dirty="0"/>
              <a:t>ANALYSIS:</a:t>
            </a:r>
            <a:br>
              <a:rPr lang="en-IN" sz="3600" b="1" dirty="0"/>
            </a:br>
            <a:r>
              <a:rPr lang="en-IN" sz="2000" b="1" dirty="0"/>
              <a:t>PROJECT PLANNING AND RESEARCH:</a:t>
            </a:r>
            <a:endParaRPr lang="en-IN" sz="3600" b="1" dirty="0"/>
          </a:p>
        </p:txBody>
      </p:sp>
      <p:sp>
        <p:nvSpPr>
          <p:cNvPr id="3" name="Content Placeholder 2">
            <a:extLst>
              <a:ext uri="{FF2B5EF4-FFF2-40B4-BE49-F238E27FC236}">
                <a16:creationId xmlns:a16="http://schemas.microsoft.com/office/drawing/2014/main" id="{B3DA869A-7E26-336B-D425-38BB68380CE6}"/>
              </a:ext>
            </a:extLst>
          </p:cNvPr>
          <p:cNvSpPr>
            <a:spLocks noGrp="1"/>
          </p:cNvSpPr>
          <p:nvPr>
            <p:ph idx="1"/>
          </p:nvPr>
        </p:nvSpPr>
        <p:spPr>
          <a:xfrm>
            <a:off x="838200" y="2232025"/>
            <a:ext cx="10515600" cy="4351338"/>
          </a:xfrm>
        </p:spPr>
        <p:txBody>
          <a:bodyPr/>
          <a:lstStyle/>
          <a:p>
            <a:pPr marL="0" indent="0">
              <a:buNone/>
            </a:pPr>
            <a:r>
              <a:rPr lang="en-US" dirty="0"/>
              <a:t>The project planning involves several key phases: initial research and planning to understand existing methodologies; data collection and preparation, including gathering and annotating a dataset of non-dermoscopic skin disease images; model development using deep learning architectures like CNNs; and validation and testing to ensure accuracy and robustness. Following this, the model will be deployed through user-friendly web and mobile applications, with integration into cloud infrastructure for scalability</a:t>
            </a:r>
            <a:endParaRPr lang="en-IN" dirty="0"/>
          </a:p>
        </p:txBody>
      </p:sp>
    </p:spTree>
    <p:extLst>
      <p:ext uri="{BB962C8B-B14F-4D97-AF65-F5344CB8AC3E}">
        <p14:creationId xmlns:p14="http://schemas.microsoft.com/office/powerpoint/2010/main" val="324930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D456-9406-55FE-5DD5-E753175AB0F5}"/>
              </a:ext>
            </a:extLst>
          </p:cNvPr>
          <p:cNvSpPr>
            <a:spLocks noGrp="1"/>
          </p:cNvSpPr>
          <p:nvPr>
            <p:ph type="title"/>
          </p:nvPr>
        </p:nvSpPr>
        <p:spPr>
          <a:xfrm>
            <a:off x="675640" y="681037"/>
            <a:ext cx="10515600" cy="1325563"/>
          </a:xfrm>
        </p:spPr>
        <p:txBody>
          <a:bodyPr>
            <a:normAutofit/>
          </a:bodyPr>
          <a:lstStyle/>
          <a:p>
            <a:r>
              <a:rPr lang="en-IN" sz="2400" b="1" dirty="0"/>
              <a:t>SOFTWARE &amp; HARDWARE REQURIEMENTS:</a:t>
            </a:r>
            <a:endParaRPr lang="en-IN" sz="2800" b="1" dirty="0"/>
          </a:p>
        </p:txBody>
      </p:sp>
      <p:sp>
        <p:nvSpPr>
          <p:cNvPr id="3" name="Content Placeholder 2">
            <a:extLst>
              <a:ext uri="{FF2B5EF4-FFF2-40B4-BE49-F238E27FC236}">
                <a16:creationId xmlns:a16="http://schemas.microsoft.com/office/drawing/2014/main" id="{A8BA4B93-6999-78CB-8A5F-315E0DBFB177}"/>
              </a:ext>
            </a:extLst>
          </p:cNvPr>
          <p:cNvSpPr>
            <a:spLocks noGrp="1"/>
          </p:cNvSpPr>
          <p:nvPr>
            <p:ph idx="1"/>
          </p:nvPr>
        </p:nvSpPr>
        <p:spPr/>
        <p:txBody>
          <a:bodyPr>
            <a:normAutofit/>
          </a:bodyPr>
          <a:lstStyle/>
          <a:p>
            <a:pPr marL="0" indent="0">
              <a:buNone/>
            </a:pPr>
            <a:r>
              <a:rPr lang="en-IN" sz="2000" b="1" dirty="0"/>
              <a:t>SOFTWARE REQURIEMENTS</a:t>
            </a:r>
            <a:r>
              <a:rPr lang="en-IN" sz="2000" dirty="0"/>
              <a:t>:</a:t>
            </a:r>
          </a:p>
          <a:p>
            <a:pPr marL="0" indent="0">
              <a:buNone/>
            </a:pPr>
            <a:r>
              <a:rPr lang="en-US" sz="2000" dirty="0"/>
              <a:t>The software requirements for this project include deep learning frameworks such as TensorFlow or PyTorch for model development and training. A robust data processing and augmentation library like OpenCV or TensorFlow's data API is necessary for handling and preparing image data. For building the web and mobile applications, front-end technologies such as React or Angular and back-end frameworks like Flask or Django are essential.</a:t>
            </a:r>
          </a:p>
          <a:p>
            <a:pPr marL="0" indent="0">
              <a:buNone/>
            </a:pPr>
            <a:r>
              <a:rPr lang="en-US" sz="2000" b="1" dirty="0"/>
              <a:t>HARDWARE RREQURIEMENTS:</a:t>
            </a:r>
          </a:p>
          <a:p>
            <a:pPr marL="0" indent="0">
              <a:buNone/>
            </a:pPr>
            <a:r>
              <a:rPr lang="en-US" sz="2000" dirty="0"/>
              <a:t>	1.Processor (intel core i5 CPU)</a:t>
            </a:r>
          </a:p>
          <a:p>
            <a:pPr marL="0" indent="0">
              <a:buNone/>
            </a:pPr>
            <a:r>
              <a:rPr lang="en-US" sz="2000" dirty="0"/>
              <a:t>	2.Memory(8GB)</a:t>
            </a:r>
          </a:p>
          <a:p>
            <a:pPr marL="0" indent="0">
              <a:buNone/>
            </a:pPr>
            <a:r>
              <a:rPr lang="en-US" sz="2000" dirty="0"/>
              <a:t>	3.Storage(512GB SSD or larger)</a:t>
            </a:r>
            <a:endParaRPr lang="en-IN" sz="2000" dirty="0"/>
          </a:p>
        </p:txBody>
      </p:sp>
    </p:spTree>
    <p:extLst>
      <p:ext uri="{BB962C8B-B14F-4D97-AF65-F5344CB8AC3E}">
        <p14:creationId xmlns:p14="http://schemas.microsoft.com/office/powerpoint/2010/main" val="275087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96F3-14E9-09D7-0E09-A9CC679979F6}"/>
              </a:ext>
            </a:extLst>
          </p:cNvPr>
          <p:cNvSpPr>
            <a:spLocks noGrp="1"/>
          </p:cNvSpPr>
          <p:nvPr>
            <p:ph type="title"/>
          </p:nvPr>
        </p:nvSpPr>
        <p:spPr>
          <a:xfrm>
            <a:off x="853440" y="802005"/>
            <a:ext cx="10515600" cy="1325563"/>
          </a:xfrm>
        </p:spPr>
        <p:txBody>
          <a:bodyPr>
            <a:normAutofit/>
          </a:bodyPr>
          <a:lstStyle/>
          <a:p>
            <a:r>
              <a:rPr lang="en-IN" sz="2400" b="1" dirty="0"/>
              <a:t>MODEL SELECTION AND ARCHITECTURE:</a:t>
            </a:r>
          </a:p>
        </p:txBody>
      </p:sp>
      <p:pic>
        <p:nvPicPr>
          <p:cNvPr id="5" name="Content Placeholder 4">
            <a:extLst>
              <a:ext uri="{FF2B5EF4-FFF2-40B4-BE49-F238E27FC236}">
                <a16:creationId xmlns:a16="http://schemas.microsoft.com/office/drawing/2014/main" id="{1D21DCE5-AC89-DA44-6858-1C02DDA4B2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880" y="1825624"/>
            <a:ext cx="8361680" cy="4707255"/>
          </a:xfrm>
        </p:spPr>
      </p:pic>
    </p:spTree>
    <p:extLst>
      <p:ext uri="{BB962C8B-B14F-4D97-AF65-F5344CB8AC3E}">
        <p14:creationId xmlns:p14="http://schemas.microsoft.com/office/powerpoint/2010/main" val="410556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72060-0A71-3E4F-D1A5-658DDDDE8440}"/>
              </a:ext>
            </a:extLst>
          </p:cNvPr>
          <p:cNvSpPr>
            <a:spLocks noGrp="1"/>
          </p:cNvSpPr>
          <p:nvPr>
            <p:ph type="title"/>
          </p:nvPr>
        </p:nvSpPr>
        <p:spPr>
          <a:xfrm>
            <a:off x="838200" y="793114"/>
            <a:ext cx="10515600" cy="1325563"/>
          </a:xfrm>
        </p:spPr>
        <p:txBody>
          <a:bodyPr>
            <a:normAutofit/>
          </a:bodyPr>
          <a:lstStyle/>
          <a:p>
            <a:r>
              <a:rPr lang="en-IN" sz="2800" b="1" dirty="0"/>
              <a:t>DESIGN :</a:t>
            </a:r>
            <a:br>
              <a:rPr lang="en-IN" sz="2800" b="1" dirty="0"/>
            </a:br>
            <a:r>
              <a:rPr lang="en-IN" sz="2800" b="1" dirty="0"/>
              <a:t>DATASET DESCRIPTION:</a:t>
            </a:r>
          </a:p>
        </p:txBody>
      </p:sp>
      <p:sp>
        <p:nvSpPr>
          <p:cNvPr id="3" name="Content Placeholder 2">
            <a:extLst>
              <a:ext uri="{FF2B5EF4-FFF2-40B4-BE49-F238E27FC236}">
                <a16:creationId xmlns:a16="http://schemas.microsoft.com/office/drawing/2014/main" id="{C1BB119A-78C9-2BC3-E641-0B6A51668064}"/>
              </a:ext>
            </a:extLst>
          </p:cNvPr>
          <p:cNvSpPr>
            <a:spLocks noGrp="1"/>
          </p:cNvSpPr>
          <p:nvPr>
            <p:ph idx="1"/>
          </p:nvPr>
        </p:nvSpPr>
        <p:spPr>
          <a:xfrm>
            <a:off x="838200" y="2313305"/>
            <a:ext cx="10515600" cy="4351338"/>
          </a:xfrm>
        </p:spPr>
        <p:txBody>
          <a:bodyPr/>
          <a:lstStyle/>
          <a:p>
            <a:r>
              <a:rPr lang="en-IN" dirty="0"/>
              <a:t>Image Type: Non-thermoscopic images captured in visible light spectrum.</a:t>
            </a:r>
          </a:p>
          <a:p>
            <a:r>
              <a:rPr lang="en-IN" dirty="0"/>
              <a:t>Quality: High-resolution images suitable for medical diagnosis.</a:t>
            </a:r>
          </a:p>
          <a:p>
            <a:r>
              <a:rPr lang="en-IN" dirty="0"/>
              <a:t>Size: Balanced distribution across categories to ensure effective model training.</a:t>
            </a:r>
          </a:p>
          <a:p>
            <a:r>
              <a:rPr lang="en-IN" dirty="0"/>
              <a:t>Sources: Compiled from medical archives and clinics, ensuring accurate labelling and data quality.</a:t>
            </a:r>
          </a:p>
        </p:txBody>
      </p:sp>
    </p:spTree>
    <p:extLst>
      <p:ext uri="{BB962C8B-B14F-4D97-AF65-F5344CB8AC3E}">
        <p14:creationId xmlns:p14="http://schemas.microsoft.com/office/powerpoint/2010/main" val="4054703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2062</Words>
  <Application>Microsoft Office PowerPoint</Application>
  <PresentationFormat>Widescreen</PresentationFormat>
  <Paragraphs>120</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Black</vt:lpstr>
      <vt:lpstr>Bookman Old Style</vt:lpstr>
      <vt:lpstr>Calibri</vt:lpstr>
      <vt:lpstr>Calibri Light</vt:lpstr>
      <vt:lpstr>Times New Roman</vt:lpstr>
      <vt:lpstr>Office Theme</vt:lpstr>
      <vt:lpstr>PowerPoint Presentation</vt:lpstr>
      <vt:lpstr>Contents</vt:lpstr>
      <vt:lpstr>Problem Statement:</vt:lpstr>
      <vt:lpstr>SCOPE:</vt:lpstr>
      <vt:lpstr>OBJECTIVES:</vt:lpstr>
      <vt:lpstr>ANALYSIS: PROJECT PLANNING AND RESEARCH:</vt:lpstr>
      <vt:lpstr>SOFTWARE &amp; HARDWARE REQURIEMENTS:</vt:lpstr>
      <vt:lpstr>MODEL SELECTION AND ARCHITECTURE:</vt:lpstr>
      <vt:lpstr>DESIGN : DATASET DESCRIPTION:</vt:lpstr>
      <vt:lpstr>ALGORITHMS &amp; METHODS</vt:lpstr>
      <vt:lpstr>WORKING OF PROJECT:</vt:lpstr>
      <vt:lpstr>DEPLOYEMENT AND RESULTS: </vt:lpstr>
      <vt:lpstr>SOURCE CODE:</vt:lpstr>
      <vt:lpstr>SOURCE CODE:</vt:lpstr>
      <vt:lpstr>SOURCE CODE:</vt:lpstr>
      <vt:lpstr>SOURCE CODE:</vt:lpstr>
      <vt:lpstr>SOURCE CODE:</vt:lpstr>
      <vt:lpstr> Model Implementation &amp; Training</vt:lpstr>
      <vt:lpstr>Model Evaluation Metrices</vt:lpstr>
      <vt:lpstr>Model Deployment </vt:lpstr>
      <vt:lpstr>PowerPoint Presentation</vt:lpstr>
      <vt:lpstr>PowerPoint Presentation</vt:lpstr>
      <vt:lpstr>PowerPoint Presentation</vt:lpstr>
      <vt:lpstr>Conclusion</vt:lpstr>
      <vt:lpstr>Future Work</vt:lpstr>
      <vt:lpstr>  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Sricharan Ambala</cp:lastModifiedBy>
  <cp:revision>23</cp:revision>
  <dcterms:created xsi:type="dcterms:W3CDTF">2023-03-15T17:58:13Z</dcterms:created>
  <dcterms:modified xsi:type="dcterms:W3CDTF">2024-06-20T18:30:35Z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9506e54b77a44bb59cd1d20a4e72f4ba</vt:lpwstr>
  </property>
</Properties>
</file>