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7354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65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3819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5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46317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3554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4019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9228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59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857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035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6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638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402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4067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7294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200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45051-2045-45DA-935E-2E3CA1A69ADC}" type="datetimeFigureOut">
              <a:rPr lang="en-US" smtClean="0"/>
              <a:t>7/23/2020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77789854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8432-EADD-4934-BC5B-CA478F42B748}"/>
              </a:ext>
            </a:extLst>
          </p:cNvPr>
          <p:cNvSpPr>
            <a:spLocks noGrp="1"/>
          </p:cNvSpPr>
          <p:nvPr>
            <p:ph type="title"/>
          </p:nvPr>
        </p:nvSpPr>
        <p:spPr>
          <a:xfrm>
            <a:off x="2432483" y="1811045"/>
            <a:ext cx="9070544" cy="2966336"/>
          </a:xfrm>
        </p:spPr>
        <p:txBody>
          <a:bodyPr>
            <a:normAutofit fontScale="90000"/>
          </a:bodyPr>
          <a:lstStyle/>
          <a:p>
            <a:pPr algn="ctr"/>
            <a:br>
              <a:rPr lang="en-US" b="1" i="0" dirty="0">
                <a:solidFill>
                  <a:srgbClr val="1F1F1F"/>
                </a:solidFill>
                <a:effectLst/>
                <a:latin typeface="Open Sans" panose="020B0606030504020204" pitchFamily="34" charset="0"/>
              </a:rPr>
            </a:br>
            <a:br>
              <a:rPr lang="en-US" b="1" i="0" dirty="0">
                <a:solidFill>
                  <a:srgbClr val="1F1F1F"/>
                </a:solidFill>
                <a:effectLst/>
                <a:latin typeface="Open Sans" panose="020B0606030504020204" pitchFamily="34" charset="0"/>
              </a:rPr>
            </a:br>
            <a:br>
              <a:rPr lang="en-US" b="1" i="0" dirty="0">
                <a:solidFill>
                  <a:srgbClr val="1F1F1F"/>
                </a:solidFill>
                <a:effectLst/>
                <a:latin typeface="Open Sans" panose="020B0606030504020204" pitchFamily="34" charset="0"/>
              </a:rPr>
            </a:br>
            <a:br>
              <a:rPr lang="en-US" b="1" i="0" dirty="0">
                <a:solidFill>
                  <a:srgbClr val="1F1F1F"/>
                </a:solidFill>
                <a:effectLst/>
                <a:latin typeface="Open Sans" panose="020B0606030504020204" pitchFamily="34" charset="0"/>
              </a:rPr>
            </a:br>
            <a:br>
              <a:rPr lang="en-US" b="1" i="0" dirty="0">
                <a:solidFill>
                  <a:srgbClr val="1F1F1F"/>
                </a:solidFill>
                <a:effectLst/>
                <a:latin typeface="Open Sans" panose="020B0606030504020204" pitchFamily="34" charset="0"/>
              </a:rPr>
            </a:br>
            <a:br>
              <a:rPr lang="en-US" b="1" i="0" dirty="0">
                <a:solidFill>
                  <a:srgbClr val="1F1F1F"/>
                </a:solidFill>
                <a:effectLst/>
                <a:latin typeface="Open Sans" panose="020B0606030504020204" pitchFamily="34" charset="0"/>
              </a:rPr>
            </a:br>
            <a:r>
              <a:rPr lang="en-US" b="1" i="0" dirty="0">
                <a:solidFill>
                  <a:srgbClr val="1F1F1F"/>
                </a:solidFill>
                <a:effectLst/>
                <a:latin typeface="Open Sans" panose="020B0606030504020204" pitchFamily="34" charset="0"/>
              </a:rPr>
              <a:t>Applied Data Science Capstone</a:t>
            </a:r>
            <a:br>
              <a:rPr lang="en-US" b="1" i="0" dirty="0">
                <a:solidFill>
                  <a:srgbClr val="1F1F1F"/>
                </a:solidFill>
                <a:effectLst/>
                <a:latin typeface="Open Sans" panose="020B0606030504020204" pitchFamily="34" charset="0"/>
              </a:rPr>
            </a:br>
            <a:r>
              <a:rPr lang="en-US" sz="6000" dirty="0"/>
              <a:t>The Battle of Neighborhoods</a:t>
            </a:r>
            <a:br>
              <a:rPr lang="en-US" sz="6000" dirty="0"/>
            </a:br>
            <a:br>
              <a:rPr lang="en-US" b="1" i="0" dirty="0">
                <a:solidFill>
                  <a:srgbClr val="1F1F1F"/>
                </a:solidFill>
                <a:effectLst/>
                <a:latin typeface="Open Sans" panose="020B0606030504020204" pitchFamily="34" charset="0"/>
              </a:rPr>
            </a:br>
            <a:endParaRPr lang="en-IN" b="1" dirty="0"/>
          </a:p>
        </p:txBody>
      </p:sp>
      <p:sp>
        <p:nvSpPr>
          <p:cNvPr id="3" name="Subtitle 2">
            <a:extLst>
              <a:ext uri="{FF2B5EF4-FFF2-40B4-BE49-F238E27FC236}">
                <a16:creationId xmlns:a16="http://schemas.microsoft.com/office/drawing/2014/main" id="{4F2BAD00-FF70-40DA-B03F-70EF3D60AB7C}"/>
              </a:ext>
            </a:extLst>
          </p:cNvPr>
          <p:cNvSpPr>
            <a:spLocks noGrp="1"/>
          </p:cNvSpPr>
          <p:nvPr>
            <p:ph type="body" idx="1"/>
          </p:nvPr>
        </p:nvSpPr>
        <p:spPr/>
        <p:txBody>
          <a:bodyPr/>
          <a:lstStyle/>
          <a:p>
            <a:r>
              <a:rPr lang="en-US" dirty="0"/>
              <a:t>A.BHARATHKUMAR</a:t>
            </a:r>
          </a:p>
          <a:p>
            <a:r>
              <a:rPr lang="en-US" dirty="0"/>
              <a:t>a.bharath98@gmail.com</a:t>
            </a:r>
            <a:endParaRPr lang="en-IN" dirty="0"/>
          </a:p>
        </p:txBody>
      </p:sp>
    </p:spTree>
    <p:extLst>
      <p:ext uri="{BB962C8B-B14F-4D97-AF65-F5344CB8AC3E}">
        <p14:creationId xmlns:p14="http://schemas.microsoft.com/office/powerpoint/2010/main" val="404670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DF54-3BE2-4F6D-BC38-1B39DF49B932}"/>
              </a:ext>
            </a:extLst>
          </p:cNvPr>
          <p:cNvSpPr>
            <a:spLocks noGrp="1"/>
          </p:cNvSpPr>
          <p:nvPr>
            <p:ph type="title"/>
          </p:nvPr>
        </p:nvSpPr>
        <p:spPr/>
        <p:txBody>
          <a:bodyPr/>
          <a:lstStyle/>
          <a:p>
            <a:r>
              <a:rPr lang="en-US" dirty="0"/>
              <a:t>IDEALOGY</a:t>
            </a:r>
            <a:endParaRPr lang="en-IN" dirty="0"/>
          </a:p>
        </p:txBody>
      </p:sp>
      <p:sp>
        <p:nvSpPr>
          <p:cNvPr id="3" name="Content Placeholder 2">
            <a:extLst>
              <a:ext uri="{FF2B5EF4-FFF2-40B4-BE49-F238E27FC236}">
                <a16:creationId xmlns:a16="http://schemas.microsoft.com/office/drawing/2014/main" id="{64F8C9A7-0233-4EE7-8B1D-20CD3381F387}"/>
              </a:ext>
            </a:extLst>
          </p:cNvPr>
          <p:cNvSpPr>
            <a:spLocks noGrp="1"/>
          </p:cNvSpPr>
          <p:nvPr>
            <p:ph idx="1"/>
          </p:nvPr>
        </p:nvSpPr>
        <p:spPr/>
        <p:txBody>
          <a:bodyPr/>
          <a:lstStyle/>
          <a:p>
            <a:r>
              <a:rPr lang="en-US" dirty="0"/>
              <a:t>The main idea of this project is to find the similar neighborhood between two cities based on the venues over there because a person will fell more comfortable if he finds the same ambience while he moved from one city to another city which may wont affect his lifestyle </a:t>
            </a:r>
            <a:endParaRPr lang="en-IN" dirty="0"/>
          </a:p>
        </p:txBody>
      </p:sp>
    </p:spTree>
    <p:extLst>
      <p:ext uri="{BB962C8B-B14F-4D97-AF65-F5344CB8AC3E}">
        <p14:creationId xmlns:p14="http://schemas.microsoft.com/office/powerpoint/2010/main" val="287572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00FB-5570-4004-84C5-EAB798BBC6D3}"/>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F3CAFCDC-F735-4F25-A806-BA13A3EDA6BA}"/>
              </a:ext>
            </a:extLst>
          </p:cNvPr>
          <p:cNvSpPr>
            <a:spLocks noGrp="1"/>
          </p:cNvSpPr>
          <p:nvPr>
            <p:ph idx="1"/>
          </p:nvPr>
        </p:nvSpPr>
        <p:spPr/>
        <p:txBody>
          <a:bodyPr/>
          <a:lstStyle/>
          <a:p>
            <a:r>
              <a:rPr lang="en-US" dirty="0"/>
              <a:t>By using K-Means </a:t>
            </a:r>
            <a:r>
              <a:rPr lang="en-US" dirty="0" err="1"/>
              <a:t>algotithm</a:t>
            </a:r>
            <a:r>
              <a:rPr lang="en-US" dirty="0"/>
              <a:t> and cosine similarity we are going to find the similar neighborhood for a person in two different cities</a:t>
            </a:r>
            <a:endParaRPr lang="en-IN" dirty="0"/>
          </a:p>
        </p:txBody>
      </p:sp>
    </p:spTree>
    <p:extLst>
      <p:ext uri="{BB962C8B-B14F-4D97-AF65-F5344CB8AC3E}">
        <p14:creationId xmlns:p14="http://schemas.microsoft.com/office/powerpoint/2010/main" val="324862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092C-FA89-4143-85B7-20A74458C71C}"/>
              </a:ext>
            </a:extLst>
          </p:cNvPr>
          <p:cNvSpPr>
            <a:spLocks noGrp="1"/>
          </p:cNvSpPr>
          <p:nvPr>
            <p:ph type="title"/>
          </p:nvPr>
        </p:nvSpPr>
        <p:spPr/>
        <p:txBody>
          <a:bodyPr/>
          <a:lstStyle/>
          <a:p>
            <a:r>
              <a:rPr lang="en-US" dirty="0"/>
              <a:t>Work flow</a:t>
            </a:r>
            <a:endParaRPr lang="en-IN" dirty="0"/>
          </a:p>
        </p:txBody>
      </p:sp>
      <p:sp>
        <p:nvSpPr>
          <p:cNvPr id="3" name="Content Placeholder 2">
            <a:extLst>
              <a:ext uri="{FF2B5EF4-FFF2-40B4-BE49-F238E27FC236}">
                <a16:creationId xmlns:a16="http://schemas.microsoft.com/office/drawing/2014/main" id="{976783F1-0D6F-4A55-B936-FC4951243FEC}"/>
              </a:ext>
            </a:extLst>
          </p:cNvPr>
          <p:cNvSpPr>
            <a:spLocks noGrp="1"/>
          </p:cNvSpPr>
          <p:nvPr>
            <p:ph idx="1"/>
          </p:nvPr>
        </p:nvSpPr>
        <p:spPr/>
        <p:txBody>
          <a:bodyPr>
            <a:normAutofit fontScale="92500" lnSpcReduction="20000"/>
          </a:bodyPr>
          <a:lstStyle/>
          <a:p>
            <a:r>
              <a:rPr lang="en-US" dirty="0"/>
              <a:t>1.Gathering data for both cities (JSON or CSV file )</a:t>
            </a:r>
          </a:p>
          <a:p>
            <a:r>
              <a:rPr lang="en-US" dirty="0"/>
              <a:t>2.using foursquare API getting the info about venues and their longitude and latitude</a:t>
            </a:r>
          </a:p>
          <a:p>
            <a:r>
              <a:rPr lang="en-US" dirty="0"/>
              <a:t>3.getting their unique venues between two cities</a:t>
            </a:r>
          </a:p>
          <a:p>
            <a:r>
              <a:rPr lang="en-US" dirty="0"/>
              <a:t>4.apply PCA for dimensionality reduction</a:t>
            </a:r>
          </a:p>
          <a:p>
            <a:r>
              <a:rPr lang="en-US" dirty="0"/>
              <a:t>5.Fit k-means to cluster the neighborhood </a:t>
            </a:r>
          </a:p>
          <a:p>
            <a:r>
              <a:rPr lang="en-US" dirty="0"/>
              <a:t>6.visualize it for better understanding</a:t>
            </a:r>
          </a:p>
          <a:p>
            <a:r>
              <a:rPr lang="en-US" dirty="0"/>
              <a:t>7.validate it</a:t>
            </a:r>
            <a:endParaRPr lang="en-IN" dirty="0"/>
          </a:p>
        </p:txBody>
      </p:sp>
    </p:spTree>
    <p:extLst>
      <p:ext uri="{BB962C8B-B14F-4D97-AF65-F5344CB8AC3E}">
        <p14:creationId xmlns:p14="http://schemas.microsoft.com/office/powerpoint/2010/main" val="85762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E3C4-0192-4292-8400-80A52AEE9CF4}"/>
              </a:ext>
            </a:extLst>
          </p:cNvPr>
          <p:cNvSpPr>
            <a:spLocks noGrp="1"/>
          </p:cNvSpPr>
          <p:nvPr>
            <p:ph type="title"/>
          </p:nvPr>
        </p:nvSpPr>
        <p:spPr>
          <a:xfrm>
            <a:off x="1484312" y="685800"/>
            <a:ext cx="5747778" cy="1752599"/>
          </a:xfrm>
        </p:spPr>
        <p:txBody>
          <a:bodyPr vert="horz" lIns="91440" tIns="45720" rIns="91440" bIns="45720" rtlCol="0">
            <a:normAutofit/>
          </a:bodyPr>
          <a:lstStyle/>
          <a:p>
            <a:r>
              <a:rPr lang="en-US"/>
              <a:t>Result</a:t>
            </a:r>
          </a:p>
        </p:txBody>
      </p:sp>
      <p:sp>
        <p:nvSpPr>
          <p:cNvPr id="47" name="Content Placeholder 46">
            <a:extLst>
              <a:ext uri="{FF2B5EF4-FFF2-40B4-BE49-F238E27FC236}">
                <a16:creationId xmlns:a16="http://schemas.microsoft.com/office/drawing/2014/main" id="{7A7D0061-1AD4-45C7-A2E0-55FF36645769}"/>
              </a:ext>
            </a:extLst>
          </p:cNvPr>
          <p:cNvSpPr>
            <a:spLocks noGrp="1"/>
          </p:cNvSpPr>
          <p:nvPr>
            <p:ph idx="1"/>
          </p:nvPr>
        </p:nvSpPr>
        <p:spPr>
          <a:xfrm>
            <a:off x="1484311" y="2666999"/>
            <a:ext cx="5747778" cy="3124201"/>
          </a:xfrm>
        </p:spPr>
        <p:txBody>
          <a:bodyPr>
            <a:normAutofit/>
          </a:bodyPr>
          <a:lstStyle/>
          <a:p>
            <a:r>
              <a:rPr lang="en-US" dirty="0"/>
              <a:t>The above pic shows the clustered pins in Toronto city and below pic shows the clustered pins in new York city so by comparing this both pic one can easily find the similar neighborhood between this cities</a:t>
            </a:r>
          </a:p>
        </p:txBody>
      </p:sp>
      <p:pic>
        <p:nvPicPr>
          <p:cNvPr id="13" name="Content Placeholder 12" descr="A close up of a map&#10;&#10;Description automatically generated">
            <a:extLst>
              <a:ext uri="{FF2B5EF4-FFF2-40B4-BE49-F238E27FC236}">
                <a16:creationId xmlns:a16="http://schemas.microsoft.com/office/drawing/2014/main" id="{EEC231A8-409C-46C5-B6F6-B0222DE50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943" y="710408"/>
            <a:ext cx="3950079" cy="23897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5" name="Picture 14">
            <a:extLst>
              <a:ext uri="{FF2B5EF4-FFF2-40B4-BE49-F238E27FC236}">
                <a16:creationId xmlns:a16="http://schemas.microsoft.com/office/drawing/2014/main" id="{E4D78DBC-7E76-4711-97F5-66638B379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3" y="3457309"/>
            <a:ext cx="3950079" cy="23897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9828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7D87-6D8C-4979-AC5A-D99438F280BF}"/>
              </a:ext>
            </a:extLst>
          </p:cNvPr>
          <p:cNvSpPr>
            <a:spLocks noGrp="1"/>
          </p:cNvSpPr>
          <p:nvPr>
            <p:ph type="title"/>
          </p:nvPr>
        </p:nvSpPr>
        <p:spPr>
          <a:xfrm>
            <a:off x="1484311" y="1081548"/>
            <a:ext cx="3333495" cy="1504335"/>
          </a:xfrm>
        </p:spPr>
        <p:txBody>
          <a:bodyPr>
            <a:normAutofit/>
          </a:bodyPr>
          <a:lstStyle/>
          <a:p>
            <a:r>
              <a:rPr lang="en-US" sz="2400" dirty="0" err="1"/>
              <a:t>Reult</a:t>
            </a:r>
            <a:endParaRPr lang="en-IN" sz="2400" dirty="0"/>
          </a:p>
        </p:txBody>
      </p:sp>
      <p:sp>
        <p:nvSpPr>
          <p:cNvPr id="25" name="Content Placeholder 8">
            <a:extLst>
              <a:ext uri="{FF2B5EF4-FFF2-40B4-BE49-F238E27FC236}">
                <a16:creationId xmlns:a16="http://schemas.microsoft.com/office/drawing/2014/main" id="{05D43281-A3EB-4B48-B0DD-9C1FB035BD44}"/>
              </a:ext>
            </a:extLst>
          </p:cNvPr>
          <p:cNvSpPr>
            <a:spLocks noGrp="1"/>
          </p:cNvSpPr>
          <p:nvPr>
            <p:ph idx="1"/>
          </p:nvPr>
        </p:nvSpPr>
        <p:spPr>
          <a:xfrm>
            <a:off x="1484311" y="2666999"/>
            <a:ext cx="3333496" cy="3124201"/>
          </a:xfrm>
        </p:spPr>
        <p:txBody>
          <a:bodyPr anchor="t">
            <a:normAutofit/>
          </a:bodyPr>
          <a:lstStyle/>
          <a:p>
            <a:r>
              <a:rPr lang="en-US" sz="1800" b="0" i="0" u="none" strike="noStrike" baseline="0" dirty="0">
                <a:solidFill>
                  <a:srgbClr val="000000"/>
                </a:solidFill>
                <a:latin typeface="Cambria" panose="02040503050406030204" pitchFamily="18" charset="0"/>
              </a:rPr>
              <a:t>Here one decides to move from Bronx, Riverdale, New York so in the map it pinned the neighborhood in Toronto which almost has similar venues like </a:t>
            </a:r>
            <a:r>
              <a:rPr lang="en-US" sz="1800" b="0" i="0" u="none" strike="noStrike" baseline="0" dirty="0" err="1">
                <a:solidFill>
                  <a:srgbClr val="000000"/>
                </a:solidFill>
                <a:latin typeface="Cambria" panose="02040503050406030204" pitchFamily="18" charset="0"/>
              </a:rPr>
              <a:t>Bronx,Newyork</a:t>
            </a:r>
            <a:endParaRPr lang="en-US" sz="1600" dirty="0"/>
          </a:p>
        </p:txBody>
      </p:sp>
      <p:pic>
        <p:nvPicPr>
          <p:cNvPr id="5" name="Content Placeholder 4" descr="A picture containing text, map&#10;&#10;Description automatically generated">
            <a:extLst>
              <a:ext uri="{FF2B5EF4-FFF2-40B4-BE49-F238E27FC236}">
                <a16:creationId xmlns:a16="http://schemas.microsoft.com/office/drawing/2014/main" id="{43308FC3-0196-4640-BA68-6A0983684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1324424"/>
            <a:ext cx="6240990" cy="37757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3866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A830-B18B-423B-AFB2-4A3C0088373B}"/>
              </a:ext>
            </a:extLst>
          </p:cNvPr>
          <p:cNvSpPr>
            <a:spLocks noGrp="1"/>
          </p:cNvSpPr>
          <p:nvPr>
            <p:ph type="title"/>
          </p:nvPr>
        </p:nvSpPr>
        <p:spPr>
          <a:xfrm>
            <a:off x="1484311" y="1081548"/>
            <a:ext cx="3333495" cy="1504335"/>
          </a:xfrm>
        </p:spPr>
        <p:txBody>
          <a:bodyPr>
            <a:normAutofit/>
          </a:bodyPr>
          <a:lstStyle/>
          <a:p>
            <a:r>
              <a:rPr lang="en-US" sz="2400" dirty="0"/>
              <a:t>Result</a:t>
            </a:r>
            <a:endParaRPr lang="en-IN" sz="2400" dirty="0"/>
          </a:p>
        </p:txBody>
      </p:sp>
      <p:sp>
        <p:nvSpPr>
          <p:cNvPr id="9" name="Content Placeholder 8">
            <a:extLst>
              <a:ext uri="{FF2B5EF4-FFF2-40B4-BE49-F238E27FC236}">
                <a16:creationId xmlns:a16="http://schemas.microsoft.com/office/drawing/2014/main" id="{32A6E04C-D3FC-4CD6-BD66-926866A0EDFE}"/>
              </a:ext>
            </a:extLst>
          </p:cNvPr>
          <p:cNvSpPr>
            <a:spLocks noGrp="1"/>
          </p:cNvSpPr>
          <p:nvPr>
            <p:ph idx="1"/>
          </p:nvPr>
        </p:nvSpPr>
        <p:spPr>
          <a:xfrm>
            <a:off x="1484311" y="2666999"/>
            <a:ext cx="3333496" cy="3124201"/>
          </a:xfrm>
        </p:spPr>
        <p:txBody>
          <a:bodyPr anchor="t">
            <a:normAutofit/>
          </a:bodyPr>
          <a:lstStyle/>
          <a:p>
            <a:r>
              <a:rPr lang="en-US" sz="1800" b="0" i="0" u="none" strike="noStrike" baseline="0" dirty="0">
                <a:solidFill>
                  <a:srgbClr val="000000"/>
                </a:solidFill>
                <a:latin typeface="Cambria" panose="02040503050406030204" pitchFamily="18" charset="0"/>
              </a:rPr>
              <a:t>Here one decides to move from Etobicoke, 'Alderwood, Long Branch', Toronto so in the map, it pinned the neighborhood in </a:t>
            </a:r>
            <a:r>
              <a:rPr lang="en-US" sz="1800" b="0" i="0" u="none" strike="noStrike" baseline="0" dirty="0" err="1">
                <a:solidFill>
                  <a:srgbClr val="000000"/>
                </a:solidFill>
                <a:latin typeface="Cambria" panose="02040503050406030204" pitchFamily="18" charset="0"/>
              </a:rPr>
              <a:t>Newyork</a:t>
            </a:r>
            <a:r>
              <a:rPr lang="en-US" sz="1800" b="0" i="0" u="none" strike="noStrike" baseline="0" dirty="0">
                <a:solidFill>
                  <a:srgbClr val="000000"/>
                </a:solidFill>
                <a:latin typeface="Cambria" panose="02040503050406030204" pitchFamily="18" charset="0"/>
              </a:rPr>
              <a:t> which almost has similar features </a:t>
            </a:r>
            <a:endParaRPr lang="en-US" sz="1600" dirty="0"/>
          </a:p>
        </p:txBody>
      </p:sp>
      <p:pic>
        <p:nvPicPr>
          <p:cNvPr id="5" name="Content Placeholder 4" descr="A close up of a map&#10;&#10;Description automatically generated">
            <a:extLst>
              <a:ext uri="{FF2B5EF4-FFF2-40B4-BE49-F238E27FC236}">
                <a16:creationId xmlns:a16="http://schemas.microsoft.com/office/drawing/2014/main" id="{8BF92B07-9A4B-4858-A51F-B37D4EE7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1324424"/>
            <a:ext cx="6240990" cy="37757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5413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18AA-5AC5-47F6-9370-3AF9E9082AD2}"/>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BC110B44-F1FD-474F-A99A-9D5B2D48DDAE}"/>
              </a:ext>
            </a:extLst>
          </p:cNvPr>
          <p:cNvSpPr>
            <a:spLocks noGrp="1"/>
          </p:cNvSpPr>
          <p:nvPr>
            <p:ph idx="1"/>
          </p:nvPr>
        </p:nvSpPr>
        <p:spPr/>
        <p:txBody>
          <a:bodyPr/>
          <a:lstStyle/>
          <a:p>
            <a:r>
              <a:rPr lang="en-US" dirty="0"/>
              <a:t>There are 304 common venues in between there two cities which help to find the similar neighborhood for a person to move from one city to another city </a:t>
            </a:r>
            <a:endParaRPr lang="en-IN" dirty="0"/>
          </a:p>
        </p:txBody>
      </p:sp>
    </p:spTree>
    <p:extLst>
      <p:ext uri="{BB962C8B-B14F-4D97-AF65-F5344CB8AC3E}">
        <p14:creationId xmlns:p14="http://schemas.microsoft.com/office/powerpoint/2010/main" val="5765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75969-D827-469C-BA66-54AB07353C1D}"/>
              </a:ext>
            </a:extLst>
          </p:cNvPr>
          <p:cNvSpPr>
            <a:spLocks noGrp="1"/>
          </p:cNvSpPr>
          <p:nvPr>
            <p:ph idx="4294967295"/>
          </p:nvPr>
        </p:nvSpPr>
        <p:spPr>
          <a:xfrm>
            <a:off x="2173288" y="2667000"/>
            <a:ext cx="10018712" cy="3124200"/>
          </a:xfrm>
        </p:spPr>
        <p:txBody>
          <a:bodyPr>
            <a:normAutofit/>
          </a:bodyPr>
          <a:lstStyle/>
          <a:p>
            <a:pPr marL="0" indent="0" algn="ctr">
              <a:buNone/>
            </a:pPr>
            <a:r>
              <a:rPr lang="en-US" sz="7200" dirty="0"/>
              <a:t>Thank you</a:t>
            </a:r>
            <a:endParaRPr lang="en-IN" sz="7200" dirty="0"/>
          </a:p>
        </p:txBody>
      </p:sp>
    </p:spTree>
    <p:extLst>
      <p:ext uri="{BB962C8B-B14F-4D97-AF65-F5344CB8AC3E}">
        <p14:creationId xmlns:p14="http://schemas.microsoft.com/office/powerpoint/2010/main" val="4103040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TotalTime>
  <Words>297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Corbel</vt:lpstr>
      <vt:lpstr>Open Sans</vt:lpstr>
      <vt:lpstr>Parallax</vt:lpstr>
      <vt:lpstr>      Applied Data Science Capstone The Battle of Neighborhoods  </vt:lpstr>
      <vt:lpstr>IDEALOGY</vt:lpstr>
      <vt:lpstr>Objective</vt:lpstr>
      <vt:lpstr>Work flow</vt:lpstr>
      <vt:lpstr>Result</vt:lpstr>
      <vt:lpstr>Reult</vt:lpstr>
      <vt:lpstr>Result</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Applied Data Science Capstone The Battle of Neighborhoods  </dc:title>
  <dc:creator>bharath kumar</dc:creator>
  <cp:lastModifiedBy>bharath kumar</cp:lastModifiedBy>
  <cp:revision>1</cp:revision>
  <dcterms:created xsi:type="dcterms:W3CDTF">2020-07-23T07:39:27Z</dcterms:created>
  <dcterms:modified xsi:type="dcterms:W3CDTF">2020-07-23T07:43:05Z</dcterms:modified>
</cp:coreProperties>
</file>