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6"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98AB2-8FAF-4802-B404-92E06EDF297F}" type="datetimeFigureOut">
              <a:rPr lang="en-IN" smtClean="0"/>
              <a:t>23-10-2022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04970F-BAC2-4DA4-9A93-7FB74393A3C9}" type="slidenum">
              <a:rPr lang="en-IN" smtClean="0"/>
              <a:t>‹#›</a:t>
            </a:fld>
            <a:endParaRPr lang="en-IN"/>
          </a:p>
        </p:txBody>
      </p:sp>
    </p:spTree>
    <p:extLst>
      <p:ext uri="{BB962C8B-B14F-4D97-AF65-F5344CB8AC3E}">
        <p14:creationId xmlns:p14="http://schemas.microsoft.com/office/powerpoint/2010/main" val="1586624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498AB2-8FAF-4802-B404-92E06EDF297F}" type="datetimeFigureOut">
              <a:rPr lang="en-IN" smtClean="0"/>
              <a:t>23-10-2022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04970F-BAC2-4DA4-9A93-7FB74393A3C9}" type="slidenum">
              <a:rPr lang="en-IN" smtClean="0"/>
              <a:t>‹#›</a:t>
            </a:fld>
            <a:endParaRPr lang="en-IN"/>
          </a:p>
        </p:txBody>
      </p:sp>
    </p:spTree>
    <p:extLst>
      <p:ext uri="{BB962C8B-B14F-4D97-AF65-F5344CB8AC3E}">
        <p14:creationId xmlns:p14="http://schemas.microsoft.com/office/powerpoint/2010/main" val="2006846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0498AB2-8FAF-4802-B404-92E06EDF297F}" type="datetimeFigureOut">
              <a:rPr lang="en-IN" smtClean="0"/>
              <a:t>23-10-2022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04970F-BAC2-4DA4-9A93-7FB74393A3C9}" type="slidenum">
              <a:rPr lang="en-IN" smtClean="0"/>
              <a:t>‹#›</a:t>
            </a:fld>
            <a:endParaRPr lang="en-IN"/>
          </a:p>
        </p:txBody>
      </p:sp>
    </p:spTree>
    <p:extLst>
      <p:ext uri="{BB962C8B-B14F-4D97-AF65-F5344CB8AC3E}">
        <p14:creationId xmlns:p14="http://schemas.microsoft.com/office/powerpoint/2010/main" val="3412921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0498AB2-8FAF-4802-B404-92E06EDF297F}" type="datetimeFigureOut">
              <a:rPr lang="en-IN" smtClean="0"/>
              <a:t>23-10-2022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04970F-BAC2-4DA4-9A93-7FB74393A3C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72143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498AB2-8FAF-4802-B404-92E06EDF297F}" type="datetimeFigureOut">
              <a:rPr lang="en-IN" smtClean="0"/>
              <a:t>23-10-2022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04970F-BAC2-4DA4-9A93-7FB74393A3C9}" type="slidenum">
              <a:rPr lang="en-IN" smtClean="0"/>
              <a:t>‹#›</a:t>
            </a:fld>
            <a:endParaRPr lang="en-IN"/>
          </a:p>
        </p:txBody>
      </p:sp>
    </p:spTree>
    <p:extLst>
      <p:ext uri="{BB962C8B-B14F-4D97-AF65-F5344CB8AC3E}">
        <p14:creationId xmlns:p14="http://schemas.microsoft.com/office/powerpoint/2010/main" val="3410348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0498AB2-8FAF-4802-B404-92E06EDF297F}" type="datetimeFigureOut">
              <a:rPr lang="en-IN" smtClean="0"/>
              <a:t>23-10-2022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04970F-BAC2-4DA4-9A93-7FB74393A3C9}" type="slidenum">
              <a:rPr lang="en-IN" smtClean="0"/>
              <a:t>‹#›</a:t>
            </a:fld>
            <a:endParaRPr lang="en-IN"/>
          </a:p>
        </p:txBody>
      </p:sp>
    </p:spTree>
    <p:extLst>
      <p:ext uri="{BB962C8B-B14F-4D97-AF65-F5344CB8AC3E}">
        <p14:creationId xmlns:p14="http://schemas.microsoft.com/office/powerpoint/2010/main" val="2248094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0498AB2-8FAF-4802-B404-92E06EDF297F}" type="datetimeFigureOut">
              <a:rPr lang="en-IN" smtClean="0"/>
              <a:t>23-10-2022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04970F-BAC2-4DA4-9A93-7FB74393A3C9}" type="slidenum">
              <a:rPr lang="en-IN" smtClean="0"/>
              <a:t>‹#›</a:t>
            </a:fld>
            <a:endParaRPr lang="en-IN"/>
          </a:p>
        </p:txBody>
      </p:sp>
    </p:spTree>
    <p:extLst>
      <p:ext uri="{BB962C8B-B14F-4D97-AF65-F5344CB8AC3E}">
        <p14:creationId xmlns:p14="http://schemas.microsoft.com/office/powerpoint/2010/main" val="3427461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98AB2-8FAF-4802-B404-92E06EDF297F}" type="datetimeFigureOut">
              <a:rPr lang="en-IN" smtClean="0"/>
              <a:t>23-10-2022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04970F-BAC2-4DA4-9A93-7FB74393A3C9}" type="slidenum">
              <a:rPr lang="en-IN" smtClean="0"/>
              <a:t>‹#›</a:t>
            </a:fld>
            <a:endParaRPr lang="en-IN"/>
          </a:p>
        </p:txBody>
      </p:sp>
    </p:spTree>
    <p:extLst>
      <p:ext uri="{BB962C8B-B14F-4D97-AF65-F5344CB8AC3E}">
        <p14:creationId xmlns:p14="http://schemas.microsoft.com/office/powerpoint/2010/main" val="2533728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98AB2-8FAF-4802-B404-92E06EDF297F}" type="datetimeFigureOut">
              <a:rPr lang="en-IN" smtClean="0"/>
              <a:t>23-10-2022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04970F-BAC2-4DA4-9A93-7FB74393A3C9}" type="slidenum">
              <a:rPr lang="en-IN" smtClean="0"/>
              <a:t>‹#›</a:t>
            </a:fld>
            <a:endParaRPr lang="en-IN"/>
          </a:p>
        </p:txBody>
      </p:sp>
    </p:spTree>
    <p:extLst>
      <p:ext uri="{BB962C8B-B14F-4D97-AF65-F5344CB8AC3E}">
        <p14:creationId xmlns:p14="http://schemas.microsoft.com/office/powerpoint/2010/main" val="3975752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0498AB2-8FAF-4802-B404-92E06EDF297F}" type="datetimeFigureOut">
              <a:rPr lang="en-IN" smtClean="0"/>
              <a:t>23-10-2022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04970F-BAC2-4DA4-9A93-7FB74393A3C9}" type="slidenum">
              <a:rPr lang="en-IN" smtClean="0"/>
              <a:t>‹#›</a:t>
            </a:fld>
            <a:endParaRPr lang="en-IN"/>
          </a:p>
        </p:txBody>
      </p:sp>
    </p:spTree>
    <p:extLst>
      <p:ext uri="{BB962C8B-B14F-4D97-AF65-F5344CB8AC3E}">
        <p14:creationId xmlns:p14="http://schemas.microsoft.com/office/powerpoint/2010/main" val="121166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498AB2-8FAF-4802-B404-92E06EDF297F}" type="datetimeFigureOut">
              <a:rPr lang="en-IN" smtClean="0"/>
              <a:t>23-10-2022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04970F-BAC2-4DA4-9A93-7FB74393A3C9}" type="slidenum">
              <a:rPr lang="en-IN" smtClean="0"/>
              <a:t>‹#›</a:t>
            </a:fld>
            <a:endParaRPr lang="en-IN"/>
          </a:p>
        </p:txBody>
      </p:sp>
    </p:spTree>
    <p:extLst>
      <p:ext uri="{BB962C8B-B14F-4D97-AF65-F5344CB8AC3E}">
        <p14:creationId xmlns:p14="http://schemas.microsoft.com/office/powerpoint/2010/main" val="305709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98AB2-8FAF-4802-B404-92E06EDF297F}" type="datetimeFigureOut">
              <a:rPr lang="en-IN" smtClean="0"/>
              <a:t>23-10-2022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04970F-BAC2-4DA4-9A93-7FB74393A3C9}" type="slidenum">
              <a:rPr lang="en-IN" smtClean="0"/>
              <a:t>‹#›</a:t>
            </a:fld>
            <a:endParaRPr lang="en-IN"/>
          </a:p>
        </p:txBody>
      </p:sp>
    </p:spTree>
    <p:extLst>
      <p:ext uri="{BB962C8B-B14F-4D97-AF65-F5344CB8AC3E}">
        <p14:creationId xmlns:p14="http://schemas.microsoft.com/office/powerpoint/2010/main" val="28114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98AB2-8FAF-4802-B404-92E06EDF297F}" type="datetimeFigureOut">
              <a:rPr lang="en-IN" smtClean="0"/>
              <a:t>23-10-2022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04970F-BAC2-4DA4-9A93-7FB74393A3C9}" type="slidenum">
              <a:rPr lang="en-IN" smtClean="0"/>
              <a:t>‹#›</a:t>
            </a:fld>
            <a:endParaRPr lang="en-IN"/>
          </a:p>
        </p:txBody>
      </p:sp>
    </p:spTree>
    <p:extLst>
      <p:ext uri="{BB962C8B-B14F-4D97-AF65-F5344CB8AC3E}">
        <p14:creationId xmlns:p14="http://schemas.microsoft.com/office/powerpoint/2010/main" val="352523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0498AB2-8FAF-4802-B404-92E06EDF297F}" type="datetimeFigureOut">
              <a:rPr lang="en-IN" smtClean="0"/>
              <a:t>23-10-2022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904970F-BAC2-4DA4-9A93-7FB74393A3C9}" type="slidenum">
              <a:rPr lang="en-IN" smtClean="0"/>
              <a:t>‹#›</a:t>
            </a:fld>
            <a:endParaRPr lang="en-IN"/>
          </a:p>
        </p:txBody>
      </p:sp>
    </p:spTree>
    <p:extLst>
      <p:ext uri="{BB962C8B-B14F-4D97-AF65-F5344CB8AC3E}">
        <p14:creationId xmlns:p14="http://schemas.microsoft.com/office/powerpoint/2010/main" val="3299602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0498AB2-8FAF-4802-B404-92E06EDF297F}" type="datetimeFigureOut">
              <a:rPr lang="en-IN" smtClean="0"/>
              <a:t>23-10-2022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904970F-BAC2-4DA4-9A93-7FB74393A3C9}" type="slidenum">
              <a:rPr lang="en-IN" smtClean="0"/>
              <a:t>‹#›</a:t>
            </a:fld>
            <a:endParaRPr lang="en-IN"/>
          </a:p>
        </p:txBody>
      </p:sp>
    </p:spTree>
    <p:extLst>
      <p:ext uri="{BB962C8B-B14F-4D97-AF65-F5344CB8AC3E}">
        <p14:creationId xmlns:p14="http://schemas.microsoft.com/office/powerpoint/2010/main" val="44321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0498AB2-8FAF-4802-B404-92E06EDF297F}" type="datetimeFigureOut">
              <a:rPr lang="en-IN" smtClean="0"/>
              <a:t>23-10-2022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904970F-BAC2-4DA4-9A93-7FB74393A3C9}" type="slidenum">
              <a:rPr lang="en-IN" smtClean="0"/>
              <a:t>‹#›</a:t>
            </a:fld>
            <a:endParaRPr lang="en-IN"/>
          </a:p>
        </p:txBody>
      </p:sp>
    </p:spTree>
    <p:extLst>
      <p:ext uri="{BB962C8B-B14F-4D97-AF65-F5344CB8AC3E}">
        <p14:creationId xmlns:p14="http://schemas.microsoft.com/office/powerpoint/2010/main" val="65440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498AB2-8FAF-4802-B404-92E06EDF297F}" type="datetimeFigureOut">
              <a:rPr lang="en-IN" smtClean="0"/>
              <a:t>23-10-2022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04970F-BAC2-4DA4-9A93-7FB74393A3C9}" type="slidenum">
              <a:rPr lang="en-IN" smtClean="0"/>
              <a:t>‹#›</a:t>
            </a:fld>
            <a:endParaRPr lang="en-IN"/>
          </a:p>
        </p:txBody>
      </p:sp>
    </p:spTree>
    <p:extLst>
      <p:ext uri="{BB962C8B-B14F-4D97-AF65-F5344CB8AC3E}">
        <p14:creationId xmlns:p14="http://schemas.microsoft.com/office/powerpoint/2010/main" val="576773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0498AB2-8FAF-4802-B404-92E06EDF297F}" type="datetimeFigureOut">
              <a:rPr lang="en-IN" smtClean="0"/>
              <a:t>23-10-2022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904970F-BAC2-4DA4-9A93-7FB74393A3C9}" type="slidenum">
              <a:rPr lang="en-IN" smtClean="0"/>
              <a:t>‹#›</a:t>
            </a:fld>
            <a:endParaRPr lang="en-IN"/>
          </a:p>
        </p:txBody>
      </p:sp>
    </p:spTree>
    <p:extLst>
      <p:ext uri="{BB962C8B-B14F-4D97-AF65-F5344CB8AC3E}">
        <p14:creationId xmlns:p14="http://schemas.microsoft.com/office/powerpoint/2010/main" val="3220767281"/>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B2187-5D3D-4147-9357-CDA2CB828DE1}"/>
              </a:ext>
            </a:extLst>
          </p:cNvPr>
          <p:cNvSpPr>
            <a:spLocks noGrp="1"/>
          </p:cNvSpPr>
          <p:nvPr>
            <p:ph type="ctrTitle"/>
          </p:nvPr>
        </p:nvSpPr>
        <p:spPr>
          <a:xfrm>
            <a:off x="1154955" y="1042447"/>
            <a:ext cx="8825658" cy="3329581"/>
          </a:xfrm>
        </p:spPr>
        <p:txBody>
          <a:bodyPr/>
          <a:lstStyle/>
          <a:p>
            <a:r>
              <a:rPr lang="en-US" sz="6600" dirty="0">
                <a:solidFill>
                  <a:schemeClr val="tx1"/>
                </a:solidFill>
              </a:rPr>
              <a:t>Cryptocurrency Price Predictor</a:t>
            </a:r>
            <a:endParaRPr lang="en-IN" sz="6600" dirty="0">
              <a:solidFill>
                <a:schemeClr val="tx1"/>
              </a:solidFill>
            </a:endParaRPr>
          </a:p>
        </p:txBody>
      </p:sp>
      <p:sp>
        <p:nvSpPr>
          <p:cNvPr id="4" name="TextBox 3">
            <a:extLst>
              <a:ext uri="{FF2B5EF4-FFF2-40B4-BE49-F238E27FC236}">
                <a16:creationId xmlns:a16="http://schemas.microsoft.com/office/drawing/2014/main" id="{B16033F8-4906-4AF0-A307-E531BA6068A0}"/>
              </a:ext>
            </a:extLst>
          </p:cNvPr>
          <p:cNvSpPr txBox="1"/>
          <p:nvPr/>
        </p:nvSpPr>
        <p:spPr>
          <a:xfrm>
            <a:off x="1154955" y="4920792"/>
            <a:ext cx="6004875" cy="646331"/>
          </a:xfrm>
          <a:prstGeom prst="rect">
            <a:avLst/>
          </a:prstGeom>
          <a:noFill/>
        </p:spPr>
        <p:txBody>
          <a:bodyPr wrap="square" rtlCol="0">
            <a:spAutoFit/>
          </a:bodyPr>
          <a:lstStyle/>
          <a:p>
            <a:r>
              <a:rPr lang="en-US" dirty="0"/>
              <a:t>Presented By,</a:t>
            </a:r>
          </a:p>
          <a:p>
            <a:r>
              <a:rPr lang="en-US" b="1" dirty="0"/>
              <a:t>Bharathkumara C N</a:t>
            </a:r>
            <a:endParaRPr lang="en-IN" b="1" dirty="0"/>
          </a:p>
        </p:txBody>
      </p:sp>
    </p:spTree>
    <p:extLst>
      <p:ext uri="{BB962C8B-B14F-4D97-AF65-F5344CB8AC3E}">
        <p14:creationId xmlns:p14="http://schemas.microsoft.com/office/powerpoint/2010/main" val="162199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6A13-9779-41FE-B5BE-CB60828DD6C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A6E3902-2A94-46D2-9575-75D04898EEA3}"/>
              </a:ext>
            </a:extLst>
          </p:cNvPr>
          <p:cNvSpPr>
            <a:spLocks noGrp="1"/>
          </p:cNvSpPr>
          <p:nvPr>
            <p:ph idx="1"/>
          </p:nvPr>
        </p:nvSpPr>
        <p:spPr/>
        <p:txBody>
          <a:bodyPr>
            <a:normAutofit/>
          </a:bodyPr>
          <a:lstStyle/>
          <a:p>
            <a:pPr marL="0" indent="0">
              <a:buNone/>
            </a:pPr>
            <a:r>
              <a:rPr lang="en-US" sz="2400" dirty="0"/>
              <a:t>The heart and soul of Cryptocurrency is its price, which experiences erratic volatility in the market. The prediction of the price of cryptocurrency can not only make millionaires out of common men but can redefine the global economy as well. crypto prices can be predicted by the application of a variety of methods like machine learning, mathematics, Python programming, and more. Every method is complex, but the result is the generation of accurate buying and selling signals for Cryptocurrency. </a:t>
            </a:r>
            <a:endParaRPr lang="en-IN" sz="2400" dirty="0"/>
          </a:p>
        </p:txBody>
      </p:sp>
    </p:spTree>
    <p:extLst>
      <p:ext uri="{BB962C8B-B14F-4D97-AF65-F5344CB8AC3E}">
        <p14:creationId xmlns:p14="http://schemas.microsoft.com/office/powerpoint/2010/main" val="28410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0752-DA6F-4161-83C4-913908B29F68}"/>
              </a:ext>
            </a:extLst>
          </p:cNvPr>
          <p:cNvSpPr>
            <a:spLocks noGrp="1"/>
          </p:cNvSpPr>
          <p:nvPr>
            <p:ph type="title"/>
          </p:nvPr>
        </p:nvSpPr>
        <p:spPr/>
        <p:txBody>
          <a:bodyPr/>
          <a:lstStyle/>
          <a:p>
            <a:r>
              <a:rPr lang="en-US" dirty="0"/>
              <a:t>What is Cryptocurrency?</a:t>
            </a:r>
            <a:endParaRPr lang="en-IN" dirty="0"/>
          </a:p>
        </p:txBody>
      </p:sp>
      <p:sp>
        <p:nvSpPr>
          <p:cNvPr id="3" name="Content Placeholder 2">
            <a:extLst>
              <a:ext uri="{FF2B5EF4-FFF2-40B4-BE49-F238E27FC236}">
                <a16:creationId xmlns:a16="http://schemas.microsoft.com/office/drawing/2014/main" id="{5AAE1263-43AC-4A48-8826-886334D88B3F}"/>
              </a:ext>
            </a:extLst>
          </p:cNvPr>
          <p:cNvSpPr>
            <a:spLocks noGrp="1"/>
          </p:cNvSpPr>
          <p:nvPr>
            <p:ph idx="1"/>
          </p:nvPr>
        </p:nvSpPr>
        <p:spPr>
          <a:xfrm>
            <a:off x="726240" y="2128332"/>
            <a:ext cx="8946541" cy="4195481"/>
          </a:xfrm>
        </p:spPr>
        <p:txBody>
          <a:bodyPr>
            <a:normAutofit/>
          </a:bodyPr>
          <a:lstStyle/>
          <a:p>
            <a:pPr marL="0" indent="0">
              <a:buNone/>
            </a:pPr>
            <a:r>
              <a:rPr lang="en-US" dirty="0"/>
              <a:t>A cryptocurrency (or crypto currency) is a digital asset designed to work as a medium of exchange using cryptography to secure the transactions and to control the creation of additional units of the currency.</a:t>
            </a:r>
          </a:p>
          <a:p>
            <a:pPr marL="0" indent="0">
              <a:buNone/>
            </a:pPr>
            <a:r>
              <a:rPr lang="en-US" dirty="0"/>
              <a:t>Types of Cryptocurrency:</a:t>
            </a:r>
          </a:p>
          <a:p>
            <a:r>
              <a:rPr lang="en-US" dirty="0"/>
              <a:t>Bitcoin (BTC)</a:t>
            </a:r>
          </a:p>
          <a:p>
            <a:r>
              <a:rPr lang="en-US" dirty="0"/>
              <a:t>Ethereum (ETH)</a:t>
            </a:r>
          </a:p>
          <a:p>
            <a:r>
              <a:rPr lang="en-US" dirty="0" err="1"/>
              <a:t>Binance</a:t>
            </a:r>
            <a:r>
              <a:rPr lang="en-US" dirty="0"/>
              <a:t> (BNB)</a:t>
            </a:r>
          </a:p>
          <a:p>
            <a:r>
              <a:rPr lang="en-US" dirty="0" err="1"/>
              <a:t>Cardano</a:t>
            </a:r>
            <a:r>
              <a:rPr lang="en-US" dirty="0"/>
              <a:t> (ADA)</a:t>
            </a:r>
          </a:p>
          <a:p>
            <a:r>
              <a:rPr lang="en-US" dirty="0"/>
              <a:t>Litecoin (LTC)</a:t>
            </a:r>
            <a:endParaRPr lang="en-IN" dirty="0"/>
          </a:p>
        </p:txBody>
      </p:sp>
      <p:pic>
        <p:nvPicPr>
          <p:cNvPr id="5" name="Picture 4">
            <a:extLst>
              <a:ext uri="{FF2B5EF4-FFF2-40B4-BE49-F238E27FC236}">
                <a16:creationId xmlns:a16="http://schemas.microsoft.com/office/drawing/2014/main" id="{BA7E7E5B-7E8D-4877-8EE5-024F512A5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2353" y="3674097"/>
            <a:ext cx="3186308" cy="2133831"/>
          </a:xfrm>
          <a:prstGeom prst="rect">
            <a:avLst/>
          </a:prstGeom>
        </p:spPr>
      </p:pic>
    </p:spTree>
    <p:extLst>
      <p:ext uri="{BB962C8B-B14F-4D97-AF65-F5344CB8AC3E}">
        <p14:creationId xmlns:p14="http://schemas.microsoft.com/office/powerpoint/2010/main" val="25209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169D-72C4-454E-8248-69EB1B873F26}"/>
              </a:ext>
            </a:extLst>
          </p:cNvPr>
          <p:cNvSpPr>
            <a:spLocks noGrp="1"/>
          </p:cNvSpPr>
          <p:nvPr>
            <p:ph type="title"/>
          </p:nvPr>
        </p:nvSpPr>
        <p:spPr>
          <a:xfrm>
            <a:off x="646111" y="452718"/>
            <a:ext cx="9404723" cy="1083851"/>
          </a:xfrm>
        </p:spPr>
        <p:txBody>
          <a:bodyPr/>
          <a:lstStyle/>
          <a:p>
            <a:r>
              <a:rPr lang="en-US" dirty="0"/>
              <a:t>Conventional vs Cryptocurrency</a:t>
            </a:r>
            <a:endParaRPr lang="en-IN" dirty="0"/>
          </a:p>
        </p:txBody>
      </p:sp>
      <p:graphicFrame>
        <p:nvGraphicFramePr>
          <p:cNvPr id="4" name="Table 4">
            <a:extLst>
              <a:ext uri="{FF2B5EF4-FFF2-40B4-BE49-F238E27FC236}">
                <a16:creationId xmlns:a16="http://schemas.microsoft.com/office/drawing/2014/main" id="{158253DD-A27B-4473-98C3-39B42EAB3C8B}"/>
              </a:ext>
            </a:extLst>
          </p:cNvPr>
          <p:cNvGraphicFramePr>
            <a:graphicFrameLocks noGrp="1"/>
          </p:cNvGraphicFramePr>
          <p:nvPr>
            <p:ph idx="1"/>
            <p:extLst>
              <p:ext uri="{D42A27DB-BD31-4B8C-83A1-F6EECF244321}">
                <p14:modId xmlns:p14="http://schemas.microsoft.com/office/powerpoint/2010/main" val="428777614"/>
              </p:ext>
            </p:extLst>
          </p:nvPr>
        </p:nvGraphicFramePr>
        <p:xfrm>
          <a:off x="1103314" y="2052635"/>
          <a:ext cx="8813682" cy="3896899"/>
        </p:xfrm>
        <a:graphic>
          <a:graphicData uri="http://schemas.openxmlformats.org/drawingml/2006/table">
            <a:tbl>
              <a:tblPr firstRow="1" bandRow="1">
                <a:tableStyleId>{775DCB02-9BB8-47FD-8907-85C794F793BA}</a:tableStyleId>
              </a:tblPr>
              <a:tblGrid>
                <a:gridCol w="2937894">
                  <a:extLst>
                    <a:ext uri="{9D8B030D-6E8A-4147-A177-3AD203B41FA5}">
                      <a16:colId xmlns:a16="http://schemas.microsoft.com/office/drawing/2014/main" val="3932972436"/>
                    </a:ext>
                  </a:extLst>
                </a:gridCol>
                <a:gridCol w="2937894">
                  <a:extLst>
                    <a:ext uri="{9D8B030D-6E8A-4147-A177-3AD203B41FA5}">
                      <a16:colId xmlns:a16="http://schemas.microsoft.com/office/drawing/2014/main" val="239730040"/>
                    </a:ext>
                  </a:extLst>
                </a:gridCol>
                <a:gridCol w="2937894">
                  <a:extLst>
                    <a:ext uri="{9D8B030D-6E8A-4147-A177-3AD203B41FA5}">
                      <a16:colId xmlns:a16="http://schemas.microsoft.com/office/drawing/2014/main" val="1458378123"/>
                    </a:ext>
                  </a:extLst>
                </a:gridCol>
              </a:tblGrid>
              <a:tr h="775889">
                <a:tc>
                  <a:txBody>
                    <a:bodyPr/>
                    <a:lstStyle/>
                    <a:p>
                      <a:endParaRPr lang="en-IN" dirty="0"/>
                    </a:p>
                  </a:txBody>
                  <a:tcPr/>
                </a:tc>
                <a:tc>
                  <a:txBody>
                    <a:bodyPr/>
                    <a:lstStyle/>
                    <a:p>
                      <a:pPr algn="ctr"/>
                      <a:r>
                        <a:rPr lang="en-US" b="1" dirty="0"/>
                        <a:t>Conventional (Fiat) Currency</a:t>
                      </a:r>
                      <a:endParaRPr lang="en-IN" b="1" dirty="0"/>
                    </a:p>
                  </a:txBody>
                  <a:tcPr/>
                </a:tc>
                <a:tc>
                  <a:txBody>
                    <a:bodyPr/>
                    <a:lstStyle/>
                    <a:p>
                      <a:pPr algn="ctr"/>
                      <a:r>
                        <a:rPr lang="en-US" dirty="0"/>
                        <a:t>Cryptocurrency</a:t>
                      </a:r>
                      <a:endParaRPr lang="en-IN" dirty="0"/>
                    </a:p>
                  </a:txBody>
                  <a:tcPr/>
                </a:tc>
                <a:extLst>
                  <a:ext uri="{0D108BD9-81ED-4DB2-BD59-A6C34878D82A}">
                    <a16:rowId xmlns:a16="http://schemas.microsoft.com/office/drawing/2014/main" val="2949767723"/>
                  </a:ext>
                </a:extLst>
              </a:tr>
              <a:tr h="443365">
                <a:tc>
                  <a:txBody>
                    <a:bodyPr/>
                    <a:lstStyle/>
                    <a:p>
                      <a:pPr algn="ctr"/>
                      <a:r>
                        <a:rPr lang="en-US" dirty="0"/>
                        <a:t>Type</a:t>
                      </a:r>
                      <a:endParaRPr lang="en-IN" dirty="0"/>
                    </a:p>
                  </a:txBody>
                  <a:tcPr/>
                </a:tc>
                <a:tc>
                  <a:txBody>
                    <a:bodyPr/>
                    <a:lstStyle/>
                    <a:p>
                      <a:pPr algn="ctr"/>
                      <a:r>
                        <a:rPr lang="en-US" dirty="0"/>
                        <a:t>Real</a:t>
                      </a:r>
                      <a:endParaRPr lang="en-IN" dirty="0"/>
                    </a:p>
                  </a:txBody>
                  <a:tcPr/>
                </a:tc>
                <a:tc>
                  <a:txBody>
                    <a:bodyPr/>
                    <a:lstStyle/>
                    <a:p>
                      <a:pPr algn="ctr"/>
                      <a:r>
                        <a:rPr lang="en-US" dirty="0"/>
                        <a:t>Virtual</a:t>
                      </a:r>
                      <a:endParaRPr lang="en-IN" dirty="0"/>
                    </a:p>
                  </a:txBody>
                  <a:tcPr/>
                </a:tc>
                <a:extLst>
                  <a:ext uri="{0D108BD9-81ED-4DB2-BD59-A6C34878D82A}">
                    <a16:rowId xmlns:a16="http://schemas.microsoft.com/office/drawing/2014/main" val="905179606"/>
                  </a:ext>
                </a:extLst>
              </a:tr>
              <a:tr h="443365">
                <a:tc>
                  <a:txBody>
                    <a:bodyPr/>
                    <a:lstStyle/>
                    <a:p>
                      <a:pPr algn="ctr"/>
                      <a:r>
                        <a:rPr lang="en-US" dirty="0"/>
                        <a:t>Intermediates</a:t>
                      </a:r>
                      <a:endParaRPr lang="en-IN" dirty="0"/>
                    </a:p>
                  </a:txBody>
                  <a:tcPr/>
                </a:tc>
                <a:tc>
                  <a:txBody>
                    <a:bodyPr/>
                    <a:lstStyle/>
                    <a:p>
                      <a:pPr algn="ctr"/>
                      <a:r>
                        <a:rPr lang="en-US" dirty="0"/>
                        <a:t>Yes</a:t>
                      </a:r>
                      <a:endParaRPr lang="en-IN" dirty="0"/>
                    </a:p>
                  </a:txBody>
                  <a:tcPr/>
                </a:tc>
                <a:tc>
                  <a:txBody>
                    <a:bodyPr/>
                    <a:lstStyle/>
                    <a:p>
                      <a:pPr algn="ctr"/>
                      <a:r>
                        <a:rPr lang="en-US" dirty="0"/>
                        <a:t>No  (p2p)</a:t>
                      </a:r>
                      <a:endParaRPr lang="en-IN" dirty="0"/>
                    </a:p>
                  </a:txBody>
                  <a:tcPr/>
                </a:tc>
                <a:extLst>
                  <a:ext uri="{0D108BD9-81ED-4DB2-BD59-A6C34878D82A}">
                    <a16:rowId xmlns:a16="http://schemas.microsoft.com/office/drawing/2014/main" val="2784906544"/>
                  </a:ext>
                </a:extLst>
              </a:tr>
              <a:tr h="460820">
                <a:tc>
                  <a:txBody>
                    <a:bodyPr/>
                    <a:lstStyle/>
                    <a:p>
                      <a:pPr algn="ctr"/>
                      <a:r>
                        <a:rPr lang="en-US" dirty="0"/>
                        <a:t>Portability</a:t>
                      </a:r>
                      <a:endParaRPr lang="en-IN" dirty="0"/>
                    </a:p>
                  </a:txBody>
                  <a:tcPr/>
                </a:tc>
                <a:tc>
                  <a:txBody>
                    <a:bodyPr/>
                    <a:lstStyle/>
                    <a:p>
                      <a:pPr algn="ctr"/>
                      <a:r>
                        <a:rPr lang="en-US" dirty="0"/>
                        <a:t>Yes (except heavy cash)</a:t>
                      </a:r>
                      <a:endParaRPr lang="en-IN" dirty="0"/>
                    </a:p>
                  </a:txBody>
                  <a:tcPr/>
                </a:tc>
                <a:tc>
                  <a:txBody>
                    <a:bodyPr/>
                    <a:lstStyle/>
                    <a:p>
                      <a:pPr algn="ctr"/>
                      <a:r>
                        <a:rPr lang="en-US" dirty="0"/>
                        <a:t>Highly Portable</a:t>
                      </a:r>
                      <a:endParaRPr lang="en-IN" dirty="0"/>
                    </a:p>
                  </a:txBody>
                  <a:tcPr/>
                </a:tc>
                <a:extLst>
                  <a:ext uri="{0D108BD9-81ED-4DB2-BD59-A6C34878D82A}">
                    <a16:rowId xmlns:a16="http://schemas.microsoft.com/office/drawing/2014/main" val="2492173124"/>
                  </a:ext>
                </a:extLst>
              </a:tr>
              <a:tr h="443365">
                <a:tc>
                  <a:txBody>
                    <a:bodyPr/>
                    <a:lstStyle/>
                    <a:p>
                      <a:pPr algn="ctr"/>
                      <a:r>
                        <a:rPr lang="en-US" dirty="0"/>
                        <a:t>Decentralized</a:t>
                      </a:r>
                      <a:endParaRPr lang="en-IN" dirty="0"/>
                    </a:p>
                  </a:txBody>
                  <a:tcPr/>
                </a:tc>
                <a:tc>
                  <a:txBody>
                    <a:bodyPr/>
                    <a:lstStyle/>
                    <a:p>
                      <a:pPr algn="ctr"/>
                      <a:r>
                        <a:rPr lang="en-US" dirty="0"/>
                        <a:t>No</a:t>
                      </a:r>
                      <a:endParaRPr lang="en-IN" dirty="0"/>
                    </a:p>
                  </a:txBody>
                  <a:tcPr/>
                </a:tc>
                <a:tc>
                  <a:txBody>
                    <a:bodyPr/>
                    <a:lstStyle/>
                    <a:p>
                      <a:pPr algn="ctr"/>
                      <a:r>
                        <a:rPr lang="en-US" dirty="0"/>
                        <a:t>Yes</a:t>
                      </a:r>
                      <a:endParaRPr lang="en-IN" dirty="0"/>
                    </a:p>
                  </a:txBody>
                  <a:tcPr/>
                </a:tc>
                <a:extLst>
                  <a:ext uri="{0D108BD9-81ED-4DB2-BD59-A6C34878D82A}">
                    <a16:rowId xmlns:a16="http://schemas.microsoft.com/office/drawing/2014/main" val="4037705713"/>
                  </a:ext>
                </a:extLst>
              </a:tr>
              <a:tr h="443365">
                <a:tc>
                  <a:txBody>
                    <a:bodyPr/>
                    <a:lstStyle/>
                    <a:p>
                      <a:pPr algn="ctr"/>
                      <a:r>
                        <a:rPr lang="en-US" dirty="0"/>
                        <a:t>Secure</a:t>
                      </a:r>
                      <a:endParaRPr lang="en-IN" dirty="0"/>
                    </a:p>
                  </a:txBody>
                  <a:tcPr/>
                </a:tc>
                <a:tc>
                  <a:txBody>
                    <a:bodyPr/>
                    <a:lstStyle/>
                    <a:p>
                      <a:pPr algn="ctr"/>
                      <a:r>
                        <a:rPr lang="en-US" dirty="0"/>
                        <a:t>Moderate</a:t>
                      </a:r>
                      <a:endParaRPr lang="en-IN" dirty="0"/>
                    </a:p>
                  </a:txBody>
                  <a:tcPr/>
                </a:tc>
                <a:tc>
                  <a:txBody>
                    <a:bodyPr/>
                    <a:lstStyle/>
                    <a:p>
                      <a:pPr algn="ctr"/>
                      <a:r>
                        <a:rPr lang="en-US" dirty="0"/>
                        <a:t>High</a:t>
                      </a:r>
                      <a:endParaRPr lang="en-IN" dirty="0"/>
                    </a:p>
                  </a:txBody>
                  <a:tcPr/>
                </a:tc>
                <a:extLst>
                  <a:ext uri="{0D108BD9-81ED-4DB2-BD59-A6C34878D82A}">
                    <a16:rowId xmlns:a16="http://schemas.microsoft.com/office/drawing/2014/main" val="3927865625"/>
                  </a:ext>
                </a:extLst>
              </a:tr>
              <a:tr h="443365">
                <a:tc>
                  <a:txBody>
                    <a:bodyPr/>
                    <a:lstStyle/>
                    <a:p>
                      <a:pPr algn="ctr"/>
                      <a:r>
                        <a:rPr lang="en-US" dirty="0"/>
                        <a:t>Scarce</a:t>
                      </a:r>
                      <a:endParaRPr lang="en-IN" dirty="0"/>
                    </a:p>
                  </a:txBody>
                  <a:tcPr/>
                </a:tc>
                <a:tc>
                  <a:txBody>
                    <a:bodyPr/>
                    <a:lstStyle/>
                    <a:p>
                      <a:pPr algn="ctr"/>
                      <a:r>
                        <a:rPr lang="en-US" dirty="0"/>
                        <a:t>Low</a:t>
                      </a:r>
                      <a:endParaRPr lang="en-IN" dirty="0"/>
                    </a:p>
                  </a:txBody>
                  <a:tcPr/>
                </a:tc>
                <a:tc>
                  <a:txBody>
                    <a:bodyPr/>
                    <a:lstStyle/>
                    <a:p>
                      <a:pPr algn="ctr"/>
                      <a:r>
                        <a:rPr lang="en-US" dirty="0"/>
                        <a:t>High</a:t>
                      </a:r>
                      <a:endParaRPr lang="en-IN" dirty="0"/>
                    </a:p>
                  </a:txBody>
                  <a:tcPr/>
                </a:tc>
                <a:extLst>
                  <a:ext uri="{0D108BD9-81ED-4DB2-BD59-A6C34878D82A}">
                    <a16:rowId xmlns:a16="http://schemas.microsoft.com/office/drawing/2014/main" val="2341913278"/>
                  </a:ext>
                </a:extLst>
              </a:tr>
              <a:tr h="443365">
                <a:tc>
                  <a:txBody>
                    <a:bodyPr/>
                    <a:lstStyle/>
                    <a:p>
                      <a:pPr algn="ctr"/>
                      <a:r>
                        <a:rPr lang="en-US" dirty="0"/>
                        <a:t>Smart</a:t>
                      </a:r>
                      <a:endParaRPr lang="en-IN" dirty="0"/>
                    </a:p>
                  </a:txBody>
                  <a:tcPr/>
                </a:tc>
                <a:tc>
                  <a:txBody>
                    <a:bodyPr/>
                    <a:lstStyle/>
                    <a:p>
                      <a:pPr algn="ctr"/>
                      <a:r>
                        <a:rPr lang="en-US" dirty="0"/>
                        <a:t>No </a:t>
                      </a:r>
                      <a:endParaRPr lang="en-IN" dirty="0"/>
                    </a:p>
                  </a:txBody>
                  <a:tcPr/>
                </a:tc>
                <a:tc>
                  <a:txBody>
                    <a:bodyPr/>
                    <a:lstStyle/>
                    <a:p>
                      <a:pPr algn="ctr"/>
                      <a:r>
                        <a:rPr lang="en-US" dirty="0"/>
                        <a:t>Yes</a:t>
                      </a:r>
                      <a:endParaRPr lang="en-IN" dirty="0"/>
                    </a:p>
                  </a:txBody>
                  <a:tcPr/>
                </a:tc>
                <a:extLst>
                  <a:ext uri="{0D108BD9-81ED-4DB2-BD59-A6C34878D82A}">
                    <a16:rowId xmlns:a16="http://schemas.microsoft.com/office/drawing/2014/main" val="1757706693"/>
                  </a:ext>
                </a:extLst>
              </a:tr>
            </a:tbl>
          </a:graphicData>
        </a:graphic>
      </p:graphicFrame>
    </p:spTree>
    <p:extLst>
      <p:ext uri="{BB962C8B-B14F-4D97-AF65-F5344CB8AC3E}">
        <p14:creationId xmlns:p14="http://schemas.microsoft.com/office/powerpoint/2010/main" val="433273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BA2C-CDCA-4BF2-9727-312B9320A68C}"/>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F9C3BAE1-B242-40FD-BFD7-2F510ADE3746}"/>
              </a:ext>
            </a:extLst>
          </p:cNvPr>
          <p:cNvSpPr>
            <a:spLocks noGrp="1"/>
          </p:cNvSpPr>
          <p:nvPr>
            <p:ph idx="1"/>
          </p:nvPr>
        </p:nvSpPr>
        <p:spPr>
          <a:xfrm>
            <a:off x="1104293" y="1853248"/>
            <a:ext cx="8946541" cy="4195481"/>
          </a:xfrm>
        </p:spPr>
        <p:txBody>
          <a:bodyPr>
            <a:normAutofit/>
          </a:bodyPr>
          <a:lstStyle/>
          <a:p>
            <a:pPr marL="0" indent="0">
              <a:buNone/>
            </a:pPr>
            <a:r>
              <a:rPr lang="en-US" sz="2800" dirty="0"/>
              <a:t>There are many factors that affect the price of cryptocurrency such as, perceptions on its value by the public, Media, Investors, and Scams etc. In our model we statistically analyze historic values and social media sentiment to predict the market trends by using python libraries and functions</a:t>
            </a:r>
            <a:r>
              <a:rPr lang="en-US" sz="2400" dirty="0"/>
              <a:t>. </a:t>
            </a:r>
            <a:endParaRPr lang="en-IN" sz="2400" dirty="0"/>
          </a:p>
        </p:txBody>
      </p:sp>
    </p:spTree>
    <p:extLst>
      <p:ext uri="{BB962C8B-B14F-4D97-AF65-F5344CB8AC3E}">
        <p14:creationId xmlns:p14="http://schemas.microsoft.com/office/powerpoint/2010/main" val="1585664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E608-AE98-437E-BDF3-C98DC681ECD8}"/>
              </a:ext>
            </a:extLst>
          </p:cNvPr>
          <p:cNvSpPr>
            <a:spLocks noGrp="1"/>
          </p:cNvSpPr>
          <p:nvPr>
            <p:ph type="title"/>
          </p:nvPr>
        </p:nvSpPr>
        <p:spPr/>
        <p:txBody>
          <a:bodyPr/>
          <a:lstStyle/>
          <a:p>
            <a:r>
              <a:rPr lang="en-US" dirty="0"/>
              <a:t>Historic data analysis</a:t>
            </a:r>
            <a:endParaRPr lang="en-IN" dirty="0"/>
          </a:p>
        </p:txBody>
      </p:sp>
      <p:pic>
        <p:nvPicPr>
          <p:cNvPr id="7" name="Content Placeholder 6">
            <a:extLst>
              <a:ext uri="{FF2B5EF4-FFF2-40B4-BE49-F238E27FC236}">
                <a16:creationId xmlns:a16="http://schemas.microsoft.com/office/drawing/2014/main" id="{24D9FA3B-6A0A-422E-9E91-D276B0DCB7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205" y="2645474"/>
            <a:ext cx="3182181" cy="2359279"/>
          </a:xfrm>
        </p:spPr>
      </p:pic>
      <p:sp>
        <p:nvSpPr>
          <p:cNvPr id="9" name="TextBox 8">
            <a:extLst>
              <a:ext uri="{FF2B5EF4-FFF2-40B4-BE49-F238E27FC236}">
                <a16:creationId xmlns:a16="http://schemas.microsoft.com/office/drawing/2014/main" id="{E77AAF15-BF6E-4629-ACA5-105375B401F6}"/>
              </a:ext>
            </a:extLst>
          </p:cNvPr>
          <p:cNvSpPr txBox="1"/>
          <p:nvPr/>
        </p:nvSpPr>
        <p:spPr>
          <a:xfrm>
            <a:off x="829559" y="2049524"/>
            <a:ext cx="5825765" cy="4339650"/>
          </a:xfrm>
          <a:prstGeom prst="rect">
            <a:avLst/>
          </a:prstGeom>
          <a:noFill/>
        </p:spPr>
        <p:txBody>
          <a:bodyPr wrap="square" rtlCol="0">
            <a:spAutoFit/>
          </a:bodyPr>
          <a:lstStyle/>
          <a:p>
            <a:r>
              <a:rPr lang="en-US" sz="2400" b="0" i="0" dirty="0">
                <a:effectLst/>
              </a:rPr>
              <a:t>Historical data analysis is </a:t>
            </a:r>
            <a:r>
              <a:rPr lang="en-US" sz="2400" b="1" i="0" dirty="0">
                <a:effectLst/>
              </a:rPr>
              <a:t>the study of market behavior over a given period of time</a:t>
            </a:r>
            <a:r>
              <a:rPr lang="en-US" sz="2400" b="0" i="0" dirty="0">
                <a:effectLst/>
              </a:rPr>
              <a:t>. The phrase "market behavior" is used in reference to the many different facets of the market and their interactions.</a:t>
            </a:r>
          </a:p>
          <a:p>
            <a:r>
              <a:rPr lang="en-US" sz="2400" dirty="0"/>
              <a:t>Sequential model is used to predict price of cryptocurrency.</a:t>
            </a:r>
          </a:p>
          <a:p>
            <a:r>
              <a:rPr lang="en-US" sz="2400" dirty="0"/>
              <a:t>We are using 100 epoch and 64 batch size to train the model.</a:t>
            </a:r>
          </a:p>
          <a:p>
            <a:pPr marL="285750" indent="-285750">
              <a:buFont typeface="Arial" panose="020B0604020202020204" pitchFamily="34" charset="0"/>
              <a:buChar char="•"/>
            </a:pPr>
            <a:endParaRPr lang="en-US" b="0" i="0" dirty="0">
              <a:effectLst/>
            </a:endParaRPr>
          </a:p>
          <a:p>
            <a:endParaRPr lang="en-IN" dirty="0"/>
          </a:p>
        </p:txBody>
      </p:sp>
    </p:spTree>
    <p:extLst>
      <p:ext uri="{BB962C8B-B14F-4D97-AF65-F5344CB8AC3E}">
        <p14:creationId xmlns:p14="http://schemas.microsoft.com/office/powerpoint/2010/main" val="1037922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3C71-384C-4CCC-A8BF-5CE21C1F4350}"/>
              </a:ext>
            </a:extLst>
          </p:cNvPr>
          <p:cNvSpPr>
            <a:spLocks noGrp="1"/>
          </p:cNvSpPr>
          <p:nvPr>
            <p:ph type="title"/>
          </p:nvPr>
        </p:nvSpPr>
        <p:spPr/>
        <p:txBody>
          <a:bodyPr/>
          <a:lstStyle/>
          <a:p>
            <a:r>
              <a:rPr lang="en-US" dirty="0"/>
              <a:t>Historic data analysis</a:t>
            </a:r>
            <a:endParaRPr lang="en-IN" dirty="0"/>
          </a:p>
        </p:txBody>
      </p:sp>
      <p:pic>
        <p:nvPicPr>
          <p:cNvPr id="5" name="Content Placeholder 4">
            <a:extLst>
              <a:ext uri="{FF2B5EF4-FFF2-40B4-BE49-F238E27FC236}">
                <a16:creationId xmlns:a16="http://schemas.microsoft.com/office/drawing/2014/main" id="{C4DCBFCE-804E-4623-9BBC-C7451B2AEC21}"/>
              </a:ext>
            </a:extLst>
          </p:cNvPr>
          <p:cNvPicPr>
            <a:picLocks noGrp="1" noChangeAspect="1"/>
          </p:cNvPicPr>
          <p:nvPr>
            <p:ph idx="1"/>
          </p:nvPr>
        </p:nvPicPr>
        <p:blipFill>
          <a:blip r:embed="rId2"/>
          <a:stretch>
            <a:fillRect/>
          </a:stretch>
        </p:blipFill>
        <p:spPr>
          <a:xfrm>
            <a:off x="2936821" y="1743793"/>
            <a:ext cx="6318357" cy="4369412"/>
          </a:xfrm>
        </p:spPr>
      </p:pic>
    </p:spTree>
    <p:extLst>
      <p:ext uri="{BB962C8B-B14F-4D97-AF65-F5344CB8AC3E}">
        <p14:creationId xmlns:p14="http://schemas.microsoft.com/office/powerpoint/2010/main" val="192320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4E4AE-EB51-4963-A087-9BD369D7F4E6}"/>
              </a:ext>
            </a:extLst>
          </p:cNvPr>
          <p:cNvSpPr>
            <a:spLocks noGrp="1"/>
          </p:cNvSpPr>
          <p:nvPr>
            <p:ph type="title"/>
          </p:nvPr>
        </p:nvSpPr>
        <p:spPr>
          <a:xfrm>
            <a:off x="749806" y="367877"/>
            <a:ext cx="9404723" cy="1400530"/>
          </a:xfrm>
        </p:spPr>
        <p:txBody>
          <a:bodyPr/>
          <a:lstStyle/>
          <a:p>
            <a:r>
              <a:rPr lang="en-US" dirty="0"/>
              <a:t>Sentiment Analysis</a:t>
            </a:r>
            <a:endParaRPr lang="en-IN" dirty="0"/>
          </a:p>
        </p:txBody>
      </p:sp>
      <p:sp>
        <p:nvSpPr>
          <p:cNvPr id="3" name="Content Placeholder 2">
            <a:extLst>
              <a:ext uri="{FF2B5EF4-FFF2-40B4-BE49-F238E27FC236}">
                <a16:creationId xmlns:a16="http://schemas.microsoft.com/office/drawing/2014/main" id="{A2460C82-C5D6-47ED-88F8-F82D9B1FA404}"/>
              </a:ext>
            </a:extLst>
          </p:cNvPr>
          <p:cNvSpPr>
            <a:spLocks noGrp="1"/>
          </p:cNvSpPr>
          <p:nvPr>
            <p:ph idx="1"/>
          </p:nvPr>
        </p:nvSpPr>
        <p:spPr>
          <a:xfrm>
            <a:off x="1103312" y="2052918"/>
            <a:ext cx="9275599" cy="4195481"/>
          </a:xfrm>
        </p:spPr>
        <p:txBody>
          <a:bodyPr>
            <a:normAutofit fontScale="92500" lnSpcReduction="10000"/>
          </a:bodyPr>
          <a:lstStyle/>
          <a:p>
            <a:r>
              <a:rPr lang="en-US" sz="2400" dirty="0"/>
              <a:t>Sentiment analysis (or opinion mining) is a natural language processing technique used to determine whether data is positive, negative or neutral.</a:t>
            </a:r>
          </a:p>
          <a:p>
            <a:r>
              <a:rPr lang="en-US" sz="2400" dirty="0"/>
              <a:t>We have used Twitter as a social media platform to perform sentiment analysis on tweets regarding cryptocurrency. </a:t>
            </a:r>
          </a:p>
          <a:p>
            <a:r>
              <a:rPr lang="en-US" sz="2400" dirty="0"/>
              <a:t>Twitter API to access tweets in python (</a:t>
            </a:r>
            <a:r>
              <a:rPr lang="en-US" sz="2400" dirty="0" err="1"/>
              <a:t>tweepy</a:t>
            </a:r>
            <a:r>
              <a:rPr lang="en-US" sz="2400" dirty="0"/>
              <a:t>)</a:t>
            </a:r>
          </a:p>
          <a:p>
            <a:r>
              <a:rPr lang="en-US" sz="2400" dirty="0"/>
              <a:t>textBlob is used to perform Natural Language processing</a:t>
            </a:r>
          </a:p>
          <a:p>
            <a:r>
              <a:rPr lang="en-US" sz="2400" dirty="0"/>
              <a:t>Polarity – positive, negative and neutral</a:t>
            </a:r>
          </a:p>
          <a:p>
            <a:endParaRPr lang="en-US" sz="2400" dirty="0"/>
          </a:p>
          <a:p>
            <a:pPr marL="0" indent="0">
              <a:buNone/>
            </a:pPr>
            <a:r>
              <a:rPr lang="en-US" sz="2400" dirty="0"/>
              <a:t> </a:t>
            </a:r>
            <a:endParaRPr lang="en-IN" sz="2400" dirty="0"/>
          </a:p>
        </p:txBody>
      </p:sp>
    </p:spTree>
    <p:extLst>
      <p:ext uri="{BB962C8B-B14F-4D97-AF65-F5344CB8AC3E}">
        <p14:creationId xmlns:p14="http://schemas.microsoft.com/office/powerpoint/2010/main" val="950734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7FF6-8605-4C2B-80EA-C800792478D3}"/>
              </a:ext>
            </a:extLst>
          </p:cNvPr>
          <p:cNvSpPr>
            <a:spLocks noGrp="1"/>
          </p:cNvSpPr>
          <p:nvPr>
            <p:ph type="title"/>
          </p:nvPr>
        </p:nvSpPr>
        <p:spPr/>
        <p:txBody>
          <a:bodyPr/>
          <a:lstStyle/>
          <a:p>
            <a:r>
              <a:rPr lang="en-US" dirty="0"/>
              <a:t>Sentiment Analysis</a:t>
            </a:r>
            <a:endParaRPr lang="en-IN" dirty="0"/>
          </a:p>
        </p:txBody>
      </p:sp>
      <p:pic>
        <p:nvPicPr>
          <p:cNvPr id="5" name="Content Placeholder 4">
            <a:extLst>
              <a:ext uri="{FF2B5EF4-FFF2-40B4-BE49-F238E27FC236}">
                <a16:creationId xmlns:a16="http://schemas.microsoft.com/office/drawing/2014/main" id="{2CDCC760-6AB4-405A-A5A2-29FC5BD6B325}"/>
              </a:ext>
            </a:extLst>
          </p:cNvPr>
          <p:cNvPicPr>
            <a:picLocks noGrp="1" noChangeAspect="1"/>
          </p:cNvPicPr>
          <p:nvPr>
            <p:ph idx="1"/>
          </p:nvPr>
        </p:nvPicPr>
        <p:blipFill>
          <a:blip r:embed="rId2"/>
          <a:stretch>
            <a:fillRect/>
          </a:stretch>
        </p:blipFill>
        <p:spPr>
          <a:xfrm>
            <a:off x="3040188" y="1989969"/>
            <a:ext cx="5491070" cy="3924209"/>
          </a:xfrm>
        </p:spPr>
      </p:pic>
    </p:spTree>
    <p:extLst>
      <p:ext uri="{BB962C8B-B14F-4D97-AF65-F5344CB8AC3E}">
        <p14:creationId xmlns:p14="http://schemas.microsoft.com/office/powerpoint/2010/main" val="1629807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F51A5-0199-4A1A-B50C-5B27B1F62CAA}"/>
              </a:ext>
            </a:extLst>
          </p:cNvPr>
          <p:cNvSpPr>
            <a:spLocks noGrp="1"/>
          </p:cNvSpPr>
          <p:nvPr>
            <p:ph type="title"/>
          </p:nvPr>
        </p:nvSpPr>
        <p:spPr/>
        <p:txBody>
          <a:bodyPr/>
          <a:lstStyle/>
          <a:p>
            <a:r>
              <a:rPr lang="en-US" dirty="0"/>
              <a:t>Python libraries used</a:t>
            </a:r>
            <a:endParaRPr lang="en-IN" dirty="0"/>
          </a:p>
        </p:txBody>
      </p:sp>
      <p:sp>
        <p:nvSpPr>
          <p:cNvPr id="3" name="Content Placeholder 2">
            <a:extLst>
              <a:ext uri="{FF2B5EF4-FFF2-40B4-BE49-F238E27FC236}">
                <a16:creationId xmlns:a16="http://schemas.microsoft.com/office/drawing/2014/main" id="{1A52708B-E6EB-4D60-95C7-A381C54E4F34}"/>
              </a:ext>
            </a:extLst>
          </p:cNvPr>
          <p:cNvSpPr>
            <a:spLocks noGrp="1"/>
          </p:cNvSpPr>
          <p:nvPr>
            <p:ph idx="1"/>
          </p:nvPr>
        </p:nvSpPr>
        <p:spPr>
          <a:xfrm>
            <a:off x="809322" y="1853248"/>
            <a:ext cx="3440408" cy="4195481"/>
          </a:xfrm>
        </p:spPr>
        <p:txBody>
          <a:bodyPr/>
          <a:lstStyle/>
          <a:p>
            <a:r>
              <a:rPr lang="en-US" sz="2400" dirty="0"/>
              <a:t>TensorFlow</a:t>
            </a:r>
          </a:p>
          <a:p>
            <a:r>
              <a:rPr lang="en-US" sz="2400" dirty="0"/>
              <a:t>Sklearn</a:t>
            </a:r>
          </a:p>
          <a:p>
            <a:r>
              <a:rPr lang="en-US" sz="2400" dirty="0"/>
              <a:t>Tweepy</a:t>
            </a:r>
          </a:p>
          <a:p>
            <a:r>
              <a:rPr lang="en-US" sz="2400" dirty="0" err="1"/>
              <a:t>Textblob</a:t>
            </a:r>
            <a:endParaRPr lang="en-US" sz="2400" dirty="0"/>
          </a:p>
          <a:p>
            <a:r>
              <a:rPr lang="en-US" sz="2400" dirty="0"/>
              <a:t>Re</a:t>
            </a:r>
          </a:p>
          <a:p>
            <a:r>
              <a:rPr lang="en-US" sz="2400" dirty="0" err="1"/>
              <a:t>nltk</a:t>
            </a:r>
            <a:endParaRPr lang="en-US" sz="2400" dirty="0"/>
          </a:p>
          <a:p>
            <a:r>
              <a:rPr lang="en-US" sz="2400" dirty="0"/>
              <a:t>Pandas</a:t>
            </a:r>
          </a:p>
          <a:p>
            <a:r>
              <a:rPr lang="en-US" sz="2400" dirty="0" err="1"/>
              <a:t>Numpy</a:t>
            </a:r>
            <a:endParaRPr lang="en-US" sz="2400" dirty="0"/>
          </a:p>
          <a:p>
            <a:pPr marL="0" indent="0">
              <a:buNone/>
            </a:pPr>
            <a:endParaRPr lang="en-US" dirty="0"/>
          </a:p>
          <a:p>
            <a:endParaRPr lang="en-IN" dirty="0"/>
          </a:p>
        </p:txBody>
      </p:sp>
      <p:sp>
        <p:nvSpPr>
          <p:cNvPr id="4" name="TextBox 3">
            <a:extLst>
              <a:ext uri="{FF2B5EF4-FFF2-40B4-BE49-F238E27FC236}">
                <a16:creationId xmlns:a16="http://schemas.microsoft.com/office/drawing/2014/main" id="{EF020F93-0720-4FEF-ABF0-C72F1436FBE8}"/>
              </a:ext>
            </a:extLst>
          </p:cNvPr>
          <p:cNvSpPr txBox="1"/>
          <p:nvPr/>
        </p:nvSpPr>
        <p:spPr>
          <a:xfrm>
            <a:off x="6096000" y="1998482"/>
            <a:ext cx="3566474"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596601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145</TotalTime>
  <Words>408</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Cryptocurrency Price Predictor</vt:lpstr>
      <vt:lpstr>What is Cryptocurrency?</vt:lpstr>
      <vt:lpstr>Conventional vs Cryptocurrency</vt:lpstr>
      <vt:lpstr>Objective</vt:lpstr>
      <vt:lpstr>Historic data analysis</vt:lpstr>
      <vt:lpstr>Historic data analysis</vt:lpstr>
      <vt:lpstr>Sentiment Analysis</vt:lpstr>
      <vt:lpstr>Sentiment Analysis</vt:lpstr>
      <vt:lpstr>Python libraries used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Price Predictor</dc:title>
  <dc:creator>ANURAG JOSHI</dc:creator>
  <cp:lastModifiedBy>Bharathkumara C N</cp:lastModifiedBy>
  <cp:revision>11</cp:revision>
  <dcterms:created xsi:type="dcterms:W3CDTF">2021-08-05T16:57:00Z</dcterms:created>
  <dcterms:modified xsi:type="dcterms:W3CDTF">2022-10-23T16:10:49Z</dcterms:modified>
</cp:coreProperties>
</file>