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57" r:id="rId4"/>
    <p:sldId id="260" r:id="rId5"/>
    <p:sldId id="261" r:id="rId6"/>
    <p:sldId id="264" r:id="rId7"/>
    <p:sldId id="266" r:id="rId8"/>
    <p:sldId id="265" r:id="rId9"/>
    <p:sldId id="267" r:id="rId10"/>
    <p:sldId id="268" r:id="rId11"/>
    <p:sldId id="270" r:id="rId12"/>
    <p:sldId id="271" r:id="rId13"/>
    <p:sldId id="273" r:id="rId14"/>
    <p:sldId id="275" r:id="rId15"/>
    <p:sldId id="276" r:id="rId16"/>
    <p:sldId id="27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BD219-F452-40B6-A98D-EB9D74141BB6}" type="datetimeFigureOut">
              <a:rPr lang="en-IN" smtClean="0"/>
              <a:t>15-02-2022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3DC01-A06B-412E-87C5-45223731C12C}" type="slidenum">
              <a:rPr lang="en-IN" smtClean="0"/>
              <a:t>‹#›</a:t>
            </a:fld>
            <a:endParaRPr lang="en-IN"/>
          </a:p>
        </p:txBody>
      </p:sp>
    </p:spTree>
    <p:extLst>
      <p:ext uri="{BB962C8B-B14F-4D97-AF65-F5344CB8AC3E}">
        <p14:creationId xmlns:p14="http://schemas.microsoft.com/office/powerpoint/2010/main" val="189564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08E8-A698-48A2-B65A-4A5C361C22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EBF59B-6F73-4125-9A7F-9A719D8A9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EE19C7-B995-4D18-BB71-65BE6F6C4DBA}"/>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46153F74-5BC8-4790-94A6-42A991B1B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83659-B3EF-4EBA-8F2E-3903304B42D9}"/>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54959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F8AD-5871-4A40-A076-A26D21D205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7B0C5A-E870-4788-B34B-2622EEAD9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53BFD-FEF2-4BDB-B720-46C89136B60A}"/>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CB3D1784-3F34-4D7E-92E8-A73BBA0C9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2F88A2-0B00-4DC4-8611-D218A69AD30E}"/>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393872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C23EF-A7FA-4F80-887A-A407FB48B8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1568CF-37D1-4A91-AEA6-D53D98D97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B9F60-2A29-4578-A5A3-7EFD81FC8E44}"/>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3A803374-F8AA-491D-895C-0E4986A88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86D627-23D7-4DE3-9D36-5696DDFD17C7}"/>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396782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6DF0-52D1-4BFF-9016-2DC70EB02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4C9D94-27A1-483B-9745-74EA8B096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D8372-3CA7-4159-AD1A-DDDD99AA1234}"/>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A9BD6D0F-547C-412B-B4A0-4A270A2E0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09F25-0CE4-42C0-B9FA-0032653F21FF}"/>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260492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33A1-7C39-415B-BAF4-3417FDE06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5D335A-8CA0-4175-BB6A-59248CAFE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602D9-F08D-4FD7-907E-DE02B3DBAB51}"/>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5C1E2F23-FEDF-4399-8CBD-24DD18CE0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7F05E-90D1-4E8C-8070-517BA5BA99AD}"/>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71993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0CD3-219A-4C03-8A87-A54C581E7F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C6E75-00F6-455F-BE93-91428DDA2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35BC88-0074-40DC-9035-6B89117A61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C6CA79-AAB4-4EBE-8A70-5FC3D58A55AE}"/>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6" name="Footer Placeholder 5">
            <a:extLst>
              <a:ext uri="{FF2B5EF4-FFF2-40B4-BE49-F238E27FC236}">
                <a16:creationId xmlns:a16="http://schemas.microsoft.com/office/drawing/2014/main" id="{308F5960-A2A5-40D4-BFC0-A131E1A4E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242A8-44C4-4CFC-A22F-A59DCC226D4D}"/>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52494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DAE9-18A1-469A-8E9D-726C6BB0AD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3A938-1B8D-4591-8EA5-8A312E06F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563B2-3DB5-4EEC-890B-72E483ACD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266E06-E0DB-47F8-8997-ED5C4155E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CD094-ECBA-450C-9F52-28F237714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21C965-37B7-46C3-8C1F-9D84E50D1233}"/>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8" name="Footer Placeholder 7">
            <a:extLst>
              <a:ext uri="{FF2B5EF4-FFF2-40B4-BE49-F238E27FC236}">
                <a16:creationId xmlns:a16="http://schemas.microsoft.com/office/drawing/2014/main" id="{F7289EC4-032F-45D4-8089-DE4551642C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900923-F5C9-4AE2-8014-C5B67E0DF308}"/>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02860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E0F8-5527-4D67-A57F-A99ADD9717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B6F695-BCE3-4AB5-99F8-0DFFE1C20189}"/>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4" name="Footer Placeholder 3">
            <a:extLst>
              <a:ext uri="{FF2B5EF4-FFF2-40B4-BE49-F238E27FC236}">
                <a16:creationId xmlns:a16="http://schemas.microsoft.com/office/drawing/2014/main" id="{3CB180EB-75EE-4E85-BF68-3EB1952D0A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43362D-5603-4475-BB4C-2E0C4A00ACCC}"/>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69663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EFEEC-D877-48B5-9EE8-B362ACE6515D}"/>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3" name="Footer Placeholder 2">
            <a:extLst>
              <a:ext uri="{FF2B5EF4-FFF2-40B4-BE49-F238E27FC236}">
                <a16:creationId xmlns:a16="http://schemas.microsoft.com/office/drawing/2014/main" id="{B2C21572-0D94-4777-A0D8-C5806A92B7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BF0AC6-CB3F-4617-B6CF-ABC97D5C45D2}"/>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363441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6459-9E71-4B25-B924-15618A262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C22466-33A1-4C3E-A41D-DD61941A6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152D8F-C347-4F47-8EB6-6EE32FA9F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1FF1B-7B15-4F5A-A336-86E46FC712CC}"/>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6" name="Footer Placeholder 5">
            <a:extLst>
              <a:ext uri="{FF2B5EF4-FFF2-40B4-BE49-F238E27FC236}">
                <a16:creationId xmlns:a16="http://schemas.microsoft.com/office/drawing/2014/main" id="{C2750F38-5FA9-4699-9C21-B945F1615E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701F9-DDD2-47FA-AB47-E237D0C18DF0}"/>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05966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1615-F7A6-474C-8F38-5BBFCA25D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E3336-B38A-4BBC-8085-3CB11EF9F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E1AC22-11B3-4796-A914-42F569999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1BEEF-E3DD-421A-BAE9-192460CE1330}"/>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6" name="Footer Placeholder 5">
            <a:extLst>
              <a:ext uri="{FF2B5EF4-FFF2-40B4-BE49-F238E27FC236}">
                <a16:creationId xmlns:a16="http://schemas.microsoft.com/office/drawing/2014/main" id="{A4744317-813D-469F-B5CD-0C7039E1E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3B3AE-C54E-4F4A-BB82-40B0FFF84324}"/>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60312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69073-17DA-441F-AF0F-45B79A2BF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79ED2-7995-4F2F-BB72-CC70772FD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B9A21-F821-4857-84B0-A9AC1F32D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7D9816FE-79A6-4667-8501-CC2AA4292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AF450E-2CA4-4393-9787-366FBD376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14881-18DC-49DF-BCE8-D1FD4713802D}" type="slidenum">
              <a:rPr lang="en-IN" smtClean="0"/>
              <a:t>‹#›</a:t>
            </a:fld>
            <a:endParaRPr lang="en-IN"/>
          </a:p>
        </p:txBody>
      </p:sp>
    </p:spTree>
    <p:extLst>
      <p:ext uri="{BB962C8B-B14F-4D97-AF65-F5344CB8AC3E}">
        <p14:creationId xmlns:p14="http://schemas.microsoft.com/office/powerpoint/2010/main" val="310804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C8B7-35C4-4B48-86DC-8AD7975B6340}"/>
              </a:ext>
            </a:extLst>
          </p:cNvPr>
          <p:cNvSpPr>
            <a:spLocks noGrp="1"/>
          </p:cNvSpPr>
          <p:nvPr>
            <p:ph type="ctrTitle"/>
          </p:nvPr>
        </p:nvSpPr>
        <p:spPr>
          <a:xfrm>
            <a:off x="2225356" y="1601628"/>
            <a:ext cx="6867525" cy="862013"/>
          </a:xfrm>
        </p:spPr>
        <p:txBody>
          <a:bodyPr>
            <a:normAutofit fontScale="90000"/>
          </a:bodyPr>
          <a:lstStyle/>
          <a:p>
            <a:r>
              <a:rPr lang="en-IN" b="1" dirty="0">
                <a:latin typeface="IBM Plex Sans SemiBold" panose="020B0703050203000203" pitchFamily="34" charset="0"/>
                <a:cs typeface="Arial" panose="020B0604020202020204" pitchFamily="34" charset="0"/>
              </a:rPr>
              <a:t>ANALYTICS 4</a:t>
            </a:r>
            <a:r>
              <a:rPr lang="en-IN"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19BA5CFC-B1EC-4614-9483-42E4A143AA4F}"/>
              </a:ext>
            </a:extLst>
          </p:cNvPr>
          <p:cNvSpPr>
            <a:spLocks noGrp="1"/>
          </p:cNvSpPr>
          <p:nvPr>
            <p:ph type="subTitle" idx="1"/>
          </p:nvPr>
        </p:nvSpPr>
        <p:spPr>
          <a:xfrm>
            <a:off x="1741011" y="2705100"/>
            <a:ext cx="7267575" cy="723900"/>
          </a:xfrm>
        </p:spPr>
        <p:txBody>
          <a:bodyPr>
            <a:noAutofit/>
          </a:bodyPr>
          <a:lstStyle/>
          <a:p>
            <a:r>
              <a:rPr lang="en-IN" sz="4000" dirty="0">
                <a:latin typeface="IBM Plex Sans SemiBold" panose="020B0703050203000203" pitchFamily="34" charset="0"/>
                <a:cs typeface="Arial" panose="020B0604020202020204" pitchFamily="34" charset="0"/>
              </a:rPr>
              <a:t>Text Summarization </a:t>
            </a:r>
          </a:p>
          <a:p>
            <a:r>
              <a:rPr lang="en-IN" sz="4000" dirty="0">
                <a:latin typeface="IBM Plex Sans SemiBold" panose="020B0703050203000203" pitchFamily="34" charset="0"/>
                <a:cs typeface="Arial" panose="020B0604020202020204" pitchFamily="34" charset="0"/>
              </a:rPr>
              <a:t>using GPT2</a:t>
            </a:r>
          </a:p>
        </p:txBody>
      </p:sp>
      <p:pic>
        <p:nvPicPr>
          <p:cNvPr id="1030" name="Picture 6" descr="Text Summarization with NLP">
            <a:extLst>
              <a:ext uri="{FF2B5EF4-FFF2-40B4-BE49-F238E27FC236}">
                <a16:creationId xmlns:a16="http://schemas.microsoft.com/office/drawing/2014/main" id="{AB7584C9-96C6-40EB-BA10-CA224C2B2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444" y="2705100"/>
            <a:ext cx="3961556" cy="222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AB4D83-FFC6-44E6-B513-BD5B18EDCF87}"/>
              </a:ext>
            </a:extLst>
          </p:cNvPr>
          <p:cNvSpPr txBox="1"/>
          <p:nvPr/>
        </p:nvSpPr>
        <p:spPr>
          <a:xfrm>
            <a:off x="7063740" y="5923747"/>
            <a:ext cx="6024880" cy="954107"/>
          </a:xfrm>
          <a:prstGeom prst="rect">
            <a:avLst/>
          </a:prstGeom>
          <a:noFill/>
        </p:spPr>
        <p:txBody>
          <a:bodyPr wrap="square" rtlCol="0">
            <a:spAutoFit/>
          </a:bodyPr>
          <a:lstStyle/>
          <a:p>
            <a:r>
              <a:rPr lang="en-IN" sz="2800" dirty="0">
                <a:latin typeface="IBM Plex Sans SemiBold" panose="020B0703050203000203" pitchFamily="34" charset="0"/>
                <a:cs typeface="Arial" panose="020B0604020202020204" pitchFamily="34" charset="0"/>
              </a:rPr>
              <a:t>Bharath Kumar Nanda Kumar</a:t>
            </a:r>
          </a:p>
          <a:p>
            <a:r>
              <a:rPr lang="en-IN" sz="2800" dirty="0">
                <a:latin typeface="IBM Plex Sans SemiBold" panose="020B0703050203000203" pitchFamily="34" charset="0"/>
                <a:cs typeface="Arial" panose="020B0604020202020204" pitchFamily="34" charset="0"/>
              </a:rPr>
              <a:t>11014144</a:t>
            </a:r>
            <a:endParaRPr lang="en-IN" dirty="0">
              <a:latin typeface="IBM Plex Sans SemiBold" panose="020B0703050203000203" pitchFamily="34" charset="0"/>
            </a:endParaRPr>
          </a:p>
        </p:txBody>
      </p:sp>
      <p:pic>
        <p:nvPicPr>
          <p:cNvPr id="6" name="Picture 5">
            <a:extLst>
              <a:ext uri="{FF2B5EF4-FFF2-40B4-BE49-F238E27FC236}">
                <a16:creationId xmlns:a16="http://schemas.microsoft.com/office/drawing/2014/main" id="{F9D6C9E9-A714-4A0E-882B-673A49C729B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0" y="293369"/>
            <a:ext cx="3038475" cy="1066800"/>
          </a:xfrm>
          <a:prstGeom prst="rect">
            <a:avLst/>
          </a:prstGeom>
        </p:spPr>
      </p:pic>
      <p:pic>
        <p:nvPicPr>
          <p:cNvPr id="16" name="Graphic 15" descr="Paper outline">
            <a:extLst>
              <a:ext uri="{FF2B5EF4-FFF2-40B4-BE49-F238E27FC236}">
                <a16:creationId xmlns:a16="http://schemas.microsoft.com/office/drawing/2014/main" id="{32A246CA-4271-423F-9CE1-6C552AFA2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797" y="6400801"/>
            <a:ext cx="584760" cy="495299"/>
          </a:xfrm>
          <a:prstGeom prst="rect">
            <a:avLst/>
          </a:prstGeom>
        </p:spPr>
      </p:pic>
      <p:sp>
        <p:nvSpPr>
          <p:cNvPr id="17" name="TextBox 16">
            <a:extLst>
              <a:ext uri="{FF2B5EF4-FFF2-40B4-BE49-F238E27FC236}">
                <a16:creationId xmlns:a16="http://schemas.microsoft.com/office/drawing/2014/main" id="{7D97B8C3-1512-4ABD-A48E-62D2A513D6CF}"/>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01</a:t>
            </a:r>
          </a:p>
        </p:txBody>
      </p:sp>
    </p:spTree>
    <p:extLst>
      <p:ext uri="{BB962C8B-B14F-4D97-AF65-F5344CB8AC3E}">
        <p14:creationId xmlns:p14="http://schemas.microsoft.com/office/powerpoint/2010/main" val="273176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581275" cy="5047748"/>
          </a:xfrm>
        </p:spPr>
        <p:txBody>
          <a:bodyPr>
            <a:normAutofit/>
          </a:bodyPr>
          <a:lstStyle/>
          <a:p>
            <a:pPr marL="0" indent="0">
              <a:buNone/>
            </a:pPr>
            <a:r>
              <a:rPr lang="en-US" sz="1400" b="1" i="0" dirty="0">
                <a:effectLst/>
                <a:latin typeface="Arial" panose="020B0604020202020204" pitchFamily="34" charset="0"/>
                <a:cs typeface="Arial" panose="020B0604020202020204" pitchFamily="34" charset="0"/>
              </a:rPr>
              <a:t>Process of GPT2</a:t>
            </a:r>
          </a:p>
          <a:p>
            <a:r>
              <a:rPr lang="en-US" sz="1400" dirty="0">
                <a:solidFill>
                  <a:srgbClr val="222222"/>
                </a:solidFill>
                <a:latin typeface="Arial" panose="020B0604020202020204" pitchFamily="34" charset="0"/>
                <a:cs typeface="Arial" panose="020B0604020202020204" pitchFamily="34" charset="0"/>
              </a:rPr>
              <a:t>T</a:t>
            </a:r>
            <a:r>
              <a:rPr lang="en-US" sz="1400" b="0" i="0" dirty="0">
                <a:solidFill>
                  <a:srgbClr val="222222"/>
                </a:solidFill>
                <a:effectLst/>
                <a:latin typeface="Arial" panose="020B0604020202020204" pitchFamily="34" charset="0"/>
                <a:cs typeface="Arial" panose="020B0604020202020204" pitchFamily="34" charset="0"/>
              </a:rPr>
              <a:t>he original transformer model is made up of an encoder and decoder – each is a stack of what we can call transformer blocks</a:t>
            </a:r>
          </a:p>
          <a:p>
            <a:r>
              <a:rPr lang="en-US" sz="1400" b="0" i="0" dirty="0">
                <a:solidFill>
                  <a:srgbClr val="222222"/>
                </a:solidFill>
                <a:effectLst/>
                <a:latin typeface="Arial" panose="020B0604020202020204" pitchFamily="34" charset="0"/>
                <a:cs typeface="Arial" panose="020B0604020202020204" pitchFamily="34" charset="0"/>
              </a:rPr>
              <a:t>It turns out that’s one of the main distinguishing factors between the different GPT2 model sizes</a:t>
            </a:r>
            <a:r>
              <a:rPr lang="en-US" sz="1400" dirty="0">
                <a:solidFill>
                  <a:srgbClr val="222222"/>
                </a:solidFill>
                <a:latin typeface="Arial" panose="020B0604020202020204" pitchFamily="34" charset="0"/>
                <a:cs typeface="Arial" panose="020B0604020202020204" pitchFamily="34" charset="0"/>
              </a:rPr>
              <a:t> is the stacking of blocks</a:t>
            </a:r>
            <a:endParaRPr lang="en-US" sz="1400" b="0" i="0" dirty="0">
              <a:solidFill>
                <a:srgbClr val="222222"/>
              </a:solidFill>
              <a:effectLst/>
              <a:latin typeface="Arial" panose="020B0604020202020204" pitchFamily="34" charset="0"/>
              <a:cs typeface="Arial" panose="020B0604020202020204" pitchFamily="34" charset="0"/>
            </a:endParaRPr>
          </a:p>
          <a:p>
            <a:pPr marL="0" indent="0">
              <a:buNone/>
            </a:pPr>
            <a:endParaRPr lang="en-IN" sz="14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10</a:t>
            </a:r>
          </a:p>
        </p:txBody>
      </p:sp>
      <p:pic>
        <p:nvPicPr>
          <p:cNvPr id="8" name="Picture 7">
            <a:extLst>
              <a:ext uri="{FF2B5EF4-FFF2-40B4-BE49-F238E27FC236}">
                <a16:creationId xmlns:a16="http://schemas.microsoft.com/office/drawing/2014/main" id="{1827CD66-C345-42DE-8120-D9A0E052F6F9}"/>
              </a:ext>
            </a:extLst>
          </p:cNvPr>
          <p:cNvPicPr>
            <a:picLocks noChangeAspect="1"/>
          </p:cNvPicPr>
          <p:nvPr/>
        </p:nvPicPr>
        <p:blipFill>
          <a:blip r:embed="rId4"/>
          <a:stretch>
            <a:fillRect/>
          </a:stretch>
        </p:blipFill>
        <p:spPr>
          <a:xfrm>
            <a:off x="6968405" y="1092648"/>
            <a:ext cx="3558077" cy="2480731"/>
          </a:xfrm>
          <a:prstGeom prst="rect">
            <a:avLst/>
          </a:prstGeom>
        </p:spPr>
      </p:pic>
      <p:pic>
        <p:nvPicPr>
          <p:cNvPr id="13" name="Picture 12">
            <a:extLst>
              <a:ext uri="{FF2B5EF4-FFF2-40B4-BE49-F238E27FC236}">
                <a16:creationId xmlns:a16="http://schemas.microsoft.com/office/drawing/2014/main" id="{4D87DBDE-BDCB-4DB5-AE84-151D68E688D3}"/>
              </a:ext>
            </a:extLst>
          </p:cNvPr>
          <p:cNvPicPr>
            <a:picLocks noChangeAspect="1"/>
          </p:cNvPicPr>
          <p:nvPr/>
        </p:nvPicPr>
        <p:blipFill>
          <a:blip r:embed="rId5"/>
          <a:stretch>
            <a:fillRect/>
          </a:stretch>
        </p:blipFill>
        <p:spPr>
          <a:xfrm>
            <a:off x="406218" y="2617583"/>
            <a:ext cx="5161172" cy="2195029"/>
          </a:xfrm>
          <a:prstGeom prst="rect">
            <a:avLst/>
          </a:prstGeom>
        </p:spPr>
      </p:pic>
      <p:sp>
        <p:nvSpPr>
          <p:cNvPr id="15" name="TextBox 14">
            <a:extLst>
              <a:ext uri="{FF2B5EF4-FFF2-40B4-BE49-F238E27FC236}">
                <a16:creationId xmlns:a16="http://schemas.microsoft.com/office/drawing/2014/main" id="{869443F4-BE2C-4096-B79A-EE45090293D0}"/>
              </a:ext>
            </a:extLst>
          </p:cNvPr>
          <p:cNvSpPr txBox="1"/>
          <p:nvPr/>
        </p:nvSpPr>
        <p:spPr>
          <a:xfrm>
            <a:off x="5795026" y="3647147"/>
            <a:ext cx="5981958" cy="1169551"/>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222222"/>
                </a:solidFill>
                <a:effectLst/>
                <a:latin typeface="Arial" panose="020B0604020202020204" pitchFamily="34" charset="0"/>
                <a:cs typeface="Arial" panose="020B0604020202020204" pitchFamily="34" charset="0"/>
              </a:rPr>
              <a:t>GPT-2 is built using transformer decoder blocks</a:t>
            </a:r>
          </a:p>
          <a:p>
            <a:pPr marL="285750" indent="-285750">
              <a:buFont typeface="Arial" panose="020B0604020202020204" pitchFamily="34" charset="0"/>
              <a:buChar char="•"/>
            </a:pPr>
            <a:r>
              <a:rPr lang="en-US" sz="1400" b="0" i="0" dirty="0">
                <a:solidFill>
                  <a:srgbClr val="222222"/>
                </a:solidFill>
                <a:effectLst/>
                <a:latin typeface="Helvetica" panose="020B0604020202020204" pitchFamily="34" charset="0"/>
              </a:rPr>
              <a:t>The way these models work is that after each token is produced, that token is added to the sequence of inputs. And that new sequence becomes the input to the model in its next step. This is called “</a:t>
            </a:r>
            <a:r>
              <a:rPr lang="en-US" sz="1400" b="1" i="0" dirty="0">
                <a:solidFill>
                  <a:srgbClr val="222222"/>
                </a:solidFill>
                <a:effectLst/>
                <a:latin typeface="Helvetica" panose="020B0604020202020204" pitchFamily="34" charset="0"/>
              </a:rPr>
              <a:t>auto-regression</a:t>
            </a:r>
            <a:r>
              <a:rPr lang="en-US" sz="1400" b="0" i="0" dirty="0">
                <a:solidFill>
                  <a:srgbClr val="222222"/>
                </a:solidFill>
                <a:effectLst/>
                <a:latin typeface="Helvetica" panose="020B0604020202020204" pitchFamily="34" charset="0"/>
              </a:rPr>
              <a:t>”</a:t>
            </a:r>
            <a:endParaRPr lang="de-DE" sz="14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DB9314A1-5BFD-4C67-9694-6686D274199E}"/>
              </a:ext>
            </a:extLst>
          </p:cNvPr>
          <p:cNvPicPr>
            <a:picLocks noChangeAspect="1"/>
          </p:cNvPicPr>
          <p:nvPr/>
        </p:nvPicPr>
        <p:blipFill>
          <a:blip r:embed="rId6"/>
          <a:stretch>
            <a:fillRect/>
          </a:stretch>
        </p:blipFill>
        <p:spPr>
          <a:xfrm>
            <a:off x="6336709" y="4816698"/>
            <a:ext cx="5304172" cy="1689183"/>
          </a:xfrm>
          <a:prstGeom prst="rect">
            <a:avLst/>
          </a:prstGeom>
        </p:spPr>
      </p:pic>
    </p:spTree>
    <p:extLst>
      <p:ext uri="{BB962C8B-B14F-4D97-AF65-F5344CB8AC3E}">
        <p14:creationId xmlns:p14="http://schemas.microsoft.com/office/powerpoint/2010/main" val="361132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5676709" cy="5047748"/>
          </a:xfrm>
        </p:spPr>
        <p:txBody>
          <a:bodyPr>
            <a:normAutofit/>
          </a:bodyPr>
          <a:lstStyle/>
          <a:p>
            <a:pPr marL="0" indent="0">
              <a:buNone/>
            </a:pPr>
            <a:r>
              <a:rPr lang="en-US" sz="1400" b="1" i="0" dirty="0">
                <a:effectLst/>
                <a:latin typeface="Arial" panose="020B0604020202020204" pitchFamily="34" charset="0"/>
                <a:cs typeface="Arial" panose="020B0604020202020204" pitchFamily="34" charset="0"/>
              </a:rPr>
              <a:t>Process of GPT2</a:t>
            </a:r>
          </a:p>
          <a:p>
            <a:pPr marL="0" indent="0">
              <a:buNone/>
            </a:pPr>
            <a:br>
              <a:rPr lang="de-DE" sz="1050" dirty="0"/>
            </a:br>
            <a:endParaRPr lang="en-IN" sz="14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11</a:t>
            </a:r>
          </a:p>
        </p:txBody>
      </p:sp>
      <p:pic>
        <p:nvPicPr>
          <p:cNvPr id="5" name="Picture 4">
            <a:extLst>
              <a:ext uri="{FF2B5EF4-FFF2-40B4-BE49-F238E27FC236}">
                <a16:creationId xmlns:a16="http://schemas.microsoft.com/office/drawing/2014/main" id="{CC69A4AC-A470-4F2F-B21D-7C0963AEB048}"/>
              </a:ext>
            </a:extLst>
          </p:cNvPr>
          <p:cNvPicPr>
            <a:picLocks noChangeAspect="1"/>
          </p:cNvPicPr>
          <p:nvPr/>
        </p:nvPicPr>
        <p:blipFill>
          <a:blip r:embed="rId4"/>
          <a:stretch>
            <a:fillRect/>
          </a:stretch>
        </p:blipFill>
        <p:spPr>
          <a:xfrm>
            <a:off x="442943" y="4320407"/>
            <a:ext cx="5087718" cy="2328043"/>
          </a:xfrm>
          <a:prstGeom prst="rect">
            <a:avLst/>
          </a:prstGeom>
        </p:spPr>
      </p:pic>
      <p:sp>
        <p:nvSpPr>
          <p:cNvPr id="6" name="TextBox 5">
            <a:extLst>
              <a:ext uri="{FF2B5EF4-FFF2-40B4-BE49-F238E27FC236}">
                <a16:creationId xmlns:a16="http://schemas.microsoft.com/office/drawing/2014/main" id="{469FD2E9-80F5-42D8-81C7-70A71A3FFBE9}"/>
              </a:ext>
            </a:extLst>
          </p:cNvPr>
          <p:cNvSpPr txBox="1"/>
          <p:nvPr/>
        </p:nvSpPr>
        <p:spPr>
          <a:xfrm>
            <a:off x="5476870" y="4246113"/>
            <a:ext cx="6536547" cy="2862322"/>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222222"/>
                </a:solidFill>
                <a:latin typeface="Arial" panose="020B0604020202020204" pitchFamily="34" charset="0"/>
                <a:cs typeface="Arial" panose="020B0604020202020204" pitchFamily="34" charset="0"/>
              </a:rPr>
              <a:t>In the</a:t>
            </a:r>
            <a:r>
              <a:rPr lang="en-US" sz="1200" b="0" i="0" dirty="0">
                <a:solidFill>
                  <a:srgbClr val="222222"/>
                </a:solidFill>
                <a:effectLst/>
                <a:latin typeface="Arial" panose="020B0604020202020204" pitchFamily="34" charset="0"/>
                <a:cs typeface="Arial" panose="020B0604020202020204" pitchFamily="34" charset="0"/>
              </a:rPr>
              <a:t> self-attention layer here, is that it masks future tokens – not by changing the word to [mask], but by interfering in the self-attention </a:t>
            </a:r>
          </a:p>
          <a:p>
            <a:r>
              <a:rPr lang="en-US" sz="1200" b="0" i="0" dirty="0">
                <a:solidFill>
                  <a:srgbClr val="222222"/>
                </a:solidFill>
                <a:effectLst/>
                <a:latin typeface="Arial" panose="020B0604020202020204" pitchFamily="34" charset="0"/>
                <a:cs typeface="Arial" panose="020B0604020202020204" pitchFamily="34" charset="0"/>
              </a:rPr>
              <a:t>     calculation blocking information from tokens that are to the right </a:t>
            </a:r>
          </a:p>
          <a:p>
            <a:r>
              <a:rPr lang="en-US" sz="1200" b="0" i="0" dirty="0">
                <a:solidFill>
                  <a:srgbClr val="222222"/>
                </a:solidFill>
                <a:effectLst/>
                <a:latin typeface="Arial" panose="020B0604020202020204" pitchFamily="34" charset="0"/>
                <a:cs typeface="Arial" panose="020B0604020202020204" pitchFamily="34" charset="0"/>
              </a:rPr>
              <a:t>      of the position being calculated.  </a:t>
            </a:r>
          </a:p>
          <a:p>
            <a:pPr marL="285750" indent="-285750">
              <a:buFont typeface="Arial" panose="020B0604020202020204" pitchFamily="34" charset="0"/>
              <a:buChar char="•"/>
            </a:pPr>
            <a:r>
              <a:rPr lang="en-US" sz="1200" dirty="0">
                <a:solidFill>
                  <a:srgbClr val="222222"/>
                </a:solidFill>
                <a:latin typeface="Arial" panose="020B0604020202020204" pitchFamily="34" charset="0"/>
                <a:cs typeface="Arial" panose="020B0604020202020204" pitchFamily="34" charset="0"/>
              </a:rPr>
              <a:t>For </a:t>
            </a:r>
            <a:r>
              <a:rPr lang="en-US" sz="1200" dirty="0" err="1">
                <a:solidFill>
                  <a:srgbClr val="222222"/>
                </a:solidFill>
                <a:latin typeface="Arial" panose="020B0604020202020204" pitchFamily="34" charset="0"/>
                <a:cs typeface="Arial" panose="020B0604020202020204" pitchFamily="34" charset="0"/>
              </a:rPr>
              <a:t>eg</a:t>
            </a:r>
            <a:r>
              <a:rPr lang="en-US" sz="1200" dirty="0">
                <a:solidFill>
                  <a:srgbClr val="222222"/>
                </a:solidFill>
                <a:latin typeface="Arial" panose="020B0604020202020204" pitchFamily="34" charset="0"/>
                <a:cs typeface="Arial" panose="020B0604020202020204" pitchFamily="34" charset="0"/>
              </a:rPr>
              <a:t>, </a:t>
            </a:r>
            <a:r>
              <a:rPr lang="en-US" sz="1200" b="0" i="0" dirty="0">
                <a:solidFill>
                  <a:srgbClr val="222222"/>
                </a:solidFill>
                <a:effectLst/>
                <a:latin typeface="Arial" panose="020B0604020202020204" pitchFamily="34" charset="0"/>
                <a:cs typeface="Arial" panose="020B0604020202020204" pitchFamily="34" charset="0"/>
              </a:rPr>
              <a:t>in the figure </a:t>
            </a:r>
            <a:r>
              <a:rPr lang="en-US" sz="1200" dirty="0">
                <a:solidFill>
                  <a:srgbClr val="222222"/>
                </a:solidFill>
                <a:latin typeface="Arial" panose="020B0604020202020204" pitchFamily="34" charset="0"/>
                <a:cs typeface="Arial" panose="020B0604020202020204" pitchFamily="34" charset="0"/>
              </a:rPr>
              <a:t>of Decoder block #2</a:t>
            </a:r>
            <a:r>
              <a:rPr lang="en-US" sz="1200" b="0" i="0" dirty="0">
                <a:solidFill>
                  <a:srgbClr val="222222"/>
                </a:solidFill>
                <a:effectLst/>
                <a:latin typeface="Arial" panose="020B0604020202020204" pitchFamily="34" charset="0"/>
                <a:cs typeface="Arial" panose="020B0604020202020204" pitchFamily="34" charset="0"/>
              </a:rPr>
              <a:t>, the path of position #4 it is only allowed to attend to the present and previous tokens</a:t>
            </a:r>
          </a:p>
          <a:p>
            <a:pPr marL="285750" indent="-285750">
              <a:buFont typeface="Arial" panose="020B0604020202020204" pitchFamily="34" charset="0"/>
              <a:buChar char="•"/>
            </a:pPr>
            <a:r>
              <a:rPr lang="en-US" sz="1200" b="0" i="0" dirty="0">
                <a:solidFill>
                  <a:srgbClr val="222222"/>
                </a:solidFill>
                <a:effectLst/>
                <a:latin typeface="Helvetica" panose="020B0604020202020204" pitchFamily="34" charset="0"/>
              </a:rPr>
              <a:t> A normal self-attention block allows a position to peak at tokens to its right and masked self-attention prevents that from happening</a:t>
            </a:r>
            <a:endParaRPr lang="de-DE"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rgbClr val="222222"/>
                </a:solidFill>
                <a:latin typeface="Arial" panose="020B0604020202020204" pitchFamily="34" charset="0"/>
                <a:cs typeface="Arial" panose="020B0604020202020204" pitchFamily="34" charset="0"/>
              </a:rPr>
              <a:t>The </a:t>
            </a:r>
            <a:r>
              <a:rPr lang="en-US" sz="1200" b="0" i="0" dirty="0">
                <a:solidFill>
                  <a:srgbClr val="222222"/>
                </a:solidFill>
                <a:effectLst/>
                <a:latin typeface="Arial" panose="020B0604020202020204" pitchFamily="34" charset="0"/>
                <a:cs typeface="Arial" panose="020B0604020202020204" pitchFamily="34" charset="0"/>
              </a:rPr>
              <a:t>early transformer-based language model was made up of a stack of six transformer decoder blocks. These blocks were very similar to the original decoder blocks, except they did away with that second self-attention layer. GPT-2 model uses these decoder-only blocks.</a:t>
            </a:r>
          </a:p>
          <a:p>
            <a:endParaRPr lang="de-DE" sz="1800" b="0" i="0" dirty="0">
              <a:solidFill>
                <a:srgbClr val="222222"/>
              </a:solidFill>
              <a:effectLst/>
              <a:latin typeface="Arial" panose="020B0604020202020204" pitchFamily="34" charset="0"/>
              <a:cs typeface="Arial" panose="020B0604020202020204" pitchFamily="34" charset="0"/>
            </a:endParaRPr>
          </a:p>
          <a:p>
            <a:endParaRPr lang="de-DE" dirty="0"/>
          </a:p>
        </p:txBody>
      </p:sp>
      <p:pic>
        <p:nvPicPr>
          <p:cNvPr id="10" name="Picture 9">
            <a:extLst>
              <a:ext uri="{FF2B5EF4-FFF2-40B4-BE49-F238E27FC236}">
                <a16:creationId xmlns:a16="http://schemas.microsoft.com/office/drawing/2014/main" id="{51CDAB52-FA82-4BE1-9F0C-84E70703F7DD}"/>
              </a:ext>
            </a:extLst>
          </p:cNvPr>
          <p:cNvPicPr>
            <a:picLocks noChangeAspect="1"/>
          </p:cNvPicPr>
          <p:nvPr/>
        </p:nvPicPr>
        <p:blipFill>
          <a:blip r:embed="rId5"/>
          <a:stretch>
            <a:fillRect/>
          </a:stretch>
        </p:blipFill>
        <p:spPr>
          <a:xfrm>
            <a:off x="178583" y="1672811"/>
            <a:ext cx="3987096" cy="2480404"/>
          </a:xfrm>
          <a:prstGeom prst="rect">
            <a:avLst/>
          </a:prstGeom>
        </p:spPr>
      </p:pic>
      <p:pic>
        <p:nvPicPr>
          <p:cNvPr id="12" name="Picture 11">
            <a:extLst>
              <a:ext uri="{FF2B5EF4-FFF2-40B4-BE49-F238E27FC236}">
                <a16:creationId xmlns:a16="http://schemas.microsoft.com/office/drawing/2014/main" id="{02B90C86-646D-4240-97BB-96B08C52E38C}"/>
              </a:ext>
            </a:extLst>
          </p:cNvPr>
          <p:cNvPicPr>
            <a:picLocks noChangeAspect="1"/>
          </p:cNvPicPr>
          <p:nvPr/>
        </p:nvPicPr>
        <p:blipFill>
          <a:blip r:embed="rId6"/>
          <a:stretch>
            <a:fillRect/>
          </a:stretch>
        </p:blipFill>
        <p:spPr>
          <a:xfrm>
            <a:off x="4353476" y="1694718"/>
            <a:ext cx="3672847" cy="1970558"/>
          </a:xfrm>
          <a:prstGeom prst="rect">
            <a:avLst/>
          </a:prstGeom>
        </p:spPr>
      </p:pic>
      <p:sp>
        <p:nvSpPr>
          <p:cNvPr id="14" name="TextBox 13">
            <a:extLst>
              <a:ext uri="{FF2B5EF4-FFF2-40B4-BE49-F238E27FC236}">
                <a16:creationId xmlns:a16="http://schemas.microsoft.com/office/drawing/2014/main" id="{C3C43E8C-5D3D-405A-AF7A-29288D9734D6}"/>
              </a:ext>
            </a:extLst>
          </p:cNvPr>
          <p:cNvSpPr txBox="1"/>
          <p:nvPr/>
        </p:nvSpPr>
        <p:spPr>
          <a:xfrm>
            <a:off x="4428565" y="3738282"/>
            <a:ext cx="3706432" cy="461665"/>
          </a:xfrm>
          <a:prstGeom prst="rect">
            <a:avLst/>
          </a:prstGeom>
          <a:noFill/>
        </p:spPr>
        <p:txBody>
          <a:bodyPr wrap="square" rtlCol="0">
            <a:spAutoFit/>
          </a:bodyPr>
          <a:lstStyle/>
          <a:p>
            <a:pPr algn="l" fontAlgn="base"/>
            <a:r>
              <a:rPr lang="en-US" sz="800" dirty="0">
                <a:solidFill>
                  <a:schemeClr val="bg1">
                    <a:lumMod val="65000"/>
                  </a:schemeClr>
                </a:solidFill>
                <a:latin typeface="Arial" panose="020B0604020202020204" pitchFamily="34" charset="0"/>
                <a:ea typeface="Microsoft YaHei Light" panose="020B0502040204020203" pitchFamily="34" charset="-122"/>
                <a:cs typeface="Arial" panose="020B0604020202020204" pitchFamily="34" charset="0"/>
              </a:rPr>
              <a:t>T</a:t>
            </a:r>
            <a:r>
              <a:rPr lang="en-US" sz="800" b="0" i="0" dirty="0">
                <a:solidFill>
                  <a:schemeClr val="bg1">
                    <a:lumMod val="65000"/>
                  </a:schemeClr>
                </a:solidFill>
                <a:effectLst/>
                <a:latin typeface="Arial" panose="020B0604020202020204" pitchFamily="34" charset="0"/>
                <a:ea typeface="Microsoft YaHei Light" panose="020B0502040204020203" pitchFamily="34" charset="-122"/>
                <a:cs typeface="Arial" panose="020B0604020202020204" pitchFamily="34" charset="0"/>
              </a:rPr>
              <a:t>he decoder block which has a small architectural variation from the encoder block – a layer to allow it to pay attention to specific segments from the encoder</a:t>
            </a:r>
          </a:p>
        </p:txBody>
      </p:sp>
      <p:pic>
        <p:nvPicPr>
          <p:cNvPr id="18" name="Picture 17">
            <a:extLst>
              <a:ext uri="{FF2B5EF4-FFF2-40B4-BE49-F238E27FC236}">
                <a16:creationId xmlns:a16="http://schemas.microsoft.com/office/drawing/2014/main" id="{8564FAFC-BDBF-41BA-91A6-1CCD86034B83}"/>
              </a:ext>
            </a:extLst>
          </p:cNvPr>
          <p:cNvPicPr>
            <a:picLocks noChangeAspect="1"/>
          </p:cNvPicPr>
          <p:nvPr/>
        </p:nvPicPr>
        <p:blipFill>
          <a:blip r:embed="rId7"/>
          <a:stretch>
            <a:fillRect/>
          </a:stretch>
        </p:blipFill>
        <p:spPr>
          <a:xfrm>
            <a:off x="8151852" y="1515975"/>
            <a:ext cx="4040148" cy="2328044"/>
          </a:xfrm>
          <a:prstGeom prst="rect">
            <a:avLst/>
          </a:prstGeom>
        </p:spPr>
      </p:pic>
      <p:pic>
        <p:nvPicPr>
          <p:cNvPr id="28" name="Picture 27">
            <a:extLst>
              <a:ext uri="{FF2B5EF4-FFF2-40B4-BE49-F238E27FC236}">
                <a16:creationId xmlns:a16="http://schemas.microsoft.com/office/drawing/2014/main" id="{19952D16-98A7-4385-9324-D026F9737A0B}"/>
              </a:ext>
            </a:extLst>
          </p:cNvPr>
          <p:cNvPicPr>
            <a:picLocks noChangeAspect="1"/>
          </p:cNvPicPr>
          <p:nvPr/>
        </p:nvPicPr>
        <p:blipFill>
          <a:blip r:embed="rId8"/>
          <a:stretch>
            <a:fillRect/>
          </a:stretch>
        </p:blipFill>
        <p:spPr>
          <a:xfrm>
            <a:off x="7832687" y="186552"/>
            <a:ext cx="3561454" cy="1208963"/>
          </a:xfrm>
          <a:prstGeom prst="rect">
            <a:avLst/>
          </a:prstGeom>
        </p:spPr>
      </p:pic>
    </p:spTree>
    <p:extLst>
      <p:ext uri="{BB962C8B-B14F-4D97-AF65-F5344CB8AC3E}">
        <p14:creationId xmlns:p14="http://schemas.microsoft.com/office/powerpoint/2010/main" val="223419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158127" cy="5047748"/>
          </a:xfrm>
        </p:spPr>
        <p:txBody>
          <a:bodyPr>
            <a:normAutofit/>
          </a:bodyPr>
          <a:lstStyle/>
          <a:p>
            <a:pPr marL="0" indent="0">
              <a:buNone/>
            </a:pPr>
            <a:r>
              <a:rPr lang="en-US" sz="1400" b="1" i="0" dirty="0">
                <a:effectLst/>
                <a:latin typeface="Arial" panose="020B0604020202020204" pitchFamily="34" charset="0"/>
                <a:cs typeface="Arial" panose="020B0604020202020204" pitchFamily="34" charset="0"/>
              </a:rPr>
              <a:t>Process of GPT2</a:t>
            </a:r>
          </a:p>
          <a:p>
            <a:r>
              <a:rPr lang="en-US" sz="1400" b="0" i="0" dirty="0">
                <a:effectLst/>
                <a:latin typeface="Arial" panose="020B0604020202020204" pitchFamily="34" charset="0"/>
                <a:cs typeface="Arial" panose="020B0604020202020204" pitchFamily="34" charset="0"/>
              </a:rPr>
              <a:t>The simplest way to run a trained GPT-2 is to allow it to ramble on its own (which is technically called </a:t>
            </a:r>
            <a:r>
              <a:rPr lang="en-US" sz="1400" b="0" i="1" dirty="0">
                <a:effectLst/>
                <a:latin typeface="Arial" panose="020B0604020202020204" pitchFamily="34" charset="0"/>
                <a:cs typeface="Arial" panose="020B0604020202020204" pitchFamily="34" charset="0"/>
              </a:rPr>
              <a:t>generating unconditional samples</a:t>
            </a:r>
            <a:r>
              <a:rPr lang="en-US" sz="1400" b="0" i="0" dirty="0">
                <a:effectLst/>
                <a:latin typeface="Arial" panose="020B0604020202020204" pitchFamily="34" charset="0"/>
                <a:cs typeface="Arial" panose="020B0604020202020204" pitchFamily="34" charset="0"/>
              </a:rPr>
              <a:t>)</a:t>
            </a:r>
            <a:endParaRPr lang="de-DE" sz="1400" dirty="0">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In the rambling case, we can simply hand it the start token.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the</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trained</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model</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uses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&lt;|</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endoftext</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|&gt;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as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its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start</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token</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Let’s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call</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it</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&lt;s&gt;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instead</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p>
          <a:p>
            <a:r>
              <a:rPr lang="en-US" sz="1400" b="0" i="0" dirty="0">
                <a:effectLst/>
                <a:latin typeface="Arial" panose="020B0604020202020204" pitchFamily="34" charset="0"/>
                <a:cs typeface="Arial" panose="020B0604020202020204" pitchFamily="34" charset="0"/>
              </a:rPr>
              <a:t>The model only has one input token, so that path would be the only active one. The token is processed successively through all the layers, then a vector is produced along that path. That vector can be scored against the model’s vocabulary (all the words the model knows, 50,000 words in the case of GPT-2). In this case we selected the token with the highest probability, ‘the’.</a:t>
            </a:r>
            <a:endParaRPr lang="de-DE" sz="1400" dirty="0">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GPT-2 has a parameter called top-k that we can use to have the model consider sampling words other than the top word (which is the case when top-k = 1)</a:t>
            </a:r>
            <a:endParaRPr lang="de-DE" sz="1400" b="0" i="0" dirty="0">
              <a:effectLst/>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In the next step, we add the output from the first step to our input sequence, and have the model make its next prediction</a:t>
            </a:r>
            <a:endParaRPr kumimoji="0" lang="de-DE" altLang="de-DE" sz="1400" b="0" i="0" u="none" strike="noStrike" cap="none" normalizeH="0" baseline="0" dirty="0">
              <a:ln>
                <a:noFill/>
              </a:ln>
              <a:effectLst/>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Notice that the second path is the only that’s active in this calculation. Each layer of GPT-2 has retained its own interpretation of the first token and will use it in processing the second token </a:t>
            </a:r>
            <a:endParaRPr lang="en-US" sz="1400" b="1" i="0" dirty="0">
              <a:effectLst/>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It </a:t>
            </a:r>
            <a:r>
              <a:rPr lang="en-US" sz="1400" b="0" i="0" dirty="0">
                <a:effectLst/>
                <a:latin typeface="Arial" panose="020B0604020202020204" pitchFamily="34" charset="0"/>
                <a:cs typeface="Arial" panose="020B0604020202020204" pitchFamily="34" charset="0"/>
              </a:rPr>
              <a:t> does not re-interpret the first token considering the second token</a:t>
            </a:r>
            <a:br>
              <a:rPr lang="de-DE" sz="1400" dirty="0">
                <a:latin typeface="Arial" panose="020B0604020202020204" pitchFamily="34" charset="0"/>
                <a:cs typeface="Arial" panose="020B0604020202020204" pitchFamily="34" charset="0"/>
              </a:rPr>
            </a:br>
            <a:endParaRPr lang="en-IN" sz="14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12</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E9A437D6-0BCA-4DCF-818B-25625BC36C6B}"/>
              </a:ext>
            </a:extLst>
          </p:cNvPr>
          <p:cNvPicPr>
            <a:picLocks noChangeAspect="1"/>
          </p:cNvPicPr>
          <p:nvPr/>
        </p:nvPicPr>
        <p:blipFill>
          <a:blip r:embed="rId4"/>
          <a:stretch>
            <a:fillRect/>
          </a:stretch>
        </p:blipFill>
        <p:spPr>
          <a:xfrm>
            <a:off x="6336710" y="905436"/>
            <a:ext cx="5433741" cy="2599764"/>
          </a:xfrm>
          <a:prstGeom prst="rect">
            <a:avLst/>
          </a:prstGeom>
        </p:spPr>
      </p:pic>
      <p:pic>
        <p:nvPicPr>
          <p:cNvPr id="20" name="Picture 19">
            <a:extLst>
              <a:ext uri="{FF2B5EF4-FFF2-40B4-BE49-F238E27FC236}">
                <a16:creationId xmlns:a16="http://schemas.microsoft.com/office/drawing/2014/main" id="{F66B53AD-AD09-47BF-82B2-77735872575F}"/>
              </a:ext>
            </a:extLst>
          </p:cNvPr>
          <p:cNvPicPr>
            <a:picLocks noChangeAspect="1"/>
          </p:cNvPicPr>
          <p:nvPr/>
        </p:nvPicPr>
        <p:blipFill>
          <a:blip r:embed="rId5"/>
          <a:stretch>
            <a:fillRect/>
          </a:stretch>
        </p:blipFill>
        <p:spPr>
          <a:xfrm>
            <a:off x="6540738" y="3669731"/>
            <a:ext cx="5086486" cy="2534161"/>
          </a:xfrm>
          <a:prstGeom prst="rect">
            <a:avLst/>
          </a:prstGeom>
        </p:spPr>
      </p:pic>
    </p:spTree>
    <p:extLst>
      <p:ext uri="{BB962C8B-B14F-4D97-AF65-F5344CB8AC3E}">
        <p14:creationId xmlns:p14="http://schemas.microsoft.com/office/powerpoint/2010/main" val="407161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158127" cy="5047748"/>
          </a:xfrm>
        </p:spPr>
        <p:txBody>
          <a:bodyPr>
            <a:normAutofit/>
          </a:bodyPr>
          <a:lstStyle/>
          <a:p>
            <a:pPr marL="0" indent="0">
              <a:buNone/>
            </a:pPr>
            <a:r>
              <a:rPr lang="en-US" sz="1200" b="1" i="0" dirty="0">
                <a:effectLst/>
                <a:latin typeface="Arial" panose="020B0604020202020204" pitchFamily="34" charset="0"/>
                <a:cs typeface="Arial" panose="020B0604020202020204" pitchFamily="34" charset="0"/>
              </a:rPr>
              <a:t>Self Attentive Process of GPT2</a:t>
            </a:r>
          </a:p>
          <a:p>
            <a:pPr algn="l" fontAlgn="base"/>
            <a:r>
              <a:rPr lang="en-US" sz="1200" b="0" i="0" dirty="0">
                <a:solidFill>
                  <a:srgbClr val="222222"/>
                </a:solidFill>
                <a:effectLst/>
                <a:latin typeface="Arial" panose="020B0604020202020204" pitchFamily="34" charset="0"/>
                <a:cs typeface="Arial" panose="020B0604020202020204" pitchFamily="34" charset="0"/>
              </a:rPr>
              <a:t>Self-attention is processed along the path of each token in the segment. The significant components are three vectors:</a:t>
            </a:r>
          </a:p>
          <a:p>
            <a:pPr algn="l" fontAlgn="base">
              <a:buFont typeface="Arial" panose="020B0604020202020204" pitchFamily="34" charset="0"/>
              <a:buChar char="•"/>
            </a:pPr>
            <a:r>
              <a:rPr lang="en-US" sz="1200" b="0" i="0" dirty="0">
                <a:solidFill>
                  <a:srgbClr val="B36AE2"/>
                </a:solidFill>
                <a:effectLst/>
                <a:latin typeface="Arial" panose="020B0604020202020204" pitchFamily="34" charset="0"/>
                <a:cs typeface="Arial" panose="020B0604020202020204" pitchFamily="34" charset="0"/>
              </a:rPr>
              <a:t>Query</a:t>
            </a:r>
            <a:r>
              <a:rPr lang="en-US" sz="1200" b="0" i="0" dirty="0">
                <a:solidFill>
                  <a:srgbClr val="222222"/>
                </a:solidFill>
                <a:effectLst/>
                <a:latin typeface="Arial" panose="020B0604020202020204" pitchFamily="34" charset="0"/>
                <a:cs typeface="Arial" panose="020B0604020202020204" pitchFamily="34" charset="0"/>
              </a:rPr>
              <a:t>: The query is a representation of the current word used to score against all the other words (using their keys). We only care about the query of the token we’re currently processing.</a:t>
            </a:r>
          </a:p>
          <a:p>
            <a:pPr algn="l" fontAlgn="base">
              <a:buFont typeface="Arial" panose="020B0604020202020204" pitchFamily="34" charset="0"/>
              <a:buChar char="•"/>
            </a:pPr>
            <a:r>
              <a:rPr lang="en-US" sz="1200" b="0" i="0" dirty="0">
                <a:solidFill>
                  <a:srgbClr val="F39019"/>
                </a:solidFill>
                <a:effectLst/>
                <a:latin typeface="Arial" panose="020B0604020202020204" pitchFamily="34" charset="0"/>
                <a:cs typeface="Arial" panose="020B0604020202020204" pitchFamily="34" charset="0"/>
              </a:rPr>
              <a:t>Key</a:t>
            </a:r>
            <a:r>
              <a:rPr lang="en-US" sz="1200" b="0" i="0" dirty="0">
                <a:solidFill>
                  <a:srgbClr val="222222"/>
                </a:solidFill>
                <a:effectLst/>
                <a:latin typeface="Arial" panose="020B0604020202020204" pitchFamily="34" charset="0"/>
                <a:cs typeface="Arial" panose="020B0604020202020204" pitchFamily="34" charset="0"/>
              </a:rPr>
              <a:t>: Key vectors are like labels for all the words in the segment. They’re what we match against in our search for relevant words.</a:t>
            </a:r>
          </a:p>
          <a:p>
            <a:pPr algn="l" fontAlgn="base">
              <a:buFont typeface="Arial" panose="020B0604020202020204" pitchFamily="34" charset="0"/>
              <a:buChar char="•"/>
            </a:pPr>
            <a:r>
              <a:rPr lang="en-US" sz="1200" b="0" i="0" dirty="0">
                <a:solidFill>
                  <a:srgbClr val="5CBCE9"/>
                </a:solidFill>
                <a:effectLst/>
                <a:latin typeface="Arial" panose="020B0604020202020204" pitchFamily="34" charset="0"/>
                <a:cs typeface="Arial" panose="020B0604020202020204" pitchFamily="34" charset="0"/>
              </a:rPr>
              <a:t>Value</a:t>
            </a:r>
            <a:r>
              <a:rPr lang="en-US" sz="1200" b="0" i="0" dirty="0">
                <a:solidFill>
                  <a:srgbClr val="222222"/>
                </a:solidFill>
                <a:effectLst/>
                <a:latin typeface="Arial" panose="020B0604020202020204" pitchFamily="34" charset="0"/>
                <a:cs typeface="Arial" panose="020B0604020202020204" pitchFamily="34" charset="0"/>
              </a:rPr>
              <a:t>: Value vectors are actual word representations, once we’ve scored how relevant each word is, these are the values we add up to represent the current word.</a:t>
            </a:r>
          </a:p>
          <a:p>
            <a:pPr marL="0" indent="0">
              <a:buNone/>
            </a:pP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13</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6A02EA4-5E8A-46D7-BDAE-4067AADED57D}"/>
              </a:ext>
            </a:extLst>
          </p:cNvPr>
          <p:cNvPicPr>
            <a:picLocks noChangeAspect="1"/>
          </p:cNvPicPr>
          <p:nvPr/>
        </p:nvPicPr>
        <p:blipFill rotWithShape="1">
          <a:blip r:embed="rId4"/>
          <a:srcRect l="6253" t="4923"/>
          <a:stretch/>
        </p:blipFill>
        <p:spPr>
          <a:xfrm>
            <a:off x="7649383" y="10468"/>
            <a:ext cx="4544329" cy="2585324"/>
          </a:xfrm>
          <a:prstGeom prst="rect">
            <a:avLst/>
          </a:prstGeom>
        </p:spPr>
      </p:pic>
      <p:pic>
        <p:nvPicPr>
          <p:cNvPr id="7" name="Picture 6">
            <a:extLst>
              <a:ext uri="{FF2B5EF4-FFF2-40B4-BE49-F238E27FC236}">
                <a16:creationId xmlns:a16="http://schemas.microsoft.com/office/drawing/2014/main" id="{406B3F46-122A-4907-A0FE-DAF5F4A8364E}"/>
              </a:ext>
            </a:extLst>
          </p:cNvPr>
          <p:cNvPicPr>
            <a:picLocks noChangeAspect="1"/>
          </p:cNvPicPr>
          <p:nvPr/>
        </p:nvPicPr>
        <p:blipFill>
          <a:blip r:embed="rId5"/>
          <a:stretch>
            <a:fillRect/>
          </a:stretch>
        </p:blipFill>
        <p:spPr>
          <a:xfrm>
            <a:off x="23143" y="3545428"/>
            <a:ext cx="4034746" cy="2073367"/>
          </a:xfrm>
          <a:prstGeom prst="rect">
            <a:avLst/>
          </a:prstGeom>
        </p:spPr>
      </p:pic>
      <p:pic>
        <p:nvPicPr>
          <p:cNvPr id="10" name="Picture 9">
            <a:extLst>
              <a:ext uri="{FF2B5EF4-FFF2-40B4-BE49-F238E27FC236}">
                <a16:creationId xmlns:a16="http://schemas.microsoft.com/office/drawing/2014/main" id="{B0AB523F-AB86-4A5C-8DED-6E268000472C}"/>
              </a:ext>
            </a:extLst>
          </p:cNvPr>
          <p:cNvPicPr>
            <a:picLocks noChangeAspect="1"/>
          </p:cNvPicPr>
          <p:nvPr/>
        </p:nvPicPr>
        <p:blipFill>
          <a:blip r:embed="rId6"/>
          <a:stretch>
            <a:fillRect/>
          </a:stretch>
        </p:blipFill>
        <p:spPr>
          <a:xfrm>
            <a:off x="3548062" y="3647291"/>
            <a:ext cx="3905810" cy="1971504"/>
          </a:xfrm>
          <a:prstGeom prst="rect">
            <a:avLst/>
          </a:prstGeom>
        </p:spPr>
      </p:pic>
      <p:sp>
        <p:nvSpPr>
          <p:cNvPr id="11" name="TextBox 10">
            <a:extLst>
              <a:ext uri="{FF2B5EF4-FFF2-40B4-BE49-F238E27FC236}">
                <a16:creationId xmlns:a16="http://schemas.microsoft.com/office/drawing/2014/main" id="{D18C005B-FFE9-4A9D-8BD1-5C09836D3850}"/>
              </a:ext>
            </a:extLst>
          </p:cNvPr>
          <p:cNvSpPr txBox="1"/>
          <p:nvPr/>
        </p:nvSpPr>
        <p:spPr>
          <a:xfrm>
            <a:off x="7333129" y="2595792"/>
            <a:ext cx="4822840" cy="2585323"/>
          </a:xfrm>
          <a:prstGeom prst="rect">
            <a:avLst/>
          </a:prstGeom>
          <a:noFill/>
        </p:spPr>
        <p:txBody>
          <a:bodyPr wrap="square" rtlCol="0">
            <a:spAutoFit/>
          </a:bodyPr>
          <a:lstStyle/>
          <a:p>
            <a:pPr marL="171450" indent="-171450" algn="l" fontAlgn="base">
              <a:buFont typeface="Arial" panose="020B0604020202020204" pitchFamily="34" charset="0"/>
              <a:buChar char="•"/>
            </a:pPr>
            <a:r>
              <a:rPr lang="en-US" sz="1200" b="0" i="0" dirty="0">
                <a:solidFill>
                  <a:srgbClr val="222222"/>
                </a:solidFill>
                <a:effectLst/>
                <a:latin typeface="Arial" panose="020B0604020202020204" pitchFamily="34" charset="0"/>
                <a:cs typeface="Arial" panose="020B0604020202020204" pitchFamily="34" charset="0"/>
              </a:rPr>
              <a:t>The query is like a sticky note with the topic you’re researching. The keys are like the labels of the folders inside the cabinet. When you match the tag with a sticky note, we take out the contents of that folder, these contents are the value vector. Except you’re not only looking for one value, but a blend of values from a blend of folders.</a:t>
            </a:r>
          </a:p>
          <a:p>
            <a:pPr marL="171450" indent="-171450" algn="l" fontAlgn="base">
              <a:buFont typeface="Arial" panose="020B0604020202020204" pitchFamily="34" charset="0"/>
              <a:buChar char="•"/>
            </a:pPr>
            <a:r>
              <a:rPr lang="en-US" sz="1200" b="0" i="0" dirty="0">
                <a:solidFill>
                  <a:srgbClr val="222222"/>
                </a:solidFill>
                <a:effectLst/>
                <a:latin typeface="Arial" panose="020B0604020202020204" pitchFamily="34" charset="0"/>
                <a:cs typeface="Arial" panose="020B0604020202020204" pitchFamily="34" charset="0"/>
              </a:rPr>
              <a:t>Multiplying the query vector by each key vector produces a score for each folder (technically: dot product followed by </a:t>
            </a:r>
            <a:r>
              <a:rPr lang="en-US" sz="1200" b="0" i="0" dirty="0" err="1">
                <a:solidFill>
                  <a:srgbClr val="222222"/>
                </a:solidFill>
                <a:effectLst/>
                <a:latin typeface="Arial" panose="020B0604020202020204" pitchFamily="34" charset="0"/>
                <a:cs typeface="Arial" panose="020B0604020202020204" pitchFamily="34" charset="0"/>
              </a:rPr>
              <a:t>softmax</a:t>
            </a:r>
            <a:r>
              <a:rPr lang="en-US" sz="1200" b="0" i="0" dirty="0">
                <a:solidFill>
                  <a:srgbClr val="222222"/>
                </a:solidFill>
                <a:effectLst/>
                <a:latin typeface="Arial" panose="020B0604020202020204" pitchFamily="34" charset="0"/>
                <a:cs typeface="Arial" panose="020B0604020202020204" pitchFamily="34" charset="0"/>
              </a:rPr>
              <a:t>).</a:t>
            </a:r>
          </a:p>
          <a:p>
            <a:pPr marL="171450" indent="-171450" algn="l" fontAlgn="base">
              <a:buFont typeface="Arial" panose="020B0604020202020204" pitchFamily="34" charset="0"/>
              <a:buChar char="•"/>
            </a:pPr>
            <a:r>
              <a:rPr lang="en-US" sz="1200" b="0" i="0" dirty="0">
                <a:solidFill>
                  <a:srgbClr val="222222"/>
                </a:solidFill>
                <a:effectLst/>
                <a:latin typeface="Helvetica" panose="020B0604020202020204" pitchFamily="34" charset="0"/>
              </a:rPr>
              <a:t>We multiply each value by its score and sum up – resulting in our self-attention outcome.</a:t>
            </a:r>
          </a:p>
          <a:p>
            <a:br>
              <a:rPr lang="en-US" sz="1200" dirty="0"/>
            </a:br>
            <a:endParaRPr lang="en-US" sz="1200" b="0" i="0" dirty="0">
              <a:solidFill>
                <a:srgbClr val="222222"/>
              </a:solidFill>
              <a:effectLst/>
              <a:latin typeface="Arial" panose="020B0604020202020204" pitchFamily="34" charset="0"/>
              <a:cs typeface="Arial" panose="020B0604020202020204" pitchFamily="34" charset="0"/>
            </a:endParaRPr>
          </a:p>
          <a:p>
            <a:endParaRPr lang="de-DE" dirty="0"/>
          </a:p>
        </p:txBody>
      </p:sp>
      <p:pic>
        <p:nvPicPr>
          <p:cNvPr id="14" name="Picture 13">
            <a:extLst>
              <a:ext uri="{FF2B5EF4-FFF2-40B4-BE49-F238E27FC236}">
                <a16:creationId xmlns:a16="http://schemas.microsoft.com/office/drawing/2014/main" id="{9FFA1B6E-039C-4B7A-9528-35B2793E9F40}"/>
              </a:ext>
            </a:extLst>
          </p:cNvPr>
          <p:cNvPicPr>
            <a:picLocks noChangeAspect="1"/>
          </p:cNvPicPr>
          <p:nvPr/>
        </p:nvPicPr>
        <p:blipFill>
          <a:blip r:embed="rId7"/>
          <a:stretch>
            <a:fillRect/>
          </a:stretch>
        </p:blipFill>
        <p:spPr>
          <a:xfrm>
            <a:off x="7870189" y="4518712"/>
            <a:ext cx="3671999" cy="1971504"/>
          </a:xfrm>
          <a:prstGeom prst="rect">
            <a:avLst/>
          </a:prstGeom>
        </p:spPr>
      </p:pic>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E1738502-89FB-4B96-967D-70CD8231DB2D}"/>
              </a:ext>
            </a:extLst>
          </p:cNvPr>
          <p:cNvSpPr txBox="1"/>
          <p:nvPr/>
        </p:nvSpPr>
        <p:spPr>
          <a:xfrm>
            <a:off x="580713" y="5757986"/>
            <a:ext cx="7068670"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This weighted blend of value vectors results in a vector that paid 50% of its “attention” to the word robot, 30% to the word a, and 19% to the word it</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51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158127" cy="5047748"/>
          </a:xfrm>
        </p:spPr>
        <p:txBody>
          <a:bodyPr>
            <a:normAutofit/>
          </a:bodyPr>
          <a:lstStyle/>
          <a:p>
            <a:pPr marL="0" indent="0">
              <a:buNone/>
            </a:pPr>
            <a:r>
              <a:rPr lang="en-US" sz="1400" b="1" dirty="0">
                <a:latin typeface="Arial" panose="020B0604020202020204" pitchFamily="34" charset="0"/>
                <a:cs typeface="Arial" panose="020B0604020202020204" pitchFamily="34" charset="0"/>
              </a:rPr>
              <a:t>Model Output</a:t>
            </a:r>
            <a:r>
              <a:rPr lang="en-US" sz="1400" b="1" i="0" dirty="0">
                <a:effectLst/>
                <a:latin typeface="Arial" panose="020B0604020202020204" pitchFamily="34" charset="0"/>
                <a:cs typeface="Arial" panose="020B0604020202020204" pitchFamily="34" charset="0"/>
              </a:rPr>
              <a:t> of GPT2</a:t>
            </a:r>
          </a:p>
          <a:p>
            <a:r>
              <a:rPr lang="en-US" sz="1200" b="0" i="0" dirty="0">
                <a:solidFill>
                  <a:srgbClr val="222222"/>
                </a:solidFill>
                <a:effectLst/>
                <a:latin typeface="Arial" panose="020B0604020202020204" pitchFamily="34" charset="0"/>
                <a:cs typeface="Arial" panose="020B0604020202020204" pitchFamily="34" charset="0"/>
              </a:rPr>
              <a:t>When the top block in the model produces its output vector (the result of its own self-attention followed by its own neural network), the model multiplies that vector by the embedding matrix.#</a:t>
            </a:r>
          </a:p>
          <a:p>
            <a:r>
              <a:rPr lang="en-US" sz="1200" b="0" i="0" dirty="0">
                <a:solidFill>
                  <a:srgbClr val="222222"/>
                </a:solidFill>
                <a:effectLst/>
                <a:latin typeface="Arial" panose="020B0604020202020204" pitchFamily="34" charset="0"/>
                <a:cs typeface="Arial" panose="020B0604020202020204" pitchFamily="34" charset="0"/>
              </a:rPr>
              <a:t>Recall that each row in the embedding matrix corresponds to the embedding of a word in the model’s vocabulary. The result of this multiplication is interpreted as a score for each word in the model’s vocabulary.</a:t>
            </a:r>
            <a:br>
              <a:rPr lang="en-US" sz="1200" dirty="0">
                <a:latin typeface="Arial" panose="020B0604020202020204" pitchFamily="34" charset="0"/>
                <a:cs typeface="Arial" panose="020B0604020202020204" pitchFamily="34" charset="0"/>
              </a:rPr>
            </a:br>
            <a:endParaRPr lang="en-US" sz="1200" b="1" i="0" dirty="0">
              <a:effectLst/>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14</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1FBFFB2-9F22-47C9-B43F-6119E9D21FBB}"/>
              </a:ext>
            </a:extLst>
          </p:cNvPr>
          <p:cNvPicPr>
            <a:picLocks noChangeAspect="1"/>
          </p:cNvPicPr>
          <p:nvPr/>
        </p:nvPicPr>
        <p:blipFill>
          <a:blip r:embed="rId4"/>
          <a:stretch>
            <a:fillRect/>
          </a:stretch>
        </p:blipFill>
        <p:spPr>
          <a:xfrm>
            <a:off x="6386727" y="520008"/>
            <a:ext cx="5275169" cy="2423147"/>
          </a:xfrm>
          <a:prstGeom prst="rect">
            <a:avLst/>
          </a:prstGeom>
        </p:spPr>
      </p:pic>
      <p:pic>
        <p:nvPicPr>
          <p:cNvPr id="12" name="Picture 11">
            <a:extLst>
              <a:ext uri="{FF2B5EF4-FFF2-40B4-BE49-F238E27FC236}">
                <a16:creationId xmlns:a16="http://schemas.microsoft.com/office/drawing/2014/main" id="{EE2C6A77-C853-42F5-BF7A-88ECD090437D}"/>
              </a:ext>
            </a:extLst>
          </p:cNvPr>
          <p:cNvPicPr>
            <a:picLocks noChangeAspect="1"/>
          </p:cNvPicPr>
          <p:nvPr/>
        </p:nvPicPr>
        <p:blipFill>
          <a:blip r:embed="rId5"/>
          <a:stretch>
            <a:fillRect/>
          </a:stretch>
        </p:blipFill>
        <p:spPr>
          <a:xfrm>
            <a:off x="381000" y="2929594"/>
            <a:ext cx="4029570" cy="1743730"/>
          </a:xfrm>
          <a:prstGeom prst="rect">
            <a:avLst/>
          </a:prstGeom>
        </p:spPr>
      </p:pic>
      <p:sp>
        <p:nvSpPr>
          <p:cNvPr id="15" name="TextBox 14">
            <a:extLst>
              <a:ext uri="{FF2B5EF4-FFF2-40B4-BE49-F238E27FC236}">
                <a16:creationId xmlns:a16="http://schemas.microsoft.com/office/drawing/2014/main" id="{24B57E96-ABB4-4E79-B604-36E1E155A6DE}"/>
              </a:ext>
            </a:extLst>
          </p:cNvPr>
          <p:cNvSpPr txBox="1"/>
          <p:nvPr/>
        </p:nvSpPr>
        <p:spPr>
          <a:xfrm>
            <a:off x="5567082" y="3106950"/>
            <a:ext cx="6243918" cy="1015663"/>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cs typeface="Arial" panose="020B0604020202020204" pitchFamily="34" charset="0"/>
              </a:rPr>
              <a:t>We can simply select the token with the highest score (</a:t>
            </a:r>
            <a:r>
              <a:rPr lang="en-US" sz="1200" b="0" i="0" dirty="0" err="1">
                <a:solidFill>
                  <a:srgbClr val="222222"/>
                </a:solidFill>
                <a:effectLst/>
                <a:latin typeface="Arial" panose="020B0604020202020204" pitchFamily="34" charset="0"/>
                <a:cs typeface="Arial" panose="020B0604020202020204" pitchFamily="34" charset="0"/>
              </a:rPr>
              <a:t>top_k</a:t>
            </a:r>
            <a:r>
              <a:rPr lang="en-US" sz="1200" b="0" i="0" dirty="0">
                <a:solidFill>
                  <a:srgbClr val="222222"/>
                </a:solidFill>
                <a:effectLst/>
                <a:latin typeface="Arial" panose="020B0604020202020204" pitchFamily="34" charset="0"/>
                <a:cs typeface="Arial" panose="020B0604020202020204" pitchFamily="34" charset="0"/>
              </a:rPr>
              <a:t> = 1). But better results are achieved if the model considers other words as well. So a better strategy is to sample a word from the entire list using the score as the probability of selecting that word (so words with a higher score have a higher chance of being selected). A middle ground is setting </a:t>
            </a:r>
            <a:r>
              <a:rPr lang="en-US" sz="1200" b="0" i="0" dirty="0" err="1">
                <a:solidFill>
                  <a:srgbClr val="222222"/>
                </a:solidFill>
                <a:effectLst/>
                <a:latin typeface="Arial" panose="020B0604020202020204" pitchFamily="34" charset="0"/>
                <a:cs typeface="Arial" panose="020B0604020202020204" pitchFamily="34" charset="0"/>
              </a:rPr>
              <a:t>top_k</a:t>
            </a:r>
            <a:r>
              <a:rPr lang="en-US" sz="1200" b="0" i="0" dirty="0">
                <a:solidFill>
                  <a:srgbClr val="222222"/>
                </a:solidFill>
                <a:effectLst/>
                <a:latin typeface="Arial" panose="020B0604020202020204" pitchFamily="34" charset="0"/>
                <a:cs typeface="Arial" panose="020B0604020202020204" pitchFamily="34" charset="0"/>
              </a:rPr>
              <a:t> to 40, and having the model consider the 40 words with the highest scores.</a:t>
            </a:r>
            <a:endParaRPr lang="de-DE" sz="12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8739F64F-255B-48F6-81C0-5FFEE1619A0B}"/>
              </a:ext>
            </a:extLst>
          </p:cNvPr>
          <p:cNvPicPr>
            <a:picLocks noChangeAspect="1"/>
          </p:cNvPicPr>
          <p:nvPr/>
        </p:nvPicPr>
        <p:blipFill>
          <a:blip r:embed="rId6"/>
          <a:stretch>
            <a:fillRect/>
          </a:stretch>
        </p:blipFill>
        <p:spPr>
          <a:xfrm>
            <a:off x="5970474" y="4122613"/>
            <a:ext cx="5163690" cy="2527427"/>
          </a:xfrm>
          <a:prstGeom prst="rect">
            <a:avLst/>
          </a:prstGeom>
        </p:spPr>
      </p:pic>
      <p:sp>
        <p:nvSpPr>
          <p:cNvPr id="26" name="TextBox 25">
            <a:extLst>
              <a:ext uri="{FF2B5EF4-FFF2-40B4-BE49-F238E27FC236}">
                <a16:creationId xmlns:a16="http://schemas.microsoft.com/office/drawing/2014/main" id="{85851920-7986-4216-B090-3F96E3F3534A}"/>
              </a:ext>
            </a:extLst>
          </p:cNvPr>
          <p:cNvSpPr txBox="1"/>
          <p:nvPr/>
        </p:nvSpPr>
        <p:spPr>
          <a:xfrm>
            <a:off x="178583" y="4980250"/>
            <a:ext cx="4814758" cy="830997"/>
          </a:xfrm>
          <a:prstGeom prst="rect">
            <a:avLst/>
          </a:prstGeom>
          <a:noFill/>
        </p:spPr>
        <p:txBody>
          <a:bodyPr wrap="square">
            <a:spAutoFit/>
          </a:bodyPr>
          <a:lstStyle/>
          <a:p>
            <a:r>
              <a:rPr lang="en-US" sz="1200" b="0" i="0" dirty="0">
                <a:solidFill>
                  <a:srgbClr val="222222"/>
                </a:solidFill>
                <a:effectLst/>
                <a:latin typeface="Arial" panose="020B0604020202020204" pitchFamily="34" charset="0"/>
                <a:cs typeface="Arial" panose="020B0604020202020204" pitchFamily="34" charset="0"/>
              </a:rPr>
              <a:t>With that, the model has completed an iteration resulting in outputting a single word. The model continues iterating until the entire context is generated (1024 tokens) or until an end-of-sequence token is produced.</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34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Model Description GPT</a:t>
            </a:r>
            <a:r>
              <a:rPr lang="de-DE" sz="3200" b="1" dirty="0">
                <a:latin typeface="Arial" panose="020B0604020202020204" pitchFamily="34" charset="0"/>
                <a:cs typeface="Arial" panose="020B0604020202020204" pitchFamily="34" charset="0"/>
              </a:rPr>
              <a:t>-2</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192112"/>
            <a:ext cx="11302217" cy="5047748"/>
          </a:xfrm>
        </p:spPr>
        <p:txBody>
          <a:bodyPr>
            <a:normAutofit/>
          </a:bodyPr>
          <a:lstStyle/>
          <a:p>
            <a:pPr marL="0" indent="0">
              <a:buNone/>
            </a:pPr>
            <a:r>
              <a:rPr lang="en-US" sz="1400" dirty="0">
                <a:latin typeface="Arial" panose="020B0604020202020204" pitchFamily="34" charset="0"/>
                <a:cs typeface="Arial" panose="020B0604020202020204" pitchFamily="34" charset="0"/>
              </a:rPr>
              <a:t>Using ‘</a:t>
            </a:r>
            <a:r>
              <a:rPr lang="en-US" sz="1400" b="1" dirty="0">
                <a:latin typeface="Arial" panose="020B0604020202020204" pitchFamily="34" charset="0"/>
                <a:cs typeface="Arial" panose="020B0604020202020204" pitchFamily="34" charset="0"/>
              </a:rPr>
              <a:t>Transformers</a:t>
            </a:r>
            <a:r>
              <a:rPr lang="en-US" sz="1400" dirty="0">
                <a:latin typeface="Arial" panose="020B0604020202020204" pitchFamily="34" charset="0"/>
                <a:cs typeface="Arial" panose="020B0604020202020204" pitchFamily="34" charset="0"/>
              </a:rPr>
              <a:t>’ package imported ‘</a:t>
            </a:r>
            <a:r>
              <a:rPr lang="en-US" sz="1400" b="1" dirty="0">
                <a:latin typeface="Arial" panose="020B0604020202020204" pitchFamily="34" charset="0"/>
                <a:cs typeface="Arial" panose="020B0604020202020204" pitchFamily="34" charset="0"/>
              </a:rPr>
              <a:t>GPT2LMHeadModel, GPT2Tokenizer</a:t>
            </a:r>
            <a:r>
              <a:rPr lang="en-US" sz="1400" dirty="0">
                <a:latin typeface="Arial" panose="020B0604020202020204" pitchFamily="34" charset="0"/>
                <a:cs typeface="Arial" panose="020B0604020202020204" pitchFamily="34" charset="0"/>
              </a:rPr>
              <a:t>’ for GPT</a:t>
            </a:r>
            <a:r>
              <a:rPr lang="en-IN" sz="14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 </a:t>
            </a:r>
          </a:p>
          <a:p>
            <a:pPr marL="0" indent="0">
              <a:buNone/>
            </a:pPr>
            <a:r>
              <a:rPr lang="en-US" sz="1400" b="1" dirty="0">
                <a:latin typeface="Arial" panose="020B0604020202020204" pitchFamily="34" charset="0"/>
                <a:cs typeface="Arial" panose="020B0604020202020204" pitchFamily="34" charset="0"/>
              </a:rPr>
              <a:t>GPT2 Tokenizer</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Construct a GPT-2 tokenizer. Based on byte-level Byte-Pair-Encoding.</a:t>
            </a:r>
          </a:p>
          <a:p>
            <a:r>
              <a:rPr lang="en-US" sz="1400" dirty="0">
                <a:latin typeface="Arial" panose="020B0604020202020204" pitchFamily="34" charset="0"/>
                <a:cs typeface="Arial" panose="020B0604020202020204" pitchFamily="34" charset="0"/>
              </a:rPr>
              <a:t>This tokenizer has been trained to treat spaces like parts of the tokens (a bit like </a:t>
            </a:r>
            <a:r>
              <a:rPr lang="en-US" sz="1400" dirty="0" err="1">
                <a:latin typeface="Arial" panose="020B0604020202020204" pitchFamily="34" charset="0"/>
                <a:cs typeface="Arial" panose="020B0604020202020204" pitchFamily="34" charset="0"/>
              </a:rPr>
              <a:t>sentencepiece</a:t>
            </a:r>
            <a:r>
              <a:rPr lang="en-US" sz="1400" dirty="0">
                <a:latin typeface="Arial" panose="020B0604020202020204" pitchFamily="34" charset="0"/>
                <a:cs typeface="Arial" panose="020B0604020202020204" pitchFamily="34" charset="0"/>
              </a:rPr>
              <a:t>) so a word will be encoded differently whether it is at the beginning of the sentence (without space) or not</a:t>
            </a:r>
          </a:p>
          <a:p>
            <a:pPr marL="0" indent="0">
              <a:buNone/>
            </a:pPr>
            <a:r>
              <a:rPr lang="en-US" sz="1400" b="1" dirty="0">
                <a:latin typeface="Arial" panose="020B0604020202020204" pitchFamily="34" charset="0"/>
                <a:cs typeface="Arial" panose="020B0604020202020204" pitchFamily="34" charset="0"/>
              </a:rPr>
              <a:t>GPT2LMHeadModel</a:t>
            </a:r>
            <a:endParaRPr lang="en-US" sz="1400" i="0" dirty="0">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GPT2 Model transformer with a language modeling head on top (linear layer with weights tied to the input embeddings).</a:t>
            </a: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829691" y="6490216"/>
            <a:ext cx="6996344" cy="503989"/>
          </a:xfrm>
        </p:spPr>
        <p:txBody>
          <a:bodyPr/>
          <a:lstStyle/>
          <a:p>
            <a:r>
              <a:rPr lang="en-IN" dirty="0"/>
              <a:t>https://huggingface.co/transformers/v3.5.1/model_doc/gpt2.html#tfgpt2lmheadmodel</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15</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0BD54B-8C04-412E-92F3-FACB5E043C05}"/>
              </a:ext>
            </a:extLst>
          </p:cNvPr>
          <p:cNvPicPr>
            <a:picLocks noChangeAspect="1"/>
          </p:cNvPicPr>
          <p:nvPr/>
        </p:nvPicPr>
        <p:blipFill>
          <a:blip r:embed="rId4"/>
          <a:stretch>
            <a:fillRect/>
          </a:stretch>
        </p:blipFill>
        <p:spPr>
          <a:xfrm>
            <a:off x="8958839" y="138500"/>
            <a:ext cx="2771775" cy="1238250"/>
          </a:xfrm>
          <a:prstGeom prst="rect">
            <a:avLst/>
          </a:prstGeom>
        </p:spPr>
      </p:pic>
    </p:spTree>
    <p:extLst>
      <p:ext uri="{BB962C8B-B14F-4D97-AF65-F5344CB8AC3E}">
        <p14:creationId xmlns:p14="http://schemas.microsoft.com/office/powerpoint/2010/main" val="323437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7122111" cy="730250"/>
          </a:xfrm>
        </p:spPr>
        <p:txBody>
          <a:bodyPr>
            <a:normAutofit/>
          </a:bodyPr>
          <a:lstStyle/>
          <a:p>
            <a:r>
              <a:rPr lang="en-IN" sz="3200" b="1" dirty="0">
                <a:latin typeface="Arial" panose="020B0604020202020204" pitchFamily="34" charset="0"/>
                <a:cs typeface="Arial" panose="020B0604020202020204" pitchFamily="34" charset="0"/>
              </a:rPr>
              <a:t>Evaluation with other architecture</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11126726" cy="5047748"/>
          </a:xfrm>
        </p:spPr>
        <p:txBody>
          <a:bodyPr>
            <a:normAutofit/>
          </a:bodyPr>
          <a:lstStyle/>
          <a:p>
            <a:pPr marL="0" indent="0">
              <a:buNone/>
            </a:pPr>
            <a:br>
              <a:rPr lang="en-US" sz="1200" dirty="0">
                <a:latin typeface="Arial" panose="020B0604020202020204" pitchFamily="34" charset="0"/>
                <a:cs typeface="Arial" panose="020B0604020202020204" pitchFamily="34" charset="0"/>
              </a:rPr>
            </a:br>
            <a:endParaRPr lang="en-US" sz="1200" b="1" i="0" dirty="0">
              <a:effectLst/>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6649619" y="6490216"/>
            <a:ext cx="6996344" cy="503989"/>
          </a:xfrm>
        </p:spPr>
        <p:txBody>
          <a:bodyPr/>
          <a:lstStyle/>
          <a:p>
            <a:r>
              <a:rPr lang="en-IN" dirty="0"/>
              <a:t>https://sshleifer.github.io/blog_v2/jupyter/2020/03/12/bart.html</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16</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92687E6-FCB5-4B7F-9772-E6790E97FACA}"/>
              </a:ext>
            </a:extLst>
          </p:cNvPr>
          <p:cNvSpPr txBox="1"/>
          <p:nvPr/>
        </p:nvSpPr>
        <p:spPr>
          <a:xfrm>
            <a:off x="374072" y="1379634"/>
            <a:ext cx="9203905" cy="738664"/>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Bidirectional and Auto-Regressive Transformer</a:t>
            </a:r>
            <a:r>
              <a:rPr lang="en-US" sz="1400" b="0" i="0" dirty="0">
                <a:effectLst/>
                <a:latin typeface="Arial" panose="020B0604020202020204" pitchFamily="34" charset="0"/>
                <a:cs typeface="Arial" panose="020B0604020202020204" pitchFamily="34" charset="0"/>
              </a:rPr>
              <a:t> or </a:t>
            </a:r>
            <a:r>
              <a:rPr lang="en-US" sz="1400" b="1" i="0" dirty="0">
                <a:effectLst/>
                <a:latin typeface="Arial" panose="020B0604020202020204" pitchFamily="34" charset="0"/>
                <a:cs typeface="Arial" panose="020B0604020202020204" pitchFamily="34" charset="0"/>
              </a:rPr>
              <a:t>BART</a:t>
            </a:r>
            <a:r>
              <a:rPr lang="en-US" sz="1400" b="0" i="0" dirty="0">
                <a:effectLst/>
                <a:latin typeface="Arial" panose="020B0604020202020204" pitchFamily="34" charset="0"/>
                <a:cs typeface="Arial" panose="020B0604020202020204" pitchFamily="34" charset="0"/>
              </a:rPr>
              <a:t> is a Transformer that combines the Bidirectional Encoder (i.e. BERT like) with an Autoregressive decoder (i.e. GPT like) into one Seq2Seq model.</a:t>
            </a:r>
          </a:p>
          <a:p>
            <a:endParaRPr lang="en-US" sz="1400" b="0" i="0" dirty="0">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B765CE-28D4-47C5-931E-BECDFB22272A}"/>
              </a:ext>
            </a:extLst>
          </p:cNvPr>
          <p:cNvPicPr>
            <a:picLocks noChangeAspect="1"/>
          </p:cNvPicPr>
          <p:nvPr/>
        </p:nvPicPr>
        <p:blipFill>
          <a:blip r:embed="rId4"/>
          <a:stretch>
            <a:fillRect/>
          </a:stretch>
        </p:blipFill>
        <p:spPr>
          <a:xfrm>
            <a:off x="8580582" y="86403"/>
            <a:ext cx="2857327" cy="1098165"/>
          </a:xfrm>
          <a:prstGeom prst="rect">
            <a:avLst/>
          </a:prstGeom>
        </p:spPr>
      </p:pic>
      <p:pic>
        <p:nvPicPr>
          <p:cNvPr id="8" name="Picture 7">
            <a:extLst>
              <a:ext uri="{FF2B5EF4-FFF2-40B4-BE49-F238E27FC236}">
                <a16:creationId xmlns:a16="http://schemas.microsoft.com/office/drawing/2014/main" id="{87AD8482-000E-4F06-8F35-947A9EC7289E}"/>
              </a:ext>
            </a:extLst>
          </p:cNvPr>
          <p:cNvPicPr>
            <a:picLocks noChangeAspect="1"/>
          </p:cNvPicPr>
          <p:nvPr/>
        </p:nvPicPr>
        <p:blipFill>
          <a:blip r:embed="rId5"/>
          <a:stretch>
            <a:fillRect/>
          </a:stretch>
        </p:blipFill>
        <p:spPr>
          <a:xfrm>
            <a:off x="374072" y="2118298"/>
            <a:ext cx="4140916" cy="3622647"/>
          </a:xfrm>
          <a:prstGeom prst="rect">
            <a:avLst/>
          </a:prstGeom>
        </p:spPr>
      </p:pic>
      <p:pic>
        <p:nvPicPr>
          <p:cNvPr id="12" name="Picture 11">
            <a:extLst>
              <a:ext uri="{FF2B5EF4-FFF2-40B4-BE49-F238E27FC236}">
                <a16:creationId xmlns:a16="http://schemas.microsoft.com/office/drawing/2014/main" id="{11D70E0A-A8A9-4025-ACFB-EE80CCF7C6FF}"/>
              </a:ext>
            </a:extLst>
          </p:cNvPr>
          <p:cNvPicPr>
            <a:picLocks noChangeAspect="1"/>
          </p:cNvPicPr>
          <p:nvPr/>
        </p:nvPicPr>
        <p:blipFill rotWithShape="1">
          <a:blip r:embed="rId6"/>
          <a:srcRect l="20803" r="7379"/>
          <a:stretch/>
        </p:blipFill>
        <p:spPr>
          <a:xfrm>
            <a:off x="4529639" y="2262896"/>
            <a:ext cx="3380509" cy="3317519"/>
          </a:xfrm>
          <a:prstGeom prst="rect">
            <a:avLst/>
          </a:prstGeom>
        </p:spPr>
      </p:pic>
      <p:pic>
        <p:nvPicPr>
          <p:cNvPr id="15" name="Picture 14">
            <a:extLst>
              <a:ext uri="{FF2B5EF4-FFF2-40B4-BE49-F238E27FC236}">
                <a16:creationId xmlns:a16="http://schemas.microsoft.com/office/drawing/2014/main" id="{7C4656A8-3C53-4394-B336-238EE485C6D3}"/>
              </a:ext>
            </a:extLst>
          </p:cNvPr>
          <p:cNvPicPr>
            <a:picLocks noChangeAspect="1"/>
          </p:cNvPicPr>
          <p:nvPr/>
        </p:nvPicPr>
        <p:blipFill>
          <a:blip r:embed="rId7"/>
          <a:stretch>
            <a:fillRect/>
          </a:stretch>
        </p:blipFill>
        <p:spPr>
          <a:xfrm>
            <a:off x="7982399" y="2155934"/>
            <a:ext cx="3395613" cy="3547373"/>
          </a:xfrm>
          <a:prstGeom prst="rect">
            <a:avLst/>
          </a:prstGeom>
        </p:spPr>
      </p:pic>
    </p:spTree>
    <p:extLst>
      <p:ext uri="{BB962C8B-B14F-4D97-AF65-F5344CB8AC3E}">
        <p14:creationId xmlns:p14="http://schemas.microsoft.com/office/powerpoint/2010/main" val="342663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D326-B091-4BDE-8A5A-443CE29BDF01}"/>
              </a:ext>
            </a:extLst>
          </p:cNvPr>
          <p:cNvSpPr>
            <a:spLocks noGrp="1"/>
          </p:cNvSpPr>
          <p:nvPr>
            <p:ph type="title"/>
          </p:nvPr>
        </p:nvSpPr>
        <p:spPr>
          <a:xfrm>
            <a:off x="3847730" y="2469133"/>
            <a:ext cx="10515600" cy="1325563"/>
          </a:xfrm>
        </p:spPr>
        <p:txBody>
          <a:bodyPr/>
          <a:lstStyle/>
          <a:p>
            <a:r>
              <a:rPr lang="de-DE" b="1" dirty="0"/>
              <a:t>THANK YOU </a:t>
            </a:r>
          </a:p>
        </p:txBody>
      </p:sp>
    </p:spTree>
    <p:extLst>
      <p:ext uri="{BB962C8B-B14F-4D97-AF65-F5344CB8AC3E}">
        <p14:creationId xmlns:p14="http://schemas.microsoft.com/office/powerpoint/2010/main" val="197594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IBM Plex Sans Condensed" panose="020B0506050203000203" pitchFamily="34" charset="0"/>
              </a:rPr>
              <a:t>Index</a:t>
            </a:r>
            <a:endParaRPr lang="en-IN" sz="3200" b="1" dirty="0">
              <a:latin typeface="IBM Plex Sans Condensed" panose="020B050605020300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11363325" cy="4986338"/>
          </a:xfrm>
        </p:spPr>
        <p:txBody>
          <a:bodyPr>
            <a:normAutofit/>
          </a:bodyPr>
          <a:lstStyle/>
          <a:p>
            <a:r>
              <a:rPr lang="en-US" sz="1900" b="1" dirty="0">
                <a:latin typeface="Arial" panose="020B0604020202020204" pitchFamily="34" charset="0"/>
                <a:cs typeface="Arial" panose="020B0604020202020204" pitchFamily="34" charset="0"/>
              </a:rPr>
              <a:t>Use Case – Text Summarization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Brief, Need, Type </a:t>
            </a:r>
          </a:p>
          <a:p>
            <a:r>
              <a:rPr lang="en-US" sz="1900" b="1" dirty="0">
                <a:latin typeface="Arial" panose="020B0604020202020204" pitchFamily="34" charset="0"/>
                <a:cs typeface="Arial" panose="020B0604020202020204" pitchFamily="34" charset="0"/>
              </a:rPr>
              <a:t>Architecture Explained – GPT 2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Overview, Background, Terminologies</a:t>
            </a:r>
          </a:p>
          <a:p>
            <a:r>
              <a:rPr lang="en-US" sz="1900" b="1" dirty="0">
                <a:latin typeface="Arial" panose="020B0604020202020204" pitchFamily="34" charset="0"/>
                <a:cs typeface="Arial" panose="020B0604020202020204" pitchFamily="34" charset="0"/>
              </a:rPr>
              <a:t>Working of the architecture – GPT 2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Genesis, Process</a:t>
            </a:r>
          </a:p>
          <a:p>
            <a:r>
              <a:rPr lang="en-US" sz="1900" b="1" dirty="0">
                <a:latin typeface="Arial" panose="020B0604020202020204" pitchFamily="34" charset="0"/>
                <a:cs typeface="Arial" panose="020B0604020202020204" pitchFamily="34" charset="0"/>
              </a:rPr>
              <a:t>Model Description – GPT2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python package, model used </a:t>
            </a:r>
          </a:p>
          <a:p>
            <a:r>
              <a:rPr lang="en-US" sz="1900" b="1" dirty="0">
                <a:latin typeface="Arial" panose="020B0604020202020204" pitchFamily="34" charset="0"/>
                <a:cs typeface="Arial" panose="020B0604020202020204" pitchFamily="34" charset="0"/>
              </a:rPr>
              <a:t>Evaluation with other architecture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Functionality, Comparison </a:t>
            </a:r>
            <a:endParaRPr lang="en-US" sz="1900" b="1" dirty="0">
              <a:latin typeface="Arial" panose="020B0604020202020204" pitchFamily="34" charset="0"/>
              <a:cs typeface="Arial" panose="020B0604020202020204" pitchFamily="34" charset="0"/>
            </a:endParaRPr>
          </a:p>
          <a:p>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314950" y="6485031"/>
            <a:ext cx="7515225" cy="326838"/>
          </a:xfrm>
        </p:spPr>
        <p:txBody>
          <a:bodyPr/>
          <a:lstStyle/>
          <a:p>
            <a:pPr algn="l"/>
            <a:r>
              <a:rPr lang="en-IN" dirty="0">
                <a:latin typeface="IBM Plex Sans Condensed" panose="020B0506050203000203" pitchFamily="34" charset="0"/>
              </a:rPr>
              <a:t>https://www.impelsys.com/an-overview-of-text-summarization-in-natural-language-processing/ </a:t>
            </a:r>
          </a:p>
          <a:p>
            <a:pPr algn="l"/>
            <a:r>
              <a:rPr lang="en-IN" dirty="0">
                <a:latin typeface="IBM Plex Sans Condensed" panose="020B0506050203000203" pitchFamily="34" charset="0"/>
              </a:rPr>
              <a:t>https://www.queppelin.com/how-nlp-is-helping-in-automatic-text-summarization-2/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02</a:t>
            </a:r>
          </a:p>
        </p:txBody>
      </p:sp>
      <p:pic>
        <p:nvPicPr>
          <p:cNvPr id="8" name="Content Placeholder 4">
            <a:extLst>
              <a:ext uri="{FF2B5EF4-FFF2-40B4-BE49-F238E27FC236}">
                <a16:creationId xmlns:a16="http://schemas.microsoft.com/office/drawing/2014/main" id="{B1E1A481-1F93-4F1A-BE5F-DF9C2BD649F9}"/>
              </a:ext>
            </a:extLst>
          </p:cNvPr>
          <p:cNvPicPr>
            <a:picLocks noChangeAspect="1"/>
          </p:cNvPicPr>
          <p:nvPr/>
        </p:nvPicPr>
        <p:blipFill>
          <a:blip r:embed="rId4"/>
          <a:stretch>
            <a:fillRect/>
          </a:stretch>
        </p:blipFill>
        <p:spPr>
          <a:xfrm>
            <a:off x="9072562" y="466885"/>
            <a:ext cx="2296160" cy="592923"/>
          </a:xfrm>
          <a:prstGeom prst="rect">
            <a:avLst/>
          </a:prstGeom>
        </p:spPr>
      </p:pic>
    </p:spTree>
    <p:extLst>
      <p:ext uri="{BB962C8B-B14F-4D97-AF65-F5344CB8AC3E}">
        <p14:creationId xmlns:p14="http://schemas.microsoft.com/office/powerpoint/2010/main" val="154080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Use Case - Text Summarization</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11125200" cy="4986338"/>
          </a:xfrm>
        </p:spPr>
        <p:txBody>
          <a:bodyPr>
            <a:normAutofit fontScale="25000" lnSpcReduction="20000"/>
          </a:bodyPr>
          <a:lstStyle/>
          <a:p>
            <a:pPr marL="0" indent="0">
              <a:lnSpc>
                <a:spcPct val="120000"/>
              </a:lnSpc>
              <a:buNone/>
            </a:pPr>
            <a:r>
              <a:rPr lang="en-US" sz="6400" b="1" dirty="0">
                <a:latin typeface="Arial" panose="020B0604020202020204" pitchFamily="34" charset="0"/>
                <a:ea typeface="STXinwei" panose="02010800040101010101" pitchFamily="2" charset="-122"/>
                <a:cs typeface="Arial" panose="020B0604020202020204" pitchFamily="34" charset="0"/>
              </a:rPr>
              <a:t>Brief:</a:t>
            </a:r>
            <a:endParaRPr lang="en-US" sz="6400" dirty="0">
              <a:latin typeface="Arial" panose="020B0604020202020204" pitchFamily="34" charset="0"/>
              <a:ea typeface="STXinwei" panose="02010800040101010101" pitchFamily="2" charset="-122"/>
              <a:cs typeface="Arial" panose="020B0604020202020204" pitchFamily="34" charset="0"/>
            </a:endParaRPr>
          </a:p>
          <a:p>
            <a:pPr>
              <a:lnSpc>
                <a:spcPct val="120000"/>
              </a:lnSpc>
            </a:pPr>
            <a:r>
              <a:rPr lang="en-US" sz="6400" dirty="0">
                <a:latin typeface="Arial" panose="020B0604020202020204" pitchFamily="34" charset="0"/>
                <a:ea typeface="STXinwei" panose="02010800040101010101" pitchFamily="2" charset="-122"/>
                <a:cs typeface="Arial" panose="020B0604020202020204" pitchFamily="34" charset="0"/>
              </a:rPr>
              <a:t>A </a:t>
            </a:r>
            <a:r>
              <a:rPr lang="en-US" sz="6400" b="0" i="0" dirty="0">
                <a:effectLst/>
                <a:latin typeface="Arial" panose="020B0604020202020204" pitchFamily="34" charset="0"/>
                <a:ea typeface="STXinwei" panose="02010800040101010101" pitchFamily="2" charset="-122"/>
                <a:cs typeface="Arial" panose="020B0604020202020204" pitchFamily="34" charset="0"/>
              </a:rPr>
              <a:t>process of creating a short, coherent, and fluent summary of a longer text document and involves the outlining of the text’s major points</a:t>
            </a:r>
          </a:p>
          <a:p>
            <a:pPr>
              <a:lnSpc>
                <a:spcPct val="120000"/>
              </a:lnSpc>
            </a:pPr>
            <a:r>
              <a:rPr lang="en-US" sz="6400" b="0" i="0" dirty="0">
                <a:effectLst/>
                <a:latin typeface="Arial" panose="020B0604020202020204" pitchFamily="34" charset="0"/>
                <a:ea typeface="STXinwei" panose="02010800040101010101" pitchFamily="2" charset="-122"/>
                <a:cs typeface="Arial" panose="020B0604020202020204" pitchFamily="34" charset="0"/>
              </a:rPr>
              <a:t>The technique that shortens a long piece of content with main points outlined that gives an idea of the whole content </a:t>
            </a:r>
          </a:p>
          <a:p>
            <a:pPr>
              <a:lnSpc>
                <a:spcPct val="120000"/>
              </a:lnSpc>
            </a:pPr>
            <a:r>
              <a:rPr lang="en-US" sz="6400" b="0" i="0" dirty="0">
                <a:effectLst/>
                <a:latin typeface="Arial" panose="020B0604020202020204" pitchFamily="34" charset="0"/>
                <a:ea typeface="STXinwei" panose="02010800040101010101" pitchFamily="2" charset="-122"/>
                <a:cs typeface="Arial" panose="020B0604020202020204" pitchFamily="34" charset="0"/>
              </a:rPr>
              <a:t>Natural language processing aka NLP ( the branch of </a:t>
            </a:r>
            <a:r>
              <a:rPr lang="en-US" sz="6400" b="0" i="0" strike="noStrike" dirty="0">
                <a:effectLst/>
                <a:latin typeface="Arial" panose="020B0604020202020204" pitchFamily="34" charset="0"/>
                <a:ea typeface="STXinwei" panose="02010800040101010101" pitchFamily="2" charset="-122"/>
                <a:cs typeface="Arial" panose="020B0604020202020204" pitchFamily="34" charset="0"/>
              </a:rPr>
              <a:t>artificial intelligence or AI</a:t>
            </a:r>
            <a:r>
              <a:rPr lang="en-US" sz="6400" b="0" i="0" dirty="0">
                <a:effectLst/>
                <a:latin typeface="Arial" panose="020B0604020202020204" pitchFamily="34" charset="0"/>
                <a:ea typeface="STXinwei" panose="02010800040101010101" pitchFamily="2" charset="-122"/>
                <a:cs typeface="Arial" panose="020B0604020202020204" pitchFamily="34" charset="0"/>
              </a:rPr>
              <a:t>—concerned with giving computers the ability to understand text and spoken words in much the same way human beings can) used in Text Summarization</a:t>
            </a:r>
          </a:p>
          <a:p>
            <a:pPr marL="0" indent="0">
              <a:lnSpc>
                <a:spcPct val="120000"/>
              </a:lnSpc>
              <a:buNone/>
            </a:pPr>
            <a:r>
              <a:rPr lang="en-US" sz="6400" b="1" dirty="0">
                <a:latin typeface="Arial" panose="020B0604020202020204" pitchFamily="34" charset="0"/>
                <a:ea typeface="STXinwei" panose="02010800040101010101" pitchFamily="2" charset="-122"/>
                <a:cs typeface="Arial" panose="020B0604020202020204" pitchFamily="34" charset="0"/>
              </a:rPr>
              <a:t>Need:</a:t>
            </a:r>
          </a:p>
          <a:p>
            <a:pPr>
              <a:lnSpc>
                <a:spcPct val="120000"/>
              </a:lnSpc>
            </a:pPr>
            <a:r>
              <a:rPr lang="en-IN" sz="6400" b="1" dirty="0">
                <a:latin typeface="Arial" panose="020B0604020202020204" pitchFamily="34" charset="0"/>
                <a:ea typeface="STXinwei" panose="02010800040101010101" pitchFamily="2" charset="-122"/>
                <a:cs typeface="Arial" panose="020B0604020202020204" pitchFamily="34" charset="0"/>
              </a:rPr>
              <a:t>Saves Time - </a:t>
            </a:r>
            <a:r>
              <a:rPr lang="en-US" sz="6400" b="0" i="0" dirty="0">
                <a:effectLst/>
                <a:latin typeface="Arial" panose="020B0604020202020204" pitchFamily="34" charset="0"/>
                <a:ea typeface="STXinwei" panose="02010800040101010101" pitchFamily="2" charset="-122"/>
                <a:cs typeface="Arial" panose="020B0604020202020204" pitchFamily="34" charset="0"/>
              </a:rPr>
              <a:t>By generating automatic summaries, text summarization helps content editors save time and effort</a:t>
            </a:r>
          </a:p>
          <a:p>
            <a:pPr>
              <a:lnSpc>
                <a:spcPct val="120000"/>
              </a:lnSpc>
            </a:pPr>
            <a:r>
              <a:rPr lang="en-IN" sz="6400" b="1" i="0" dirty="0">
                <a:effectLst/>
                <a:latin typeface="Arial" panose="020B0604020202020204" pitchFamily="34" charset="0"/>
                <a:ea typeface="STXinwei" panose="02010800040101010101" pitchFamily="2" charset="-122"/>
                <a:cs typeface="Arial" panose="020B0604020202020204" pitchFamily="34" charset="0"/>
              </a:rPr>
              <a:t>Instant Response - </a:t>
            </a:r>
            <a:r>
              <a:rPr lang="en-US" sz="6400" b="0" i="0" dirty="0">
                <a:effectLst/>
                <a:latin typeface="Arial" panose="020B0604020202020204" pitchFamily="34" charset="0"/>
                <a:ea typeface="STXinwei" panose="02010800040101010101" pitchFamily="2" charset="-122"/>
                <a:cs typeface="Arial" panose="020B0604020202020204" pitchFamily="34" charset="0"/>
              </a:rPr>
              <a:t>It reduces the user’s effort involved in exacting the relevant information</a:t>
            </a:r>
          </a:p>
          <a:p>
            <a:pPr>
              <a:lnSpc>
                <a:spcPct val="120000"/>
              </a:lnSpc>
            </a:pPr>
            <a:r>
              <a:rPr lang="en-IN" sz="6400" b="1" i="0" dirty="0">
                <a:effectLst/>
                <a:latin typeface="Arial" panose="020B0604020202020204" pitchFamily="34" charset="0"/>
                <a:ea typeface="STXinwei" panose="02010800040101010101" pitchFamily="2" charset="-122"/>
                <a:cs typeface="Arial" panose="020B0604020202020204" pitchFamily="34" charset="0"/>
              </a:rPr>
              <a:t>Increases Productivity Level – </a:t>
            </a:r>
            <a:r>
              <a:rPr lang="en-IN" sz="6400" b="1" dirty="0">
                <a:latin typeface="Arial" panose="020B0604020202020204" pitchFamily="34" charset="0"/>
                <a:ea typeface="STXinwei" panose="02010800040101010101" pitchFamily="2" charset="-122"/>
                <a:cs typeface="Arial" panose="020B0604020202020204" pitchFamily="34" charset="0"/>
              </a:rPr>
              <a:t> </a:t>
            </a:r>
            <a:r>
              <a:rPr lang="en-IN" sz="6400" dirty="0">
                <a:latin typeface="Arial" panose="020B0604020202020204" pitchFamily="34" charset="0"/>
                <a:ea typeface="STXinwei" panose="02010800040101010101" pitchFamily="2" charset="-122"/>
                <a:cs typeface="Arial" panose="020B0604020202020204" pitchFamily="34" charset="0"/>
              </a:rPr>
              <a:t>It </a:t>
            </a:r>
            <a:r>
              <a:rPr lang="en-US" sz="6400" b="0" i="0" dirty="0">
                <a:effectLst/>
                <a:latin typeface="Arial" panose="020B0604020202020204" pitchFamily="34" charset="0"/>
                <a:ea typeface="STXinwei" panose="02010800040101010101" pitchFamily="2" charset="-122"/>
                <a:cs typeface="Arial" panose="020B0604020202020204" pitchFamily="34" charset="0"/>
              </a:rPr>
              <a:t>enables the user to scan through the contents of a text for accurate, brief, and precise information</a:t>
            </a:r>
          </a:p>
          <a:p>
            <a:pPr>
              <a:lnSpc>
                <a:spcPct val="120000"/>
              </a:lnSpc>
            </a:pPr>
            <a:r>
              <a:rPr lang="en-US" sz="6400" b="1" i="0" dirty="0">
                <a:effectLst/>
                <a:latin typeface="Arial" panose="020B0604020202020204" pitchFamily="34" charset="0"/>
                <a:ea typeface="STXinwei" panose="02010800040101010101" pitchFamily="2" charset="-122"/>
                <a:cs typeface="Arial" panose="020B0604020202020204" pitchFamily="34" charset="0"/>
              </a:rPr>
              <a:t>Ensures All Important Facts are Covered - </a:t>
            </a:r>
            <a:r>
              <a:rPr lang="en-US" sz="6400" b="0" i="0" dirty="0">
                <a:effectLst/>
                <a:latin typeface="Arial" panose="020B0604020202020204" pitchFamily="34" charset="0"/>
                <a:ea typeface="STXinwei" panose="02010800040101010101" pitchFamily="2" charset="-122"/>
                <a:cs typeface="Arial" panose="020B0604020202020204" pitchFamily="34" charset="0"/>
              </a:rPr>
              <a:t>The human eye can miss crucial details; however, automatic software does not</a:t>
            </a:r>
          </a:p>
          <a:p>
            <a:pPr marL="0" indent="0">
              <a:buNone/>
            </a:pPr>
            <a:endParaRPr lang="en-US" sz="1900" b="1" dirty="0">
              <a:latin typeface="IBM Plex Sans Condensed" panose="020B0506050203000203" pitchFamily="34" charset="0"/>
              <a:cs typeface="Arial" panose="020B0604020202020204" pitchFamily="34" charset="0"/>
            </a:endParaRPr>
          </a:p>
          <a:p>
            <a:endParaRPr lang="en-US" sz="1900" b="1" dirty="0">
              <a:latin typeface="IBM Plex Sans Condensed" panose="020B0506050203000203" pitchFamily="34" charset="0"/>
              <a:cs typeface="Arial" panose="020B0604020202020204" pitchFamily="34" charset="0"/>
            </a:endParaRPr>
          </a:p>
          <a:p>
            <a:pPr marL="0" indent="0">
              <a:buNone/>
            </a:pPr>
            <a:endParaRPr lang="en-US" sz="1900" b="1" i="0" dirty="0">
              <a:effectLst/>
              <a:latin typeface="IBM Plex Sans Condensed" panose="020B0506050203000203"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314950" y="6485031"/>
            <a:ext cx="7515225" cy="326838"/>
          </a:xfrm>
        </p:spPr>
        <p:txBody>
          <a:bodyPr/>
          <a:lstStyle/>
          <a:p>
            <a:pPr algn="l"/>
            <a:r>
              <a:rPr lang="en-IN" dirty="0">
                <a:latin typeface="Arial" panose="020B0604020202020204" pitchFamily="34" charset="0"/>
                <a:cs typeface="Arial" panose="020B0604020202020204" pitchFamily="34" charset="0"/>
              </a:rPr>
              <a:t>https://www.impelsys.com/an-overview-of-text-summarization-in-natural-language-processing/ </a:t>
            </a:r>
          </a:p>
          <a:p>
            <a:pPr algn="l"/>
            <a:r>
              <a:rPr lang="en-IN" dirty="0">
                <a:latin typeface="Arial" panose="020B0604020202020204" pitchFamily="34" charset="0"/>
                <a:cs typeface="Arial" panose="020B0604020202020204" pitchFamily="34" charset="0"/>
              </a:rPr>
              <a:t>https://www.queppelin.com/how-nlp-is-helping-in-automatic-text-summarization-2/</a:t>
            </a:r>
          </a:p>
        </p:txBody>
      </p:sp>
      <p:pic>
        <p:nvPicPr>
          <p:cNvPr id="3074" name="Picture 2" descr="Text Summarization in Machine Learning">
            <a:extLst>
              <a:ext uri="{FF2B5EF4-FFF2-40B4-BE49-F238E27FC236}">
                <a16:creationId xmlns:a16="http://schemas.microsoft.com/office/drawing/2014/main" id="{202DFB52-E5AB-4D30-A708-30C21D5D2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174" y="61958"/>
            <a:ext cx="2244376" cy="1319168"/>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03</a:t>
            </a:r>
          </a:p>
        </p:txBody>
      </p:sp>
    </p:spTree>
    <p:extLst>
      <p:ext uri="{BB962C8B-B14F-4D97-AF65-F5344CB8AC3E}">
        <p14:creationId xmlns:p14="http://schemas.microsoft.com/office/powerpoint/2010/main" val="151855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Use Case - Text Summarization</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11873688" cy="4986338"/>
          </a:xfrm>
        </p:spPr>
        <p:txBody>
          <a:bodyPr>
            <a:normAutofit/>
          </a:bodyPr>
          <a:lstStyle/>
          <a:p>
            <a:pPr marL="0" indent="0">
              <a:buNone/>
            </a:pPr>
            <a:r>
              <a:rPr lang="en-US" sz="1800" b="1" dirty="0">
                <a:latin typeface="Arial" panose="020B0604020202020204" pitchFamily="34" charset="0"/>
                <a:cs typeface="Arial" panose="020B0604020202020204" pitchFamily="34" charset="0"/>
              </a:rPr>
              <a:t>Type:</a:t>
            </a:r>
            <a:endParaRPr lang="en-US" sz="1800" dirty="0">
              <a:latin typeface="Arial" panose="020B0604020202020204" pitchFamily="34" charset="0"/>
              <a:cs typeface="Arial" panose="020B0604020202020204" pitchFamily="34" charset="0"/>
            </a:endParaRPr>
          </a:p>
          <a:p>
            <a:pPr algn="l" fontAlgn="base">
              <a:lnSpc>
                <a:spcPct val="100000"/>
              </a:lnSpc>
            </a:pPr>
            <a:r>
              <a:rPr lang="en-US" sz="1700" b="1" i="0" dirty="0">
                <a:effectLst/>
                <a:latin typeface="Arial" panose="020B0604020202020204" pitchFamily="34" charset="0"/>
                <a:cs typeface="Arial" panose="020B0604020202020204" pitchFamily="34" charset="0"/>
              </a:rPr>
              <a:t>Extractive Summarization  - </a:t>
            </a:r>
            <a:r>
              <a:rPr lang="en-US" sz="1700" b="0" i="0" dirty="0">
                <a:solidFill>
                  <a:srgbClr val="333333"/>
                </a:solidFill>
                <a:effectLst/>
                <a:latin typeface="Arial" panose="020B0604020202020204" pitchFamily="34" charset="0"/>
                <a:cs typeface="Arial" panose="020B0604020202020204" pitchFamily="34" charset="0"/>
              </a:rPr>
              <a:t>This approach selects the main passages to create a summary. It will weight the important part of documents and rank them based on importance and similarity among each other.  This technique involves pulling key phrases from the source document and combining them to make a summary.</a:t>
            </a:r>
          </a:p>
          <a:p>
            <a:pPr algn="l" fontAlgn="base">
              <a:lnSpc>
                <a:spcPct val="100000"/>
              </a:lnSpc>
            </a:pPr>
            <a:endParaRPr lang="en-US" sz="1700" b="0" i="0" dirty="0">
              <a:solidFill>
                <a:srgbClr val="333333"/>
              </a:solidFill>
              <a:effectLst/>
              <a:latin typeface="Arial" panose="020B0604020202020204" pitchFamily="34" charset="0"/>
              <a:cs typeface="Arial" panose="020B0604020202020204" pitchFamily="34" charset="0"/>
            </a:endParaRPr>
          </a:p>
          <a:p>
            <a:pPr algn="l" fontAlgn="base">
              <a:lnSpc>
                <a:spcPct val="100000"/>
              </a:lnSpc>
            </a:pPr>
            <a:endParaRPr lang="en-US" sz="1700" dirty="0">
              <a:solidFill>
                <a:srgbClr val="333333"/>
              </a:solidFill>
              <a:latin typeface="Arial" panose="020B0604020202020204" pitchFamily="34" charset="0"/>
              <a:cs typeface="Arial" panose="020B0604020202020204" pitchFamily="34" charset="0"/>
            </a:endParaRPr>
          </a:p>
          <a:p>
            <a:pPr algn="l" fontAlgn="base">
              <a:lnSpc>
                <a:spcPct val="100000"/>
              </a:lnSpc>
            </a:pPr>
            <a:endParaRPr lang="en-US" sz="1700" b="0" i="0" dirty="0">
              <a:solidFill>
                <a:srgbClr val="333333"/>
              </a:solidFill>
              <a:effectLst/>
              <a:latin typeface="Arial" panose="020B0604020202020204" pitchFamily="34" charset="0"/>
              <a:cs typeface="Arial" panose="020B0604020202020204" pitchFamily="34" charset="0"/>
            </a:endParaRPr>
          </a:p>
          <a:p>
            <a:pPr marL="0" indent="0" algn="l" fontAlgn="base">
              <a:lnSpc>
                <a:spcPct val="100000"/>
              </a:lnSpc>
              <a:buNone/>
            </a:pPr>
            <a:endParaRPr lang="en-US" sz="1700" b="0" i="0" dirty="0">
              <a:solidFill>
                <a:srgbClr val="333333"/>
              </a:solidFill>
              <a:effectLst/>
              <a:latin typeface="Arial" panose="020B0604020202020204" pitchFamily="34" charset="0"/>
              <a:cs typeface="Arial" panose="020B0604020202020204" pitchFamily="34" charset="0"/>
            </a:endParaRPr>
          </a:p>
          <a:p>
            <a:pPr algn="l" fontAlgn="base">
              <a:lnSpc>
                <a:spcPct val="100000"/>
              </a:lnSpc>
            </a:pPr>
            <a:r>
              <a:rPr lang="en-IN" sz="1700" b="1" i="0" dirty="0">
                <a:effectLst/>
                <a:latin typeface="Arial" panose="020B0604020202020204" pitchFamily="34" charset="0"/>
                <a:cs typeface="Arial" panose="020B0604020202020204" pitchFamily="34" charset="0"/>
              </a:rPr>
              <a:t>Abstractive Summarization –   </a:t>
            </a:r>
            <a:r>
              <a:rPr lang="en-IN" sz="1700" i="0" dirty="0">
                <a:effectLst/>
                <a:latin typeface="Arial" panose="020B0604020202020204" pitchFamily="34" charset="0"/>
                <a:cs typeface="Arial" panose="020B0604020202020204" pitchFamily="34" charset="0"/>
              </a:rPr>
              <a:t>This </a:t>
            </a:r>
            <a:r>
              <a:rPr lang="en-US" sz="1700" i="0" dirty="0">
                <a:solidFill>
                  <a:srgbClr val="333333"/>
                </a:solidFill>
                <a:effectLst/>
                <a:latin typeface="Arial" panose="020B0604020202020204" pitchFamily="34" charset="0"/>
                <a:cs typeface="Arial" panose="020B0604020202020204" pitchFamily="34" charset="0"/>
              </a:rPr>
              <a:t>s</a:t>
            </a:r>
            <a:r>
              <a:rPr lang="en-US" sz="1700" b="0" i="0" dirty="0">
                <a:solidFill>
                  <a:srgbClr val="333333"/>
                </a:solidFill>
                <a:effectLst/>
                <a:latin typeface="Arial" panose="020B0604020202020204" pitchFamily="34" charset="0"/>
                <a:cs typeface="Arial" panose="020B0604020202020204" pitchFamily="34" charset="0"/>
              </a:rPr>
              <a:t>elect words based on semantic understanding, even those words did not appear in the source documents. </a:t>
            </a:r>
            <a:r>
              <a:rPr lang="en-US" sz="1700" b="0" i="0" dirty="0">
                <a:solidFill>
                  <a:srgbClr val="000000"/>
                </a:solidFill>
                <a:effectLst/>
                <a:latin typeface="Arial" panose="020B0604020202020204" pitchFamily="34" charset="0"/>
                <a:cs typeface="Arial" panose="020B0604020202020204" pitchFamily="34" charset="0"/>
              </a:rPr>
              <a:t> It avoids the grammar inconsistencies that usually happens in extraction- based text summarization.</a:t>
            </a:r>
            <a:endParaRPr lang="en-US" sz="1700" b="0" i="0" dirty="0">
              <a:solidFill>
                <a:srgbClr val="555555"/>
              </a:solidFill>
              <a:effectLst/>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900" b="1" dirty="0">
              <a:latin typeface="Arial" panose="020B0604020202020204" pitchFamily="34" charset="0"/>
              <a:cs typeface="Arial" panose="020B0604020202020204" pitchFamily="34" charset="0"/>
            </a:endParaRPr>
          </a:p>
          <a:p>
            <a:endParaRPr lang="en-US" sz="19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34025" y="6396138"/>
            <a:ext cx="7515225" cy="700199"/>
          </a:xfrm>
        </p:spPr>
        <p:txBody>
          <a:bodyPr/>
          <a:lstStyle/>
          <a:p>
            <a:endParaRPr lang="en-IN" dirty="0"/>
          </a:p>
          <a:p>
            <a:endParaRPr lang="en-IN" dirty="0"/>
          </a:p>
          <a:p>
            <a:pPr algn="l"/>
            <a:r>
              <a:rPr lang="en-IN" dirty="0">
                <a:latin typeface="Arial" panose="020B0604020202020204" pitchFamily="34" charset="0"/>
                <a:cs typeface="Arial" panose="020B0604020202020204" pitchFamily="34" charset="0"/>
              </a:rPr>
              <a:t>https://blog.fpt-software.com/text-summarization-in-machine-learning</a:t>
            </a:r>
          </a:p>
          <a:p>
            <a:pPr algn="l"/>
            <a:r>
              <a:rPr lang="en-IN" dirty="0">
                <a:latin typeface="Arial" panose="020B0604020202020204" pitchFamily="34" charset="0"/>
                <a:cs typeface="Arial" panose="020B0604020202020204" pitchFamily="34" charset="0"/>
              </a:rPr>
              <a:t>https://blog.floydhub.com/gentle-introduction-to-text-summarization-in-machine-learning/</a:t>
            </a:r>
          </a:p>
          <a:p>
            <a:pPr algn="l"/>
            <a:endParaRPr lang="en-IN" dirty="0"/>
          </a:p>
          <a:p>
            <a:pPr algn="l"/>
            <a:endParaRPr lang="en-IN" dirty="0"/>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04</a:t>
            </a:r>
          </a:p>
        </p:txBody>
      </p:sp>
      <p:pic>
        <p:nvPicPr>
          <p:cNvPr id="5" name="Picture 4">
            <a:extLst>
              <a:ext uri="{FF2B5EF4-FFF2-40B4-BE49-F238E27FC236}">
                <a16:creationId xmlns:a16="http://schemas.microsoft.com/office/drawing/2014/main" id="{199A5A27-AFDC-437B-9BA1-5AB57B888450}"/>
              </a:ext>
            </a:extLst>
          </p:cNvPr>
          <p:cNvPicPr>
            <a:picLocks noChangeAspect="1"/>
          </p:cNvPicPr>
          <p:nvPr/>
        </p:nvPicPr>
        <p:blipFill>
          <a:blip r:embed="rId4"/>
          <a:stretch>
            <a:fillRect/>
          </a:stretch>
        </p:blipFill>
        <p:spPr>
          <a:xfrm>
            <a:off x="8334375" y="0"/>
            <a:ext cx="3767913" cy="1509505"/>
          </a:xfrm>
          <a:prstGeom prst="rect">
            <a:avLst/>
          </a:prstGeom>
        </p:spPr>
      </p:pic>
      <p:pic>
        <p:nvPicPr>
          <p:cNvPr id="6" name="Picture 5">
            <a:extLst>
              <a:ext uri="{FF2B5EF4-FFF2-40B4-BE49-F238E27FC236}">
                <a16:creationId xmlns:a16="http://schemas.microsoft.com/office/drawing/2014/main" id="{F909D347-10C4-43FC-88D6-9006D7EC0B94}"/>
              </a:ext>
            </a:extLst>
          </p:cNvPr>
          <p:cNvPicPr>
            <a:picLocks noChangeAspect="1"/>
          </p:cNvPicPr>
          <p:nvPr/>
        </p:nvPicPr>
        <p:blipFill>
          <a:blip r:embed="rId5"/>
          <a:stretch>
            <a:fillRect/>
          </a:stretch>
        </p:blipFill>
        <p:spPr>
          <a:xfrm>
            <a:off x="2524126" y="2520848"/>
            <a:ext cx="6019799" cy="1645550"/>
          </a:xfrm>
          <a:prstGeom prst="rect">
            <a:avLst/>
          </a:prstGeom>
        </p:spPr>
      </p:pic>
      <p:pic>
        <p:nvPicPr>
          <p:cNvPr id="8" name="Picture 7">
            <a:extLst>
              <a:ext uri="{FF2B5EF4-FFF2-40B4-BE49-F238E27FC236}">
                <a16:creationId xmlns:a16="http://schemas.microsoft.com/office/drawing/2014/main" id="{7D23AF7E-D6BF-44FD-A9DE-94A790FF096D}"/>
              </a:ext>
            </a:extLst>
          </p:cNvPr>
          <p:cNvPicPr>
            <a:picLocks noChangeAspect="1"/>
          </p:cNvPicPr>
          <p:nvPr/>
        </p:nvPicPr>
        <p:blipFill>
          <a:blip r:embed="rId6"/>
          <a:stretch>
            <a:fillRect/>
          </a:stretch>
        </p:blipFill>
        <p:spPr>
          <a:xfrm>
            <a:off x="2497919" y="4811286"/>
            <a:ext cx="5912656" cy="1584852"/>
          </a:xfrm>
          <a:prstGeom prst="rect">
            <a:avLst/>
          </a:prstGeom>
        </p:spPr>
      </p:pic>
    </p:spTree>
    <p:extLst>
      <p:ext uri="{BB962C8B-B14F-4D97-AF65-F5344CB8AC3E}">
        <p14:creationId xmlns:p14="http://schemas.microsoft.com/office/powerpoint/2010/main" val="35031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11873688" cy="4986338"/>
          </a:xfrm>
        </p:spPr>
        <p:txBody>
          <a:bodyPr>
            <a:normAutofit/>
          </a:bodyPr>
          <a:lstStyle/>
          <a:p>
            <a:pPr marL="0" indent="0">
              <a:buNone/>
            </a:pPr>
            <a:r>
              <a:rPr lang="en-US" sz="1600" b="1" dirty="0">
                <a:latin typeface="Arial" panose="020B0604020202020204" pitchFamily="34" charset="0"/>
                <a:cs typeface="Arial" panose="020B0604020202020204" pitchFamily="34" charset="0"/>
              </a:rPr>
              <a:t>Overview:</a:t>
            </a:r>
          </a:p>
          <a:p>
            <a:r>
              <a:rPr lang="en-US" sz="1600" b="1" i="0" dirty="0">
                <a:solidFill>
                  <a:srgbClr val="202122"/>
                </a:solidFill>
                <a:effectLst/>
                <a:latin typeface="Arial" panose="020B0604020202020204" pitchFamily="34" charset="0"/>
                <a:cs typeface="Arial" panose="020B0604020202020204" pitchFamily="34" charset="0"/>
              </a:rPr>
              <a:t>Generative Pre-trained Transformer 2</a:t>
            </a:r>
            <a:r>
              <a:rPr lang="en-US" sz="1600" b="0" i="0" dirty="0">
                <a:solidFill>
                  <a:srgbClr val="202122"/>
                </a:solidFill>
                <a:effectLst/>
                <a:latin typeface="Arial" panose="020B0604020202020204" pitchFamily="34" charset="0"/>
                <a:cs typeface="Arial" panose="020B0604020202020204" pitchFamily="34" charset="0"/>
              </a:rPr>
              <a:t> (</a:t>
            </a:r>
            <a:r>
              <a:rPr lang="en-US" sz="1600" b="1" i="0" dirty="0">
                <a:solidFill>
                  <a:srgbClr val="202122"/>
                </a:solidFill>
                <a:effectLst/>
                <a:latin typeface="Arial" panose="020B0604020202020204" pitchFamily="34" charset="0"/>
                <a:cs typeface="Arial" panose="020B0604020202020204" pitchFamily="34" charset="0"/>
              </a:rPr>
              <a:t>GPT-2</a:t>
            </a:r>
            <a:r>
              <a:rPr lang="en-US" sz="1600" b="0" i="0" dirty="0">
                <a:solidFill>
                  <a:srgbClr val="202122"/>
                </a:solidFill>
                <a:effectLst/>
                <a:latin typeface="Arial" panose="020B0604020202020204" pitchFamily="34" charset="0"/>
                <a:cs typeface="Arial" panose="020B0604020202020204" pitchFamily="34" charset="0"/>
              </a:rPr>
              <a:t>) is an </a:t>
            </a:r>
            <a:r>
              <a:rPr lang="en-US" sz="1600" b="0" i="0" u="none" strike="noStrike" dirty="0">
                <a:effectLst/>
                <a:latin typeface="Arial" panose="020B0604020202020204" pitchFamily="34" charset="0"/>
                <a:cs typeface="Arial" panose="020B0604020202020204" pitchFamily="34" charset="0"/>
              </a:rPr>
              <a:t>open-source</a:t>
            </a:r>
            <a:r>
              <a:rPr lang="en-US" sz="1600" b="0" i="0" dirty="0">
                <a:effectLst/>
                <a:latin typeface="Arial" panose="020B0604020202020204" pitchFamily="34" charset="0"/>
                <a:cs typeface="Arial" panose="020B0604020202020204" pitchFamily="34" charset="0"/>
              </a:rPr>
              <a:t> </a:t>
            </a:r>
            <a:r>
              <a:rPr lang="en-US" sz="1600" b="0" i="0" u="none" strike="noStrike" dirty="0">
                <a:effectLst/>
                <a:latin typeface="Arial" panose="020B0604020202020204" pitchFamily="34" charset="0"/>
                <a:cs typeface="Arial" panose="020B0604020202020204" pitchFamily="34" charset="0"/>
              </a:rPr>
              <a:t>artificial intelligence</a:t>
            </a:r>
            <a:r>
              <a:rPr lang="en-US" sz="1600" b="0" i="0" dirty="0">
                <a:effectLst/>
                <a:latin typeface="Arial" panose="020B0604020202020204" pitchFamily="34" charset="0"/>
                <a:cs typeface="Arial" panose="020B0604020202020204" pitchFamily="34" charset="0"/>
              </a:rPr>
              <a:t> created by </a:t>
            </a:r>
            <a:r>
              <a:rPr lang="en-US" sz="1600" b="0" i="0" u="none" strike="noStrike" dirty="0">
                <a:effectLst/>
                <a:latin typeface="Arial" panose="020B0604020202020204" pitchFamily="34" charset="0"/>
                <a:cs typeface="Arial" panose="020B0604020202020204" pitchFamily="34" charset="0"/>
              </a:rPr>
              <a:t>OpenAI</a:t>
            </a:r>
            <a:r>
              <a:rPr lang="en-US" sz="1600" b="0" i="0" dirty="0">
                <a:effectLst/>
                <a:latin typeface="Arial" panose="020B0604020202020204" pitchFamily="34" charset="0"/>
                <a:cs typeface="Arial" panose="020B0604020202020204" pitchFamily="34" charset="0"/>
              </a:rPr>
              <a:t> in </a:t>
            </a:r>
            <a:r>
              <a:rPr lang="en-US" sz="1600" b="0" i="0" dirty="0">
                <a:solidFill>
                  <a:srgbClr val="202122"/>
                </a:solidFill>
                <a:effectLst/>
                <a:latin typeface="Arial" panose="020B0604020202020204" pitchFamily="34" charset="0"/>
                <a:cs typeface="Arial" panose="020B0604020202020204" pitchFamily="34" charset="0"/>
              </a:rPr>
              <a:t>February 2019</a:t>
            </a:r>
          </a:p>
          <a:p>
            <a:r>
              <a:rPr lang="en-US" sz="1600" b="0" i="0" dirty="0">
                <a:effectLst/>
                <a:latin typeface="Arial" panose="020B0604020202020204" pitchFamily="34" charset="0"/>
                <a:cs typeface="Arial" panose="020B0604020202020204" pitchFamily="34" charset="0"/>
              </a:rPr>
              <a:t>It </a:t>
            </a:r>
            <a:r>
              <a:rPr lang="en-US" sz="1600" b="0" i="0" u="none" strike="noStrike" dirty="0">
                <a:effectLst/>
                <a:latin typeface="Arial" panose="020B0604020202020204" pitchFamily="34" charset="0"/>
                <a:cs typeface="Arial" panose="020B0604020202020204" pitchFamily="34" charset="0"/>
              </a:rPr>
              <a:t>translates</a:t>
            </a:r>
            <a:r>
              <a:rPr lang="en-US" sz="1600" b="0" i="0" dirty="0">
                <a:effectLst/>
                <a:latin typeface="Arial" panose="020B0604020202020204" pitchFamily="34" charset="0"/>
                <a:cs typeface="Arial" panose="020B0604020202020204" pitchFamily="34" charset="0"/>
              </a:rPr>
              <a:t> text, </a:t>
            </a:r>
            <a:r>
              <a:rPr lang="en-US" sz="1600" b="0" i="0" u="none" strike="noStrike" dirty="0">
                <a:effectLst/>
                <a:latin typeface="Arial" panose="020B0604020202020204" pitchFamily="34" charset="0"/>
                <a:cs typeface="Arial" panose="020B0604020202020204" pitchFamily="34" charset="0"/>
              </a:rPr>
              <a:t>answers questions</a:t>
            </a:r>
            <a:r>
              <a:rPr lang="en-US" sz="1600" b="0" i="0" dirty="0">
                <a:effectLst/>
                <a:latin typeface="Arial" panose="020B0604020202020204" pitchFamily="34" charset="0"/>
                <a:cs typeface="Arial" panose="020B0604020202020204" pitchFamily="34" charset="0"/>
              </a:rPr>
              <a:t>, </a:t>
            </a:r>
            <a:r>
              <a:rPr lang="en-US" sz="1600" b="0" i="0" u="none" strike="noStrike" dirty="0">
                <a:effectLst/>
                <a:latin typeface="Arial" panose="020B0604020202020204" pitchFamily="34" charset="0"/>
                <a:cs typeface="Arial" panose="020B0604020202020204" pitchFamily="34" charset="0"/>
              </a:rPr>
              <a:t>summarizes</a:t>
            </a:r>
            <a:r>
              <a:rPr lang="en-US" sz="1600" b="0" i="0" dirty="0">
                <a:effectLst/>
                <a:latin typeface="Arial" panose="020B0604020202020204" pitchFamily="34" charset="0"/>
                <a:cs typeface="Arial" panose="020B0604020202020204" pitchFamily="34" charset="0"/>
              </a:rPr>
              <a:t> passages, and </a:t>
            </a:r>
            <a:r>
              <a:rPr lang="en-US" sz="1600" b="0" i="0" u="none" strike="noStrike" dirty="0">
                <a:effectLst/>
                <a:latin typeface="Arial" panose="020B0604020202020204" pitchFamily="34" charset="0"/>
                <a:cs typeface="Arial" panose="020B0604020202020204" pitchFamily="34" charset="0"/>
              </a:rPr>
              <a:t>generates text output</a:t>
            </a:r>
            <a:r>
              <a:rPr lang="en-US" sz="1600" b="0" i="0" dirty="0">
                <a:effectLst/>
                <a:latin typeface="Arial" panose="020B0604020202020204" pitchFamily="34" charset="0"/>
                <a:cs typeface="Arial" panose="020B0604020202020204" pitchFamily="34" charset="0"/>
              </a:rPr>
              <a:t> on a level which is </a:t>
            </a:r>
            <a:r>
              <a:rPr lang="en-US" sz="1600" b="0" i="0" u="none" strike="noStrike" dirty="0">
                <a:effectLst/>
                <a:latin typeface="Arial" panose="020B0604020202020204" pitchFamily="34" charset="0"/>
                <a:cs typeface="Arial" panose="020B0604020202020204" pitchFamily="34" charset="0"/>
              </a:rPr>
              <a:t>indistinguishable from humans</a:t>
            </a:r>
            <a:r>
              <a:rPr lang="en-US" sz="1600" u="none" strike="noStrike" dirty="0">
                <a:latin typeface="Arial" panose="020B0604020202020204" pitchFamily="34" charset="0"/>
                <a:cs typeface="Arial" panose="020B0604020202020204" pitchFamily="34" charset="0"/>
              </a:rPr>
              <a:t> and </a:t>
            </a:r>
            <a:r>
              <a:rPr lang="en-US" sz="1600" b="0" i="0" dirty="0">
                <a:effectLst/>
                <a:latin typeface="Arial" panose="020B0604020202020204" pitchFamily="34" charset="0"/>
                <a:cs typeface="Arial" panose="020B0604020202020204" pitchFamily="34" charset="0"/>
              </a:rPr>
              <a:t>can become repetitive when generating long passage</a:t>
            </a:r>
            <a:endParaRPr lang="en-US" sz="1600" dirty="0">
              <a:latin typeface="Arial" panose="020B0604020202020204" pitchFamily="34" charset="0"/>
              <a:cs typeface="Arial" panose="020B0604020202020204" pitchFamily="34" charset="0"/>
            </a:endParaRPr>
          </a:p>
          <a:p>
            <a:pPr algn="l"/>
            <a:r>
              <a:rPr lang="en-US" sz="1600" b="0" i="0" dirty="0">
                <a:solidFill>
                  <a:srgbClr val="222635"/>
                </a:solidFill>
                <a:effectLst/>
                <a:latin typeface="Arial" panose="020B0604020202020204" pitchFamily="34" charset="0"/>
                <a:cs typeface="Arial" panose="020B0604020202020204" pitchFamily="34" charset="0"/>
              </a:rPr>
              <a:t>Language tasks such as reading, summarizing and translation can be learned by GPT-2 from raw text without using domain specific training data</a:t>
            </a:r>
          </a:p>
          <a:p>
            <a:pPr marL="0" indent="0" algn="l">
              <a:buNone/>
            </a:pPr>
            <a:r>
              <a:rPr lang="en-US" sz="1600" b="1" i="0" dirty="0">
                <a:solidFill>
                  <a:srgbClr val="333333"/>
                </a:solidFill>
                <a:effectLst/>
                <a:latin typeface="Arial" panose="020B0604020202020204" pitchFamily="34" charset="0"/>
                <a:cs typeface="Arial" panose="020B0604020202020204" pitchFamily="34" charset="0"/>
              </a:rPr>
              <a:t>Background</a:t>
            </a:r>
            <a:r>
              <a:rPr lang="en-US" sz="1600" b="1" dirty="0">
                <a:solidFill>
                  <a:srgbClr val="333333"/>
                </a:solidFill>
                <a:latin typeface="Arial" panose="020B0604020202020204" pitchFamily="34" charset="0"/>
                <a:cs typeface="Arial" panose="020B0604020202020204" pitchFamily="34" charset="0"/>
              </a:rPr>
              <a:t>: </a:t>
            </a:r>
          </a:p>
          <a:p>
            <a:pPr fontAlgn="base">
              <a:lnSpc>
                <a:spcPct val="100000"/>
              </a:lnSpc>
            </a:pPr>
            <a:r>
              <a:rPr lang="en-US" sz="1600" b="0" i="0" dirty="0">
                <a:solidFill>
                  <a:srgbClr val="292929"/>
                </a:solidFill>
                <a:effectLst/>
                <a:latin typeface="Arial" panose="020B0604020202020204" pitchFamily="34" charset="0"/>
                <a:cs typeface="Arial" panose="020B0604020202020204" pitchFamily="34" charset="0"/>
              </a:rPr>
              <a:t>GPT2 is </a:t>
            </a:r>
            <a:r>
              <a:rPr lang="en-US" sz="1600" dirty="0">
                <a:solidFill>
                  <a:srgbClr val="292929"/>
                </a:solidFill>
                <a:latin typeface="Arial" panose="020B0604020202020204" pitchFamily="34" charset="0"/>
                <a:cs typeface="Arial" panose="020B0604020202020204" pitchFamily="34" charset="0"/>
              </a:rPr>
              <a:t>one from the series of </a:t>
            </a:r>
            <a:r>
              <a:rPr lang="en-US" sz="1600" b="1" dirty="0">
                <a:solidFill>
                  <a:srgbClr val="292929"/>
                </a:solidFill>
                <a:latin typeface="Arial" panose="020B0604020202020204" pitchFamily="34" charset="0"/>
                <a:cs typeface="Arial" panose="020B0604020202020204" pitchFamily="34" charset="0"/>
              </a:rPr>
              <a:t>Generative Pre-trained Model (GPT)</a:t>
            </a:r>
          </a:p>
          <a:p>
            <a:pPr fontAlgn="base">
              <a:lnSpc>
                <a:spcPct val="100000"/>
              </a:lnSpc>
            </a:pPr>
            <a:r>
              <a:rPr lang="en-US" sz="1600" dirty="0">
                <a:solidFill>
                  <a:srgbClr val="292929"/>
                </a:solidFill>
                <a:latin typeface="Arial" panose="020B0604020202020204" pitchFamily="34" charset="0"/>
                <a:cs typeface="Arial" panose="020B0604020202020204" pitchFamily="34" charset="0"/>
              </a:rPr>
              <a:t>GPT</a:t>
            </a:r>
            <a:r>
              <a:rPr lang="en-US" sz="1600" b="0" i="0" dirty="0">
                <a:solidFill>
                  <a:srgbClr val="292929"/>
                </a:solidFill>
                <a:effectLst/>
                <a:latin typeface="Arial" panose="020B0604020202020204" pitchFamily="34" charset="0"/>
                <a:cs typeface="Arial" panose="020B0604020202020204" pitchFamily="34" charset="0"/>
              </a:rPr>
              <a:t> is one of the pioneers in </a:t>
            </a:r>
            <a:r>
              <a:rPr lang="en-US" sz="1600" b="1" i="0" dirty="0">
                <a:solidFill>
                  <a:srgbClr val="292929"/>
                </a:solidFill>
                <a:effectLst/>
                <a:latin typeface="Arial" panose="020B0604020202020204" pitchFamily="34" charset="0"/>
                <a:cs typeface="Arial" panose="020B0604020202020204" pitchFamily="34" charset="0"/>
              </a:rPr>
              <a:t>Language Understanding and Modeling </a:t>
            </a:r>
            <a:r>
              <a:rPr lang="en-US" sz="1600" b="0" i="0" dirty="0">
                <a:solidFill>
                  <a:srgbClr val="292929"/>
                </a:solidFill>
                <a:effectLst/>
                <a:latin typeface="Arial" panose="020B0604020202020204" pitchFamily="34" charset="0"/>
                <a:cs typeface="Arial" panose="020B0604020202020204" pitchFamily="34" charset="0"/>
              </a:rPr>
              <a:t>i.e., </a:t>
            </a:r>
            <a:r>
              <a:rPr lang="en-US" sz="1600" i="0" dirty="0">
                <a:solidFill>
                  <a:srgbClr val="292929"/>
                </a:solidFill>
                <a:effectLst/>
                <a:latin typeface="Arial" panose="020B0604020202020204" pitchFamily="34" charset="0"/>
                <a:cs typeface="Arial" panose="020B0604020202020204" pitchFamily="34" charset="0"/>
              </a:rPr>
              <a:t>t</a:t>
            </a:r>
            <a:r>
              <a:rPr lang="en-US" sz="1600" i="0" dirty="0">
                <a:solidFill>
                  <a:srgbClr val="202124"/>
                </a:solidFill>
                <a:effectLst/>
                <a:latin typeface="Arial" panose="020B0604020202020204" pitchFamily="34" charset="0"/>
                <a:cs typeface="Arial" panose="020B0604020202020204" pitchFamily="34" charset="0"/>
              </a:rPr>
              <a:t>he use of various statistical and probabilistic techniques to determine the probability of a given sequence of words occurring in a sentence used in </a:t>
            </a:r>
            <a:r>
              <a:rPr lang="en-US" sz="1600" b="1" i="0" dirty="0">
                <a:solidFill>
                  <a:srgbClr val="202124"/>
                </a:solidFill>
                <a:effectLst/>
                <a:latin typeface="Arial" panose="020B0604020202020204" pitchFamily="34" charset="0"/>
                <a:cs typeface="Arial" panose="020B0604020202020204" pitchFamily="34" charset="0"/>
              </a:rPr>
              <a:t>Natural Language Processing</a:t>
            </a:r>
            <a:r>
              <a:rPr lang="en-US" sz="1600" i="0" dirty="0">
                <a:solidFill>
                  <a:srgbClr val="202124"/>
                </a:solidFill>
                <a:effectLst/>
                <a:latin typeface="Arial" panose="020B0604020202020204" pitchFamily="34" charset="0"/>
                <a:cs typeface="Arial" panose="020B0604020202020204" pitchFamily="34" charset="0"/>
              </a:rPr>
              <a:t> application (</a:t>
            </a:r>
            <a:r>
              <a:rPr lang="en-US" sz="1600" b="0" i="0" dirty="0">
                <a:solidFill>
                  <a:srgbClr val="202124"/>
                </a:solidFill>
                <a:effectLst/>
                <a:latin typeface="Arial" panose="020B0604020202020204" pitchFamily="34" charset="0"/>
                <a:cs typeface="Arial" panose="020B0604020202020204" pitchFamily="34" charset="0"/>
              </a:rPr>
              <a:t> giving computers the ability to understand text and spoken words in much the same way human beings can)</a:t>
            </a:r>
          </a:p>
          <a:p>
            <a:pPr fontAlgn="base">
              <a:lnSpc>
                <a:spcPct val="100000"/>
              </a:lnSpc>
            </a:pPr>
            <a:r>
              <a:rPr lang="en-US" sz="1600" dirty="0">
                <a:solidFill>
                  <a:srgbClr val="292929"/>
                </a:solidFill>
                <a:latin typeface="Arial" panose="020B0604020202020204" pitchFamily="34" charset="0"/>
                <a:cs typeface="Arial" panose="020B0604020202020204" pitchFamily="34" charset="0"/>
              </a:rPr>
              <a:t>It</a:t>
            </a:r>
            <a:r>
              <a:rPr lang="en-US" sz="1600" b="0" i="0" dirty="0">
                <a:solidFill>
                  <a:srgbClr val="292929"/>
                </a:solidFill>
                <a:effectLst/>
                <a:latin typeface="Arial" panose="020B0604020202020204" pitchFamily="34" charset="0"/>
                <a:cs typeface="Arial" panose="020B0604020202020204" pitchFamily="34" charset="0"/>
              </a:rPr>
              <a:t> essentially proposes the concept of pre-training (</a:t>
            </a:r>
            <a:r>
              <a:rPr lang="en-US" sz="1600" b="0" i="0" dirty="0">
                <a:solidFill>
                  <a:srgbClr val="202124"/>
                </a:solidFill>
                <a:effectLst/>
                <a:latin typeface="Arial" panose="020B0604020202020204" pitchFamily="34" charset="0"/>
                <a:cs typeface="Arial" panose="020B0604020202020204" pitchFamily="34" charset="0"/>
              </a:rPr>
              <a:t> old knowledge helps new models successfully perform new tasks from old experience instead of from scratch) </a:t>
            </a:r>
            <a:r>
              <a:rPr lang="en-US" sz="1600" b="0" i="0" dirty="0">
                <a:solidFill>
                  <a:srgbClr val="292929"/>
                </a:solidFill>
                <a:effectLst/>
                <a:latin typeface="Arial" panose="020B0604020202020204" pitchFamily="34" charset="0"/>
                <a:cs typeface="Arial" panose="020B0604020202020204" pitchFamily="34" charset="0"/>
              </a:rPr>
              <a:t>a language model on a huge corpus of data and then fine-tuning (</a:t>
            </a:r>
            <a:r>
              <a:rPr lang="en-US" sz="1600" b="0" i="0" dirty="0">
                <a:solidFill>
                  <a:srgbClr val="202124"/>
                </a:solidFill>
                <a:effectLst/>
                <a:latin typeface="Arial" panose="020B0604020202020204" pitchFamily="34" charset="0"/>
                <a:cs typeface="Arial" panose="020B0604020202020204" pitchFamily="34" charset="0"/>
              </a:rPr>
              <a:t> </a:t>
            </a:r>
            <a:r>
              <a:rPr lang="en-US" sz="1600" i="0" dirty="0">
                <a:solidFill>
                  <a:srgbClr val="202124"/>
                </a:solidFill>
                <a:effectLst/>
                <a:latin typeface="Arial" panose="020B0604020202020204" pitchFamily="34" charset="0"/>
                <a:cs typeface="Arial" panose="020B0604020202020204" pitchFamily="34" charset="0"/>
              </a:rPr>
              <a:t>a model that has already been trained for a particular task and then fine-tuning or tweaking it to make it perform a second similar task)</a:t>
            </a:r>
          </a:p>
          <a:p>
            <a:pPr marL="0" indent="0" fontAlgn="base">
              <a:lnSpc>
                <a:spcPct val="100000"/>
              </a:lnSpc>
              <a:buNone/>
            </a:pPr>
            <a:endParaRPr lang="en-US" sz="1600" dirty="0">
              <a:solidFill>
                <a:srgbClr val="333333"/>
              </a:solidFill>
              <a:latin typeface="Arial" panose="020B0604020202020204" pitchFamily="34" charset="0"/>
              <a:cs typeface="Arial" panose="020B0604020202020204" pitchFamily="34" charset="0"/>
            </a:endParaRPr>
          </a:p>
          <a:p>
            <a:endParaRPr lang="en-US" sz="19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4905375" y="6392111"/>
            <a:ext cx="7515225" cy="700199"/>
          </a:xfrm>
        </p:spPr>
        <p:txBody>
          <a:bodyPr/>
          <a:lstStyle/>
          <a:p>
            <a:endParaRPr lang="en-IN" dirty="0"/>
          </a:p>
          <a:p>
            <a:endParaRPr lang="en-IN" dirty="0"/>
          </a:p>
          <a:p>
            <a:pPr algn="l"/>
            <a:r>
              <a:rPr lang="en-IN" dirty="0">
                <a:latin typeface="Arial" panose="020B0604020202020204" pitchFamily="34" charset="0"/>
                <a:cs typeface="Arial" panose="020B0604020202020204" pitchFamily="34" charset="0"/>
              </a:rPr>
              <a:t>https://medium.com/dataseries/openai-gpt-generative-pre-training-for-language-understanding-bbbdb42b7ff4</a:t>
            </a:r>
          </a:p>
          <a:p>
            <a:pPr algn="l"/>
            <a:r>
              <a:rPr lang="en-IN" dirty="0">
                <a:latin typeface="Arial" panose="020B0604020202020204" pitchFamily="34" charset="0"/>
                <a:cs typeface="Arial" panose="020B0604020202020204" pitchFamily="34" charset="0"/>
              </a:rPr>
              <a:t>https://www.allerin.com/blog/how-to-fine-tune-your-artificial-intelligence-algorithms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05</a:t>
            </a:r>
          </a:p>
        </p:txBody>
      </p:sp>
      <p:pic>
        <p:nvPicPr>
          <p:cNvPr id="7" name="Picture 6">
            <a:extLst>
              <a:ext uri="{FF2B5EF4-FFF2-40B4-BE49-F238E27FC236}">
                <a16:creationId xmlns:a16="http://schemas.microsoft.com/office/drawing/2014/main" id="{240B5CA3-EAF6-401B-8303-6D262A39D293}"/>
              </a:ext>
            </a:extLst>
          </p:cNvPr>
          <p:cNvPicPr>
            <a:picLocks noChangeAspect="1"/>
          </p:cNvPicPr>
          <p:nvPr/>
        </p:nvPicPr>
        <p:blipFill>
          <a:blip r:embed="rId4"/>
          <a:stretch>
            <a:fillRect/>
          </a:stretch>
        </p:blipFill>
        <p:spPr>
          <a:xfrm>
            <a:off x="10120037" y="98426"/>
            <a:ext cx="1843363" cy="617868"/>
          </a:xfrm>
          <a:prstGeom prst="rect">
            <a:avLst/>
          </a:prstGeom>
        </p:spPr>
      </p:pic>
    </p:spTree>
    <p:extLst>
      <p:ext uri="{BB962C8B-B14F-4D97-AF65-F5344CB8AC3E}">
        <p14:creationId xmlns:p14="http://schemas.microsoft.com/office/powerpoint/2010/main" val="34763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6838950" cy="4986338"/>
          </a:xfrm>
        </p:spPr>
        <p:txBody>
          <a:bodyPr>
            <a:normAutofit lnSpcReduction="10000"/>
          </a:bodyPr>
          <a:lstStyle/>
          <a:p>
            <a:pPr marL="0" indent="0">
              <a:buNone/>
            </a:pPr>
            <a:r>
              <a:rPr lang="en-US" sz="1600" b="1" dirty="0">
                <a:latin typeface="Arial" panose="020B0604020202020204" pitchFamily="34" charset="0"/>
                <a:cs typeface="Arial" panose="020B0604020202020204" pitchFamily="34" charset="0"/>
              </a:rPr>
              <a:t>Terminologies in GPT architecture </a:t>
            </a:r>
          </a:p>
          <a:p>
            <a:pPr marL="0" indent="0">
              <a:buNone/>
            </a:pPr>
            <a:r>
              <a:rPr lang="en-US" sz="1600" b="0" i="0" dirty="0">
                <a:solidFill>
                  <a:srgbClr val="191927"/>
                </a:solidFill>
                <a:effectLst/>
                <a:latin typeface="Arial" panose="020B0604020202020204" pitchFamily="34" charset="0"/>
                <a:cs typeface="Arial" panose="020B0604020202020204" pitchFamily="34" charset="0"/>
              </a:rPr>
              <a:t>As mentioned in the </a:t>
            </a:r>
            <a:r>
              <a:rPr lang="en-US" sz="1600" b="1" i="0" dirty="0">
                <a:solidFill>
                  <a:srgbClr val="191927"/>
                </a:solidFill>
                <a:effectLst/>
                <a:latin typeface="Arial" panose="020B0604020202020204" pitchFamily="34" charset="0"/>
                <a:cs typeface="Arial" panose="020B0604020202020204" pitchFamily="34" charset="0"/>
              </a:rPr>
              <a:t>OpenAI blog</a:t>
            </a:r>
            <a:r>
              <a:rPr lang="en-US" sz="1600" b="0" i="0" dirty="0">
                <a:solidFill>
                  <a:srgbClr val="191927"/>
                </a:solidFill>
                <a:effectLst/>
                <a:latin typeface="Arial" panose="020B0604020202020204" pitchFamily="34" charset="0"/>
                <a:cs typeface="Arial" panose="020B0604020202020204" pitchFamily="34" charset="0"/>
              </a:rPr>
              <a:t> – “first </a:t>
            </a:r>
            <a:r>
              <a:rPr lang="en-US" sz="1600" i="0" dirty="0">
                <a:solidFill>
                  <a:srgbClr val="191927"/>
                </a:solidFill>
                <a:effectLst/>
                <a:latin typeface="Arial" panose="020B0604020202020204" pitchFamily="34" charset="0"/>
                <a:cs typeface="Arial" panose="020B0604020202020204" pitchFamily="34" charset="0"/>
              </a:rPr>
              <a:t>we</a:t>
            </a:r>
            <a:r>
              <a:rPr lang="en-US" sz="1600" b="1" i="0" dirty="0">
                <a:solidFill>
                  <a:srgbClr val="191927"/>
                </a:solidFill>
                <a:effectLst/>
                <a:latin typeface="Arial" panose="020B0604020202020204" pitchFamily="34" charset="0"/>
                <a:cs typeface="Arial" panose="020B0604020202020204" pitchFamily="34" charset="0"/>
              </a:rPr>
              <a:t> train a transformer model </a:t>
            </a:r>
            <a:r>
              <a:rPr lang="en-US" sz="1600" b="0" i="0" dirty="0">
                <a:solidFill>
                  <a:srgbClr val="191927"/>
                </a:solidFill>
                <a:effectLst/>
                <a:latin typeface="Arial" panose="020B0604020202020204" pitchFamily="34" charset="0"/>
                <a:cs typeface="Arial" panose="020B0604020202020204" pitchFamily="34" charset="0"/>
              </a:rPr>
              <a:t>on a </a:t>
            </a:r>
            <a:r>
              <a:rPr lang="en-US" sz="1600" b="1" i="0" dirty="0">
                <a:solidFill>
                  <a:srgbClr val="191927"/>
                </a:solidFill>
                <a:effectLst/>
                <a:latin typeface="Arial" panose="020B0604020202020204" pitchFamily="34" charset="0"/>
                <a:cs typeface="Arial" panose="020B0604020202020204" pitchFamily="34" charset="0"/>
              </a:rPr>
              <a:t>very large amount of data in an unsupervised manner</a:t>
            </a:r>
            <a:r>
              <a:rPr lang="en-US" sz="1600" b="0" i="0" dirty="0">
                <a:solidFill>
                  <a:srgbClr val="191927"/>
                </a:solidFill>
                <a:effectLst/>
                <a:latin typeface="Arial" panose="020B0604020202020204" pitchFamily="34" charset="0"/>
                <a:cs typeface="Arial" panose="020B0604020202020204" pitchFamily="34" charset="0"/>
              </a:rPr>
              <a:t> — </a:t>
            </a:r>
            <a:r>
              <a:rPr lang="en-US" sz="1600" b="1" i="0" dirty="0">
                <a:solidFill>
                  <a:srgbClr val="191927"/>
                </a:solidFill>
                <a:effectLst/>
                <a:latin typeface="Arial" panose="020B0604020202020204" pitchFamily="34" charset="0"/>
                <a:cs typeface="Arial" panose="020B0604020202020204" pitchFamily="34" charset="0"/>
              </a:rPr>
              <a:t>using language modeling as a training signal</a:t>
            </a:r>
            <a:r>
              <a:rPr lang="en-US" sz="1600" b="0" i="0" dirty="0">
                <a:solidFill>
                  <a:srgbClr val="191927"/>
                </a:solidFill>
                <a:effectLst/>
                <a:latin typeface="Arial" panose="020B0604020202020204" pitchFamily="34" charset="0"/>
                <a:cs typeface="Arial" panose="020B0604020202020204" pitchFamily="34" charset="0"/>
              </a:rPr>
              <a:t> — then we </a:t>
            </a:r>
            <a:r>
              <a:rPr lang="en-US" sz="1600" b="1" i="0" dirty="0">
                <a:solidFill>
                  <a:srgbClr val="191927"/>
                </a:solidFill>
                <a:effectLst/>
                <a:latin typeface="Arial" panose="020B0604020202020204" pitchFamily="34" charset="0"/>
                <a:cs typeface="Arial" panose="020B0604020202020204" pitchFamily="34" charset="0"/>
              </a:rPr>
              <a:t>fine-tune this model </a:t>
            </a:r>
            <a:r>
              <a:rPr lang="en-US" sz="1600" b="0" i="0" dirty="0">
                <a:solidFill>
                  <a:srgbClr val="191927"/>
                </a:solidFill>
                <a:effectLst/>
                <a:latin typeface="Arial" panose="020B0604020202020204" pitchFamily="34" charset="0"/>
                <a:cs typeface="Arial" panose="020B0604020202020204" pitchFamily="34" charset="0"/>
              </a:rPr>
              <a:t>on much </a:t>
            </a:r>
            <a:r>
              <a:rPr lang="en-US" sz="1600" b="1" i="0" dirty="0">
                <a:solidFill>
                  <a:srgbClr val="191927"/>
                </a:solidFill>
                <a:effectLst/>
                <a:latin typeface="Arial" panose="020B0604020202020204" pitchFamily="34" charset="0"/>
                <a:cs typeface="Arial" panose="020B0604020202020204" pitchFamily="34" charset="0"/>
              </a:rPr>
              <a:t>smaller supervised datasets </a:t>
            </a:r>
            <a:r>
              <a:rPr lang="en-US" sz="1600" b="0" i="0" dirty="0">
                <a:solidFill>
                  <a:srgbClr val="191927"/>
                </a:solidFill>
                <a:effectLst/>
                <a:latin typeface="Arial" panose="020B0604020202020204" pitchFamily="34" charset="0"/>
                <a:cs typeface="Arial" panose="020B0604020202020204" pitchFamily="34" charset="0"/>
              </a:rPr>
              <a:t>to help it solve specific tasks”</a:t>
            </a:r>
          </a:p>
          <a:p>
            <a:r>
              <a:rPr lang="en-US" sz="1600" b="1" dirty="0">
                <a:solidFill>
                  <a:srgbClr val="202124"/>
                </a:solidFill>
                <a:latin typeface="Arial" panose="020B0604020202020204" pitchFamily="34" charset="0"/>
                <a:cs typeface="Arial" panose="020B0604020202020204" pitchFamily="34" charset="0"/>
              </a:rPr>
              <a:t>S</a:t>
            </a:r>
            <a:r>
              <a:rPr lang="en-US" sz="1600" b="1" i="0" dirty="0">
                <a:solidFill>
                  <a:srgbClr val="202124"/>
                </a:solidFill>
                <a:effectLst/>
                <a:latin typeface="Arial" panose="020B0604020202020204" pitchFamily="34" charset="0"/>
                <a:cs typeface="Arial" panose="020B0604020202020204" pitchFamily="34" charset="0"/>
              </a:rPr>
              <a:t>upervised learning </a:t>
            </a:r>
            <a:r>
              <a:rPr lang="en-US" sz="1600" i="0" dirty="0">
                <a:solidFill>
                  <a:srgbClr val="202124"/>
                </a:solidFill>
                <a:effectLst/>
                <a:latin typeface="Arial" panose="020B0604020202020204" pitchFamily="34" charset="0"/>
                <a:cs typeface="Arial" panose="020B0604020202020204" pitchFamily="34" charset="0"/>
              </a:rPr>
              <a:t>uses labeled input and output data </a:t>
            </a:r>
            <a:r>
              <a:rPr lang="en-US" sz="1600" b="0" i="0" dirty="0">
                <a:solidFill>
                  <a:srgbClr val="202124"/>
                </a:solidFill>
                <a:effectLst/>
                <a:latin typeface="Arial" panose="020B0604020202020204" pitchFamily="34" charset="0"/>
                <a:cs typeface="Arial" panose="020B0604020202020204" pitchFamily="34" charset="0"/>
              </a:rPr>
              <a:t>and algorithm “learns” from the training dataset by iteratively making predictions on the data and adjusting for the correct answer</a:t>
            </a:r>
          </a:p>
          <a:p>
            <a:r>
              <a:rPr lang="en-US" sz="1600" dirty="0">
                <a:solidFill>
                  <a:srgbClr val="202124"/>
                </a:solidFill>
                <a:latin typeface="Arial" panose="020B0604020202020204" pitchFamily="34" charset="0"/>
                <a:cs typeface="Arial" panose="020B0604020202020204" pitchFamily="34" charset="0"/>
              </a:rPr>
              <a:t>A</a:t>
            </a:r>
            <a:r>
              <a:rPr lang="en-US" sz="1600" b="0" i="0" dirty="0">
                <a:solidFill>
                  <a:srgbClr val="202124"/>
                </a:solidFill>
                <a:effectLst/>
                <a:latin typeface="Arial" panose="020B0604020202020204" pitchFamily="34" charset="0"/>
                <a:cs typeface="Arial" panose="020B0604020202020204" pitchFamily="34" charset="0"/>
              </a:rPr>
              <a:t>n </a:t>
            </a:r>
            <a:r>
              <a:rPr lang="en-US" sz="1600" b="1" i="0" dirty="0">
                <a:solidFill>
                  <a:srgbClr val="202124"/>
                </a:solidFill>
                <a:effectLst/>
                <a:latin typeface="Arial" panose="020B0604020202020204" pitchFamily="34" charset="0"/>
                <a:cs typeface="Arial" panose="020B0604020202020204" pitchFamily="34" charset="0"/>
              </a:rPr>
              <a:t>Unsupervised learning </a:t>
            </a:r>
            <a:r>
              <a:rPr lang="en-US" sz="1600" b="0" i="0" dirty="0">
                <a:solidFill>
                  <a:srgbClr val="202124"/>
                </a:solidFill>
                <a:effectLst/>
                <a:latin typeface="Arial" panose="020B0604020202020204" pitchFamily="34" charset="0"/>
                <a:cs typeface="Arial" panose="020B0604020202020204" pitchFamily="34" charset="0"/>
              </a:rPr>
              <a:t>algorithm uses unlabeled data. It discovers  hidden patterns or data groupings without the need for human intervention.</a:t>
            </a:r>
            <a:endParaRPr lang="en-US" sz="1600" dirty="0">
              <a:solidFill>
                <a:srgbClr val="191927"/>
              </a:solidFill>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Transformers </a:t>
            </a:r>
            <a:r>
              <a:rPr lang="en-US" sz="1600" dirty="0">
                <a:latin typeface="Arial" panose="020B0604020202020204" pitchFamily="34" charset="0"/>
                <a:cs typeface="Arial" panose="020B0604020202020204" pitchFamily="34" charset="0"/>
              </a:rPr>
              <a:t>are </a:t>
            </a:r>
            <a:r>
              <a:rPr lang="en-US" sz="1600" b="1" i="0" dirty="0">
                <a:solidFill>
                  <a:srgbClr val="292929"/>
                </a:solidFill>
                <a:effectLst/>
                <a:latin typeface="Arial" panose="020B0604020202020204" pitchFamily="34" charset="0"/>
                <a:cs typeface="Arial" panose="020B0604020202020204" pitchFamily="34" charset="0"/>
              </a:rPr>
              <a:t>semi-supervised </a:t>
            </a:r>
            <a:r>
              <a:rPr lang="en-US" sz="1600" b="0" i="0" dirty="0">
                <a:solidFill>
                  <a:srgbClr val="292929"/>
                </a:solidFill>
                <a:effectLst/>
                <a:latin typeface="Arial" panose="020B0604020202020204" pitchFamily="34" charset="0"/>
                <a:cs typeface="Arial" panose="020B0604020202020204" pitchFamily="34" charset="0"/>
              </a:rPr>
              <a:t>machine learning models that are primarily used with text data. They are designed to work on sequence data and will take an input sequence and use it to generate an output sequence one element at a time. </a:t>
            </a:r>
          </a:p>
          <a:p>
            <a:r>
              <a:rPr lang="en-US" sz="1600" b="1" dirty="0">
                <a:solidFill>
                  <a:srgbClr val="292929"/>
                </a:solidFill>
                <a:latin typeface="Arial" panose="020B0604020202020204" pitchFamily="34" charset="0"/>
                <a:cs typeface="Arial" panose="020B0604020202020204" pitchFamily="34" charset="0"/>
              </a:rPr>
              <a:t>Transformers</a:t>
            </a:r>
            <a:r>
              <a:rPr lang="en-US" sz="1600" dirty="0">
                <a:solidFill>
                  <a:srgbClr val="292929"/>
                </a:solidFill>
                <a:latin typeface="Arial" panose="020B0604020202020204" pitchFamily="34" charset="0"/>
                <a:cs typeface="Arial" panose="020B0604020202020204" pitchFamily="34" charset="0"/>
              </a:rPr>
              <a:t> use </a:t>
            </a:r>
            <a:r>
              <a:rPr lang="en-US" sz="1600" b="0" i="0" dirty="0">
                <a:solidFill>
                  <a:srgbClr val="292929"/>
                </a:solidFill>
                <a:effectLst/>
                <a:latin typeface="Arial" panose="020B0604020202020204" pitchFamily="34" charset="0"/>
                <a:cs typeface="Arial" panose="020B0604020202020204" pitchFamily="34" charset="0"/>
              </a:rPr>
              <a:t>an </a:t>
            </a:r>
            <a:r>
              <a:rPr lang="en-US" sz="1600" b="1" i="0" dirty="0">
                <a:solidFill>
                  <a:srgbClr val="292929"/>
                </a:solidFill>
                <a:effectLst/>
                <a:latin typeface="Arial" panose="020B0604020202020204" pitchFamily="34" charset="0"/>
                <a:cs typeface="Arial" panose="020B0604020202020204" pitchFamily="34" charset="0"/>
              </a:rPr>
              <a:t>attention mechanism called self-attention</a:t>
            </a:r>
            <a:r>
              <a:rPr lang="en-US" sz="1600" b="0" i="0" dirty="0">
                <a:solidFill>
                  <a:srgbClr val="292929"/>
                </a:solidFill>
                <a:effectLst/>
                <a:latin typeface="Arial" panose="020B0604020202020204" pitchFamily="34" charset="0"/>
                <a:cs typeface="Arial" panose="020B0604020202020204" pitchFamily="34" charset="0"/>
              </a:rPr>
              <a:t>. The idea is that by using a function (the scaled dot product attention), we can learn a vector of context, meaning that we use other words in the sequence to get a better understanding of a specific word.</a:t>
            </a: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04156" y="6490216"/>
            <a:ext cx="6996344" cy="503989"/>
          </a:xfrm>
        </p:spPr>
        <p:txBody>
          <a:bodyPr/>
          <a:lstStyle/>
          <a:p>
            <a:pPr algn="l"/>
            <a:r>
              <a:rPr lang="en-IN" dirty="0"/>
              <a:t>https://towardsdatascience.com/what-are-transformers-and-how-can-you-use-them-f7ccd546071a</a:t>
            </a:r>
          </a:p>
          <a:p>
            <a:pPr algn="l"/>
            <a:r>
              <a:rPr lang="en-IN" dirty="0"/>
              <a:t>https://arxiv.org/abs/1706.03762</a:t>
            </a: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06</a:t>
            </a:r>
          </a:p>
        </p:txBody>
      </p:sp>
      <p:pic>
        <p:nvPicPr>
          <p:cNvPr id="5" name="Picture 4">
            <a:extLst>
              <a:ext uri="{FF2B5EF4-FFF2-40B4-BE49-F238E27FC236}">
                <a16:creationId xmlns:a16="http://schemas.microsoft.com/office/drawing/2014/main" id="{9A2E6959-A312-411A-BD19-4B4463698C5F}"/>
              </a:ext>
            </a:extLst>
          </p:cNvPr>
          <p:cNvPicPr>
            <a:picLocks noChangeAspect="1"/>
          </p:cNvPicPr>
          <p:nvPr/>
        </p:nvPicPr>
        <p:blipFill>
          <a:blip r:embed="rId4"/>
          <a:stretch>
            <a:fillRect/>
          </a:stretch>
        </p:blipFill>
        <p:spPr>
          <a:xfrm>
            <a:off x="7264843" y="248489"/>
            <a:ext cx="4814489" cy="6031013"/>
          </a:xfrm>
          <a:prstGeom prst="rect">
            <a:avLst/>
          </a:prstGeom>
        </p:spPr>
      </p:pic>
    </p:spTree>
    <p:extLst>
      <p:ext uri="{BB962C8B-B14F-4D97-AF65-F5344CB8AC3E}">
        <p14:creationId xmlns:p14="http://schemas.microsoft.com/office/powerpoint/2010/main" val="105370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7965489" cy="4986338"/>
          </a:xfrm>
        </p:spPr>
        <p:txBody>
          <a:bodyPr>
            <a:normAutofit fontScale="92500"/>
          </a:bodyPr>
          <a:lstStyle/>
          <a:p>
            <a:pPr marL="0" indent="0">
              <a:buNone/>
            </a:pPr>
            <a:r>
              <a:rPr lang="en-US" sz="1400" b="1" dirty="0">
                <a:latin typeface="Arial" panose="020B0604020202020204" pitchFamily="34" charset="0"/>
                <a:cs typeface="Arial" panose="020B0604020202020204" pitchFamily="34" charset="0"/>
              </a:rPr>
              <a:t>Terminologies in GPT architecture </a:t>
            </a:r>
          </a:p>
          <a:p>
            <a:pPr marL="0" indent="0">
              <a:buNone/>
            </a:pPr>
            <a:r>
              <a:rPr lang="en-US" sz="1400" b="1" dirty="0">
                <a:solidFill>
                  <a:srgbClr val="292929"/>
                </a:solidFill>
                <a:effectLst/>
                <a:latin typeface="Arial" panose="020B0604020202020204" pitchFamily="34" charset="0"/>
                <a:cs typeface="Arial" panose="020B0604020202020204" pitchFamily="34" charset="0"/>
              </a:rPr>
              <a:t>Transformer: </a:t>
            </a:r>
          </a:p>
          <a:p>
            <a:r>
              <a:rPr lang="en-US" sz="1400" b="1" i="0" dirty="0">
                <a:solidFill>
                  <a:srgbClr val="292929"/>
                </a:solidFill>
                <a:effectLst/>
                <a:latin typeface="Arial" panose="020B0604020202020204" pitchFamily="34" charset="0"/>
                <a:cs typeface="Arial" panose="020B0604020202020204" pitchFamily="34" charset="0"/>
              </a:rPr>
              <a:t>Encoder and Decoder: </a:t>
            </a:r>
            <a:r>
              <a:rPr lang="en-US" sz="1400" b="0" i="0" dirty="0">
                <a:solidFill>
                  <a:srgbClr val="292929"/>
                </a:solidFill>
                <a:effectLst/>
                <a:latin typeface="Arial" panose="020B0604020202020204" pitchFamily="34" charset="0"/>
                <a:cs typeface="Arial" panose="020B0604020202020204" pitchFamily="34" charset="0"/>
              </a:rPr>
              <a:t>It has two main segments </a:t>
            </a:r>
            <a:r>
              <a:rPr lang="en-IN" sz="1400" b="1" dirty="0">
                <a:latin typeface="Arial" panose="020B0604020202020204" pitchFamily="34" charset="0"/>
                <a:cs typeface="Arial" panose="020B0604020202020204" pitchFamily="34" charset="0"/>
              </a:rPr>
              <a:t> – </a:t>
            </a:r>
            <a:r>
              <a:rPr lang="en-US" sz="1400" b="0" i="0" dirty="0">
                <a:solidFill>
                  <a:srgbClr val="292929"/>
                </a:solidFill>
                <a:effectLst/>
                <a:latin typeface="Arial" panose="020B0604020202020204" pitchFamily="34" charset="0"/>
                <a:cs typeface="Arial" panose="020B0604020202020204" pitchFamily="34" charset="0"/>
              </a:rPr>
              <a:t> </a:t>
            </a:r>
            <a:r>
              <a:rPr lang="en-US" sz="1400" b="1" i="0" dirty="0">
                <a:solidFill>
                  <a:srgbClr val="292929"/>
                </a:solidFill>
                <a:effectLst/>
                <a:latin typeface="Arial" panose="020B0604020202020204" pitchFamily="34" charset="0"/>
                <a:cs typeface="Arial" panose="020B0604020202020204" pitchFamily="34" charset="0"/>
              </a:rPr>
              <a:t>encoder (</a:t>
            </a:r>
            <a:r>
              <a:rPr lang="en-US" sz="1400" b="0" i="0" dirty="0">
                <a:solidFill>
                  <a:srgbClr val="292929"/>
                </a:solidFill>
                <a:effectLst/>
                <a:latin typeface="Arial" panose="020B0604020202020204" pitchFamily="34" charset="0"/>
                <a:cs typeface="Arial" panose="020B0604020202020204" pitchFamily="34" charset="0"/>
              </a:rPr>
              <a:t>that operates primarily on the input sequence) and the </a:t>
            </a:r>
            <a:r>
              <a:rPr lang="en-US" sz="1400" b="1" i="0" dirty="0">
                <a:solidFill>
                  <a:srgbClr val="292929"/>
                </a:solidFill>
                <a:effectLst/>
                <a:latin typeface="Arial" panose="020B0604020202020204" pitchFamily="34" charset="0"/>
                <a:cs typeface="Arial" panose="020B0604020202020204" pitchFamily="34" charset="0"/>
              </a:rPr>
              <a:t>decoder (</a:t>
            </a:r>
            <a:r>
              <a:rPr lang="en-US" sz="1400" b="0" i="0" dirty="0">
                <a:solidFill>
                  <a:srgbClr val="292929"/>
                </a:solidFill>
                <a:effectLst/>
                <a:latin typeface="Arial" panose="020B0604020202020204" pitchFamily="34" charset="0"/>
                <a:cs typeface="Arial" panose="020B0604020202020204" pitchFamily="34" charset="0"/>
              </a:rPr>
              <a:t>that operates on the target output sequence during training and predicts the next item in the sequence)</a:t>
            </a:r>
          </a:p>
          <a:p>
            <a:r>
              <a:rPr lang="de-DE" sz="1400" b="1" i="0" dirty="0">
                <a:solidFill>
                  <a:srgbClr val="292929"/>
                </a:solidFill>
                <a:effectLst/>
                <a:latin typeface="Arial" panose="020B0604020202020204" pitchFamily="34" charset="0"/>
                <a:cs typeface="Arial" panose="020B0604020202020204" pitchFamily="34" charset="0"/>
              </a:rPr>
              <a:t>Input and Output Embedding: </a:t>
            </a:r>
            <a:r>
              <a:rPr lang="de-DE" sz="1400" i="0" dirty="0">
                <a:solidFill>
                  <a:srgbClr val="292929"/>
                </a:solidFill>
                <a:effectLst/>
                <a:latin typeface="Arial" panose="020B0604020202020204" pitchFamily="34" charset="0"/>
                <a:cs typeface="Arial" panose="020B0604020202020204" pitchFamily="34" charset="0"/>
              </a:rPr>
              <a:t>They </a:t>
            </a:r>
            <a:r>
              <a:rPr lang="en-US" sz="1400" b="0" i="0" dirty="0">
                <a:solidFill>
                  <a:srgbClr val="292929"/>
                </a:solidFill>
                <a:effectLst/>
                <a:latin typeface="Arial" panose="020B0604020202020204" pitchFamily="34" charset="0"/>
                <a:cs typeface="Arial" panose="020B0604020202020204" pitchFamily="34" charset="0"/>
              </a:rPr>
              <a:t>are basically just embedding layers. The embedding layer takes a sequence of words and learns a vector representation for each word.</a:t>
            </a:r>
          </a:p>
          <a:p>
            <a:r>
              <a:rPr lang="de-DE" sz="1400" b="1" i="0" dirty="0" err="1">
                <a:solidFill>
                  <a:srgbClr val="292929"/>
                </a:solidFill>
                <a:effectLst/>
                <a:latin typeface="Arial" panose="020B0604020202020204" pitchFamily="34" charset="0"/>
                <a:cs typeface="Arial" panose="020B0604020202020204" pitchFamily="34" charset="0"/>
              </a:rPr>
              <a:t>Positional</a:t>
            </a:r>
            <a:r>
              <a:rPr lang="de-DE" sz="1400" b="1" i="0" dirty="0">
                <a:solidFill>
                  <a:srgbClr val="292929"/>
                </a:solidFill>
                <a:effectLst/>
                <a:latin typeface="Arial" panose="020B0604020202020204" pitchFamily="34" charset="0"/>
                <a:cs typeface="Arial" panose="020B0604020202020204" pitchFamily="34" charset="0"/>
              </a:rPr>
              <a:t> Encoding: This </a:t>
            </a:r>
            <a:r>
              <a:rPr lang="en-US" sz="1400" b="0" i="0" dirty="0">
                <a:solidFill>
                  <a:srgbClr val="292929"/>
                </a:solidFill>
                <a:effectLst/>
                <a:latin typeface="Arial" panose="020B0604020202020204" pitchFamily="34" charset="0"/>
                <a:cs typeface="Arial" panose="020B0604020202020204" pitchFamily="34" charset="0"/>
              </a:rPr>
              <a:t> block applies a function to the embedding matrix that allows a neural network to understand the relative position of each word vector even if the matrix was shuffled</a:t>
            </a:r>
            <a:endParaRPr lang="de-DE" sz="1400" b="1" i="0" dirty="0">
              <a:solidFill>
                <a:srgbClr val="292929"/>
              </a:solidFill>
              <a:effectLst/>
              <a:latin typeface="Arial" panose="020B0604020202020204" pitchFamily="34" charset="0"/>
              <a:cs typeface="Arial" panose="020B0604020202020204" pitchFamily="34" charset="0"/>
            </a:endParaRPr>
          </a:p>
          <a:p>
            <a:r>
              <a:rPr lang="de-DE" sz="1400" b="1" i="0" dirty="0">
                <a:solidFill>
                  <a:srgbClr val="292929"/>
                </a:solidFill>
                <a:effectLst/>
                <a:latin typeface="Arial" panose="020B0604020202020204" pitchFamily="34" charset="0"/>
                <a:cs typeface="Arial" panose="020B0604020202020204" pitchFamily="34" charset="0"/>
              </a:rPr>
              <a:t>Multi-Head Attention</a:t>
            </a:r>
            <a:r>
              <a:rPr lang="de-DE" sz="1400" b="1" dirty="0">
                <a:solidFill>
                  <a:srgbClr val="292929"/>
                </a:solidFill>
                <a:latin typeface="Arial" panose="020B0604020202020204" pitchFamily="34" charset="0"/>
                <a:cs typeface="Arial" panose="020B0604020202020204" pitchFamily="34" charset="0"/>
              </a:rPr>
              <a:t>: </a:t>
            </a:r>
            <a:r>
              <a:rPr lang="en-US" sz="1400" b="0" i="0" dirty="0">
                <a:solidFill>
                  <a:srgbClr val="292929"/>
                </a:solidFill>
                <a:effectLst/>
                <a:latin typeface="Arial" panose="020B0604020202020204" pitchFamily="34" charset="0"/>
                <a:cs typeface="Arial" panose="020B0604020202020204" pitchFamily="34" charset="0"/>
              </a:rPr>
              <a:t> It is the main innovation behind transformers. The question that the attention block aims to answer is </a:t>
            </a:r>
            <a:r>
              <a:rPr lang="en-US" sz="1400" b="1" i="0" dirty="0">
                <a:solidFill>
                  <a:srgbClr val="292929"/>
                </a:solidFill>
                <a:effectLst/>
                <a:latin typeface="Arial" panose="020B0604020202020204" pitchFamily="34" charset="0"/>
                <a:cs typeface="Arial" panose="020B0604020202020204" pitchFamily="34" charset="0"/>
              </a:rPr>
              <a:t>what parts of the text should the model focus on? </a:t>
            </a:r>
            <a:r>
              <a:rPr lang="en-US" sz="1400" b="0" i="0" dirty="0">
                <a:solidFill>
                  <a:srgbClr val="292929"/>
                </a:solidFill>
                <a:effectLst/>
                <a:latin typeface="Arial" panose="020B0604020202020204" pitchFamily="34" charset="0"/>
                <a:cs typeface="Arial" panose="020B0604020202020204" pitchFamily="34" charset="0"/>
              </a:rPr>
              <a:t>A single attention block can tell a model to pay attention to something specific such as the tense in a sentence. </a:t>
            </a:r>
          </a:p>
          <a:p>
            <a:pPr algn="l"/>
            <a:r>
              <a:rPr lang="en-US" sz="1400" b="1" i="0" dirty="0">
                <a:solidFill>
                  <a:srgbClr val="292929"/>
                </a:solidFill>
                <a:effectLst/>
                <a:latin typeface="Arial" panose="020B0604020202020204" pitchFamily="34" charset="0"/>
                <a:cs typeface="Arial" panose="020B0604020202020204" pitchFamily="34" charset="0"/>
              </a:rPr>
              <a:t>Add &amp; Norm: </a:t>
            </a:r>
            <a:r>
              <a:rPr lang="en-US" sz="1400" b="0" i="0" dirty="0">
                <a:solidFill>
                  <a:srgbClr val="292929"/>
                </a:solidFill>
                <a:effectLst/>
                <a:latin typeface="Arial" panose="020B0604020202020204" pitchFamily="34" charset="0"/>
                <a:cs typeface="Arial" panose="020B0604020202020204" pitchFamily="34" charset="0"/>
              </a:rPr>
              <a:t>This layer simply takes the outputs from the multi-head attention block, adds them together, and normalizes the result with inputs to a layer across all features</a:t>
            </a:r>
          </a:p>
          <a:p>
            <a:pPr algn="l"/>
            <a:r>
              <a:rPr lang="en-US" sz="1400" b="1" dirty="0">
                <a:solidFill>
                  <a:srgbClr val="292929"/>
                </a:solidFill>
                <a:latin typeface="Arial" panose="020B0604020202020204" pitchFamily="34" charset="0"/>
                <a:cs typeface="Arial" panose="020B0604020202020204" pitchFamily="34" charset="0"/>
              </a:rPr>
              <a:t>F</a:t>
            </a:r>
            <a:r>
              <a:rPr lang="en-US" sz="1400" b="1" i="0" dirty="0">
                <a:solidFill>
                  <a:srgbClr val="292929"/>
                </a:solidFill>
                <a:effectLst/>
                <a:latin typeface="Arial" panose="020B0604020202020204" pitchFamily="34" charset="0"/>
                <a:cs typeface="Arial" panose="020B0604020202020204" pitchFamily="34" charset="0"/>
              </a:rPr>
              <a:t>eed-forward layer: </a:t>
            </a:r>
            <a:r>
              <a:rPr lang="en-US" sz="1400" i="0" dirty="0">
                <a:solidFill>
                  <a:srgbClr val="292929"/>
                </a:solidFill>
                <a:effectLst/>
                <a:latin typeface="Arial" panose="020B0604020202020204" pitchFamily="34" charset="0"/>
                <a:cs typeface="Arial" panose="020B0604020202020204" pitchFamily="34" charset="0"/>
              </a:rPr>
              <a:t>This operates on the output attention vectors and learns to recognize patterns within them</a:t>
            </a:r>
          </a:p>
          <a:p>
            <a:r>
              <a:rPr lang="de-DE" sz="1400" b="1" i="0" dirty="0">
                <a:solidFill>
                  <a:srgbClr val="292929"/>
                </a:solidFill>
                <a:effectLst/>
                <a:latin typeface="Arial" panose="020B0604020202020204" pitchFamily="34" charset="0"/>
                <a:cs typeface="Arial" panose="020B0604020202020204" pitchFamily="34" charset="0"/>
              </a:rPr>
              <a:t>Encoder :  </a:t>
            </a:r>
            <a:r>
              <a:rPr lang="en-US" sz="1400" b="0" i="0" dirty="0">
                <a:solidFill>
                  <a:srgbClr val="292929"/>
                </a:solidFill>
                <a:effectLst/>
                <a:latin typeface="Arial" panose="020B0604020202020204" pitchFamily="34" charset="0"/>
                <a:cs typeface="Arial" panose="020B0604020202020204" pitchFamily="34" charset="0"/>
              </a:rPr>
              <a:t>is the part of the transformer that chooses what parts of the input to focus on. computes the embedding matrix, and then converts it into a series of attention vectors. The multi-head attention block initially produces these attention vectors, which are then added and normalized, passed into a fully-connected layer (Feed Forward in the diagram above), and normalized again before being passed over to the decoder.</a:t>
            </a:r>
          </a:p>
          <a:p>
            <a:endParaRPr lang="en-US" sz="1100" b="0" i="0" dirty="0">
              <a:solidFill>
                <a:srgbClr val="292929"/>
              </a:solidFill>
              <a:effectLst/>
              <a:latin typeface="charter"/>
            </a:endParaRPr>
          </a:p>
          <a:p>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04156" y="6490216"/>
            <a:ext cx="6996344" cy="503989"/>
          </a:xfrm>
        </p:spPr>
        <p:txBody>
          <a:bodyPr/>
          <a:lstStyle/>
          <a:p>
            <a:pPr algn="l"/>
            <a:r>
              <a:rPr lang="en-IN" dirty="0"/>
              <a:t>https://towardsdatascience.com/what-are-transformers-and-how-can-you-use-them-f7ccd546071a</a:t>
            </a: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07</a:t>
            </a:r>
          </a:p>
        </p:txBody>
      </p:sp>
      <p:pic>
        <p:nvPicPr>
          <p:cNvPr id="6" name="Picture 5">
            <a:extLst>
              <a:ext uri="{FF2B5EF4-FFF2-40B4-BE49-F238E27FC236}">
                <a16:creationId xmlns:a16="http://schemas.microsoft.com/office/drawing/2014/main" id="{834D7166-DF06-4583-B9C1-CF7F87CFF719}"/>
              </a:ext>
            </a:extLst>
          </p:cNvPr>
          <p:cNvPicPr>
            <a:picLocks noChangeAspect="1"/>
          </p:cNvPicPr>
          <p:nvPr/>
        </p:nvPicPr>
        <p:blipFill>
          <a:blip r:embed="rId4"/>
          <a:stretch>
            <a:fillRect/>
          </a:stretch>
        </p:blipFill>
        <p:spPr>
          <a:xfrm>
            <a:off x="8080252" y="461862"/>
            <a:ext cx="3524250" cy="5619750"/>
          </a:xfrm>
          <a:prstGeom prst="rect">
            <a:avLst/>
          </a:prstGeom>
        </p:spPr>
      </p:pic>
    </p:spTree>
    <p:extLst>
      <p:ext uri="{BB962C8B-B14F-4D97-AF65-F5344CB8AC3E}">
        <p14:creationId xmlns:p14="http://schemas.microsoft.com/office/powerpoint/2010/main" val="20786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8569171" cy="4986338"/>
          </a:xfrm>
        </p:spPr>
        <p:txBody>
          <a:bodyPr>
            <a:normAutofit/>
          </a:bodyPr>
          <a:lstStyle/>
          <a:p>
            <a:pPr marL="0" indent="0">
              <a:buNone/>
            </a:pPr>
            <a:r>
              <a:rPr lang="en-US" sz="1600" b="1" dirty="0">
                <a:latin typeface="Arial" panose="020B0604020202020204" pitchFamily="34" charset="0"/>
                <a:cs typeface="Arial" panose="020B0604020202020204" pitchFamily="34" charset="0"/>
              </a:rPr>
              <a:t>Terminologies in GPT architecture </a:t>
            </a:r>
          </a:p>
          <a:p>
            <a:pPr marL="0" indent="0">
              <a:buNone/>
            </a:pPr>
            <a:r>
              <a:rPr lang="en-US" sz="1600" b="1" dirty="0">
                <a:solidFill>
                  <a:srgbClr val="292929"/>
                </a:solidFill>
                <a:effectLst/>
                <a:latin typeface="Arial" panose="020B0604020202020204" pitchFamily="34" charset="0"/>
                <a:cs typeface="Arial" panose="020B0604020202020204" pitchFamily="34" charset="0"/>
              </a:rPr>
              <a:t>Transformer: </a:t>
            </a:r>
          </a:p>
          <a:p>
            <a:r>
              <a:rPr lang="en-US" sz="1600" b="1" dirty="0">
                <a:solidFill>
                  <a:srgbClr val="292929"/>
                </a:solidFill>
                <a:latin typeface="Arial" panose="020B0604020202020204" pitchFamily="34" charset="0"/>
                <a:cs typeface="Arial" panose="020B0604020202020204" pitchFamily="34" charset="0"/>
              </a:rPr>
              <a:t>Decoder: </a:t>
            </a:r>
            <a:r>
              <a:rPr lang="en-US" sz="1600" b="0" i="0" dirty="0">
                <a:solidFill>
                  <a:srgbClr val="292929"/>
                </a:solidFill>
                <a:effectLst/>
                <a:latin typeface="Arial" panose="020B0604020202020204" pitchFamily="34" charset="0"/>
                <a:cs typeface="Arial" panose="020B0604020202020204" pitchFamily="34" charset="0"/>
              </a:rPr>
              <a:t>During training, the decoder operates directly on the target output sequence</a:t>
            </a:r>
            <a:r>
              <a:rPr lang="en-US" sz="1600" b="1" i="0" dirty="0">
                <a:solidFill>
                  <a:srgbClr val="292929"/>
                </a:solidFill>
                <a:effectLst/>
                <a:latin typeface="Arial" panose="020B0604020202020204" pitchFamily="34" charset="0"/>
                <a:cs typeface="Arial" panose="020B0604020202020204" pitchFamily="34" charset="0"/>
              </a:rPr>
              <a:t> </a:t>
            </a:r>
            <a:r>
              <a:rPr lang="en-US" sz="1600" b="0" i="0" dirty="0">
                <a:solidFill>
                  <a:srgbClr val="292929"/>
                </a:solidFill>
                <a:effectLst/>
                <a:latin typeface="Arial" panose="020B0604020202020204" pitchFamily="34" charset="0"/>
                <a:cs typeface="Arial" panose="020B0604020202020204" pitchFamily="34" charset="0"/>
              </a:rPr>
              <a:t>. In the decoder, separate embedding vectors are computed for each  word in the sentence, and the positional encoding is also applied in the form of sine and cosine functions.</a:t>
            </a:r>
          </a:p>
          <a:p>
            <a:r>
              <a:rPr lang="en-US" sz="1600" b="1" dirty="0">
                <a:solidFill>
                  <a:srgbClr val="292929"/>
                </a:solidFill>
                <a:latin typeface="Arial" panose="020B0604020202020204" pitchFamily="34" charset="0"/>
                <a:cs typeface="Arial" panose="020B0604020202020204" pitchFamily="34" charset="0"/>
              </a:rPr>
              <a:t>M</a:t>
            </a:r>
            <a:r>
              <a:rPr lang="en-US" sz="1600" b="1" dirty="0">
                <a:solidFill>
                  <a:srgbClr val="292929"/>
                </a:solidFill>
                <a:effectLst/>
                <a:latin typeface="Arial" panose="020B0604020202020204" pitchFamily="34" charset="0"/>
                <a:cs typeface="Arial" panose="020B0604020202020204" pitchFamily="34" charset="0"/>
              </a:rPr>
              <a:t>asked attention block</a:t>
            </a:r>
            <a:r>
              <a:rPr lang="en-US" sz="1600" dirty="0">
                <a:solidFill>
                  <a:srgbClr val="292929"/>
                </a:solidFill>
                <a:effectLst/>
                <a:latin typeface="Arial" panose="020B0604020202020204" pitchFamily="34" charset="0"/>
                <a:cs typeface="Arial" panose="020B0604020202020204" pitchFamily="34" charset="0"/>
              </a:rPr>
              <a:t>: </a:t>
            </a:r>
            <a:r>
              <a:rPr lang="en-US" sz="1600" dirty="0">
                <a:solidFill>
                  <a:srgbClr val="292929"/>
                </a:solidFill>
                <a:latin typeface="Arial" panose="020B0604020202020204" pitchFamily="34" charset="0"/>
                <a:cs typeface="Arial" panose="020B0604020202020204" pitchFamily="34" charset="0"/>
              </a:rPr>
              <a:t>It </a:t>
            </a:r>
            <a:r>
              <a:rPr lang="en-US" sz="1600" dirty="0">
                <a:solidFill>
                  <a:srgbClr val="292929"/>
                </a:solidFill>
                <a:effectLst/>
                <a:latin typeface="Arial" panose="020B0604020202020204" pitchFamily="34" charset="0"/>
                <a:cs typeface="Arial" panose="020B0604020202020204" pitchFamily="34" charset="0"/>
              </a:rPr>
              <a:t>is </a:t>
            </a:r>
            <a:r>
              <a:rPr lang="en-US" sz="1600" i="0" dirty="0">
                <a:solidFill>
                  <a:srgbClr val="292929"/>
                </a:solidFill>
                <a:effectLst/>
                <a:latin typeface="Arial" panose="020B0604020202020204" pitchFamily="34" charset="0"/>
                <a:cs typeface="Arial" panose="020B0604020202020204" pitchFamily="34" charset="0"/>
              </a:rPr>
              <a:t>used, meaning that only the previous word in the sentence is used and the other words are masked. This allows </a:t>
            </a:r>
            <a:r>
              <a:rPr lang="en-US" sz="1600" b="0" i="0" dirty="0">
                <a:solidFill>
                  <a:srgbClr val="292929"/>
                </a:solidFill>
                <a:effectLst/>
                <a:latin typeface="Arial" panose="020B0604020202020204" pitchFamily="34" charset="0"/>
                <a:cs typeface="Arial" panose="020B0604020202020204" pitchFamily="34" charset="0"/>
              </a:rPr>
              <a:t>the transformer to learn to predict the next word. </a:t>
            </a:r>
            <a:r>
              <a:rPr lang="en-US" sz="1600" i="0" dirty="0">
                <a:solidFill>
                  <a:srgbClr val="292929"/>
                </a:solidFill>
                <a:effectLst/>
                <a:latin typeface="Arial" panose="020B0604020202020204" pitchFamily="34" charset="0"/>
                <a:cs typeface="Arial" panose="020B0604020202020204" pitchFamily="34" charset="0"/>
              </a:rPr>
              <a:t>The outputs of this masked attention block are added and normalized before being passed to another attention block that also receives the attention vectors produced by the encoder.</a:t>
            </a:r>
          </a:p>
          <a:p>
            <a:r>
              <a:rPr lang="en-US" sz="1600" b="1" dirty="0">
                <a:solidFill>
                  <a:srgbClr val="292929"/>
                </a:solidFill>
                <a:latin typeface="Arial" panose="020B0604020202020204" pitchFamily="34" charset="0"/>
                <a:cs typeface="Arial" panose="020B0604020202020204" pitchFamily="34" charset="0"/>
              </a:rPr>
              <a:t>Fe</a:t>
            </a:r>
            <a:r>
              <a:rPr lang="en-US" sz="1600" b="1" i="0" dirty="0">
                <a:solidFill>
                  <a:srgbClr val="292929"/>
                </a:solidFill>
                <a:effectLst/>
                <a:latin typeface="Arial" panose="020B0604020202020204" pitchFamily="34" charset="0"/>
                <a:cs typeface="Arial" panose="020B0604020202020204" pitchFamily="34" charset="0"/>
              </a:rPr>
              <a:t>ed-forward network: </a:t>
            </a:r>
            <a:r>
              <a:rPr lang="en-US" sz="1600" i="0" dirty="0">
                <a:solidFill>
                  <a:srgbClr val="292929"/>
                </a:solidFill>
                <a:effectLst/>
                <a:latin typeface="Arial" panose="020B0604020202020204" pitchFamily="34" charset="0"/>
                <a:cs typeface="Arial" panose="020B0604020202020204" pitchFamily="34" charset="0"/>
              </a:rPr>
              <a:t>It receives the final attention vectors and uses them to produce a single vector </a:t>
            </a:r>
            <a:r>
              <a:rPr lang="en-US" sz="1600" b="0" i="0" dirty="0">
                <a:solidFill>
                  <a:srgbClr val="292929"/>
                </a:solidFill>
                <a:effectLst/>
                <a:latin typeface="Arial" panose="020B0604020202020204" pitchFamily="34" charset="0"/>
                <a:cs typeface="Arial" panose="020B0604020202020204" pitchFamily="34" charset="0"/>
              </a:rPr>
              <a:t>with a dimension equal to the number of unique words in the model’s vocabulary</a:t>
            </a:r>
            <a:endParaRPr lang="de-DE" sz="1600" i="0" dirty="0">
              <a:solidFill>
                <a:srgbClr val="292929"/>
              </a:solidFill>
              <a:effectLst/>
              <a:latin typeface="Arial" panose="020B0604020202020204" pitchFamily="34" charset="0"/>
              <a:cs typeface="Arial" panose="020B0604020202020204" pitchFamily="34" charset="0"/>
            </a:endParaRPr>
          </a:p>
          <a:p>
            <a:pPr algn="l"/>
            <a:r>
              <a:rPr lang="en-US" sz="1600" b="1" i="0" dirty="0">
                <a:solidFill>
                  <a:srgbClr val="292929"/>
                </a:solidFill>
                <a:effectLst/>
                <a:latin typeface="Arial" panose="020B0604020202020204" pitchFamily="34" charset="0"/>
                <a:cs typeface="Arial" panose="020B0604020202020204" pitchFamily="34" charset="0"/>
              </a:rPr>
              <a:t>SoftMax activation function</a:t>
            </a:r>
            <a:r>
              <a:rPr lang="en-US" sz="1600" i="0" dirty="0">
                <a:solidFill>
                  <a:srgbClr val="292929"/>
                </a:solidFill>
                <a:effectLst/>
                <a:latin typeface="Arial" panose="020B0604020202020204" pitchFamily="34" charset="0"/>
                <a:cs typeface="Arial" panose="020B0604020202020204" pitchFamily="34" charset="0"/>
              </a:rPr>
              <a:t>: Applying  to this the vector produces a set of probabilities corresponding to each word. </a:t>
            </a:r>
          </a:p>
          <a:p>
            <a:endParaRPr lang="en-US" sz="1100" b="1" i="0" dirty="0">
              <a:solidFill>
                <a:srgbClr val="292929"/>
              </a:solidFill>
              <a:effectLst/>
              <a:latin typeface="charter"/>
            </a:endParaRPr>
          </a:p>
          <a:p>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04156" y="6490216"/>
            <a:ext cx="6996344" cy="503989"/>
          </a:xfrm>
        </p:spPr>
        <p:txBody>
          <a:bodyPr/>
          <a:lstStyle/>
          <a:p>
            <a:pPr algn="l"/>
            <a:r>
              <a:rPr lang="en-IN" dirty="0"/>
              <a:t>https://towardsdatascience.com/what-are-transformers-and-how-can-you-use-them-f7ccd546071a</a:t>
            </a: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08</a:t>
            </a:r>
          </a:p>
        </p:txBody>
      </p:sp>
      <p:pic>
        <p:nvPicPr>
          <p:cNvPr id="8" name="Picture 7">
            <a:extLst>
              <a:ext uri="{FF2B5EF4-FFF2-40B4-BE49-F238E27FC236}">
                <a16:creationId xmlns:a16="http://schemas.microsoft.com/office/drawing/2014/main" id="{EB6E22B3-54BE-4A5A-88B4-D280F99EA2F8}"/>
              </a:ext>
            </a:extLst>
          </p:cNvPr>
          <p:cNvPicPr>
            <a:picLocks noChangeAspect="1"/>
          </p:cNvPicPr>
          <p:nvPr/>
        </p:nvPicPr>
        <p:blipFill>
          <a:blip r:embed="rId4"/>
          <a:stretch>
            <a:fillRect/>
          </a:stretch>
        </p:blipFill>
        <p:spPr>
          <a:xfrm>
            <a:off x="8460419" y="19748"/>
            <a:ext cx="2902998" cy="6358095"/>
          </a:xfrm>
          <a:prstGeom prst="rect">
            <a:avLst/>
          </a:prstGeom>
        </p:spPr>
      </p:pic>
    </p:spTree>
    <p:extLst>
      <p:ext uri="{BB962C8B-B14F-4D97-AF65-F5344CB8AC3E}">
        <p14:creationId xmlns:p14="http://schemas.microsoft.com/office/powerpoint/2010/main" val="321764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6996343" cy="4986338"/>
          </a:xfrm>
        </p:spPr>
        <p:txBody>
          <a:bodyPr>
            <a:normAutofit/>
          </a:bodyPr>
          <a:lstStyle/>
          <a:p>
            <a:pPr marL="0" indent="0">
              <a:buNone/>
            </a:pPr>
            <a:r>
              <a:rPr lang="en-US" sz="1400" b="1" dirty="0">
                <a:latin typeface="Arial" panose="020B0604020202020204" pitchFamily="34" charset="0"/>
                <a:cs typeface="Arial" panose="020B0604020202020204" pitchFamily="34" charset="0"/>
              </a:rPr>
              <a:t>Genesis of GPT2</a:t>
            </a:r>
          </a:p>
          <a:p>
            <a:r>
              <a:rPr lang="en-US" sz="1400" dirty="0">
                <a:latin typeface="Arial" panose="020B0604020202020204" pitchFamily="34" charset="0"/>
                <a:cs typeface="Arial" panose="020B0604020202020204" pitchFamily="34" charset="0"/>
              </a:rPr>
              <a:t>An even larger dataset was used along with having a larger corpus of parameters and ability to perform task-based processing for the same input data </a:t>
            </a:r>
          </a:p>
          <a:p>
            <a:r>
              <a:rPr lang="en-US" sz="1400" dirty="0">
                <a:latin typeface="Arial" panose="020B0604020202020204" pitchFamily="34" charset="0"/>
                <a:cs typeface="Arial" panose="020B0604020202020204" pitchFamily="34" charset="0"/>
              </a:rPr>
              <a:t>The task-specific processing laid the foundations for what is called </a:t>
            </a:r>
            <a:r>
              <a:rPr lang="en-US" sz="1400" b="1" dirty="0">
                <a:latin typeface="Arial" panose="020B0604020202020204" pitchFamily="34" charset="0"/>
                <a:cs typeface="Arial" panose="020B0604020202020204" pitchFamily="34" charset="0"/>
              </a:rPr>
              <a:t>Zero-shot task transfer</a:t>
            </a:r>
            <a:r>
              <a:rPr lang="en-US" sz="1400" dirty="0">
                <a:latin typeface="Arial" panose="020B0604020202020204" pitchFamily="34" charset="0"/>
                <a:cs typeface="Arial" panose="020B0604020202020204" pitchFamily="34" charset="0"/>
              </a:rPr>
              <a:t>. Basically, </a:t>
            </a:r>
            <a:r>
              <a:rPr lang="en-US" sz="1400" b="1" dirty="0">
                <a:latin typeface="Arial" panose="020B0604020202020204" pitchFamily="34" charset="0"/>
                <a:cs typeface="Arial" panose="020B0604020202020204" pitchFamily="34" charset="0"/>
              </a:rPr>
              <a:t>the model is not fed with any examples and is specified only with a task</a:t>
            </a:r>
            <a:r>
              <a:rPr lang="en-US" sz="1400" dirty="0">
                <a:latin typeface="Arial" panose="020B0604020202020204" pitchFamily="34" charset="0"/>
                <a:cs typeface="Arial" panose="020B0604020202020204" pitchFamily="34" charset="0"/>
              </a:rPr>
              <a:t>. The model is required to perceive the sentiment of the task and shower the answers.</a:t>
            </a:r>
          </a:p>
          <a:p>
            <a:r>
              <a:rPr lang="en-US" sz="1400" dirty="0">
                <a:latin typeface="Arial" panose="020B0604020202020204" pitchFamily="34" charset="0"/>
                <a:cs typeface="Arial" panose="020B0604020202020204" pitchFamily="34" charset="0"/>
              </a:rPr>
              <a:t>It was developed using a mammoth 40GB of internet text data from over 8 million web pages</a:t>
            </a:r>
          </a:p>
          <a:p>
            <a:r>
              <a:rPr lang="de-DE" sz="1400" dirty="0">
                <a:latin typeface="Arial" panose="020B0604020202020204" pitchFamily="34" charset="0"/>
                <a:cs typeface="Arial" panose="020B0604020202020204" pitchFamily="34" charset="0"/>
              </a:rPr>
              <a:t>The </a:t>
            </a:r>
            <a:r>
              <a:rPr lang="de-DE" sz="1400" b="1" dirty="0">
                <a:latin typeface="Arial" panose="020B0604020202020204" pitchFamily="34" charset="0"/>
                <a:cs typeface="Arial" panose="020B0604020202020204" pitchFamily="34" charset="0"/>
              </a:rPr>
              <a:t>Model Architecture of </a:t>
            </a:r>
            <a:r>
              <a:rPr lang="en-IN" sz="1400" b="1" dirty="0">
                <a:latin typeface="Arial" panose="020B0604020202020204" pitchFamily="34" charset="0"/>
                <a:cs typeface="Arial" panose="020B0604020202020204" pitchFamily="34" charset="0"/>
              </a:rPr>
              <a:t>GPT2</a:t>
            </a:r>
            <a:r>
              <a:rPr lang="en-IN" sz="1400" dirty="0">
                <a:latin typeface="Arial" panose="020B0604020202020204" pitchFamily="34" charset="0"/>
                <a:cs typeface="Arial" panose="020B0604020202020204" pitchFamily="34" charset="0"/>
              </a:rPr>
              <a:t> has </a:t>
            </a:r>
            <a:r>
              <a:rPr lang="de-DE" sz="1400" b="1" dirty="0">
                <a:latin typeface="Arial" panose="020B0604020202020204" pitchFamily="34" charset="0"/>
                <a:cs typeface="Arial" panose="020B0604020202020204" pitchFamily="34" charset="0"/>
              </a:rPr>
              <a:t>1.5 Billion Parameters </a:t>
            </a:r>
            <a:r>
              <a:rPr lang="de-DE"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properties of training data that will learn during the learning process</a:t>
            </a:r>
            <a:r>
              <a:rPr lang="de-DE" sz="1400" dirty="0">
                <a:latin typeface="Arial" panose="020B0604020202020204" pitchFamily="34" charset="0"/>
                <a:cs typeface="Arial" panose="020B0604020202020204" pitchFamily="34" charset="0"/>
              </a:rPr>
              <a:t> and </a:t>
            </a:r>
            <a:r>
              <a:rPr lang="en-US" sz="1400" dirty="0">
                <a:latin typeface="Arial" panose="020B0604020202020204" pitchFamily="34" charset="0"/>
                <a:cs typeface="Arial" panose="020B0604020202020204" pitchFamily="34" charset="0"/>
              </a:rPr>
              <a:t>measure of how well a model is performing)</a:t>
            </a:r>
            <a:r>
              <a:rPr lang="en-IN" sz="1400" dirty="0">
                <a:latin typeface="Arial" panose="020B0604020202020204" pitchFamily="34" charset="0"/>
                <a:cs typeface="Arial" panose="020B0604020202020204" pitchFamily="34" charset="0"/>
              </a:rPr>
              <a:t>. It also consist of </a:t>
            </a:r>
            <a:r>
              <a:rPr lang="en-US" sz="1400" dirty="0">
                <a:latin typeface="Arial" panose="020B0604020202020204" pitchFamily="34" charset="0"/>
                <a:cs typeface="Arial" panose="020B0604020202020204" pitchFamily="34" charset="0"/>
              </a:rPr>
              <a:t>word embedding the model had 48 layers and 1600 dimensional vectors</a:t>
            </a:r>
          </a:p>
          <a:p>
            <a:r>
              <a:rPr lang="en-US" sz="1400" dirty="0">
                <a:latin typeface="Arial" panose="020B0604020202020204" pitchFamily="34" charset="0"/>
                <a:cs typeface="Arial" panose="020B0604020202020204" pitchFamily="34" charset="0"/>
              </a:rPr>
              <a:t>The model was presented with a </a:t>
            </a:r>
            <a:r>
              <a:rPr lang="en-US" sz="1400" b="1" dirty="0">
                <a:latin typeface="Arial" panose="020B0604020202020204" pitchFamily="34" charset="0"/>
                <a:cs typeface="Arial" panose="020B0604020202020204" pitchFamily="34" charset="0"/>
              </a:rPr>
              <a:t>varying number of parameters: 117 million, 345 million, 762 million and 1542 million</a:t>
            </a:r>
          </a:p>
          <a:p>
            <a:r>
              <a:rPr lang="en-US" sz="1400" dirty="0">
                <a:latin typeface="Arial" panose="020B0604020202020204" pitchFamily="34" charset="0"/>
                <a:cs typeface="Arial" panose="020B0604020202020204" pitchFamily="34" charset="0"/>
              </a:rPr>
              <a:t>The GPT-2 model consisted of 50,257 tokens to mark a significant scaling of the vocabulary. Moreover, 512 tokens worth the size of batch and an even larger 1024 tokens for the context window were used</a:t>
            </a:r>
            <a:endParaRPr lang="en-US" sz="14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4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6658253" y="6490216"/>
            <a:ext cx="6996344" cy="503989"/>
          </a:xfrm>
        </p:spPr>
        <p:txBody>
          <a:bodyPr/>
          <a:lstStyle/>
          <a:p>
            <a:r>
              <a:rPr lang="en-IN" dirty="0"/>
              <a:t>https://aitobi.co/nlp/generative-pre-trained-transformer/</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09</a:t>
            </a:r>
          </a:p>
        </p:txBody>
      </p:sp>
      <p:pic>
        <p:nvPicPr>
          <p:cNvPr id="7" name="Picture 6">
            <a:extLst>
              <a:ext uri="{FF2B5EF4-FFF2-40B4-BE49-F238E27FC236}">
                <a16:creationId xmlns:a16="http://schemas.microsoft.com/office/drawing/2014/main" id="{A8647268-57DB-4A3E-A6E7-F346A4E67132}"/>
              </a:ext>
            </a:extLst>
          </p:cNvPr>
          <p:cNvPicPr>
            <a:picLocks noChangeAspect="1"/>
          </p:cNvPicPr>
          <p:nvPr/>
        </p:nvPicPr>
        <p:blipFill>
          <a:blip r:embed="rId4"/>
          <a:stretch>
            <a:fillRect/>
          </a:stretch>
        </p:blipFill>
        <p:spPr>
          <a:xfrm>
            <a:off x="7350711" y="855800"/>
            <a:ext cx="3855636" cy="1990243"/>
          </a:xfrm>
          <a:prstGeom prst="rect">
            <a:avLst/>
          </a:prstGeom>
        </p:spPr>
      </p:pic>
      <p:pic>
        <p:nvPicPr>
          <p:cNvPr id="11" name="Picture 10">
            <a:extLst>
              <a:ext uri="{FF2B5EF4-FFF2-40B4-BE49-F238E27FC236}">
                <a16:creationId xmlns:a16="http://schemas.microsoft.com/office/drawing/2014/main" id="{A77FCBE6-61D7-4653-AAFE-BFD4C8138A83}"/>
              </a:ext>
            </a:extLst>
          </p:cNvPr>
          <p:cNvPicPr>
            <a:picLocks noChangeAspect="1"/>
          </p:cNvPicPr>
          <p:nvPr/>
        </p:nvPicPr>
        <p:blipFill>
          <a:blip r:embed="rId5"/>
          <a:stretch>
            <a:fillRect/>
          </a:stretch>
        </p:blipFill>
        <p:spPr>
          <a:xfrm>
            <a:off x="7575657" y="3021185"/>
            <a:ext cx="3645486" cy="2657864"/>
          </a:xfrm>
          <a:prstGeom prst="rect">
            <a:avLst/>
          </a:prstGeom>
        </p:spPr>
      </p:pic>
    </p:spTree>
    <p:extLst>
      <p:ext uri="{BB962C8B-B14F-4D97-AF65-F5344CB8AC3E}">
        <p14:creationId xmlns:p14="http://schemas.microsoft.com/office/powerpoint/2010/main" val="228026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7891</TotalTime>
  <Words>2803</Words>
  <Application>Microsoft Office PowerPoint</Application>
  <PresentationFormat>Widescreen</PresentationFormat>
  <Paragraphs>187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charter</vt:lpstr>
      <vt:lpstr>Helvetica</vt:lpstr>
      <vt:lpstr>IBM Plex Sans Condensed</vt:lpstr>
      <vt:lpstr>IBM Plex Sans SemiBold</vt:lpstr>
      <vt:lpstr>Office Theme</vt:lpstr>
      <vt:lpstr>ANALYTICS 4 </vt:lpstr>
      <vt:lpstr>Index</vt:lpstr>
      <vt:lpstr>Use Case - Text Summarization</vt:lpstr>
      <vt:lpstr>Use Case - Text Summarization</vt:lpstr>
      <vt:lpstr>Architecture used – GPT2 </vt:lpstr>
      <vt:lpstr>Architecture used – GPT2 </vt:lpstr>
      <vt:lpstr>Architecture used – GPT2 </vt:lpstr>
      <vt:lpstr>Architecture used – GPT2 </vt:lpstr>
      <vt:lpstr>Working Architecture of GPT-2</vt:lpstr>
      <vt:lpstr>Working Architecture of GPT-2</vt:lpstr>
      <vt:lpstr>Working Architecture of GPT-2</vt:lpstr>
      <vt:lpstr>Working Architecture of GPT-2</vt:lpstr>
      <vt:lpstr>Working Architecture of GPT-2</vt:lpstr>
      <vt:lpstr>Working Architecture of GPT-2</vt:lpstr>
      <vt:lpstr>Model Description GPT-2</vt:lpstr>
      <vt:lpstr>Evaluation with other architecture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4</dc:title>
  <dc:creator>Kanhere, Tanvi (SRH Hochschule Heidelberg Student)</dc:creator>
  <cp:lastModifiedBy>Nanda Kumar, Bharath Kumar (SRH Hochschule Heidelberg Student)</cp:lastModifiedBy>
  <cp:revision>22</cp:revision>
  <dcterms:created xsi:type="dcterms:W3CDTF">2022-02-14T18:47:17Z</dcterms:created>
  <dcterms:modified xsi:type="dcterms:W3CDTF">2022-02-20T20:30:13Z</dcterms:modified>
</cp:coreProperties>
</file>