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311" r:id="rId5"/>
    <p:sldId id="424" r:id="rId6"/>
    <p:sldId id="438" r:id="rId7"/>
    <p:sldId id="456" r:id="rId8"/>
    <p:sldId id="457" r:id="rId9"/>
    <p:sldId id="458" r:id="rId10"/>
    <p:sldId id="439" r:id="rId11"/>
    <p:sldId id="443" r:id="rId12"/>
    <p:sldId id="459" r:id="rId13"/>
    <p:sldId id="444" r:id="rId14"/>
    <p:sldId id="451" r:id="rId15"/>
    <p:sldId id="460" r:id="rId16"/>
    <p:sldId id="326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4164"/>
    <a:srgbClr val="D1213E"/>
    <a:srgbClr val="D81A59"/>
    <a:srgbClr val="00B050"/>
    <a:srgbClr val="C822A8"/>
    <a:srgbClr val="F4E556"/>
    <a:srgbClr val="F2E036"/>
    <a:srgbClr val="C1845F"/>
    <a:srgbClr val="72BCA9"/>
    <a:srgbClr val="8F9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9E9AB-26AF-40E0-AB61-86F0611C258E}" v="53" dt="2021-05-11T11:10:51.519"/>
    <p1510:client id="{E50164AC-F981-4E0E-B9EC-04AF84EA2FF3}" v="1912" dt="2021-05-11T12:40:08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000F-D5A2-416E-99EF-A673E2668425}" type="datetimeFigureOut">
              <a:rPr lang="en-DE" smtClean="0"/>
              <a:t>05/16/2021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75F5-B694-44E4-BB8B-3049ACFC24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44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BBE5A-5EFA-1F4E-AFEA-3DF1716D3DD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1835" y="5118100"/>
            <a:ext cx="6797631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kumimoji="0" lang="de-DE" sz="2667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Frutiger 45 Light" pitchFamily="34" charset="0"/>
              </a:defRPr>
            </a:lvl1pPr>
          </a:lstStyle>
          <a:p>
            <a:r>
              <a:rPr lang="de-DE"/>
              <a:t>SUBHEAD EINFÜGEN</a:t>
            </a:r>
          </a:p>
        </p:txBody>
      </p:sp>
      <p:sp>
        <p:nvSpPr>
          <p:cNvPr id="15" name="Titel 14"/>
          <p:cNvSpPr>
            <a:spLocks noGrp="1"/>
          </p:cNvSpPr>
          <p:nvPr userDrawn="1">
            <p:ph type="title" hasCustomPrompt="1"/>
          </p:nvPr>
        </p:nvSpPr>
        <p:spPr>
          <a:xfrm>
            <a:off x="5021836" y="4669789"/>
            <a:ext cx="6780697" cy="476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467" b="1" cap="all" baseline="0">
                <a:solidFill>
                  <a:srgbClr val="86A315"/>
                </a:solidFill>
              </a:defRPr>
            </a:lvl1pPr>
          </a:lstStyle>
          <a:p>
            <a:r>
              <a:rPr lang="de-DE"/>
              <a:t>Headline einfügen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6" name="Bild 19"/>
          <p:cNvPicPr preferRelativeResize="0">
            <a:picLocks/>
          </p:cNvPicPr>
          <p:nvPr userDrawn="1"/>
        </p:nvPicPr>
        <p:blipFill>
          <a:blip r:embed="rId2" cstate="print">
            <a:alphaModFix amt="71000"/>
          </a:blip>
          <a:stretch>
            <a:fillRect/>
          </a:stretch>
        </p:blipFill>
        <p:spPr>
          <a:xfrm>
            <a:off x="0" y="2729624"/>
            <a:ext cx="12192000" cy="1512177"/>
          </a:xfrm>
          <a:prstGeom prst="rect">
            <a:avLst/>
          </a:prstGeom>
        </p:spPr>
      </p:pic>
      <p:pic>
        <p:nvPicPr>
          <p:cNvPr id="18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6" y="2728110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98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5221" y="1"/>
            <a:ext cx="12206769" cy="5143044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1219170" rtl="0" eaLnBrk="1" latinLnBrk="0" hangingPunct="1"/>
            <a:endParaRPr lang="de-DE" sz="2400" kern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179200" y="694802"/>
            <a:ext cx="6206400" cy="99001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4667"/>
              </a:lnSpc>
              <a:defRPr sz="3200" b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5179200" y="1936800"/>
            <a:ext cx="6096000" cy="1875600"/>
          </a:xfrm>
        </p:spPr>
        <p:txBody>
          <a:bodyPr lIns="0">
            <a:noAutofit/>
          </a:bodyPr>
          <a:lstStyle>
            <a:lvl1pPr marL="478355" indent="-478355">
              <a:lnSpc>
                <a:spcPts val="4667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3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32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667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9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806451" y="1838327"/>
            <a:ext cx="10759016" cy="495300"/>
          </a:xfrm>
        </p:spPr>
        <p:txBody>
          <a:bodyPr>
            <a:noAutofit/>
          </a:bodyPr>
          <a:lstStyle>
            <a:lvl1pPr marL="478355" indent="-478355">
              <a:buNone/>
              <a:defRPr sz="3200" cap="none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06451" y="2505076"/>
            <a:ext cx="10775949" cy="3216275"/>
          </a:xfrm>
        </p:spPr>
        <p:txBody>
          <a:bodyPr>
            <a:noAutofit/>
          </a:bodyPr>
          <a:lstStyle>
            <a:lvl1pPr marL="457189" indent="-457189">
              <a:lnSpc>
                <a:spcPts val="3733"/>
              </a:lnSpc>
              <a:spcBef>
                <a:spcPts val="1600"/>
              </a:spcBef>
              <a:buClrTx/>
              <a:buFont typeface="Frutiger 45 light" panose="020B0500000000000000" pitchFamily="34" charset="0"/>
              <a:buChar char="&gt;"/>
              <a:defRPr sz="26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806451" y="619126"/>
            <a:ext cx="8727016" cy="955676"/>
          </a:xfrm>
        </p:spPr>
        <p:txBody>
          <a:bodyPr/>
          <a:lstStyle>
            <a:lvl1pPr>
              <a:defRPr sz="3200" b="0">
                <a:solidFill>
                  <a:srgbClr val="2E63A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>
                <a:latin typeface="Frutiger 45 light" pitchFamily="34" charset="0"/>
              </a:rPr>
              <a:t>Headline</a:t>
            </a:r>
            <a:br>
              <a:rPr lang="de-DE">
                <a:latin typeface="Frutiger 45 light" pitchFamily="34" charset="0"/>
              </a:rPr>
            </a:br>
            <a:r>
              <a:rPr lang="de-DE"/>
              <a:t>(immer nach unten ausrichten)</a:t>
            </a:r>
            <a:endParaRPr lang="de-DE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9527"/>
            <a:ext cx="12192000" cy="5152571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1219170" rtl="0" eaLnBrk="1" latinLnBrk="0" hangingPunct="1"/>
            <a:endParaRPr lang="de-DE" sz="2400" kern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" y="2212218"/>
            <a:ext cx="12192000" cy="2741700"/>
          </a:xfrm>
        </p:spPr>
        <p:txBody>
          <a:bodyPr lIns="0">
            <a:noAutofit/>
          </a:bodyPr>
          <a:lstStyle>
            <a:lvl1pPr marL="0" indent="0" algn="ctr">
              <a:buClr>
                <a:schemeClr val="bg1"/>
              </a:buClr>
              <a:buFontTx/>
              <a:buNone/>
              <a:defRPr sz="3733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32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667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2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38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806451" y="1838327"/>
            <a:ext cx="10759016" cy="495300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06451" y="2505077"/>
            <a:ext cx="10775949" cy="3216275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>
                <a:srgbClr val="86A315"/>
              </a:buClr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endParaRPr lang="en-US" kern="1000"/>
          </a:p>
        </p:txBody>
      </p:sp>
    </p:spTree>
    <p:extLst>
      <p:ext uri="{BB962C8B-B14F-4D97-AF65-F5344CB8AC3E}">
        <p14:creationId xmlns:p14="http://schemas.microsoft.com/office/powerpoint/2010/main" val="218258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el 8"/>
          <p:cNvSpPr>
            <a:spLocks noGrp="1"/>
          </p:cNvSpPr>
          <p:nvPr>
            <p:ph type="title" hasCustomPrompt="1"/>
          </p:nvPr>
        </p:nvSpPr>
        <p:spPr>
          <a:xfrm>
            <a:off x="806451" y="454215"/>
            <a:ext cx="8727016" cy="11325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cap="all" baseline="0">
                <a:solidFill>
                  <a:srgbClr val="86A31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/>
              <a:t>Inhaltsverzeichnis</a:t>
            </a:r>
          </a:p>
        </p:txBody>
      </p:sp>
      <p:sp>
        <p:nvSpPr>
          <p:cNvPr id="7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06451" y="1828800"/>
            <a:ext cx="10838400" cy="3924000"/>
          </a:xfrm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spcBef>
                <a:spcPts val="0"/>
              </a:spcBef>
              <a:buClr>
                <a:schemeClr val="accent2"/>
              </a:buClr>
              <a:buFont typeface="Frutiger LT Std 47 Light Cn" pitchFamily="34" charset="0"/>
              <a:buNone/>
              <a:defRPr sz="3200">
                <a:solidFill>
                  <a:srgbClr val="86A31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/>
              <a:t>Fließtext einfügen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806451" y="1838327"/>
            <a:ext cx="10759016" cy="495300"/>
          </a:xfrm>
        </p:spPr>
        <p:txBody>
          <a:bodyPr>
            <a:noAutofit/>
          </a:bodyPr>
          <a:lstStyle>
            <a:lvl1pPr marL="478355" indent="-478355">
              <a:buNone/>
              <a:defRPr sz="3200" cap="none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06451" y="2505076"/>
            <a:ext cx="10775949" cy="3216275"/>
          </a:xfrm>
        </p:spPr>
        <p:txBody>
          <a:bodyPr>
            <a:noAutofit/>
          </a:bodyPr>
          <a:lstStyle>
            <a:lvl1pPr marL="457189" indent="-457189">
              <a:lnSpc>
                <a:spcPts val="3733"/>
              </a:lnSpc>
              <a:spcBef>
                <a:spcPts val="1600"/>
              </a:spcBef>
              <a:buClrTx/>
              <a:buFont typeface="Frutiger 45 light" panose="020B0500000000000000" pitchFamily="34" charset="0"/>
              <a:buChar char="&gt;"/>
              <a:defRPr sz="26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806451" y="454215"/>
            <a:ext cx="8727016" cy="113254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cap="all" baseline="0">
                <a:solidFill>
                  <a:srgbClr val="86A31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/>
              <a:t>Headline</a:t>
            </a:r>
            <a:br>
              <a:rPr lang="de-DE"/>
            </a:br>
            <a:r>
              <a:rPr lang="de-DE"/>
              <a:t>(immer nach unten ausrichten)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3643313"/>
            <a:ext cx="12192000" cy="1514475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806451" y="3673794"/>
            <a:ext cx="10886349" cy="1436687"/>
          </a:xfrm>
        </p:spPr>
        <p:txBody>
          <a:bodyPr anchor="ctr"/>
          <a:lstStyle>
            <a:lvl1pPr>
              <a:lnSpc>
                <a:spcPts val="4667"/>
              </a:lnSpc>
              <a:defRPr sz="3733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20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7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5221" y="1"/>
            <a:ext cx="12206769" cy="5143044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1219170" rtl="0" eaLnBrk="1" latinLnBrk="0" hangingPunct="1"/>
            <a:endParaRPr lang="de-DE" sz="2400" kern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179200" y="694802"/>
            <a:ext cx="6206400" cy="99001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4667"/>
              </a:lnSpc>
              <a:defRPr sz="3200" b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 durch Klicken bearbeiten 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5179200" y="1936800"/>
            <a:ext cx="6096000" cy="1875600"/>
          </a:xfrm>
        </p:spPr>
        <p:txBody>
          <a:bodyPr lIns="0">
            <a:noAutofit/>
          </a:bodyPr>
          <a:lstStyle>
            <a:lvl1pPr marL="478355" indent="-478355">
              <a:lnSpc>
                <a:spcPts val="4667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3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32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667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7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3643313"/>
            <a:ext cx="12192000" cy="1514475"/>
          </a:xfrm>
          <a:prstGeom prst="rect">
            <a:avLst/>
          </a:prstGeom>
          <a:solidFill>
            <a:srgbClr val="EDAB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806451" y="3673794"/>
            <a:ext cx="10886349" cy="1436687"/>
          </a:xfrm>
        </p:spPr>
        <p:txBody>
          <a:bodyPr anchor="ctr"/>
          <a:lstStyle>
            <a:lvl1pPr>
              <a:lnSpc>
                <a:spcPts val="4667"/>
              </a:lnSpc>
              <a:defRPr sz="3733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pic>
        <p:nvPicPr>
          <p:cNvPr id="17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89" y="1"/>
            <a:ext cx="1512177" cy="151217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5221" y="1"/>
            <a:ext cx="12206769" cy="5143044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1219170" rtl="0" eaLnBrk="1" latinLnBrk="0" hangingPunct="1"/>
            <a:endParaRPr lang="de-DE" sz="2400" kern="12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179200" y="694802"/>
            <a:ext cx="6206400" cy="99001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4667"/>
              </a:lnSpc>
              <a:defRPr sz="3200" b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 durch Klicken bearbeiten</a:t>
            </a:r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5179200" y="1936800"/>
            <a:ext cx="6096000" cy="1875600"/>
          </a:xfrm>
        </p:spPr>
        <p:txBody>
          <a:bodyPr lIns="0">
            <a:noAutofit/>
          </a:bodyPr>
          <a:lstStyle>
            <a:lvl1pPr marL="478355" indent="-478355">
              <a:lnSpc>
                <a:spcPts val="4667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3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FontTx/>
              <a:buNone/>
              <a:defRPr sz="32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667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1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806451" y="1838327"/>
            <a:ext cx="10759016" cy="495300"/>
          </a:xfrm>
        </p:spPr>
        <p:txBody>
          <a:bodyPr>
            <a:noAutofit/>
          </a:bodyPr>
          <a:lstStyle>
            <a:lvl1pPr marL="478355" indent="-478355">
              <a:buNone/>
              <a:defRPr sz="3200" cap="none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06451" y="2505076"/>
            <a:ext cx="10775949" cy="3216275"/>
          </a:xfrm>
        </p:spPr>
        <p:txBody>
          <a:bodyPr>
            <a:noAutofit/>
          </a:bodyPr>
          <a:lstStyle>
            <a:lvl1pPr marL="457189" indent="-457189">
              <a:lnSpc>
                <a:spcPts val="3733"/>
              </a:lnSpc>
              <a:spcBef>
                <a:spcPts val="1600"/>
              </a:spcBef>
              <a:buClrTx/>
              <a:buFont typeface="Frutiger 45 light" panose="020B0500000000000000" pitchFamily="34" charset="0"/>
              <a:buChar char="&gt;"/>
              <a:defRPr sz="2667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de-DE" err="1"/>
              <a:t>Fliesstext</a:t>
            </a:r>
            <a:r>
              <a:rPr lang="de-DE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806451" y="619126"/>
            <a:ext cx="8727016" cy="955676"/>
          </a:xfrm>
        </p:spPr>
        <p:txBody>
          <a:bodyPr/>
          <a:lstStyle>
            <a:lvl1pPr>
              <a:defRPr sz="3200" b="0">
                <a:solidFill>
                  <a:srgbClr val="D696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>
                <a:latin typeface="Frutiger 45 light" pitchFamily="34" charset="0"/>
              </a:rPr>
              <a:t>Headline</a:t>
            </a:r>
            <a:br>
              <a:rPr lang="de-DE">
                <a:latin typeface="Frutiger 45 light" pitchFamily="34" charset="0"/>
              </a:rPr>
            </a:br>
            <a:r>
              <a:rPr lang="de-DE"/>
              <a:t>(immer nach unten ausrichten)</a:t>
            </a:r>
            <a:endParaRPr lang="de-DE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3643313"/>
            <a:ext cx="12192000" cy="1514475"/>
          </a:xfrm>
          <a:prstGeom prst="rect">
            <a:avLst/>
          </a:prstGeom>
          <a:solidFill>
            <a:srgbClr val="2E63A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5219" y="6606000"/>
            <a:ext cx="12206769" cy="252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806451" y="3673794"/>
            <a:ext cx="10886349" cy="1436687"/>
          </a:xfrm>
        </p:spPr>
        <p:txBody>
          <a:bodyPr anchor="ctr"/>
          <a:lstStyle>
            <a:lvl1pPr>
              <a:lnSpc>
                <a:spcPts val="4667"/>
              </a:lnSpc>
              <a:defRPr sz="3733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06200" y="6624000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749" y="5157787"/>
            <a:ext cx="4108631" cy="144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156" y="1"/>
            <a:ext cx="1513193" cy="15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6451" y="183673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806451" y="322729"/>
            <a:ext cx="10792883" cy="12758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Datumsplatzhalter 4"/>
          <p:cNvSpPr txBox="1">
            <a:spLocks/>
          </p:cNvSpPr>
          <p:nvPr userDrawn="1"/>
        </p:nvSpPr>
        <p:spPr>
          <a:xfrm>
            <a:off x="631928" y="6540323"/>
            <a:ext cx="284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12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16.05.2021</a:t>
            </a:fld>
            <a:r>
              <a:rPr kumimoji="0" lang="en-US" sz="12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de-DE" sz="12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Seite </a:t>
            </a:r>
            <a:fld id="{B0EC0A60-F7A1-4071-A771-7EB6B88B79FF}" type="slidenum">
              <a:rPr kumimoji="0" lang="en-US" sz="12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0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Datumsplatzhalter 4"/>
          <p:cNvSpPr txBox="1">
            <a:spLocks/>
          </p:cNvSpPr>
          <p:nvPr userDrawn="1"/>
        </p:nvSpPr>
        <p:spPr>
          <a:xfrm>
            <a:off x="835128" y="6587219"/>
            <a:ext cx="28448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12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16.05.2021</a:t>
            </a:fld>
            <a:r>
              <a:rPr kumimoji="0" lang="en-US" sz="12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de-DE" sz="1200" b="0" i="0" u="none" strike="noStrike" kern="10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Seite </a:t>
            </a:r>
            <a:fld id="{B0EC0A60-F7A1-4071-A771-7EB6B88B79FF}" type="slidenum">
              <a:rPr kumimoji="0" lang="en-US" sz="12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0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9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1219170" rtl="0" eaLnBrk="1" latinLnBrk="0" hangingPunct="1">
        <a:spcBef>
          <a:spcPct val="0"/>
        </a:spcBef>
        <a:buNone/>
        <a:defRPr lang="en-US" sz="3200" b="0" kern="1200" cap="all" baseline="0" dirty="0">
          <a:solidFill>
            <a:srgbClr val="86A315"/>
          </a:solidFill>
          <a:latin typeface="Arial" charset="0"/>
          <a:ea typeface="Arial" charset="0"/>
          <a:cs typeface="Arial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accent2"/>
        </a:buClr>
        <a:buFont typeface="Frutiger 45 light" pitchFamily="34" charset="0"/>
        <a:buChar char="&gt;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&gt;"/>
        <a:defRPr sz="26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&gt;"/>
        <a:defRPr sz="26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&gt;"/>
        <a:defRPr sz="26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&gt;"/>
        <a:defRPr sz="26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20929" y="457200"/>
            <a:ext cx="8271071" cy="2895599"/>
          </a:xfrm>
        </p:spPr>
        <p:txBody>
          <a:bodyPr/>
          <a:lstStyle/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 sz="3500">
                <a:solidFill>
                  <a:schemeClr val="tx1"/>
                </a:solidFill>
              </a:rPr>
            </a:br>
            <a:br>
              <a:rPr lang="de-DE" sz="3600"/>
            </a:br>
            <a:br>
              <a:rPr lang="de-DE" sz="3600"/>
            </a:br>
            <a:r>
              <a:rPr lang="de-DE" sz="3600"/>
              <a:t>Data curation and Modelling </a:t>
            </a:r>
            <a:br>
              <a:rPr lang="de-DE" sz="3500">
                <a:solidFill>
                  <a:schemeClr val="tx1"/>
                </a:solidFill>
              </a:rPr>
            </a:br>
            <a:r>
              <a:rPr lang="de-DE" sz="2400">
                <a:solidFill>
                  <a:schemeClr val="tx1"/>
                </a:solidFill>
              </a:rPr>
              <a:t>11.05.2021</a:t>
            </a:r>
            <a:br>
              <a:rPr lang="de-DE" sz="2400"/>
            </a:br>
            <a:br>
              <a:rPr lang="de-DE">
                <a:solidFill>
                  <a:schemeClr val="tx1"/>
                </a:solidFill>
              </a:rPr>
            </a:br>
            <a:br>
              <a:rPr lang="de-DE"/>
            </a:b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6" y="2728608"/>
            <a:ext cx="1513193" cy="1513193"/>
          </a:xfrm>
          <a:prstGeom prst="rect">
            <a:avLst/>
          </a:prstGeom>
        </p:spPr>
      </p:pic>
      <p:pic>
        <p:nvPicPr>
          <p:cNvPr id="1026" name="Picture 2" descr="M:\Marketing\Bilder\Architektur\1SHREB02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68390" cy="42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6" y="2728110"/>
            <a:ext cx="1513193" cy="15131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3D5A88-A503-4B9F-948F-F04C2FD40999}"/>
              </a:ext>
            </a:extLst>
          </p:cNvPr>
          <p:cNvSpPr txBox="1"/>
          <p:nvPr/>
        </p:nvSpPr>
        <p:spPr>
          <a:xfrm>
            <a:off x="9001124" y="4800600"/>
            <a:ext cx="340042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Submitted By – </a:t>
            </a:r>
            <a:endParaRPr lang="en-US" b="1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BHARATH KUMAR</a:t>
            </a:r>
          </a:p>
          <a:p>
            <a:r>
              <a:rPr lang="en-US" b="1" dirty="0">
                <a:latin typeface="Arial"/>
                <a:cs typeface="Arial"/>
              </a:rPr>
              <a:t>NANDA KUMAR</a:t>
            </a:r>
          </a:p>
          <a:p>
            <a:r>
              <a:rPr lang="en-US" b="1" dirty="0">
                <a:latin typeface="Arial"/>
                <a:cs typeface="Arial"/>
              </a:rPr>
              <a:t>11014144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>
                <a:latin typeface="Arial" panose="020B0604020202020204" pitchFamily="34" charset="0"/>
                <a:cs typeface="Arial" panose="020B0604020202020204" pitchFamily="34" charset="0"/>
              </a:rPr>
              <a:t>Seite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85750" y="235119"/>
            <a:ext cx="53816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 </a:t>
            </a:r>
          </a:p>
          <a:p>
            <a:endParaRPr lang="en-IN" sz="2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Cities which has more number of trips has been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visualisd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using folium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0E9F0-1616-48FC-AE74-E9DE2C1C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1740744"/>
            <a:ext cx="10550873" cy="468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EA0E-FE69-4F4D-8CB3-6E1A6CDF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IN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occured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fare amount on the taxi</a:t>
            </a:r>
            <a:endParaRPr lang="en-IN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D1217-2D66-45C9-A583-054B8E5E5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11</a:t>
            </a:fld>
            <a:endParaRPr lang="en-US" kern="1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0FAEB-D2F2-481D-AC27-943FFA2E802F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60" y="1716862"/>
            <a:ext cx="5576608" cy="406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7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EA0E-FE69-4F4D-8CB3-6E1A6CDF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fare amount based on </a:t>
            </a:r>
            <a:r>
              <a:rPr lang="en-IN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trip distance</a:t>
            </a:r>
            <a:endParaRPr lang="en-IN" sz="18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D1217-2D66-45C9-A583-054B8E5E5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12</a:t>
            </a:fld>
            <a:endParaRPr lang="en-US" kern="1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B714-3F9C-4C88-8863-B642730755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E09E3-279D-4F9A-9DDF-255B2727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7" y="1828800"/>
            <a:ext cx="4885685" cy="36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2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B8B3E-F73C-554E-86F4-F9FE0181C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13</a:t>
            </a:fld>
            <a:endParaRPr lang="en-US" kern="1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5C787A-67C9-854B-8A8D-34C3CD1C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57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>
                <a:latin typeface="Arial" panose="020B0604020202020204" pitchFamily="34" charset="0"/>
                <a:cs typeface="Arial" panose="020B0604020202020204" pitchFamily="34" charset="0"/>
              </a:rPr>
              <a:t>Seite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09550" y="2368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B1E6-2B21-4204-B7EB-AEEADEF168D7}"/>
              </a:ext>
            </a:extLst>
          </p:cNvPr>
          <p:cNvSpPr txBox="1"/>
          <p:nvPr/>
        </p:nvSpPr>
        <p:spPr>
          <a:xfrm>
            <a:off x="314325" y="1066800"/>
            <a:ext cx="10953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SMART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Deducing the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Data Profiling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Data Quality Dimensions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849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>
                <a:latin typeface="Arial" panose="020B0604020202020204" pitchFamily="34" charset="0"/>
                <a:cs typeface="Arial" panose="020B0604020202020204" pitchFamily="34" charset="0"/>
              </a:rPr>
              <a:t>Seite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09550" y="2368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2B1E6-2B21-4204-B7EB-AEEADEF168D7}"/>
              </a:ext>
            </a:extLst>
          </p:cNvPr>
          <p:cNvSpPr txBox="1"/>
          <p:nvPr/>
        </p:nvSpPr>
        <p:spPr>
          <a:xfrm>
            <a:off x="314325" y="1066800"/>
            <a:ext cx="1095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Newyork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taxi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92AEF-D29A-4DB7-9A16-F391832A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" y="1741023"/>
            <a:ext cx="1197967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 dirty="0" err="1"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r>
              <a:rPr lang="en-US" sz="1200" b="1" kern="1000" dirty="0"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4E93CAC-A33F-40CC-8AD1-7AA719A5C6E3}"/>
              </a:ext>
            </a:extLst>
          </p:cNvPr>
          <p:cNvSpPr txBox="1">
            <a:spLocks/>
          </p:cNvSpPr>
          <p:nvPr/>
        </p:nvSpPr>
        <p:spPr>
          <a:xfrm>
            <a:off x="-76200" y="6640243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Frutiger LT Std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kern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8C5F0-559B-44B3-B94F-226640B0E446}"/>
              </a:ext>
            </a:extLst>
          </p:cNvPr>
          <p:cNvSpPr txBox="1"/>
          <p:nvPr/>
        </p:nvSpPr>
        <p:spPr>
          <a:xfrm>
            <a:off x="209549" y="2372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Strategy Board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6C4C8-C445-4371-86AE-BC83381116E0}"/>
              </a:ext>
            </a:extLst>
          </p:cNvPr>
          <p:cNvSpPr/>
          <p:nvPr/>
        </p:nvSpPr>
        <p:spPr>
          <a:xfrm>
            <a:off x="209550" y="966347"/>
            <a:ext cx="11134725" cy="942975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statement : To find out the cities which has more trips and to find out the </a:t>
            </a:r>
            <a:r>
              <a:rPr lang="en-IN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/most common fare amount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statement: NY taxi committee can increase taxi’s on locations which has high trips to make profit and people can decide whether to travel or not based on average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7EBAE-6977-48A8-A0CF-7E7B52375594}"/>
              </a:ext>
            </a:extLst>
          </p:cNvPr>
          <p:cNvSpPr/>
          <p:nvPr/>
        </p:nvSpPr>
        <p:spPr>
          <a:xfrm>
            <a:off x="209549" y="884944"/>
            <a:ext cx="1704976" cy="2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Purpose Panel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F687BD-B532-4DF7-9BD0-65225DAE25DA}"/>
              </a:ext>
            </a:extLst>
          </p:cNvPr>
          <p:cNvSpPr/>
          <p:nvPr/>
        </p:nvSpPr>
        <p:spPr>
          <a:xfrm>
            <a:off x="209549" y="2045565"/>
            <a:ext cx="6172201" cy="942975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Market : Potential middle budget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3DA65-B010-4BF2-8CF7-F9D50727EBF6}"/>
              </a:ext>
            </a:extLst>
          </p:cNvPr>
          <p:cNvSpPr/>
          <p:nvPr/>
        </p:nvSpPr>
        <p:spPr>
          <a:xfrm>
            <a:off x="209549" y="2001864"/>
            <a:ext cx="1704976" cy="21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Customer Panel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60EE35-A016-4E8E-8E8B-AB95AF16643E}"/>
              </a:ext>
            </a:extLst>
          </p:cNvPr>
          <p:cNvSpPr/>
          <p:nvPr/>
        </p:nvSpPr>
        <p:spPr>
          <a:xfrm>
            <a:off x="209549" y="3156367"/>
            <a:ext cx="6172201" cy="1806001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Competencies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379A8-984D-40CD-B143-13539483A95D}"/>
              </a:ext>
            </a:extLst>
          </p:cNvPr>
          <p:cNvSpPr/>
          <p:nvPr/>
        </p:nvSpPr>
        <p:spPr>
          <a:xfrm>
            <a:off x="209549" y="3126631"/>
            <a:ext cx="1952626" cy="199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Operations Panel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D1C1F5-EFD4-47BD-9946-17C03AAADE85}"/>
              </a:ext>
            </a:extLst>
          </p:cNvPr>
          <p:cNvSpPr/>
          <p:nvPr/>
        </p:nvSpPr>
        <p:spPr>
          <a:xfrm>
            <a:off x="6529387" y="2032052"/>
            <a:ext cx="2662238" cy="3081221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Objective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Revenue, Cost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1E160-EAB6-4DA8-9231-4668112F22CD}"/>
              </a:ext>
            </a:extLst>
          </p:cNvPr>
          <p:cNvSpPr/>
          <p:nvPr/>
        </p:nvSpPr>
        <p:spPr>
          <a:xfrm>
            <a:off x="6529387" y="2032053"/>
            <a:ext cx="1704976" cy="25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Finance Panel 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D878C9-3897-4087-990D-E4AF787A7E82}"/>
              </a:ext>
            </a:extLst>
          </p:cNvPr>
          <p:cNvSpPr/>
          <p:nvPr/>
        </p:nvSpPr>
        <p:spPr>
          <a:xfrm>
            <a:off x="9334500" y="2282151"/>
            <a:ext cx="1990726" cy="4042449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factors are threatening our success?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CA5AE-7897-49F6-91B7-40B644B8D067}"/>
              </a:ext>
            </a:extLst>
          </p:cNvPr>
          <p:cNvSpPr/>
          <p:nvPr/>
        </p:nvSpPr>
        <p:spPr>
          <a:xfrm>
            <a:off x="9353550" y="2045565"/>
            <a:ext cx="1533525" cy="68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Competition &amp; Risk Panel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59F181-3550-47B0-BB13-DCA92EE02CF8}"/>
              </a:ext>
            </a:extLst>
          </p:cNvPr>
          <p:cNvSpPr/>
          <p:nvPr/>
        </p:nvSpPr>
        <p:spPr>
          <a:xfrm>
            <a:off x="238124" y="5240397"/>
            <a:ext cx="8896351" cy="966630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infrastructure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Systems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people and talent </a:t>
            </a:r>
            <a:r>
              <a:rPr lang="en-IN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delivarables</a:t>
            </a: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AE506-EC33-4E22-99AF-77CDA5D3EB4E}"/>
              </a:ext>
            </a:extLst>
          </p:cNvPr>
          <p:cNvSpPr/>
          <p:nvPr/>
        </p:nvSpPr>
        <p:spPr>
          <a:xfrm>
            <a:off x="238124" y="5198864"/>
            <a:ext cx="292417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Resources Panel  </a:t>
            </a:r>
          </a:p>
        </p:txBody>
      </p:sp>
    </p:spTree>
    <p:extLst>
      <p:ext uri="{BB962C8B-B14F-4D97-AF65-F5344CB8AC3E}">
        <p14:creationId xmlns:p14="http://schemas.microsoft.com/office/powerpoint/2010/main" val="201863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6235D3-290F-4D1E-B4B1-6701ACDDBFCE}"/>
              </a:ext>
            </a:extLst>
          </p:cNvPr>
          <p:cNvSpPr txBox="1">
            <a:spLocks/>
          </p:cNvSpPr>
          <p:nvPr/>
        </p:nvSpPr>
        <p:spPr>
          <a:xfrm>
            <a:off x="-76200" y="6640243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Frutiger LT Std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1000" dirty="0" err="1"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r>
              <a:rPr lang="en-US" sz="1200" b="1" kern="10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7B4C9-7F75-4C1C-B09D-AF767FED4554}"/>
              </a:ext>
            </a:extLst>
          </p:cNvPr>
          <p:cNvSpPr txBox="1"/>
          <p:nvPr/>
        </p:nvSpPr>
        <p:spPr>
          <a:xfrm>
            <a:off x="209550" y="2368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CDBFF-3080-469B-BC87-442DADC46E41}"/>
              </a:ext>
            </a:extLst>
          </p:cNvPr>
          <p:cNvSpPr txBox="1"/>
          <p:nvPr/>
        </p:nvSpPr>
        <p:spPr>
          <a:xfrm>
            <a:off x="301658" y="838987"/>
            <a:ext cx="8821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out the cities which has more trips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2.To find out the </a:t>
            </a:r>
            <a:r>
              <a:rPr lang="en-IN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/most common fare amount 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3.Predicting the fare amount based on trip distance ?</a:t>
            </a:r>
          </a:p>
          <a:p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solved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linear regression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algorithm,folium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package on python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6235D3-290F-4D1E-B4B1-6701ACDDBFCE}"/>
              </a:ext>
            </a:extLst>
          </p:cNvPr>
          <p:cNvSpPr txBox="1">
            <a:spLocks/>
          </p:cNvSpPr>
          <p:nvPr/>
        </p:nvSpPr>
        <p:spPr>
          <a:xfrm>
            <a:off x="-76200" y="6640243"/>
            <a:ext cx="2496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Frutiger LT Std 45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kern="1000" dirty="0" err="1"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r>
              <a:rPr lang="en-US" sz="1200" b="1" kern="10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ADC0FF-F7E0-43E2-A075-7C8D085A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2000"/>
            <a:ext cx="2496000" cy="216000"/>
          </a:xfrm>
        </p:spPr>
        <p:txBody>
          <a:bodyPr/>
          <a:lstStyle/>
          <a:p>
            <a:r>
              <a:rPr lang="en-US" sz="1200" b="1" kern="1000" dirty="0" err="1">
                <a:latin typeface="Arial" panose="020B0604020202020204" pitchFamily="34" charset="0"/>
                <a:cs typeface="Arial" panose="020B0604020202020204" pitchFamily="34" charset="0"/>
              </a:rPr>
              <a:t>Seite</a:t>
            </a:r>
            <a:r>
              <a:rPr lang="en-US" sz="1200" b="1" kern="1000" dirty="0"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4C0FF-9F6D-47E2-9E82-5496E63B7154}"/>
              </a:ext>
            </a:extLst>
          </p:cNvPr>
          <p:cNvSpPr txBox="1"/>
          <p:nvPr/>
        </p:nvSpPr>
        <p:spPr>
          <a:xfrm>
            <a:off x="209550" y="2368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A48226-33ED-4DB9-BB3F-A633563C3CDA}"/>
              </a:ext>
            </a:extLst>
          </p:cNvPr>
          <p:cNvSpPr/>
          <p:nvPr/>
        </p:nvSpPr>
        <p:spPr>
          <a:xfrm>
            <a:off x="143325" y="1930314"/>
            <a:ext cx="1828800" cy="1019175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dataset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700-FDD0-41FD-8B58-222B0D57DFEF}"/>
              </a:ext>
            </a:extLst>
          </p:cNvPr>
          <p:cNvSpPr/>
          <p:nvPr/>
        </p:nvSpPr>
        <p:spPr>
          <a:xfrm>
            <a:off x="1357312" y="2781299"/>
            <a:ext cx="15430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Load data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1A383C-5487-49AE-B79E-F5F10A6513F1}"/>
              </a:ext>
            </a:extLst>
          </p:cNvPr>
          <p:cNvSpPr/>
          <p:nvPr/>
        </p:nvSpPr>
        <p:spPr>
          <a:xfrm>
            <a:off x="3444995" y="1813632"/>
            <a:ext cx="2600774" cy="1252538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 and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88497-6A64-4B35-BC98-A87A40AADFA8}"/>
              </a:ext>
            </a:extLst>
          </p:cNvPr>
          <p:cNvSpPr/>
          <p:nvPr/>
        </p:nvSpPr>
        <p:spPr>
          <a:xfrm>
            <a:off x="5762625" y="2781299"/>
            <a:ext cx="15430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Profiling 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F38919-D81B-4A74-A38D-7FE59B86A9CC}"/>
              </a:ext>
            </a:extLst>
          </p:cNvPr>
          <p:cNvSpPr/>
          <p:nvPr/>
        </p:nvSpPr>
        <p:spPr>
          <a:xfrm>
            <a:off x="7686674" y="1735051"/>
            <a:ext cx="3667125" cy="1512974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Completeness-Accuracy-Consistency-conformity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3E2B5A-EC78-4DC9-95E1-853BCB710AFA}"/>
              </a:ext>
            </a:extLst>
          </p:cNvPr>
          <p:cNvSpPr/>
          <p:nvPr/>
        </p:nvSpPr>
        <p:spPr>
          <a:xfrm>
            <a:off x="10505625" y="2922675"/>
            <a:ext cx="15430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Cleaning 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5FA3D-91DB-49CC-A67E-0CF7EC6A3FF8}"/>
              </a:ext>
            </a:extLst>
          </p:cNvPr>
          <p:cNvSpPr/>
          <p:nvPr/>
        </p:nvSpPr>
        <p:spPr>
          <a:xfrm>
            <a:off x="3018525" y="4610099"/>
            <a:ext cx="2934600" cy="904876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using </a:t>
            </a:r>
            <a:r>
              <a:rPr lang="en-IN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folium,linear</a:t>
            </a:r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36CB06-5997-4ABE-9FB9-4A436F2B132F}"/>
              </a:ext>
            </a:extLst>
          </p:cNvPr>
          <p:cNvSpPr/>
          <p:nvPr/>
        </p:nvSpPr>
        <p:spPr>
          <a:xfrm>
            <a:off x="5591175" y="5219699"/>
            <a:ext cx="15430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Analysis  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630D4-5EA6-46C9-925E-9C68FBA01C49}"/>
              </a:ext>
            </a:extLst>
          </p:cNvPr>
          <p:cNvCxnSpPr/>
          <p:nvPr/>
        </p:nvCxnSpPr>
        <p:spPr>
          <a:xfrm>
            <a:off x="2128837" y="2282081"/>
            <a:ext cx="1176338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D05A0-F733-4FF2-A2C2-BA5BF46F7AB0}"/>
              </a:ext>
            </a:extLst>
          </p:cNvPr>
          <p:cNvCxnSpPr/>
          <p:nvPr/>
        </p:nvCxnSpPr>
        <p:spPr>
          <a:xfrm>
            <a:off x="6383908" y="2433415"/>
            <a:ext cx="1176338" cy="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9405CB-C291-47F2-9BC4-7EECD28DA04A}"/>
              </a:ext>
            </a:extLst>
          </p:cNvPr>
          <p:cNvCxnSpPr>
            <a:cxnSpLocks/>
          </p:cNvCxnSpPr>
          <p:nvPr/>
        </p:nvCxnSpPr>
        <p:spPr>
          <a:xfrm flipH="1">
            <a:off x="6362700" y="3503476"/>
            <a:ext cx="2345308" cy="124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>
                <a:latin typeface="Arial" panose="020B0604020202020204" pitchFamily="34" charset="0"/>
                <a:cs typeface="Arial" panose="020B0604020202020204" pitchFamily="34" charset="0"/>
              </a:rPr>
              <a:t>Seite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09550" y="236807"/>
            <a:ext cx="99619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Profiling </a:t>
            </a: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is clean above 90 percent which is obvious through summary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It is made using profile report under pandas profiling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D96D1F-600A-42E3-B158-58A425AB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28" y="1508289"/>
            <a:ext cx="7075626" cy="42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>
                <a:latin typeface="Arial" panose="020B0604020202020204" pitchFamily="34" charset="0"/>
                <a:cs typeface="Arial" panose="020B0604020202020204" pitchFamily="34" charset="0"/>
              </a:rPr>
              <a:t>Seite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09550" y="237753"/>
            <a:ext cx="1039359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to achieve completeness ,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validity,accuracy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, conformity is made using python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AA109-54F4-4596-846F-C11A73D5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51" y="1576581"/>
            <a:ext cx="8370114" cy="48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CE546-B0ED-4E24-A179-F7EA2535D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76200" y="6640243"/>
            <a:ext cx="2496000" cy="216000"/>
          </a:xfrm>
        </p:spPr>
        <p:txBody>
          <a:bodyPr/>
          <a:lstStyle/>
          <a:p>
            <a:r>
              <a:rPr lang="en-US" sz="1200" b="1" kern="1000" dirty="0">
                <a:latin typeface="Arial" panose="020B0604020202020204" pitchFamily="34" charset="0"/>
                <a:cs typeface="Arial" panose="020B0604020202020204" pitchFamily="34" charset="0"/>
              </a:rPr>
              <a:t>Seite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AB4E9-6744-44B5-8490-488595220335}"/>
              </a:ext>
            </a:extLst>
          </p:cNvPr>
          <p:cNvSpPr txBox="1"/>
          <p:nvPr/>
        </p:nvSpPr>
        <p:spPr>
          <a:xfrm>
            <a:off x="209550" y="236807"/>
            <a:ext cx="538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Schema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882A28-FE12-4E44-8FD3-1970A4BF4F60}"/>
              </a:ext>
            </a:extLst>
          </p:cNvPr>
          <p:cNvSpPr/>
          <p:nvPr/>
        </p:nvSpPr>
        <p:spPr>
          <a:xfrm>
            <a:off x="1198275" y="1714247"/>
            <a:ext cx="1995150" cy="1746082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C535A-936A-40CA-BEAC-5189819A0A18}"/>
              </a:ext>
            </a:extLst>
          </p:cNvPr>
          <p:cNvSpPr/>
          <p:nvPr/>
        </p:nvSpPr>
        <p:spPr>
          <a:xfrm flipH="1">
            <a:off x="4729499" y="2568744"/>
            <a:ext cx="2347576" cy="216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9C4E0-9AC0-4676-B1F1-11D664321432}"/>
              </a:ext>
            </a:extLst>
          </p:cNvPr>
          <p:cNvSpPr/>
          <p:nvPr/>
        </p:nvSpPr>
        <p:spPr>
          <a:xfrm>
            <a:off x="7944411" y="4394536"/>
            <a:ext cx="2437840" cy="1279356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Passenger_count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332BD0-F46E-4D70-95E2-0A8535E8D64C}"/>
              </a:ext>
            </a:extLst>
          </p:cNvPr>
          <p:cNvSpPr/>
          <p:nvPr/>
        </p:nvSpPr>
        <p:spPr>
          <a:xfrm>
            <a:off x="1094481" y="4507598"/>
            <a:ext cx="2039244" cy="1279356"/>
          </a:xfrm>
          <a:prstGeom prst="roundRect">
            <a:avLst/>
          </a:prstGeom>
          <a:solidFill>
            <a:srgbClr val="919B09">
              <a:alpha val="1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14FAF-E7E7-4C7C-89F1-85831F1DA316}"/>
              </a:ext>
            </a:extLst>
          </p:cNvPr>
          <p:cNvSpPr txBox="1"/>
          <p:nvPr/>
        </p:nvSpPr>
        <p:spPr>
          <a:xfrm>
            <a:off x="4905375" y="2768769"/>
            <a:ext cx="2028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VendorID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RatecodeID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Pickup_datetime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A0EBB-8B14-4538-91CF-8AEA8025D4B9}"/>
              </a:ext>
            </a:extLst>
          </p:cNvPr>
          <p:cNvSpPr txBox="1"/>
          <p:nvPr/>
        </p:nvSpPr>
        <p:spPr>
          <a:xfrm>
            <a:off x="1308038" y="1951122"/>
            <a:ext cx="18853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pickup_longitude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pickup_latitude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dropoff_longitude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dropoff_latitude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7621B-7722-40A7-88A6-411B7B256B82}"/>
              </a:ext>
            </a:extLst>
          </p:cNvPr>
          <p:cNvSpPr txBox="1"/>
          <p:nvPr/>
        </p:nvSpPr>
        <p:spPr>
          <a:xfrm>
            <a:off x="1145887" y="4666813"/>
            <a:ext cx="1885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trip_distance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fare_amount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90A10-F316-4474-90A7-5AD66608D89D}"/>
              </a:ext>
            </a:extLst>
          </p:cNvPr>
          <p:cNvSpPr txBox="1"/>
          <p:nvPr/>
        </p:nvSpPr>
        <p:spPr>
          <a:xfrm>
            <a:off x="8058431" y="4500623"/>
            <a:ext cx="2119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Passenger_dimension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36A1E-C793-4F5B-8DEA-6C71BCF7B547}"/>
              </a:ext>
            </a:extLst>
          </p:cNvPr>
          <p:cNvCxnSpPr>
            <a:cxnSpLocks/>
          </p:cNvCxnSpPr>
          <p:nvPr/>
        </p:nvCxnSpPr>
        <p:spPr>
          <a:xfrm>
            <a:off x="4038039" y="3429000"/>
            <a:ext cx="867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A1687E-48F5-4CA7-997F-D5D35669E4A2}"/>
              </a:ext>
            </a:extLst>
          </p:cNvPr>
          <p:cNvCxnSpPr>
            <a:cxnSpLocks/>
          </p:cNvCxnSpPr>
          <p:nvPr/>
        </p:nvCxnSpPr>
        <p:spPr>
          <a:xfrm>
            <a:off x="4038039" y="2543176"/>
            <a:ext cx="0" cy="86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F0379C-E502-486B-9AD9-901CCB685493}"/>
              </a:ext>
            </a:extLst>
          </p:cNvPr>
          <p:cNvCxnSpPr>
            <a:cxnSpLocks/>
          </p:cNvCxnSpPr>
          <p:nvPr/>
        </p:nvCxnSpPr>
        <p:spPr>
          <a:xfrm flipH="1">
            <a:off x="3193425" y="2543176"/>
            <a:ext cx="84461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623210-2ECF-4D65-A133-48B6200A0373}"/>
              </a:ext>
            </a:extLst>
          </p:cNvPr>
          <p:cNvCxnSpPr>
            <a:cxnSpLocks/>
          </p:cNvCxnSpPr>
          <p:nvPr/>
        </p:nvCxnSpPr>
        <p:spPr>
          <a:xfrm>
            <a:off x="6934200" y="3746584"/>
            <a:ext cx="1438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C99097-2738-4D0E-AD58-81815227CD7E}"/>
              </a:ext>
            </a:extLst>
          </p:cNvPr>
          <p:cNvCxnSpPr>
            <a:cxnSpLocks/>
          </p:cNvCxnSpPr>
          <p:nvPr/>
        </p:nvCxnSpPr>
        <p:spPr>
          <a:xfrm>
            <a:off x="4038039" y="3971925"/>
            <a:ext cx="691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9683F0-3B5F-469A-85F6-61877A959435}"/>
              </a:ext>
            </a:extLst>
          </p:cNvPr>
          <p:cNvCxnSpPr>
            <a:cxnSpLocks/>
          </p:cNvCxnSpPr>
          <p:nvPr/>
        </p:nvCxnSpPr>
        <p:spPr>
          <a:xfrm>
            <a:off x="4038039" y="3960271"/>
            <a:ext cx="0" cy="92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06632F-7EE4-4A54-B73D-4E75BCF48ED9}"/>
              </a:ext>
            </a:extLst>
          </p:cNvPr>
          <p:cNvCxnSpPr>
            <a:cxnSpLocks/>
          </p:cNvCxnSpPr>
          <p:nvPr/>
        </p:nvCxnSpPr>
        <p:spPr>
          <a:xfrm flipH="1">
            <a:off x="3133725" y="4880701"/>
            <a:ext cx="90431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19114A-EE51-451D-B5B9-D72E69BA51E9}"/>
              </a:ext>
            </a:extLst>
          </p:cNvPr>
          <p:cNvCxnSpPr>
            <a:cxnSpLocks/>
          </p:cNvCxnSpPr>
          <p:nvPr/>
        </p:nvCxnSpPr>
        <p:spPr>
          <a:xfrm>
            <a:off x="8372475" y="3746584"/>
            <a:ext cx="0" cy="609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7EA02F-9250-477E-8435-03CC8A6C3928}"/>
              </a:ext>
            </a:extLst>
          </p:cNvPr>
          <p:cNvSpPr txBox="1"/>
          <p:nvPr/>
        </p:nvSpPr>
        <p:spPr>
          <a:xfrm>
            <a:off x="1384917" y="1336692"/>
            <a:ext cx="180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A065D-32A8-43E9-9756-B2D3F63B6C62}"/>
              </a:ext>
            </a:extLst>
          </p:cNvPr>
          <p:cNvSpPr txBox="1"/>
          <p:nvPr/>
        </p:nvSpPr>
        <p:spPr>
          <a:xfrm>
            <a:off x="1198275" y="4155722"/>
            <a:ext cx="19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E3B2E-A358-4EC0-BAA8-9D94066EFE4A}"/>
              </a:ext>
            </a:extLst>
          </p:cNvPr>
          <p:cNvSpPr txBox="1"/>
          <p:nvPr/>
        </p:nvSpPr>
        <p:spPr>
          <a:xfrm>
            <a:off x="8372476" y="4048217"/>
            <a:ext cx="200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3E7F1-BFD1-41F1-AC73-CA23B3F2F8D2}"/>
              </a:ext>
            </a:extLst>
          </p:cNvPr>
          <p:cNvSpPr txBox="1"/>
          <p:nvPr/>
        </p:nvSpPr>
        <p:spPr>
          <a:xfrm>
            <a:off x="4829452" y="2201662"/>
            <a:ext cx="210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409638581"/>
      </p:ext>
    </p:extLst>
  </p:cSld>
  <p:clrMapOvr>
    <a:masterClrMapping/>
  </p:clrMapOvr>
</p:sld>
</file>

<file path=ppt/theme/theme1.xml><?xml version="1.0" encoding="utf-8"?>
<a:theme xmlns:a="http://schemas.openxmlformats.org/drawingml/2006/main" name="SRH Holding">
  <a:themeElements>
    <a:clrScheme name="SRH Holding">
      <a:dk1>
        <a:sysClr val="windowText" lastClr="000000"/>
      </a:dk1>
      <a:lt1>
        <a:sysClr val="window" lastClr="FFFFFF"/>
      </a:lt1>
      <a:dk2>
        <a:srgbClr val="0C3A78"/>
      </a:dk2>
      <a:lt2>
        <a:srgbClr val="F08300"/>
      </a:lt2>
      <a:accent1>
        <a:srgbClr val="909C09"/>
      </a:accent1>
      <a:accent2>
        <a:srgbClr val="717F80"/>
      </a:accent2>
      <a:accent3>
        <a:srgbClr val="860830"/>
      </a:accent3>
      <a:accent4>
        <a:srgbClr val="2E63AC"/>
      </a:accent4>
      <a:accent5>
        <a:srgbClr val="FEC958"/>
      </a:accent5>
      <a:accent6>
        <a:srgbClr val="EDAB33"/>
      </a:accent6>
      <a:hlink>
        <a:srgbClr val="0000FF"/>
      </a:hlink>
      <a:folHlink>
        <a:srgbClr val="800080"/>
      </a:folHlink>
    </a:clrScheme>
    <a:fontScheme name="SRH Bildung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6B812DD3A6C4393168C9B7017CDF1" ma:contentTypeVersion="2" ma:contentTypeDescription="Create a new document." ma:contentTypeScope="" ma:versionID="7ce9579efeacbaa4b393c055010604d7">
  <xsd:schema xmlns:xsd="http://www.w3.org/2001/XMLSchema" xmlns:xs="http://www.w3.org/2001/XMLSchema" xmlns:p="http://schemas.microsoft.com/office/2006/metadata/properties" xmlns:ns2="e85e7d1f-54d7-4bb0-90ad-39ffb394ec6b" targetNamespace="http://schemas.microsoft.com/office/2006/metadata/properties" ma:root="true" ma:fieldsID="ba6ac4dc2df417b6361b41a4cbb1949b" ns2:_="">
    <xsd:import namespace="e85e7d1f-54d7-4bb0-90ad-39ffb394ec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e7d1f-54d7-4bb0-90ad-39ffb394ec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823572-EEE0-4645-B01B-4C1C604F1D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AB1F5-98C7-489B-BE81-6F225D604E8B}">
  <ds:schemaRefs>
    <ds:schemaRef ds:uri="e85e7d1f-54d7-4bb0-90ad-39ffb394ec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24E9D0-8F40-42D3-A9E3-51A334187046}">
  <ds:schemaRefs>
    <ds:schemaRef ds:uri="http://schemas.microsoft.com/office/2006/documentManagement/types"/>
    <ds:schemaRef ds:uri="http://schemas.openxmlformats.org/package/2006/metadata/core-properties"/>
    <ds:schemaRef ds:uri="e85e7d1f-54d7-4bb0-90ad-39ffb394ec6b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370</Words>
  <Application>Microsoft Office PowerPoint</Application>
  <PresentationFormat>Widescreen</PresentationFormat>
  <Paragraphs>158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Frutiger 45 Light</vt:lpstr>
      <vt:lpstr>Frutiger 45 Light</vt:lpstr>
      <vt:lpstr>Frutiger LT Std 45 Light</vt:lpstr>
      <vt:lpstr>Frutiger LT Std 47 Light Cn</vt:lpstr>
      <vt:lpstr>Frutiger LT Std 57 Cn</vt:lpstr>
      <vt:lpstr>SRH Holding</vt:lpstr>
      <vt:lpstr>      Data curation and Modelling  11.05.2021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most occured fare amount on the taxi</vt:lpstr>
      <vt:lpstr>Predicting fare amount based on trip distance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IT-security 2020</dc:title>
  <dc:creator>Keshav, Anil</dc:creator>
  <cp:lastModifiedBy>Nanda Kumar, Bharath Kumar (SRH Hochschule Heidelberg Student)</cp:lastModifiedBy>
  <cp:revision>10</cp:revision>
  <dcterms:created xsi:type="dcterms:W3CDTF">2020-10-13T19:39:56Z</dcterms:created>
  <dcterms:modified xsi:type="dcterms:W3CDTF">2021-05-15T21:52:05Z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0x0101006FD6B812DD3A6C4393168C9B7017CDF1</vt:lpwstr>
  </property>
</Properties>
</file>