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League Spartan" panose="020B0604020202020204" charset="0"/>
      <p:regular r:id="rId23"/>
    </p:embeddedFont>
    <p:embeddedFont>
      <p:font typeface="Poppins" panose="00000500000000000000" pitchFamily="2" charset="0"/>
      <p:regular r:id="rId24"/>
      <p:bold r:id="rId25"/>
    </p:embeddedFont>
    <p:embeddedFont>
      <p:font typeface="Poppins Bold" panose="000008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41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888" b="-12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3452396" y="2816272"/>
            <a:ext cx="11383209" cy="4924281"/>
            <a:chOff x="0" y="0"/>
            <a:chExt cx="2998047" cy="12969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98047" cy="1296930"/>
            </a:xfrm>
            <a:custGeom>
              <a:avLst/>
              <a:gdLst/>
              <a:ahLst/>
              <a:cxnLst/>
              <a:rect l="l" t="t" r="r" b="b"/>
              <a:pathLst>
                <a:path w="2998047" h="1296930">
                  <a:moveTo>
                    <a:pt x="0" y="0"/>
                  </a:moveTo>
                  <a:lnTo>
                    <a:pt x="2998047" y="0"/>
                  </a:lnTo>
                  <a:lnTo>
                    <a:pt x="2998047" y="1296930"/>
                  </a:lnTo>
                  <a:lnTo>
                    <a:pt x="0" y="12969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92CA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998047" cy="13350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52396" y="5278412"/>
            <a:ext cx="11383209" cy="1559914"/>
            <a:chOff x="0" y="0"/>
            <a:chExt cx="2998047" cy="4108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98047" cy="410842"/>
            </a:xfrm>
            <a:custGeom>
              <a:avLst/>
              <a:gdLst/>
              <a:ahLst/>
              <a:cxnLst/>
              <a:rect l="l" t="t" r="r" b="b"/>
              <a:pathLst>
                <a:path w="2998047" h="410842">
                  <a:moveTo>
                    <a:pt x="0" y="0"/>
                  </a:moveTo>
                  <a:lnTo>
                    <a:pt x="2998047" y="0"/>
                  </a:lnTo>
                  <a:lnTo>
                    <a:pt x="2998047" y="410842"/>
                  </a:lnTo>
                  <a:lnTo>
                    <a:pt x="0" y="410842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998047" cy="448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610612" y="1712232"/>
            <a:ext cx="3066777" cy="2208079"/>
          </a:xfrm>
          <a:custGeom>
            <a:avLst/>
            <a:gdLst/>
            <a:ahLst/>
            <a:cxnLst/>
            <a:rect l="l" t="t" r="r" b="b"/>
            <a:pathLst>
              <a:path w="3066777" h="2208079">
                <a:moveTo>
                  <a:pt x="0" y="0"/>
                </a:moveTo>
                <a:lnTo>
                  <a:pt x="3066776" y="0"/>
                </a:lnTo>
                <a:lnTo>
                  <a:pt x="3066776" y="2208080"/>
                </a:lnTo>
                <a:lnTo>
                  <a:pt x="0" y="2208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536369" y="5173637"/>
            <a:ext cx="13580483" cy="2635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spc="2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SUPERMART GROCERY SALES </a:t>
            </a:r>
          </a:p>
          <a:p>
            <a:pPr algn="ctr">
              <a:lnSpc>
                <a:spcPts val="7000"/>
              </a:lnSpc>
            </a:pPr>
            <a:r>
              <a:rPr lang="en-US" sz="5000" b="1" spc="2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RETAIL ANALYTICS</a:t>
            </a:r>
          </a:p>
          <a:p>
            <a:pPr marL="0" lvl="0" indent="0" algn="ctr">
              <a:lnSpc>
                <a:spcPts val="7000"/>
              </a:lnSpc>
            </a:pPr>
            <a:endParaRPr lang="en-US" sz="5000" b="1" spc="250">
              <a:solidFill>
                <a:srgbClr val="EEEEE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B62FD-2BDB-A8DA-16DC-C1B4187375E5}"/>
              </a:ext>
            </a:extLst>
          </p:cNvPr>
          <p:cNvSpPr txBox="1"/>
          <p:nvPr/>
        </p:nvSpPr>
        <p:spPr>
          <a:xfrm>
            <a:off x="12344400" y="8609218"/>
            <a:ext cx="9144000" cy="1356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ts val="3360"/>
              </a:lnSpc>
            </a:pPr>
            <a:r>
              <a:rPr lang="en-US" sz="1800" b="1" spc="315" dirty="0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BY:</a:t>
            </a:r>
          </a:p>
          <a:p>
            <a:pPr marL="0" lvl="0" indent="0" algn="just">
              <a:lnSpc>
                <a:spcPts val="3360"/>
              </a:lnSpc>
            </a:pPr>
            <a:r>
              <a:rPr lang="en-US" b="1" spc="315" dirty="0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MADIREDDY BHARATH KUMAR REDDY</a:t>
            </a:r>
          </a:p>
          <a:p>
            <a:pPr marL="0" lvl="0" indent="0" algn="just">
              <a:lnSpc>
                <a:spcPts val="3360"/>
              </a:lnSpc>
            </a:pPr>
            <a:r>
              <a:rPr lang="en-US" sz="1800" b="1" spc="315" dirty="0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16/09/2024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21657" y="2063794"/>
            <a:ext cx="9753055" cy="3385853"/>
          </a:xfrm>
          <a:custGeom>
            <a:avLst/>
            <a:gdLst/>
            <a:ahLst/>
            <a:cxnLst/>
            <a:rect l="l" t="t" r="r" b="b"/>
            <a:pathLst>
              <a:path w="9753055" h="3385853">
                <a:moveTo>
                  <a:pt x="0" y="0"/>
                </a:moveTo>
                <a:lnTo>
                  <a:pt x="9753055" y="0"/>
                </a:lnTo>
                <a:lnTo>
                  <a:pt x="9753055" y="3385853"/>
                </a:lnTo>
                <a:lnTo>
                  <a:pt x="0" y="3385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21657" y="5851602"/>
            <a:ext cx="8858781" cy="3788456"/>
          </a:xfrm>
          <a:custGeom>
            <a:avLst/>
            <a:gdLst/>
            <a:ahLst/>
            <a:cxnLst/>
            <a:rect l="l" t="t" r="r" b="b"/>
            <a:pathLst>
              <a:path w="8858781" h="3788456">
                <a:moveTo>
                  <a:pt x="0" y="0"/>
                </a:moveTo>
                <a:lnTo>
                  <a:pt x="8858781" y="0"/>
                </a:lnTo>
                <a:lnTo>
                  <a:pt x="8858781" y="3788456"/>
                </a:lnTo>
                <a:lnTo>
                  <a:pt x="0" y="37884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615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548937"/>
            <a:ext cx="10015413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Q6 What are the total sales and profit by city?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33534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027092"/>
            <a:ext cx="8421658" cy="3458285"/>
          </a:xfrm>
          <a:custGeom>
            <a:avLst/>
            <a:gdLst/>
            <a:ahLst/>
            <a:cxnLst/>
            <a:rect l="l" t="t" r="r" b="b"/>
            <a:pathLst>
              <a:path w="8421658" h="3458285">
                <a:moveTo>
                  <a:pt x="0" y="0"/>
                </a:moveTo>
                <a:lnTo>
                  <a:pt x="8421658" y="0"/>
                </a:lnTo>
                <a:lnTo>
                  <a:pt x="8421658" y="3458284"/>
                </a:lnTo>
                <a:lnTo>
                  <a:pt x="0" y="3458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87" b="-188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12920" y="6146877"/>
            <a:ext cx="10801149" cy="1426880"/>
          </a:xfrm>
          <a:custGeom>
            <a:avLst/>
            <a:gdLst/>
            <a:ahLst/>
            <a:cxnLst/>
            <a:rect l="l" t="t" r="r" b="b"/>
            <a:pathLst>
              <a:path w="10801149" h="1426880">
                <a:moveTo>
                  <a:pt x="0" y="0"/>
                </a:moveTo>
                <a:lnTo>
                  <a:pt x="10801149" y="0"/>
                </a:lnTo>
                <a:lnTo>
                  <a:pt x="10801149" y="1426880"/>
                </a:lnTo>
                <a:lnTo>
                  <a:pt x="0" y="1426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77838" y="7969274"/>
            <a:ext cx="10736231" cy="1289026"/>
          </a:xfrm>
          <a:custGeom>
            <a:avLst/>
            <a:gdLst/>
            <a:ahLst/>
            <a:cxnLst/>
            <a:rect l="l" t="t" r="r" b="b"/>
            <a:pathLst>
              <a:path w="10736231" h="1289026">
                <a:moveTo>
                  <a:pt x="0" y="0"/>
                </a:moveTo>
                <a:lnTo>
                  <a:pt x="10736231" y="0"/>
                </a:lnTo>
                <a:lnTo>
                  <a:pt x="10736231" y="1289026"/>
                </a:lnTo>
                <a:lnTo>
                  <a:pt x="0" y="128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1063162"/>
            <a:ext cx="11445862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Q7 What are the details of the most and least profitable orders?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9299" y="533534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77838" y="2114058"/>
            <a:ext cx="10716754" cy="3335590"/>
          </a:xfrm>
          <a:custGeom>
            <a:avLst/>
            <a:gdLst/>
            <a:ahLst/>
            <a:cxnLst/>
            <a:rect l="l" t="t" r="r" b="b"/>
            <a:pathLst>
              <a:path w="10716754" h="3335590">
                <a:moveTo>
                  <a:pt x="0" y="0"/>
                </a:moveTo>
                <a:lnTo>
                  <a:pt x="10716754" y="0"/>
                </a:lnTo>
                <a:lnTo>
                  <a:pt x="10716754" y="3335589"/>
                </a:lnTo>
                <a:lnTo>
                  <a:pt x="0" y="3335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99984" y="6004002"/>
            <a:ext cx="7597217" cy="3798608"/>
          </a:xfrm>
          <a:custGeom>
            <a:avLst/>
            <a:gdLst/>
            <a:ahLst/>
            <a:cxnLst/>
            <a:rect l="l" t="t" r="r" b="b"/>
            <a:pathLst>
              <a:path w="7597217" h="3798608">
                <a:moveTo>
                  <a:pt x="0" y="0"/>
                </a:moveTo>
                <a:lnTo>
                  <a:pt x="7597217" y="0"/>
                </a:lnTo>
                <a:lnTo>
                  <a:pt x="7597217" y="3798608"/>
                </a:lnTo>
                <a:lnTo>
                  <a:pt x="0" y="3798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063162"/>
            <a:ext cx="11445862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Q8. Segment customers based on their total sales into High, Medium, and Low volume categories.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43059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250193"/>
            <a:ext cx="10910593" cy="3071604"/>
          </a:xfrm>
          <a:custGeom>
            <a:avLst/>
            <a:gdLst/>
            <a:ahLst/>
            <a:cxnLst/>
            <a:rect l="l" t="t" r="r" b="b"/>
            <a:pathLst>
              <a:path w="10910593" h="3071604">
                <a:moveTo>
                  <a:pt x="0" y="0"/>
                </a:moveTo>
                <a:lnTo>
                  <a:pt x="10910593" y="0"/>
                </a:lnTo>
                <a:lnTo>
                  <a:pt x="10910593" y="3071603"/>
                </a:lnTo>
                <a:lnTo>
                  <a:pt x="0" y="3071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28700" y="6127827"/>
            <a:ext cx="6325475" cy="4012559"/>
          </a:xfrm>
          <a:custGeom>
            <a:avLst/>
            <a:gdLst/>
            <a:ahLst/>
            <a:cxnLst/>
            <a:rect l="l" t="t" r="r" b="b"/>
            <a:pathLst>
              <a:path w="6325475" h="4012559">
                <a:moveTo>
                  <a:pt x="0" y="0"/>
                </a:moveTo>
                <a:lnTo>
                  <a:pt x="6325475" y="0"/>
                </a:lnTo>
                <a:lnTo>
                  <a:pt x="6325475" y="4012559"/>
                </a:lnTo>
                <a:lnTo>
                  <a:pt x="0" y="4012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063162"/>
            <a:ext cx="11445862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Q9. What is the average order value (AOV) for each category?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43059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36039" y="2088837"/>
            <a:ext cx="10692381" cy="3236985"/>
          </a:xfrm>
          <a:custGeom>
            <a:avLst/>
            <a:gdLst/>
            <a:ahLst/>
            <a:cxnLst/>
            <a:rect l="l" t="t" r="r" b="b"/>
            <a:pathLst>
              <a:path w="10692381" h="3236985">
                <a:moveTo>
                  <a:pt x="0" y="0"/>
                </a:moveTo>
                <a:lnTo>
                  <a:pt x="10692382" y="0"/>
                </a:lnTo>
                <a:lnTo>
                  <a:pt x="10692382" y="3236985"/>
                </a:lnTo>
                <a:lnTo>
                  <a:pt x="0" y="323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936039" y="5965902"/>
            <a:ext cx="5649005" cy="3979981"/>
          </a:xfrm>
          <a:custGeom>
            <a:avLst/>
            <a:gdLst/>
            <a:ahLst/>
            <a:cxnLst/>
            <a:rect l="l" t="t" r="r" b="b"/>
            <a:pathLst>
              <a:path w="5649005" h="3979981">
                <a:moveTo>
                  <a:pt x="0" y="0"/>
                </a:moveTo>
                <a:lnTo>
                  <a:pt x="5649005" y="0"/>
                </a:lnTo>
                <a:lnTo>
                  <a:pt x="5649005" y="3979981"/>
                </a:lnTo>
                <a:lnTo>
                  <a:pt x="0" y="39799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063162"/>
            <a:ext cx="11445862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Q10. How many orders were placed on each date?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43059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893502"/>
            <a:ext cx="10833228" cy="3299210"/>
          </a:xfrm>
          <a:custGeom>
            <a:avLst/>
            <a:gdLst/>
            <a:ahLst/>
            <a:cxnLst/>
            <a:rect l="l" t="t" r="r" b="b"/>
            <a:pathLst>
              <a:path w="10833228" h="3299210">
                <a:moveTo>
                  <a:pt x="0" y="0"/>
                </a:moveTo>
                <a:lnTo>
                  <a:pt x="10833228" y="0"/>
                </a:lnTo>
                <a:lnTo>
                  <a:pt x="10833228" y="3299210"/>
                </a:lnTo>
                <a:lnTo>
                  <a:pt x="0" y="32992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28700" y="5908752"/>
            <a:ext cx="6527779" cy="4111987"/>
          </a:xfrm>
          <a:custGeom>
            <a:avLst/>
            <a:gdLst/>
            <a:ahLst/>
            <a:cxnLst/>
            <a:rect l="l" t="t" r="r" b="b"/>
            <a:pathLst>
              <a:path w="6527779" h="4111987">
                <a:moveTo>
                  <a:pt x="0" y="0"/>
                </a:moveTo>
                <a:lnTo>
                  <a:pt x="6527779" y="0"/>
                </a:lnTo>
                <a:lnTo>
                  <a:pt x="6527779" y="4111987"/>
                </a:lnTo>
                <a:lnTo>
                  <a:pt x="0" y="41119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063162"/>
            <a:ext cx="11445862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Q11. What is the profit margin for each sub-category?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43059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021035"/>
            <a:ext cx="11301259" cy="3404504"/>
          </a:xfrm>
          <a:custGeom>
            <a:avLst/>
            <a:gdLst/>
            <a:ahLst/>
            <a:cxnLst/>
            <a:rect l="l" t="t" r="r" b="b"/>
            <a:pathLst>
              <a:path w="11301259" h="3404504">
                <a:moveTo>
                  <a:pt x="0" y="0"/>
                </a:moveTo>
                <a:lnTo>
                  <a:pt x="11301259" y="0"/>
                </a:lnTo>
                <a:lnTo>
                  <a:pt x="11301259" y="3404504"/>
                </a:lnTo>
                <a:lnTo>
                  <a:pt x="0" y="3404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146866" y="6099252"/>
            <a:ext cx="7503453" cy="4077600"/>
          </a:xfrm>
          <a:custGeom>
            <a:avLst/>
            <a:gdLst/>
            <a:ahLst/>
            <a:cxnLst/>
            <a:rect l="l" t="t" r="r" b="b"/>
            <a:pathLst>
              <a:path w="7503453" h="4077600">
                <a:moveTo>
                  <a:pt x="0" y="0"/>
                </a:moveTo>
                <a:lnTo>
                  <a:pt x="7503452" y="0"/>
                </a:lnTo>
                <a:lnTo>
                  <a:pt x="7503452" y="4077600"/>
                </a:lnTo>
                <a:lnTo>
                  <a:pt x="0" y="4077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063162"/>
            <a:ext cx="11445862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Q12. How many repeat customers are there, and what is their total sales contribution?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43059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056986"/>
            <a:ext cx="11301259" cy="3404504"/>
          </a:xfrm>
          <a:custGeom>
            <a:avLst/>
            <a:gdLst/>
            <a:ahLst/>
            <a:cxnLst/>
            <a:rect l="l" t="t" r="r" b="b"/>
            <a:pathLst>
              <a:path w="11301259" h="3404504">
                <a:moveTo>
                  <a:pt x="0" y="0"/>
                </a:moveTo>
                <a:lnTo>
                  <a:pt x="11301259" y="0"/>
                </a:lnTo>
                <a:lnTo>
                  <a:pt x="11301259" y="3404505"/>
                </a:lnTo>
                <a:lnTo>
                  <a:pt x="0" y="3404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28700" y="5994477"/>
            <a:ext cx="8237532" cy="4005085"/>
          </a:xfrm>
          <a:custGeom>
            <a:avLst/>
            <a:gdLst/>
            <a:ahLst/>
            <a:cxnLst/>
            <a:rect l="l" t="t" r="r" b="b"/>
            <a:pathLst>
              <a:path w="8237532" h="4005085">
                <a:moveTo>
                  <a:pt x="0" y="0"/>
                </a:moveTo>
                <a:lnTo>
                  <a:pt x="8237532" y="0"/>
                </a:lnTo>
                <a:lnTo>
                  <a:pt x="8237532" y="4005085"/>
                </a:lnTo>
                <a:lnTo>
                  <a:pt x="0" y="4005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009650"/>
            <a:ext cx="11445862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Q13. How many orders were placed in each state, broken down by category?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43059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2488" y="31211"/>
            <a:ext cx="16996812" cy="1193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4"/>
              </a:lnSpc>
            </a:pPr>
            <a:r>
              <a:rPr lang="en-US" sz="7003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INSIGHTS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5668" y="1548773"/>
            <a:ext cx="7722097" cy="2053587"/>
            <a:chOff x="0" y="0"/>
            <a:chExt cx="10296129" cy="2738115"/>
          </a:xfrm>
        </p:grpSpPr>
        <p:sp>
          <p:nvSpPr>
            <p:cNvPr id="4" name="TextBox 4"/>
            <p:cNvSpPr txBox="1"/>
            <p:nvPr/>
          </p:nvSpPr>
          <p:spPr>
            <a:xfrm>
              <a:off x="2368525" y="-114300"/>
              <a:ext cx="7927604" cy="618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999"/>
                </a:lnSpc>
              </a:pPr>
              <a:r>
                <a:rPr lang="en-US" sz="2499" b="1" spc="374">
                  <a:solidFill>
                    <a:srgbClr val="FF914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Top Sales Categories: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45042"/>
              <a:ext cx="1498947" cy="890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5600"/>
                </a:lnSpc>
              </a:pPr>
              <a:r>
                <a:rPr lang="en-US" sz="4000" spc="200">
                  <a:solidFill>
                    <a:srgbClr val="FF914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1930747" y="30479"/>
              <a:ext cx="0" cy="2707636"/>
            </a:xfrm>
            <a:prstGeom prst="line">
              <a:avLst/>
            </a:prstGeom>
            <a:ln w="101600" cap="flat">
              <a:solidFill>
                <a:srgbClr val="0092CA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368525" y="863173"/>
              <a:ext cx="7927604" cy="1490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40"/>
                </a:lnSpc>
              </a:pPr>
              <a:r>
                <a:rPr lang="en-US" sz="1900" spc="285">
                  <a:solidFill>
                    <a:srgbClr val="EEEEEE"/>
                  </a:solidFill>
                  <a:latin typeface="Poppins"/>
                  <a:ea typeface="Poppins"/>
                  <a:cs typeface="Poppins"/>
                  <a:sym typeface="Poppins"/>
                </a:rPr>
                <a:t>The "Beverages" category, especially "Health Drinks," leads sales, contributing over ₹1 million.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5668" y="3907161"/>
            <a:ext cx="7722097" cy="2053587"/>
            <a:chOff x="0" y="0"/>
            <a:chExt cx="10296129" cy="2738115"/>
          </a:xfrm>
        </p:grpSpPr>
        <p:sp>
          <p:nvSpPr>
            <p:cNvPr id="9" name="TextBox 9"/>
            <p:cNvSpPr txBox="1"/>
            <p:nvPr/>
          </p:nvSpPr>
          <p:spPr>
            <a:xfrm>
              <a:off x="2368525" y="-114300"/>
              <a:ext cx="7927604" cy="618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999"/>
                </a:lnSpc>
              </a:pPr>
              <a:r>
                <a:rPr lang="en-US" sz="2499" b="1" spc="374">
                  <a:solidFill>
                    <a:srgbClr val="FF914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Regional Sales: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45042"/>
              <a:ext cx="1498947" cy="890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5600"/>
                </a:lnSpc>
              </a:pPr>
              <a:r>
                <a:rPr lang="en-US" sz="4000" spc="200">
                  <a:solidFill>
                    <a:srgbClr val="FF914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</a:p>
          </p:txBody>
        </p:sp>
        <p:sp>
          <p:nvSpPr>
            <p:cNvPr id="11" name="AutoShape 11"/>
            <p:cNvSpPr/>
            <p:nvPr/>
          </p:nvSpPr>
          <p:spPr>
            <a:xfrm flipV="1">
              <a:off x="1930747" y="30479"/>
              <a:ext cx="0" cy="2707636"/>
            </a:xfrm>
            <a:prstGeom prst="line">
              <a:avLst/>
            </a:prstGeom>
            <a:ln w="101600" cap="flat">
              <a:solidFill>
                <a:srgbClr val="0092CA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68525" y="863173"/>
              <a:ext cx="7927604" cy="1490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40"/>
                </a:lnSpc>
              </a:pPr>
              <a:r>
                <a:rPr lang="en-US" sz="1900" spc="285">
                  <a:solidFill>
                    <a:srgbClr val="EEEEEE"/>
                  </a:solidFill>
                  <a:latin typeface="Poppins"/>
                  <a:ea typeface="Poppins"/>
                  <a:cs typeface="Poppins"/>
                  <a:sym typeface="Poppins"/>
                </a:rPr>
                <a:t>The "West" region tops sales with ₹4.8 million, followed by the "East" region, showing strong regional demand.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45668" y="6465573"/>
            <a:ext cx="7722097" cy="2053587"/>
            <a:chOff x="0" y="0"/>
            <a:chExt cx="10296129" cy="2738115"/>
          </a:xfrm>
        </p:grpSpPr>
        <p:sp>
          <p:nvSpPr>
            <p:cNvPr id="14" name="TextBox 14"/>
            <p:cNvSpPr txBox="1"/>
            <p:nvPr/>
          </p:nvSpPr>
          <p:spPr>
            <a:xfrm>
              <a:off x="2368525" y="-114300"/>
              <a:ext cx="7927604" cy="618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999"/>
                </a:lnSpc>
              </a:pPr>
              <a:r>
                <a:rPr lang="en-US" sz="2499" b="1" spc="374">
                  <a:solidFill>
                    <a:srgbClr val="FF914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Customer Segmentation: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5042"/>
              <a:ext cx="1498947" cy="890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5600"/>
                </a:lnSpc>
              </a:pPr>
              <a:r>
                <a:rPr lang="en-US" sz="4000" spc="200">
                  <a:solidFill>
                    <a:srgbClr val="FF914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1930747" y="30479"/>
              <a:ext cx="0" cy="2707636"/>
            </a:xfrm>
            <a:prstGeom prst="line">
              <a:avLst/>
            </a:prstGeom>
            <a:ln w="101600" cap="flat">
              <a:solidFill>
                <a:srgbClr val="0092CA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368525" y="863173"/>
              <a:ext cx="7927604" cy="1490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40"/>
                </a:lnSpc>
              </a:pPr>
              <a:r>
                <a:rPr lang="en-US" sz="1900" spc="285">
                  <a:solidFill>
                    <a:srgbClr val="EEEEEE"/>
                  </a:solidFill>
                  <a:latin typeface="Poppins"/>
                  <a:ea typeface="Poppins"/>
                  <a:cs typeface="Poppins"/>
                  <a:sym typeface="Poppins"/>
                </a:rPr>
                <a:t>High-volume customers contribute significantly, with several exceeding ₹320,000 in total sales.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920393" y="1434473"/>
            <a:ext cx="6919626" cy="4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9"/>
              </a:lnSpc>
            </a:pPr>
            <a:r>
              <a:rPr lang="en-US" sz="2499" b="1" spc="374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Profit and Discount Relationship: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1936123"/>
            <a:ext cx="1124210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FF9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  <p:sp>
        <p:nvSpPr>
          <p:cNvPr id="20" name="AutoShape 20"/>
          <p:cNvSpPr/>
          <p:nvPr/>
        </p:nvSpPr>
        <p:spPr>
          <a:xfrm flipV="1">
            <a:off x="10592060" y="1571633"/>
            <a:ext cx="0" cy="2030727"/>
          </a:xfrm>
          <a:prstGeom prst="line">
            <a:avLst/>
          </a:prstGeom>
          <a:ln w="76200" cap="flat">
            <a:solidFill>
              <a:srgbClr val="0092C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10920393" y="2172340"/>
            <a:ext cx="5945703" cy="152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40"/>
              </a:lnSpc>
            </a:pPr>
            <a:r>
              <a:rPr lang="en-US" sz="1900" spc="285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Profits fluctuate with increasing discounts, indicating that a balance between discounting and profitability is crucial.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144000" y="4116707"/>
            <a:ext cx="7722097" cy="2053587"/>
            <a:chOff x="0" y="0"/>
            <a:chExt cx="10296129" cy="2738115"/>
          </a:xfrm>
        </p:grpSpPr>
        <p:sp>
          <p:nvSpPr>
            <p:cNvPr id="23" name="TextBox 23"/>
            <p:cNvSpPr txBox="1"/>
            <p:nvPr/>
          </p:nvSpPr>
          <p:spPr>
            <a:xfrm>
              <a:off x="2368525" y="-114300"/>
              <a:ext cx="7927604" cy="618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999"/>
                </a:lnSpc>
              </a:pPr>
              <a:r>
                <a:rPr lang="en-US" sz="2499" b="1" spc="374">
                  <a:solidFill>
                    <a:srgbClr val="FF914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City Performance: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45042"/>
              <a:ext cx="1498947" cy="890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5600"/>
                </a:lnSpc>
              </a:pPr>
              <a:r>
                <a:rPr lang="en-US" sz="4000" spc="200">
                  <a:solidFill>
                    <a:srgbClr val="FF914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</a:p>
          </p:txBody>
        </p:sp>
        <p:sp>
          <p:nvSpPr>
            <p:cNvPr id="25" name="AutoShape 25"/>
            <p:cNvSpPr/>
            <p:nvPr/>
          </p:nvSpPr>
          <p:spPr>
            <a:xfrm flipV="1">
              <a:off x="1930747" y="30479"/>
              <a:ext cx="0" cy="2707636"/>
            </a:xfrm>
            <a:prstGeom prst="line">
              <a:avLst/>
            </a:prstGeom>
            <a:ln w="101600" cap="flat">
              <a:solidFill>
                <a:srgbClr val="0092CA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368525" y="863173"/>
              <a:ext cx="7927604" cy="1490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40"/>
                </a:lnSpc>
              </a:pPr>
              <a:r>
                <a:rPr lang="en-US" sz="1900" spc="285">
                  <a:solidFill>
                    <a:srgbClr val="EEEEEE"/>
                  </a:solidFill>
                  <a:latin typeface="Poppins"/>
                  <a:ea typeface="Poppins"/>
                  <a:cs typeface="Poppins"/>
                  <a:sym typeface="Poppins"/>
                </a:rPr>
                <a:t>Kanyakumari leads city-wise sales, with over ₹700,000 in revenue, indicating strong urban demand.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920393" y="6475093"/>
            <a:ext cx="5945703" cy="4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99"/>
              </a:lnSpc>
            </a:pPr>
            <a:r>
              <a:rPr lang="en-US" sz="2499" b="1" spc="374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Order Trends: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144000" y="6976743"/>
            <a:ext cx="1124210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FF9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</a:t>
            </a:r>
          </a:p>
        </p:txBody>
      </p:sp>
      <p:sp>
        <p:nvSpPr>
          <p:cNvPr id="29" name="AutoShape 29"/>
          <p:cNvSpPr/>
          <p:nvPr/>
        </p:nvSpPr>
        <p:spPr>
          <a:xfrm flipV="1">
            <a:off x="10592060" y="6854506"/>
            <a:ext cx="0" cy="2030727"/>
          </a:xfrm>
          <a:prstGeom prst="line">
            <a:avLst/>
          </a:prstGeom>
          <a:ln w="76200" cap="flat">
            <a:solidFill>
              <a:srgbClr val="0092C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0" name="TextBox 30"/>
          <p:cNvSpPr txBox="1"/>
          <p:nvPr/>
        </p:nvSpPr>
        <p:spPr>
          <a:xfrm>
            <a:off x="10920393" y="7110093"/>
            <a:ext cx="5945703" cy="2284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40"/>
              </a:lnSpc>
            </a:pPr>
            <a:r>
              <a:rPr lang="en-US" sz="1900" b="1" spc="285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Urban centers like Madurai and Chennai exhibit strong demand for "Beverages," with high order volumes, offering opportunities for focused marketing and inventory optimization in these key cities.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888" b="-12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8163289" y="0"/>
            <a:ext cx="10084678" cy="10287000"/>
            <a:chOff x="0" y="0"/>
            <a:chExt cx="265604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56047" cy="2709333"/>
            </a:xfrm>
            <a:custGeom>
              <a:avLst/>
              <a:gdLst/>
              <a:ahLst/>
              <a:cxnLst/>
              <a:rect l="l" t="t" r="r" b="b"/>
              <a:pathLst>
                <a:path w="2656047" h="2709333">
                  <a:moveTo>
                    <a:pt x="0" y="0"/>
                  </a:moveTo>
                  <a:lnTo>
                    <a:pt x="2656047" y="0"/>
                  </a:lnTo>
                  <a:lnTo>
                    <a:pt x="265604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93E4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56047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8125189" y="1610500"/>
            <a:ext cx="0" cy="6776060"/>
          </a:xfrm>
          <a:prstGeom prst="line">
            <a:avLst/>
          </a:prstGeom>
          <a:ln w="76200" cap="flat">
            <a:solidFill>
              <a:srgbClr val="0092C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7600950" y="1028700"/>
            <a:ext cx="1163599" cy="116359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 b="1">
                  <a:solidFill>
                    <a:srgbClr val="393E4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581490" y="3287387"/>
            <a:ext cx="1163599" cy="11635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 b="1">
                  <a:solidFill>
                    <a:srgbClr val="393E4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600950" y="5546073"/>
            <a:ext cx="1163599" cy="116359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 b="1">
                  <a:solidFill>
                    <a:srgbClr val="393E4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00950" y="7804760"/>
            <a:ext cx="1163599" cy="116359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 b="1">
                  <a:solidFill>
                    <a:srgbClr val="393E4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90307" y="942975"/>
            <a:ext cx="6742565" cy="82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60"/>
              </a:lnSpc>
            </a:pPr>
            <a:r>
              <a:rPr lang="en-US" sz="4900" spc="245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RECOMENDATIONS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517024" y="1392581"/>
            <a:ext cx="8161163" cy="911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80"/>
              </a:lnSpc>
            </a:pPr>
            <a:r>
              <a:rPr lang="en-US" sz="2300" spc="345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Refine discount strategies to boost profits while maintaining customer interest.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17024" y="3651268"/>
            <a:ext cx="8161163" cy="13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80"/>
              </a:lnSpc>
            </a:pPr>
            <a:r>
              <a:rPr lang="en-US" sz="2300" spc="345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Expand operations and promotions in high-demand regions like the West and key cities like Kanyakumari.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517024" y="5909955"/>
            <a:ext cx="8161163" cy="82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</a:pPr>
            <a:r>
              <a:rPr lang="en-US" sz="2100" spc="315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Develop targeted loyalty initiatives for high-volume customers to increase retention.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17024" y="8168641"/>
            <a:ext cx="8161163" cy="1245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</a:pPr>
            <a:r>
              <a:rPr lang="en-US" sz="2100" spc="315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Increase the variety of beverages, especially health-related products, to capture more sales.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17024" y="914400"/>
            <a:ext cx="8161163" cy="506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60"/>
              </a:lnSpc>
            </a:pPr>
            <a:r>
              <a:rPr lang="en-US" sz="2600" b="1" spc="39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Optimize Discounts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517024" y="3173087"/>
            <a:ext cx="8161163" cy="506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60"/>
              </a:lnSpc>
            </a:pPr>
            <a:r>
              <a:rPr lang="en-US" sz="2600" b="1" spc="39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Regional Focus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517024" y="5431773"/>
            <a:ext cx="8161163" cy="506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60"/>
              </a:lnSpc>
            </a:pPr>
            <a:r>
              <a:rPr lang="en-US" sz="2600" b="1" spc="39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Loyalty Programs: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17024" y="7690460"/>
            <a:ext cx="8161163" cy="506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60"/>
              </a:lnSpc>
            </a:pPr>
            <a:r>
              <a:rPr lang="en-US" sz="2600" b="1" spc="39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Product Expansion: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028700" y="1961498"/>
            <a:ext cx="5447097" cy="7169150"/>
            <a:chOff x="0" y="0"/>
            <a:chExt cx="843898" cy="111068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43898" cy="1110689"/>
            </a:xfrm>
            <a:custGeom>
              <a:avLst/>
              <a:gdLst/>
              <a:ahLst/>
              <a:cxnLst/>
              <a:rect l="l" t="t" r="r" b="b"/>
              <a:pathLst>
                <a:path w="843898" h="1110689">
                  <a:moveTo>
                    <a:pt x="0" y="0"/>
                  </a:moveTo>
                  <a:lnTo>
                    <a:pt x="843898" y="0"/>
                  </a:lnTo>
                  <a:lnTo>
                    <a:pt x="843898" y="1110689"/>
                  </a:lnTo>
                  <a:lnTo>
                    <a:pt x="0" y="1110689"/>
                  </a:lnTo>
                  <a:close/>
                </a:path>
              </a:pathLst>
            </a:custGeom>
            <a:blipFill>
              <a:blip r:embed="rId3"/>
              <a:stretch>
                <a:fillRect l="-2184" r="-2942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888" b="-12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48815" y="3174636"/>
            <a:ext cx="5246370" cy="5378186"/>
            <a:chOff x="0" y="0"/>
            <a:chExt cx="812800" cy="833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33222"/>
            </a:xfrm>
            <a:custGeom>
              <a:avLst/>
              <a:gdLst/>
              <a:ahLst/>
              <a:cxnLst/>
              <a:rect l="l" t="t" r="r" b="b"/>
              <a:pathLst>
                <a:path w="812800" h="833222">
                  <a:moveTo>
                    <a:pt x="0" y="0"/>
                  </a:moveTo>
                  <a:lnTo>
                    <a:pt x="812800" y="0"/>
                  </a:lnTo>
                  <a:lnTo>
                    <a:pt x="812800" y="833222"/>
                  </a:lnTo>
                  <a:lnTo>
                    <a:pt x="0" y="833222"/>
                  </a:lnTo>
                  <a:close/>
                </a:path>
              </a:pathLst>
            </a:custGeom>
            <a:blipFill>
              <a:blip r:embed="rId3"/>
              <a:stretch>
                <a:fillRect l="-55608" r="-488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59884" y="1507393"/>
            <a:ext cx="8024232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79113" y="1147445"/>
            <a:ext cx="8108553" cy="7858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479"/>
              </a:lnSpc>
            </a:pPr>
            <a:r>
              <a:rPr lang="en-US" sz="2799" b="1" spc="419">
                <a:solidFill>
                  <a:srgbClr val="222831"/>
                </a:solidFill>
                <a:latin typeface="Poppins Bold"/>
                <a:ea typeface="Poppins Bold"/>
                <a:cs typeface="Poppins Bold"/>
                <a:sym typeface="Poppins Bold"/>
              </a:rPr>
              <a:t>The Supermart Grocery Orders dataset contains information on grocery orders placed by customers through a delivery application in Tamil Nadu, India. This analysis aims to extract meaningful insights into customer purchasing patterns, sales trends, and the overall performance of the grocery delivery platform, providing a clearer understanding of the operational efficiency and business dynamics within the grocery sector.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888" b="-12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03888" y="885825"/>
            <a:ext cx="17080223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4296572"/>
            <a:ext cx="18288000" cy="0"/>
          </a:xfrm>
          <a:prstGeom prst="line">
            <a:avLst/>
          </a:prstGeom>
          <a:ln w="76200" cap="flat">
            <a:solidFill>
              <a:srgbClr val="0092C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603888" y="4047837"/>
            <a:ext cx="497469" cy="497469"/>
            <a:chOff x="0" y="0"/>
            <a:chExt cx="131021" cy="1310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021" cy="131021"/>
            </a:xfrm>
            <a:custGeom>
              <a:avLst/>
              <a:gdLst/>
              <a:ahLst/>
              <a:cxnLst/>
              <a:rect l="l" t="t" r="r" b="b"/>
              <a:pathLst>
                <a:path w="131021" h="131021">
                  <a:moveTo>
                    <a:pt x="0" y="0"/>
                  </a:moveTo>
                  <a:lnTo>
                    <a:pt x="131021" y="0"/>
                  </a:lnTo>
                  <a:lnTo>
                    <a:pt x="131021" y="131021"/>
                  </a:lnTo>
                  <a:lnTo>
                    <a:pt x="0" y="131021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131021" cy="226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17736" y="4047837"/>
            <a:ext cx="497469" cy="497469"/>
            <a:chOff x="0" y="0"/>
            <a:chExt cx="131021" cy="1310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1021" cy="131021"/>
            </a:xfrm>
            <a:custGeom>
              <a:avLst/>
              <a:gdLst/>
              <a:ahLst/>
              <a:cxnLst/>
              <a:rect l="l" t="t" r="r" b="b"/>
              <a:pathLst>
                <a:path w="131021" h="131021">
                  <a:moveTo>
                    <a:pt x="0" y="0"/>
                  </a:moveTo>
                  <a:lnTo>
                    <a:pt x="131021" y="0"/>
                  </a:lnTo>
                  <a:lnTo>
                    <a:pt x="131021" y="131021"/>
                  </a:lnTo>
                  <a:lnTo>
                    <a:pt x="0" y="131021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131021" cy="226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03888" y="2888963"/>
            <a:ext cx="1851993" cy="86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</a:pPr>
            <a:r>
              <a:rPr lang="en-US" sz="5000" spc="25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17736" y="2888963"/>
            <a:ext cx="1851993" cy="86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</a:pPr>
            <a:r>
              <a:rPr lang="en-US" sz="5000" spc="25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3888" y="5615653"/>
            <a:ext cx="4852529" cy="3203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00"/>
              </a:lnSpc>
            </a:pPr>
            <a:r>
              <a:rPr lang="en-US" sz="2000" spc="3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The analysis identifies key patterns in top-performing categories like Beverages and Snacks, and regions such as the West and East. High-value customers and sales trends are also highlighted.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17736" y="5615653"/>
            <a:ext cx="4852529" cy="2803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00"/>
              </a:lnSpc>
            </a:pPr>
            <a:r>
              <a:rPr lang="en-US" sz="2000" spc="30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Supermart can enhance performance by targeting high-sales regions, optimizing discounts in lower-performing areas, and fostering customer loyalty to boost sales and profitability.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3888" y="4887913"/>
            <a:ext cx="4852529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00"/>
              </a:lnSpc>
            </a:pPr>
            <a:r>
              <a:rPr lang="en-US" sz="2500" b="1" spc="375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Data-driven Insights: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17736" y="4927922"/>
            <a:ext cx="4852529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00"/>
              </a:lnSpc>
            </a:pPr>
            <a:r>
              <a:rPr lang="en-US" sz="2500" b="1" spc="375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Actionable Strategies: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831583" y="5615653"/>
            <a:ext cx="4852529" cy="2403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00"/>
              </a:lnSpc>
            </a:pPr>
            <a:r>
              <a:rPr lang="en-US" sz="2000" spc="30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By applying these strategies, Supermart has the potential to increase market share, improve profitability, and meet evolving customer needs more effectively.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31583" y="4927922"/>
            <a:ext cx="4852529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00"/>
              </a:lnSpc>
            </a:pPr>
            <a:r>
              <a:rPr lang="en-US" sz="2500" b="1" spc="375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Potential: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831583" y="4047837"/>
            <a:ext cx="497469" cy="497469"/>
            <a:chOff x="0" y="0"/>
            <a:chExt cx="131021" cy="13102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1021" cy="131021"/>
            </a:xfrm>
            <a:custGeom>
              <a:avLst/>
              <a:gdLst/>
              <a:ahLst/>
              <a:cxnLst/>
              <a:rect l="l" t="t" r="r" b="b"/>
              <a:pathLst>
                <a:path w="131021" h="131021">
                  <a:moveTo>
                    <a:pt x="0" y="0"/>
                  </a:moveTo>
                  <a:lnTo>
                    <a:pt x="131021" y="0"/>
                  </a:lnTo>
                  <a:lnTo>
                    <a:pt x="131021" y="131021"/>
                  </a:lnTo>
                  <a:lnTo>
                    <a:pt x="0" y="131021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95250"/>
              <a:ext cx="131021" cy="226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831583" y="2888963"/>
            <a:ext cx="1851993" cy="86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</a:pPr>
            <a:r>
              <a:rPr lang="en-US" sz="5000" spc="25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888" b="-12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3452396" y="2816272"/>
            <a:ext cx="11383209" cy="4924281"/>
            <a:chOff x="0" y="0"/>
            <a:chExt cx="2998047" cy="12969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98047" cy="1296930"/>
            </a:xfrm>
            <a:custGeom>
              <a:avLst/>
              <a:gdLst/>
              <a:ahLst/>
              <a:cxnLst/>
              <a:rect l="l" t="t" r="r" b="b"/>
              <a:pathLst>
                <a:path w="2998047" h="1296930">
                  <a:moveTo>
                    <a:pt x="0" y="0"/>
                  </a:moveTo>
                  <a:lnTo>
                    <a:pt x="2998047" y="0"/>
                  </a:lnTo>
                  <a:lnTo>
                    <a:pt x="2998047" y="1296930"/>
                  </a:lnTo>
                  <a:lnTo>
                    <a:pt x="0" y="12969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92CA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998047" cy="13350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52395" y="4498455"/>
            <a:ext cx="11383209" cy="1559914"/>
            <a:chOff x="0" y="0"/>
            <a:chExt cx="2998047" cy="4108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98047" cy="410842"/>
            </a:xfrm>
            <a:custGeom>
              <a:avLst/>
              <a:gdLst/>
              <a:ahLst/>
              <a:cxnLst/>
              <a:rect l="l" t="t" r="r" b="b"/>
              <a:pathLst>
                <a:path w="2998047" h="410842">
                  <a:moveTo>
                    <a:pt x="0" y="0"/>
                  </a:moveTo>
                  <a:lnTo>
                    <a:pt x="2998047" y="0"/>
                  </a:lnTo>
                  <a:lnTo>
                    <a:pt x="2998047" y="410842"/>
                  </a:lnTo>
                  <a:lnTo>
                    <a:pt x="0" y="410842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998047" cy="448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610612" y="1712232"/>
            <a:ext cx="3066777" cy="2208079"/>
          </a:xfrm>
          <a:custGeom>
            <a:avLst/>
            <a:gdLst/>
            <a:ahLst/>
            <a:cxnLst/>
            <a:rect l="l" t="t" r="r" b="b"/>
            <a:pathLst>
              <a:path w="3066777" h="2208079">
                <a:moveTo>
                  <a:pt x="0" y="0"/>
                </a:moveTo>
                <a:lnTo>
                  <a:pt x="3066776" y="0"/>
                </a:lnTo>
                <a:lnTo>
                  <a:pt x="3066776" y="2208080"/>
                </a:lnTo>
                <a:lnTo>
                  <a:pt x="0" y="2208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3875513" y="4538549"/>
            <a:ext cx="10536975" cy="1658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579"/>
              </a:lnSpc>
            </a:pPr>
            <a:r>
              <a:rPr lang="en-US" sz="9699" spc="484" dirty="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334515" y="2683980"/>
            <a:ext cx="5034338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</a:pPr>
            <a:r>
              <a:rPr lang="en-US" sz="2100" b="1" spc="315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ORDER ID:</a:t>
            </a:r>
            <a:r>
              <a:rPr lang="en-US" sz="2100" b="1" spc="315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 UNIQUE IDENTIFIER FOR EACH ORDER.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34515" y="4083927"/>
            <a:ext cx="5034338" cy="124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</a:pPr>
            <a:r>
              <a:rPr lang="en-US" sz="2100" b="1" spc="315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 NAME:</a:t>
            </a:r>
            <a:r>
              <a:rPr lang="en-US" sz="2100" b="1" spc="315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 NAMES OF CUSTOMERS PLACING THE ORDERS.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42107" y="4229341"/>
            <a:ext cx="5034338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</a:pPr>
            <a:r>
              <a:rPr lang="en-US" sz="2100" b="1" spc="315" dirty="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SALES:</a:t>
            </a:r>
            <a:r>
              <a:rPr lang="en-US" sz="2100" b="1" spc="315" dirty="0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 TOTAL SALES AMOUNT FOR EACH ORDER.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20190" y="332027"/>
            <a:ext cx="12430148" cy="1358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1204"/>
              </a:lnSpc>
            </a:pPr>
            <a:r>
              <a:rPr lang="en-US" sz="8003" spc="40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OVERVIEW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2020190" y="2633816"/>
            <a:ext cx="0" cy="6784693"/>
          </a:xfrm>
          <a:prstGeom prst="line">
            <a:avLst/>
          </a:prstGeom>
          <a:ln w="76200" cap="flat">
            <a:solidFill>
              <a:srgbClr val="0092C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V="1">
            <a:off x="9227782" y="2633816"/>
            <a:ext cx="0" cy="6784693"/>
          </a:xfrm>
          <a:prstGeom prst="line">
            <a:avLst/>
          </a:prstGeom>
          <a:ln w="76200" cap="flat">
            <a:solidFill>
              <a:srgbClr val="0092C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633839" y="2548091"/>
            <a:ext cx="1076247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41431" y="2548091"/>
            <a:ext cx="1076247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3839" y="4093452"/>
            <a:ext cx="1076247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41431" y="4093452"/>
            <a:ext cx="1076247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34515" y="5563881"/>
            <a:ext cx="5034338" cy="1442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80"/>
              </a:lnSpc>
            </a:pPr>
            <a:r>
              <a:rPr lang="en-US" sz="1800" b="1" spc="27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CATEGORY &amp; SUBCATEGORY:</a:t>
            </a:r>
            <a:r>
              <a:rPr lang="en-US" sz="1800" b="1" spc="270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 TYPES OF PRODUCTS ORDERED, SUCH AS SNACKS, BEVERAGES, FRUITS, AND VEGETABLES.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42107" y="5774702"/>
            <a:ext cx="5034338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</a:pPr>
            <a:r>
              <a:rPr lang="en-US" sz="2100" b="1" spc="315" dirty="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DISCOUNT:</a:t>
            </a:r>
            <a:r>
              <a:rPr lang="en-US" sz="2100" b="1" spc="315" dirty="0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 DISCOUNTS APPLIED TO EACH ORDER.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3839" y="5638813"/>
            <a:ext cx="1076247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41431" y="5638813"/>
            <a:ext cx="1076247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34515" y="7320063"/>
            <a:ext cx="5034338" cy="124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</a:pPr>
            <a:r>
              <a:rPr lang="en-US" sz="2100" b="1" spc="315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CITY:</a:t>
            </a:r>
            <a:r>
              <a:rPr lang="en-US" sz="2100" b="1" spc="315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 CUSTOMER'S LOCATION, LIMITED TO CITIES WITHIN TAMIL NADU.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42107" y="7320063"/>
            <a:ext cx="5034338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</a:pPr>
            <a:r>
              <a:rPr lang="en-US" sz="2100" b="1" spc="315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PROFIT:</a:t>
            </a:r>
            <a:r>
              <a:rPr lang="en-US" sz="2100" b="1" spc="315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 PROFIT EARNED PER ORDER.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33839" y="7184174"/>
            <a:ext cx="1076247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841431" y="7184174"/>
            <a:ext cx="1076247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334515" y="8865425"/>
            <a:ext cx="5034338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</a:pPr>
            <a:r>
              <a:rPr lang="en-US" sz="2100" b="1" spc="315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ORDER DATE:</a:t>
            </a:r>
            <a:r>
              <a:rPr lang="en-US" sz="2100" b="1" spc="315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 THE DATE WHEN THE ORDER WAS PLACED.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33839" y="8729535"/>
            <a:ext cx="1076247" cy="6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00"/>
              </a:lnSpc>
            </a:pPr>
            <a:r>
              <a:rPr lang="en-US" sz="4000" spc="200">
                <a:solidFill>
                  <a:srgbClr val="DDE6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42107" y="2538566"/>
            <a:ext cx="5034338" cy="124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</a:pPr>
            <a:r>
              <a:rPr lang="en-US" sz="2100" b="1" spc="315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REGION: </a:t>
            </a:r>
            <a:r>
              <a:rPr lang="en-US" sz="2100" b="1" spc="315">
                <a:solidFill>
                  <a:srgbClr val="EEEEEE"/>
                </a:solidFill>
                <a:latin typeface="Poppins Bold"/>
                <a:ea typeface="Poppins Bold"/>
                <a:cs typeface="Poppins Bold"/>
                <a:sym typeface="Poppins Bold"/>
              </a:rPr>
              <a:t>GEOGRAPHICAL REGION (E.G., WEST, EAST) OF THE CUSTOMER’S CITY.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220601" y="1514093"/>
            <a:ext cx="11394153" cy="45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42"/>
              </a:lnSpc>
            </a:pPr>
            <a:r>
              <a:rPr lang="en-US" sz="2276" b="1" spc="341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THE DATASET CONSISTS OF THE FOLLOWING KEY COLUMNS: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5164" y="1229479"/>
            <a:ext cx="8007368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94119" y="2585957"/>
            <a:ext cx="9134732" cy="701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 spc="449">
                <a:solidFill>
                  <a:srgbClr val="FF914D"/>
                </a:solidFill>
                <a:latin typeface="Poppins"/>
                <a:ea typeface="Poppins"/>
                <a:cs typeface="Poppins"/>
                <a:sym typeface="Poppins"/>
              </a:rPr>
              <a:t>The objectives of this SQL-based analysis are:</a:t>
            </a:r>
          </a:p>
          <a:p>
            <a:pPr marL="647698" lvl="1" indent="-323849" algn="l">
              <a:lnSpc>
                <a:spcPts val="4799"/>
              </a:lnSpc>
              <a:buFont typeface="Arial"/>
              <a:buChar char="•"/>
            </a:pPr>
            <a:r>
              <a:rPr lang="en-US" sz="2999" spc="449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To assess the overall sales performance and identify the top-selling products.</a:t>
            </a:r>
          </a:p>
          <a:p>
            <a:pPr marL="582930" lvl="1" indent="-291465" algn="l">
              <a:lnSpc>
                <a:spcPts val="4320"/>
              </a:lnSpc>
              <a:buFont typeface="Arial"/>
              <a:buChar char="•"/>
            </a:pPr>
            <a:r>
              <a:rPr lang="en-US" sz="2700" spc="405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To analyze customer trends, including order frequency, product preferences, and geographical patterns.</a:t>
            </a:r>
          </a:p>
          <a:p>
            <a:pPr marL="647698" lvl="1" indent="-323849" algn="l">
              <a:lnSpc>
                <a:spcPts val="4799"/>
              </a:lnSpc>
              <a:buFont typeface="Arial"/>
              <a:buChar char="•"/>
            </a:pPr>
            <a:r>
              <a:rPr lang="en-US" sz="2999" spc="449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To examine the profit margins and the impact of discounts on overall sales.</a:t>
            </a:r>
          </a:p>
          <a:p>
            <a:pPr marL="0" lvl="0" indent="0" algn="l">
              <a:lnSpc>
                <a:spcPts val="4799"/>
              </a:lnSpc>
            </a:pPr>
            <a:endParaRPr lang="en-US" sz="2999" spc="449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655164" y="2719307"/>
            <a:ext cx="5482467" cy="6538993"/>
            <a:chOff x="0" y="0"/>
            <a:chExt cx="849378" cy="10130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49378" cy="1013061"/>
            </a:xfrm>
            <a:custGeom>
              <a:avLst/>
              <a:gdLst/>
              <a:ahLst/>
              <a:cxnLst/>
              <a:rect l="l" t="t" r="r" b="b"/>
              <a:pathLst>
                <a:path w="849378" h="1013061">
                  <a:moveTo>
                    <a:pt x="0" y="0"/>
                  </a:moveTo>
                  <a:lnTo>
                    <a:pt x="849378" y="0"/>
                  </a:lnTo>
                  <a:lnTo>
                    <a:pt x="849378" y="1013061"/>
                  </a:lnTo>
                  <a:lnTo>
                    <a:pt x="0" y="1013061"/>
                  </a:lnTo>
                  <a:close/>
                </a:path>
              </a:pathLst>
            </a:custGeom>
            <a:blipFill>
              <a:blip r:embed="rId2"/>
              <a:stretch>
                <a:fillRect l="-39509" r="-3950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655164" y="1047750"/>
            <a:ext cx="17048196" cy="0"/>
          </a:xfrm>
          <a:prstGeom prst="line">
            <a:avLst/>
          </a:prstGeom>
          <a:ln w="76200" cap="flat">
            <a:solidFill>
              <a:srgbClr val="0092C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17670936" y="1028700"/>
            <a:ext cx="0" cy="8229600"/>
          </a:xfrm>
          <a:prstGeom prst="line">
            <a:avLst/>
          </a:prstGeom>
          <a:ln w="76200" cap="flat">
            <a:solidFill>
              <a:srgbClr val="0092C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59299" y="2360467"/>
            <a:ext cx="10099583" cy="2852554"/>
          </a:xfrm>
          <a:custGeom>
            <a:avLst/>
            <a:gdLst/>
            <a:ahLst/>
            <a:cxnLst/>
            <a:rect l="l" t="t" r="r" b="b"/>
            <a:pathLst>
              <a:path w="10099583" h="2852554">
                <a:moveTo>
                  <a:pt x="0" y="0"/>
                </a:moveTo>
                <a:lnTo>
                  <a:pt x="10099583" y="0"/>
                </a:lnTo>
                <a:lnTo>
                  <a:pt x="10099583" y="2852554"/>
                </a:lnTo>
                <a:lnTo>
                  <a:pt x="0" y="2852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559299" y="6146877"/>
            <a:ext cx="5077462" cy="2358527"/>
          </a:xfrm>
          <a:custGeom>
            <a:avLst/>
            <a:gdLst/>
            <a:ahLst/>
            <a:cxnLst/>
            <a:rect l="l" t="t" r="r" b="b"/>
            <a:pathLst>
              <a:path w="5077462" h="2358527">
                <a:moveTo>
                  <a:pt x="0" y="0"/>
                </a:moveTo>
                <a:lnTo>
                  <a:pt x="5077462" y="0"/>
                </a:lnTo>
                <a:lnTo>
                  <a:pt x="5077462" y="2358527"/>
                </a:lnTo>
                <a:lnTo>
                  <a:pt x="0" y="2358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407" b="-1310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54893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Q1. What is the total sales amount?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33534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220741"/>
            <a:ext cx="9650638" cy="3663908"/>
          </a:xfrm>
          <a:custGeom>
            <a:avLst/>
            <a:gdLst/>
            <a:ahLst/>
            <a:cxnLst/>
            <a:rect l="l" t="t" r="r" b="b"/>
            <a:pathLst>
              <a:path w="9650638" h="3663908">
                <a:moveTo>
                  <a:pt x="0" y="0"/>
                </a:moveTo>
                <a:lnTo>
                  <a:pt x="9650638" y="0"/>
                </a:lnTo>
                <a:lnTo>
                  <a:pt x="9650638" y="3663907"/>
                </a:lnTo>
                <a:lnTo>
                  <a:pt x="0" y="3663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6" t="-1209" b="-120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09984" y="6632652"/>
            <a:ext cx="10088069" cy="3520668"/>
          </a:xfrm>
          <a:custGeom>
            <a:avLst/>
            <a:gdLst/>
            <a:ahLst/>
            <a:cxnLst/>
            <a:rect l="l" t="t" r="r" b="b"/>
            <a:pathLst>
              <a:path w="10088069" h="3520668">
                <a:moveTo>
                  <a:pt x="0" y="0"/>
                </a:moveTo>
                <a:lnTo>
                  <a:pt x="10088069" y="0"/>
                </a:lnTo>
                <a:lnTo>
                  <a:pt x="10088069" y="3520668"/>
                </a:lnTo>
                <a:lnTo>
                  <a:pt x="0" y="3520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6827" y="1066311"/>
            <a:ext cx="12375686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Q2. What are the total sales, profit, and discount for each category and sub-category?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96399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85667" y="2027092"/>
            <a:ext cx="8392763" cy="3423715"/>
          </a:xfrm>
          <a:custGeom>
            <a:avLst/>
            <a:gdLst/>
            <a:ahLst/>
            <a:cxnLst/>
            <a:rect l="l" t="t" r="r" b="b"/>
            <a:pathLst>
              <a:path w="8392763" h="3423715">
                <a:moveTo>
                  <a:pt x="0" y="0"/>
                </a:moveTo>
                <a:lnTo>
                  <a:pt x="8392763" y="0"/>
                </a:lnTo>
                <a:lnTo>
                  <a:pt x="8392763" y="3423714"/>
                </a:lnTo>
                <a:lnTo>
                  <a:pt x="0" y="3423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285667" y="5813502"/>
            <a:ext cx="4039671" cy="4106998"/>
          </a:xfrm>
          <a:custGeom>
            <a:avLst/>
            <a:gdLst/>
            <a:ahLst/>
            <a:cxnLst/>
            <a:rect l="l" t="t" r="r" b="b"/>
            <a:pathLst>
              <a:path w="4039671" h="4106998">
                <a:moveTo>
                  <a:pt x="0" y="0"/>
                </a:moveTo>
                <a:lnTo>
                  <a:pt x="4039671" y="0"/>
                </a:lnTo>
                <a:lnTo>
                  <a:pt x="4039671" y="4106998"/>
                </a:lnTo>
                <a:lnTo>
                  <a:pt x="0" y="4106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548937"/>
            <a:ext cx="10093054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Q3. Who are the top 10 customers by total sales?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33534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2121" y="2162032"/>
            <a:ext cx="7375185" cy="3287616"/>
          </a:xfrm>
          <a:custGeom>
            <a:avLst/>
            <a:gdLst/>
            <a:ahLst/>
            <a:cxnLst/>
            <a:rect l="l" t="t" r="r" b="b"/>
            <a:pathLst>
              <a:path w="7375185" h="3287616">
                <a:moveTo>
                  <a:pt x="0" y="0"/>
                </a:moveTo>
                <a:lnTo>
                  <a:pt x="7375185" y="0"/>
                </a:lnTo>
                <a:lnTo>
                  <a:pt x="7375185" y="3287615"/>
                </a:lnTo>
                <a:lnTo>
                  <a:pt x="0" y="3287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42121" y="6286481"/>
            <a:ext cx="10655486" cy="3243732"/>
          </a:xfrm>
          <a:custGeom>
            <a:avLst/>
            <a:gdLst/>
            <a:ahLst/>
            <a:cxnLst/>
            <a:rect l="l" t="t" r="r" b="b"/>
            <a:pathLst>
              <a:path w="10655486" h="3243732">
                <a:moveTo>
                  <a:pt x="0" y="0"/>
                </a:moveTo>
                <a:lnTo>
                  <a:pt x="10655486" y="0"/>
                </a:lnTo>
                <a:lnTo>
                  <a:pt x="10655486" y="3243732"/>
                </a:lnTo>
                <a:lnTo>
                  <a:pt x="0" y="3243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299" y="1213973"/>
            <a:ext cx="12680037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Q4. What are the total sales, profit, and discount for each region?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33534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4069" y="0"/>
            <a:ext cx="4401495" cy="10287000"/>
            <a:chOff x="0" y="0"/>
            <a:chExt cx="11592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242" cy="2709333"/>
            </a:xfrm>
            <a:custGeom>
              <a:avLst/>
              <a:gdLst/>
              <a:ahLst/>
              <a:cxnLst/>
              <a:rect l="l" t="t" r="r" b="b"/>
              <a:pathLst>
                <a:path w="1159242" h="2709333">
                  <a:moveTo>
                    <a:pt x="0" y="0"/>
                  </a:moveTo>
                  <a:lnTo>
                    <a:pt x="1159242" y="0"/>
                  </a:lnTo>
                  <a:lnTo>
                    <a:pt x="115924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924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71609" y="2088074"/>
            <a:ext cx="9255564" cy="3274156"/>
          </a:xfrm>
          <a:custGeom>
            <a:avLst/>
            <a:gdLst/>
            <a:ahLst/>
            <a:cxnLst/>
            <a:rect l="l" t="t" r="r" b="b"/>
            <a:pathLst>
              <a:path w="9255564" h="3274156">
                <a:moveTo>
                  <a:pt x="0" y="0"/>
                </a:moveTo>
                <a:lnTo>
                  <a:pt x="9255564" y="0"/>
                </a:lnTo>
                <a:lnTo>
                  <a:pt x="9255564" y="3274156"/>
                </a:lnTo>
                <a:lnTo>
                  <a:pt x="0" y="3274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271609" y="6192834"/>
            <a:ext cx="11301259" cy="3065466"/>
          </a:xfrm>
          <a:custGeom>
            <a:avLst/>
            <a:gdLst/>
            <a:ahLst/>
            <a:cxnLst/>
            <a:rect l="l" t="t" r="r" b="b"/>
            <a:pathLst>
              <a:path w="11301259" h="3065466">
                <a:moveTo>
                  <a:pt x="0" y="0"/>
                </a:moveTo>
                <a:lnTo>
                  <a:pt x="11301259" y="0"/>
                </a:lnTo>
                <a:lnTo>
                  <a:pt x="11301259" y="3065466"/>
                </a:lnTo>
                <a:lnTo>
                  <a:pt x="0" y="3065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46827" y="124948"/>
            <a:ext cx="9103531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7000" spc="350">
                <a:solidFill>
                  <a:srgbClr val="EEEEE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1436" y="1038420"/>
            <a:ext cx="11462633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Q5. What is the total sales, profit, and number of orders for a specific category (e.g., "Beverages") by city?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299" y="5335347"/>
            <a:ext cx="9119131" cy="47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2400" b="1" spc="36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Answer: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819</Words>
  <Application>Microsoft Office PowerPoint</Application>
  <PresentationFormat>Custom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Poppins Bold</vt:lpstr>
      <vt:lpstr>League Spartan</vt:lpstr>
      <vt:lpstr>Poppins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Simple and Modern Business Sales Report Presentation</dc:title>
  <cp:lastModifiedBy>BHARATH KUMAR REDDY MADIREDDY</cp:lastModifiedBy>
  <cp:revision>4</cp:revision>
  <dcterms:created xsi:type="dcterms:W3CDTF">2006-08-16T00:00:00Z</dcterms:created>
  <dcterms:modified xsi:type="dcterms:W3CDTF">2024-09-16T06:13:12Z</dcterms:modified>
  <dc:identifier>DAGQpVwAxuY</dc:identifier>
</cp:coreProperties>
</file>