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0" r:id="rId1"/>
  </p:sldMasterIdLst>
  <p:sldIdLst>
    <p:sldId id="256" r:id="rId2"/>
    <p:sldId id="257" r:id="rId3"/>
    <p:sldId id="258" r:id="rId4"/>
    <p:sldId id="259" r:id="rId5"/>
    <p:sldId id="277" r:id="rId6"/>
    <p:sldId id="278" r:id="rId7"/>
    <p:sldId id="279" r:id="rId8"/>
    <p:sldId id="280" r:id="rId9"/>
    <p:sldId id="281" r:id="rId10"/>
    <p:sldId id="274" r:id="rId11"/>
    <p:sldId id="275" r:id="rId12"/>
    <p:sldId id="276" r:id="rId13"/>
    <p:sldId id="267"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MIDI SRINIJA" initials="MS" lastIdx="1" clrIdx="0">
    <p:extLst>
      <p:ext uri="{19B8F6BF-5375-455C-9EA6-DF929625EA0E}">
        <p15:presenceInfo xmlns:p15="http://schemas.microsoft.com/office/powerpoint/2012/main" userId="MAMIDI SRINIJ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50" autoAdjust="0"/>
    <p:restoredTop sz="94660"/>
  </p:normalViewPr>
  <p:slideViewPr>
    <p:cSldViewPr snapToGrid="0">
      <p:cViewPr varScale="1">
        <p:scale>
          <a:sx n="82" d="100"/>
          <a:sy n="82" d="100"/>
        </p:scale>
        <p:origin x="768"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61BEF0D-F0BB-DE4B-95CE-6DB70DBA9567}" type="datetimeFigureOut">
              <a:rPr lang="en-US" smtClean="0"/>
              <a:pPr/>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0702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26430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4434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3552089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9923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4/26/2023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3008059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6087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3920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62229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79623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7614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61BEF0D-F0BB-DE4B-95CE-6DB70DBA9567}" type="datetimeFigureOut">
              <a:rPr lang="en-US" smtClean="0"/>
              <a:pPr/>
              <a:t>4/26/2023</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57F1E4F-1CFF-5643-939E-217C01CDF565}"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1945564"/>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CF7C-1732-49BC-99A6-ECB53F312950}"/>
              </a:ext>
            </a:extLst>
          </p:cNvPr>
          <p:cNvSpPr>
            <a:spLocks noGrp="1"/>
          </p:cNvSpPr>
          <p:nvPr>
            <p:ph type="ctrTitle"/>
          </p:nvPr>
        </p:nvSpPr>
        <p:spPr/>
        <p:txBody>
          <a:bodyPr>
            <a:normAutofit fontScale="90000"/>
          </a:bodyPr>
          <a:lstStyle/>
          <a:p>
            <a:br>
              <a:rPr lang="en-IN" sz="4000" dirty="0"/>
            </a:br>
            <a:br>
              <a:rPr lang="en-IN" sz="2800" dirty="0"/>
            </a:br>
            <a:r>
              <a:rPr lang="en-IN" sz="2800" dirty="0"/>
              <a:t>          </a:t>
            </a:r>
            <a:r>
              <a:rPr lang="en-IN" sz="2800" b="1" dirty="0"/>
              <a:t>HUMAN ACTIVITY</a:t>
            </a:r>
            <a:br>
              <a:rPr lang="en-IN" sz="2800" b="1" dirty="0"/>
            </a:br>
            <a:r>
              <a:rPr lang="en-IN" sz="2800" b="1" dirty="0"/>
              <a:t>         RECOGNITION</a:t>
            </a:r>
            <a:br>
              <a:rPr lang="en-IN" sz="2800" b="1" dirty="0"/>
            </a:br>
            <a:endParaRPr lang="en-IN" sz="2800" b="1" dirty="0"/>
          </a:p>
        </p:txBody>
      </p:sp>
      <p:sp>
        <p:nvSpPr>
          <p:cNvPr id="3" name="Subtitle 2">
            <a:extLst>
              <a:ext uri="{FF2B5EF4-FFF2-40B4-BE49-F238E27FC236}">
                <a16:creationId xmlns:a16="http://schemas.microsoft.com/office/drawing/2014/main" id="{EE338AAF-64C2-4456-96D4-A15BCBB4AF4A}"/>
              </a:ext>
            </a:extLst>
          </p:cNvPr>
          <p:cNvSpPr>
            <a:spLocks noGrp="1"/>
          </p:cNvSpPr>
          <p:nvPr>
            <p:ph type="subTitle" idx="1"/>
          </p:nvPr>
        </p:nvSpPr>
        <p:spPr>
          <a:xfrm>
            <a:off x="450980" y="4835871"/>
            <a:ext cx="11520196" cy="1711572"/>
          </a:xfrm>
        </p:spPr>
        <p:txBody>
          <a:bodyPr>
            <a:normAutofit fontScale="77500" lnSpcReduction="20000"/>
          </a:bodyPr>
          <a:lstStyle/>
          <a:p>
            <a:r>
              <a:rPr lang="en-IN" sz="1200" dirty="0">
                <a:latin typeface="Algerian" pitchFamily="82" charset="0"/>
              </a:rPr>
              <a:t> </a:t>
            </a:r>
            <a:r>
              <a:rPr lang="en-IN" dirty="0">
                <a:latin typeface="Algerian" pitchFamily="82" charset="0"/>
              </a:rPr>
              <a:t>Team name : Team </a:t>
            </a:r>
            <a:r>
              <a:rPr lang="en-IN" dirty="0" err="1">
                <a:latin typeface="Algerian" pitchFamily="82" charset="0"/>
              </a:rPr>
              <a:t>Lbsa</a:t>
            </a:r>
            <a:endParaRPr lang="en-IN" dirty="0">
              <a:latin typeface="Algerian" pitchFamily="82" charset="0"/>
            </a:endParaRPr>
          </a:p>
          <a:p>
            <a:r>
              <a:rPr lang="en-IN" dirty="0"/>
              <a:t> MEMBERS:</a:t>
            </a:r>
          </a:p>
          <a:p>
            <a:r>
              <a:rPr lang="en-IN" dirty="0"/>
              <a:t>Sai Prashanth </a:t>
            </a:r>
            <a:r>
              <a:rPr lang="en-IN" dirty="0" err="1"/>
              <a:t>Nagisetti</a:t>
            </a:r>
            <a:r>
              <a:rPr lang="en-IN" dirty="0"/>
              <a:t>                                                                                                                                   </a:t>
            </a:r>
          </a:p>
          <a:p>
            <a:r>
              <a:rPr lang="en-IN" dirty="0"/>
              <a:t>Lingojigari Bharathchandra</a:t>
            </a:r>
          </a:p>
          <a:p>
            <a:r>
              <a:rPr lang="en-IN" dirty="0" err="1"/>
              <a:t>Kothinti</a:t>
            </a:r>
            <a:r>
              <a:rPr lang="en-IN" dirty="0"/>
              <a:t> Adarsh Reddy</a:t>
            </a:r>
          </a:p>
          <a:p>
            <a:r>
              <a:rPr lang="en-IN" dirty="0"/>
              <a:t>Lokesh Karaka                     </a:t>
            </a:r>
          </a:p>
          <a:p>
            <a:r>
              <a:rPr lang="en-IN" b="1" dirty="0"/>
              <a:t>Under Guidance of </a:t>
            </a:r>
          </a:p>
          <a:p>
            <a:r>
              <a:rPr lang="en-IN" b="1" dirty="0"/>
              <a:t>Syed Jawed Shah</a:t>
            </a:r>
          </a:p>
        </p:txBody>
      </p:sp>
    </p:spTree>
    <p:extLst>
      <p:ext uri="{BB962C8B-B14F-4D97-AF65-F5344CB8AC3E}">
        <p14:creationId xmlns:p14="http://schemas.microsoft.com/office/powerpoint/2010/main" val="874530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5CBED-8BD8-3250-DB53-202925330997}"/>
              </a:ext>
            </a:extLst>
          </p:cNvPr>
          <p:cNvSpPr>
            <a:spLocks noGrp="1"/>
          </p:cNvSpPr>
          <p:nvPr>
            <p:ph type="title"/>
          </p:nvPr>
        </p:nvSpPr>
        <p:spPr/>
        <p:txBody>
          <a:bodyPr/>
          <a:lstStyle/>
          <a:p>
            <a:r>
              <a:rPr lang="en-US" dirty="0"/>
              <a:t>Results</a:t>
            </a:r>
          </a:p>
        </p:txBody>
      </p:sp>
      <p:pic>
        <p:nvPicPr>
          <p:cNvPr id="5" name="Content Placeholder 4" descr="Graphical user interface, website&#10;&#10;Description automatically generated">
            <a:extLst>
              <a:ext uri="{FF2B5EF4-FFF2-40B4-BE49-F238E27FC236}">
                <a16:creationId xmlns:a16="http://schemas.microsoft.com/office/drawing/2014/main" id="{DB8C1129-7075-718C-2C49-52A2619926C6}"/>
              </a:ext>
            </a:extLst>
          </p:cNvPr>
          <p:cNvPicPr>
            <a:picLocks noGrp="1" noChangeAspect="1"/>
          </p:cNvPicPr>
          <p:nvPr>
            <p:ph idx="1"/>
          </p:nvPr>
        </p:nvPicPr>
        <p:blipFill>
          <a:blip r:embed="rId2"/>
          <a:stretch>
            <a:fillRect/>
          </a:stretch>
        </p:blipFill>
        <p:spPr>
          <a:xfrm>
            <a:off x="1810140" y="2250059"/>
            <a:ext cx="7697754" cy="4022725"/>
          </a:xfrm>
        </p:spPr>
      </p:pic>
    </p:spTree>
    <p:extLst>
      <p:ext uri="{BB962C8B-B14F-4D97-AF65-F5344CB8AC3E}">
        <p14:creationId xmlns:p14="http://schemas.microsoft.com/office/powerpoint/2010/main" val="2382454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A2A51-2B86-6F0F-DD4F-C500A8DF6BE9}"/>
              </a:ext>
            </a:extLst>
          </p:cNvPr>
          <p:cNvSpPr>
            <a:spLocks noGrp="1"/>
          </p:cNvSpPr>
          <p:nvPr>
            <p:ph type="title"/>
          </p:nvPr>
        </p:nvSpPr>
        <p:spPr/>
        <p:txBody>
          <a:bodyPr/>
          <a:lstStyle/>
          <a:p>
            <a:r>
              <a:rPr lang="en-US" dirty="0"/>
              <a:t>Results</a:t>
            </a:r>
          </a:p>
        </p:txBody>
      </p:sp>
      <p:pic>
        <p:nvPicPr>
          <p:cNvPr id="5" name="Content Placeholder 4" descr="A screenshot of a computer&#10;&#10;Description automatically generated with medium confidence">
            <a:extLst>
              <a:ext uri="{FF2B5EF4-FFF2-40B4-BE49-F238E27FC236}">
                <a16:creationId xmlns:a16="http://schemas.microsoft.com/office/drawing/2014/main" id="{46465D31-6761-DC2A-EF5E-49660BBE0F18}"/>
              </a:ext>
            </a:extLst>
          </p:cNvPr>
          <p:cNvPicPr>
            <a:picLocks noGrp="1" noChangeAspect="1"/>
          </p:cNvPicPr>
          <p:nvPr>
            <p:ph idx="1"/>
          </p:nvPr>
        </p:nvPicPr>
        <p:blipFill>
          <a:blip r:embed="rId2"/>
          <a:stretch>
            <a:fillRect/>
          </a:stretch>
        </p:blipFill>
        <p:spPr>
          <a:xfrm>
            <a:off x="2308313" y="2286000"/>
            <a:ext cx="7151511" cy="4022725"/>
          </a:xfrm>
        </p:spPr>
      </p:pic>
    </p:spTree>
    <p:extLst>
      <p:ext uri="{BB962C8B-B14F-4D97-AF65-F5344CB8AC3E}">
        <p14:creationId xmlns:p14="http://schemas.microsoft.com/office/powerpoint/2010/main" val="2635244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B4765-BB2A-B699-9221-48C9B571FE0E}"/>
              </a:ext>
            </a:extLst>
          </p:cNvPr>
          <p:cNvSpPr>
            <a:spLocks noGrp="1"/>
          </p:cNvSpPr>
          <p:nvPr>
            <p:ph type="title"/>
          </p:nvPr>
        </p:nvSpPr>
        <p:spPr/>
        <p:txBody>
          <a:bodyPr/>
          <a:lstStyle/>
          <a:p>
            <a:r>
              <a:rPr lang="en-US" dirty="0"/>
              <a:t>Results</a:t>
            </a:r>
          </a:p>
        </p:txBody>
      </p:sp>
      <p:pic>
        <p:nvPicPr>
          <p:cNvPr id="5" name="Content Placeholder 4" descr="A screenshot of a computer&#10;&#10;Description automatically generated with medium confidence">
            <a:extLst>
              <a:ext uri="{FF2B5EF4-FFF2-40B4-BE49-F238E27FC236}">
                <a16:creationId xmlns:a16="http://schemas.microsoft.com/office/drawing/2014/main" id="{5A56C29B-9024-95E0-A4A7-087373EC8CAF}"/>
              </a:ext>
            </a:extLst>
          </p:cNvPr>
          <p:cNvPicPr>
            <a:picLocks noGrp="1" noChangeAspect="1"/>
          </p:cNvPicPr>
          <p:nvPr>
            <p:ph idx="1"/>
          </p:nvPr>
        </p:nvPicPr>
        <p:blipFill>
          <a:blip r:embed="rId2"/>
          <a:stretch>
            <a:fillRect/>
          </a:stretch>
        </p:blipFill>
        <p:spPr>
          <a:xfrm>
            <a:off x="2308313" y="2286000"/>
            <a:ext cx="7151511" cy="4022725"/>
          </a:xfrm>
        </p:spPr>
      </p:pic>
    </p:spTree>
    <p:extLst>
      <p:ext uri="{BB962C8B-B14F-4D97-AF65-F5344CB8AC3E}">
        <p14:creationId xmlns:p14="http://schemas.microsoft.com/office/powerpoint/2010/main" val="2901042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1EE86-5360-41AE-BD02-5586317D5EDF}"/>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A043151A-28E2-4C87-BF22-E8A67FFDBB76}"/>
              </a:ext>
            </a:extLst>
          </p:cNvPr>
          <p:cNvSpPr>
            <a:spLocks noGrp="1"/>
          </p:cNvSpPr>
          <p:nvPr>
            <p:ph idx="1"/>
          </p:nvPr>
        </p:nvSpPr>
        <p:spPr/>
        <p:txBody>
          <a:bodyPr/>
          <a:lstStyle/>
          <a:p>
            <a:r>
              <a:rPr lang="en-US" dirty="0"/>
              <a:t>Overall accuracy will increase,  and application improvements become very qualified to perform human activity recognition with confidence.</a:t>
            </a:r>
            <a:endParaRPr lang="en-IN" dirty="0"/>
          </a:p>
        </p:txBody>
      </p:sp>
    </p:spTree>
    <p:extLst>
      <p:ext uri="{BB962C8B-B14F-4D97-AF65-F5344CB8AC3E}">
        <p14:creationId xmlns:p14="http://schemas.microsoft.com/office/powerpoint/2010/main" val="1923011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8BBDB76-4FD7-4B66-969B-24A316F08E8E}"/>
              </a:ext>
            </a:extLst>
          </p:cNvPr>
          <p:cNvPicPr>
            <a:picLocks noChangeAspect="1"/>
          </p:cNvPicPr>
          <p:nvPr/>
        </p:nvPicPr>
        <p:blipFill>
          <a:blip r:embed="rId2"/>
          <a:stretch>
            <a:fillRect/>
          </a:stretch>
        </p:blipFill>
        <p:spPr>
          <a:xfrm>
            <a:off x="4209394" y="2052802"/>
            <a:ext cx="4567401" cy="2684736"/>
          </a:xfrm>
          <a:prstGeom prst="rect">
            <a:avLst/>
          </a:prstGeom>
        </p:spPr>
      </p:pic>
    </p:spTree>
    <p:extLst>
      <p:ext uri="{BB962C8B-B14F-4D97-AF65-F5344CB8AC3E}">
        <p14:creationId xmlns:p14="http://schemas.microsoft.com/office/powerpoint/2010/main" val="2430854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0CAD8A8-04FD-4E44-92E5-2FA476FE0347}"/>
              </a:ext>
            </a:extLst>
          </p:cNvPr>
          <p:cNvPicPr>
            <a:picLocks noChangeAspect="1"/>
          </p:cNvPicPr>
          <p:nvPr/>
        </p:nvPicPr>
        <p:blipFill>
          <a:blip r:embed="rId2"/>
          <a:stretch>
            <a:fillRect/>
          </a:stretch>
        </p:blipFill>
        <p:spPr>
          <a:xfrm>
            <a:off x="3284811" y="1915510"/>
            <a:ext cx="5622378" cy="2503433"/>
          </a:xfrm>
          <a:prstGeom prst="rect">
            <a:avLst/>
          </a:prstGeom>
        </p:spPr>
      </p:pic>
    </p:spTree>
    <p:extLst>
      <p:ext uri="{BB962C8B-B14F-4D97-AF65-F5344CB8AC3E}">
        <p14:creationId xmlns:p14="http://schemas.microsoft.com/office/powerpoint/2010/main" val="1798738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6A351-ACEE-4A8A-AFEF-C722FED2724C}"/>
              </a:ext>
            </a:extLst>
          </p:cNvPr>
          <p:cNvSpPr>
            <a:spLocks noGrp="1"/>
          </p:cNvSpPr>
          <p:nvPr>
            <p:ph type="title"/>
          </p:nvPr>
        </p:nvSpPr>
        <p:spPr>
          <a:xfrm>
            <a:off x="1140281" y="982132"/>
            <a:ext cx="9601196" cy="1303867"/>
          </a:xfrm>
        </p:spPr>
        <p:txBody>
          <a:bodyPr/>
          <a:lstStyle/>
          <a:p>
            <a:r>
              <a:rPr lang="en-IN" dirty="0"/>
              <a:t>OBJECTIVES</a:t>
            </a:r>
          </a:p>
        </p:txBody>
      </p:sp>
      <p:sp>
        <p:nvSpPr>
          <p:cNvPr id="3" name="Content Placeholder 2">
            <a:extLst>
              <a:ext uri="{FF2B5EF4-FFF2-40B4-BE49-F238E27FC236}">
                <a16:creationId xmlns:a16="http://schemas.microsoft.com/office/drawing/2014/main" id="{31D664D2-B7C1-435E-A62F-C3B49C1DE92E}"/>
              </a:ext>
            </a:extLst>
          </p:cNvPr>
          <p:cNvSpPr>
            <a:spLocks noGrp="1"/>
          </p:cNvSpPr>
          <p:nvPr>
            <p:ph idx="1"/>
          </p:nvPr>
        </p:nvSpPr>
        <p:spPr/>
        <p:txBody>
          <a:bodyPr>
            <a:normAutofit/>
          </a:bodyPr>
          <a:lstStyle/>
          <a:p>
            <a:r>
              <a:rPr lang="en-IN" dirty="0"/>
              <a:t>Abstract</a:t>
            </a:r>
          </a:p>
          <a:p>
            <a:r>
              <a:rPr lang="en-IN" dirty="0"/>
              <a:t>Introduction</a:t>
            </a:r>
          </a:p>
          <a:p>
            <a:r>
              <a:rPr lang="en-IN" dirty="0"/>
              <a:t>Resnet-34 info</a:t>
            </a:r>
          </a:p>
          <a:p>
            <a:r>
              <a:rPr lang="en-IN" dirty="0"/>
              <a:t>Processing</a:t>
            </a:r>
          </a:p>
          <a:p>
            <a:r>
              <a:rPr lang="en-IN" dirty="0"/>
              <a:t>Activity detection</a:t>
            </a:r>
          </a:p>
          <a:p>
            <a:r>
              <a:rPr lang="en-IN" dirty="0"/>
              <a:t>Output</a:t>
            </a:r>
          </a:p>
          <a:p>
            <a:r>
              <a:rPr lang="en-IN" dirty="0"/>
              <a:t>Conclusion</a:t>
            </a:r>
          </a:p>
          <a:p>
            <a:endParaRPr lang="en-IN" dirty="0"/>
          </a:p>
        </p:txBody>
      </p:sp>
    </p:spTree>
    <p:extLst>
      <p:ext uri="{BB962C8B-B14F-4D97-AF65-F5344CB8AC3E}">
        <p14:creationId xmlns:p14="http://schemas.microsoft.com/office/powerpoint/2010/main" val="4045897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315B2-BBA9-49FE-BE9E-00FDB7DA424E}"/>
              </a:ext>
            </a:extLst>
          </p:cNvPr>
          <p:cNvSpPr>
            <a:spLocks noGrp="1"/>
          </p:cNvSpPr>
          <p:nvPr>
            <p:ph type="title"/>
          </p:nvPr>
        </p:nvSpPr>
        <p:spPr>
          <a:xfrm>
            <a:off x="1024128" y="603878"/>
            <a:ext cx="9720072" cy="1499616"/>
          </a:xfrm>
        </p:spPr>
        <p:txBody>
          <a:bodyPr/>
          <a:lstStyle/>
          <a:p>
            <a:r>
              <a:rPr lang="en-IN" dirty="0"/>
              <a:t>Abstract</a:t>
            </a:r>
          </a:p>
        </p:txBody>
      </p:sp>
      <p:sp>
        <p:nvSpPr>
          <p:cNvPr id="3" name="Content Placeholder 2">
            <a:extLst>
              <a:ext uri="{FF2B5EF4-FFF2-40B4-BE49-F238E27FC236}">
                <a16:creationId xmlns:a16="http://schemas.microsoft.com/office/drawing/2014/main" id="{14526EBA-607B-4950-8444-3B94A20F5534}"/>
              </a:ext>
            </a:extLst>
          </p:cNvPr>
          <p:cNvSpPr>
            <a:spLocks noGrp="1"/>
          </p:cNvSpPr>
          <p:nvPr>
            <p:ph idx="1"/>
          </p:nvPr>
        </p:nvSpPr>
        <p:spPr/>
        <p:txBody>
          <a:bodyPr>
            <a:normAutofit/>
          </a:bodyPr>
          <a:lstStyle/>
          <a:p>
            <a:r>
              <a:rPr lang="en-US" dirty="0"/>
              <a:t>The problem is to predict the activity given a snapshot of sensor data, typically data from one or a small number of sensor types. Generally, this problem is framed as a univariate or multivariate time series classification task. It is a challenging problem as there are no obvious or direct ways to relate the recorded sensor data to specific human activities and each subject may perform an activity with significant variation, resulting in variations in the recorded sensor data. The intent is to record sensor data and corresponding activities for specific subjects, fit a model from this data, and generalize the model to classify the activity of new unseen subjects from their sensor data.</a:t>
            </a:r>
            <a:endParaRPr lang="en-IN" dirty="0"/>
          </a:p>
        </p:txBody>
      </p:sp>
    </p:spTree>
    <p:extLst>
      <p:ext uri="{BB962C8B-B14F-4D97-AF65-F5344CB8AC3E}">
        <p14:creationId xmlns:p14="http://schemas.microsoft.com/office/powerpoint/2010/main" val="2755300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D3332-F1CF-4CE9-BE04-2EA7CE3F8FA6}"/>
              </a:ext>
            </a:extLst>
          </p:cNvPr>
          <p:cNvSpPr>
            <a:spLocks noGrp="1"/>
          </p:cNvSpPr>
          <p:nvPr>
            <p:ph type="title"/>
          </p:nvPr>
        </p:nvSpPr>
        <p:spPr>
          <a:xfrm>
            <a:off x="1295402" y="571730"/>
            <a:ext cx="9601196" cy="1093784"/>
          </a:xfrm>
        </p:spPr>
        <p:txBody>
          <a:bodyPr/>
          <a:lstStyle/>
          <a:p>
            <a:r>
              <a:rPr lang="en-IN" dirty="0"/>
              <a:t>INTRODUCTION</a:t>
            </a:r>
          </a:p>
        </p:txBody>
      </p:sp>
      <p:sp>
        <p:nvSpPr>
          <p:cNvPr id="3" name="Content Placeholder 2">
            <a:extLst>
              <a:ext uri="{FF2B5EF4-FFF2-40B4-BE49-F238E27FC236}">
                <a16:creationId xmlns:a16="http://schemas.microsoft.com/office/drawing/2014/main" id="{43D0D092-3425-4787-9ABC-3AC62DFFADE6}"/>
              </a:ext>
            </a:extLst>
          </p:cNvPr>
          <p:cNvSpPr>
            <a:spLocks noGrp="1"/>
          </p:cNvSpPr>
          <p:nvPr>
            <p:ph idx="1"/>
          </p:nvPr>
        </p:nvSpPr>
        <p:spPr/>
        <p:txBody>
          <a:bodyPr/>
          <a:lstStyle/>
          <a:p>
            <a:endParaRPr lang="en-IN" dirty="0">
              <a:solidFill>
                <a:srgbClr val="40424E"/>
              </a:solidFill>
              <a:latin typeface="urw-din"/>
            </a:endParaRPr>
          </a:p>
          <a:p>
            <a:endParaRPr lang="en-US" b="0" i="0" dirty="0">
              <a:solidFill>
                <a:srgbClr val="40424E"/>
              </a:solidFill>
              <a:effectLst/>
              <a:latin typeface="urw-din"/>
            </a:endParaRPr>
          </a:p>
        </p:txBody>
      </p:sp>
      <p:pic>
        <p:nvPicPr>
          <p:cNvPr id="5" name="Picture 4">
            <a:extLst>
              <a:ext uri="{FF2B5EF4-FFF2-40B4-BE49-F238E27FC236}">
                <a16:creationId xmlns:a16="http://schemas.microsoft.com/office/drawing/2014/main" id="{5D3A2A0D-7B35-4D16-8241-30C265838EA7}"/>
              </a:ext>
            </a:extLst>
          </p:cNvPr>
          <p:cNvPicPr>
            <a:picLocks noChangeAspect="1"/>
          </p:cNvPicPr>
          <p:nvPr/>
        </p:nvPicPr>
        <p:blipFill>
          <a:blip r:embed="rId2"/>
          <a:stretch>
            <a:fillRect/>
          </a:stretch>
        </p:blipFill>
        <p:spPr>
          <a:xfrm>
            <a:off x="5430416" y="1983274"/>
            <a:ext cx="5656995" cy="4123612"/>
          </a:xfrm>
          <a:prstGeom prst="rect">
            <a:avLst/>
          </a:prstGeom>
        </p:spPr>
      </p:pic>
      <p:sp>
        <p:nvSpPr>
          <p:cNvPr id="7" name="TextBox 6">
            <a:extLst>
              <a:ext uri="{FF2B5EF4-FFF2-40B4-BE49-F238E27FC236}">
                <a16:creationId xmlns:a16="http://schemas.microsoft.com/office/drawing/2014/main" id="{CAEA2DAB-4605-4010-84C7-13FCBCFE8BF6}"/>
              </a:ext>
            </a:extLst>
          </p:cNvPr>
          <p:cNvSpPr txBox="1"/>
          <p:nvPr/>
        </p:nvSpPr>
        <p:spPr>
          <a:xfrm>
            <a:off x="1295401" y="2894647"/>
            <a:ext cx="4245429" cy="1477328"/>
          </a:xfrm>
          <a:prstGeom prst="rect">
            <a:avLst/>
          </a:prstGeom>
          <a:noFill/>
        </p:spPr>
        <p:txBody>
          <a:bodyPr wrap="square">
            <a:spAutoFit/>
          </a:bodyPr>
          <a:lstStyle/>
          <a:p>
            <a:r>
              <a:rPr lang="en-IN" dirty="0"/>
              <a:t>Nowadays,  human activity recognition is one of the top examined computer vision issues.  The uses of Human Activity Recognition use video perception, human- computer correspondence.</a:t>
            </a:r>
          </a:p>
        </p:txBody>
      </p:sp>
    </p:spTree>
    <p:extLst>
      <p:ext uri="{BB962C8B-B14F-4D97-AF65-F5344CB8AC3E}">
        <p14:creationId xmlns:p14="http://schemas.microsoft.com/office/powerpoint/2010/main" val="1910631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C103A-38AF-C87B-E5D8-A11F6B85F8D3}"/>
              </a:ext>
            </a:extLst>
          </p:cNvPr>
          <p:cNvSpPr>
            <a:spLocks noGrp="1"/>
          </p:cNvSpPr>
          <p:nvPr>
            <p:ph type="title"/>
          </p:nvPr>
        </p:nvSpPr>
        <p:spPr/>
        <p:txBody>
          <a:bodyPr/>
          <a:lstStyle/>
          <a:p>
            <a:endParaRPr lang="en-US" dirty="0"/>
          </a:p>
        </p:txBody>
      </p:sp>
      <p:pic>
        <p:nvPicPr>
          <p:cNvPr id="1026" name="Picture 2">
            <a:extLst>
              <a:ext uri="{FF2B5EF4-FFF2-40B4-BE49-F238E27FC236}">
                <a16:creationId xmlns:a16="http://schemas.microsoft.com/office/drawing/2014/main" id="{35E4E929-E9B0-A4D0-4A61-3E98B064D8C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17006" y="2663825"/>
            <a:ext cx="6334125" cy="3267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8894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054DA-E8C7-A1BA-7840-7033150CD8C1}"/>
              </a:ext>
            </a:extLst>
          </p:cNvPr>
          <p:cNvSpPr>
            <a:spLocks noGrp="1"/>
          </p:cNvSpPr>
          <p:nvPr>
            <p:ph type="title"/>
          </p:nvPr>
        </p:nvSpPr>
        <p:spPr/>
        <p:txBody>
          <a:bodyPr/>
          <a:lstStyle/>
          <a:p>
            <a:r>
              <a:rPr lang="en-US" dirty="0"/>
              <a:t>ResNet-34</a:t>
            </a:r>
          </a:p>
        </p:txBody>
      </p:sp>
      <p:sp>
        <p:nvSpPr>
          <p:cNvPr id="3" name="Content Placeholder 2">
            <a:extLst>
              <a:ext uri="{FF2B5EF4-FFF2-40B4-BE49-F238E27FC236}">
                <a16:creationId xmlns:a16="http://schemas.microsoft.com/office/drawing/2014/main" id="{2B66002B-826A-4763-8F4B-68F69D591E19}"/>
              </a:ext>
            </a:extLst>
          </p:cNvPr>
          <p:cNvSpPr>
            <a:spLocks noGrp="1"/>
          </p:cNvSpPr>
          <p:nvPr>
            <p:ph idx="1"/>
          </p:nvPr>
        </p:nvSpPr>
        <p:spPr/>
        <p:txBody>
          <a:bodyPr/>
          <a:lstStyle/>
          <a:p>
            <a:r>
              <a:rPr lang="en-US" dirty="0"/>
              <a:t>1. ResNet-34 is a convolutional neural network (CNN) architecture that was introduced in 2015 by researchers at Microsoft Research Asia for image classification. </a:t>
            </a:r>
          </a:p>
          <a:p>
            <a:r>
              <a:rPr lang="en-US" dirty="0"/>
              <a:t>2. The architecture contains 34 layers, including convolutional layers, pooling layers, and fully connected layers. ResNet-34 is a variant of the original </a:t>
            </a:r>
            <a:r>
              <a:rPr lang="en-US" dirty="0" err="1"/>
              <a:t>ResNet</a:t>
            </a:r>
            <a:r>
              <a:rPr lang="en-US" dirty="0"/>
              <a:t> architecture, which is known for its deep residual learning approach that enables the training of very deep neural networks with improved accuracy.</a:t>
            </a:r>
          </a:p>
          <a:p>
            <a:r>
              <a:rPr lang="en-US" dirty="0"/>
              <a:t>3. ResNet-34 is widely used as a backbone for various computer vision tasks such as object detection, segmentation, and action recognition.</a:t>
            </a:r>
          </a:p>
        </p:txBody>
      </p:sp>
    </p:spTree>
    <p:extLst>
      <p:ext uri="{BB962C8B-B14F-4D97-AF65-F5344CB8AC3E}">
        <p14:creationId xmlns:p14="http://schemas.microsoft.com/office/powerpoint/2010/main" val="3968506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30A23-E8E6-EBED-D6E2-33E3B7DCA0BB}"/>
              </a:ext>
            </a:extLst>
          </p:cNvPr>
          <p:cNvSpPr>
            <a:spLocks noGrp="1"/>
          </p:cNvSpPr>
          <p:nvPr>
            <p:ph type="title"/>
          </p:nvPr>
        </p:nvSpPr>
        <p:spPr/>
        <p:txBody>
          <a:bodyPr/>
          <a:lstStyle/>
          <a:p>
            <a:r>
              <a:rPr lang="en-US" dirty="0"/>
              <a:t>Processing </a:t>
            </a:r>
          </a:p>
        </p:txBody>
      </p:sp>
      <p:pic>
        <p:nvPicPr>
          <p:cNvPr id="5" name="Content Placeholder 4">
            <a:extLst>
              <a:ext uri="{FF2B5EF4-FFF2-40B4-BE49-F238E27FC236}">
                <a16:creationId xmlns:a16="http://schemas.microsoft.com/office/drawing/2014/main" id="{98DD79D6-1471-01FB-0C6B-BD630F7B5395}"/>
              </a:ext>
            </a:extLst>
          </p:cNvPr>
          <p:cNvPicPr>
            <a:picLocks noGrp="1" noChangeAspect="1"/>
          </p:cNvPicPr>
          <p:nvPr>
            <p:ph idx="1"/>
          </p:nvPr>
        </p:nvPicPr>
        <p:blipFill>
          <a:blip r:embed="rId2"/>
          <a:stretch>
            <a:fillRect/>
          </a:stretch>
        </p:blipFill>
        <p:spPr>
          <a:xfrm>
            <a:off x="1943954" y="2286000"/>
            <a:ext cx="7880230" cy="4022725"/>
          </a:xfrm>
        </p:spPr>
      </p:pic>
    </p:spTree>
    <p:extLst>
      <p:ext uri="{BB962C8B-B14F-4D97-AF65-F5344CB8AC3E}">
        <p14:creationId xmlns:p14="http://schemas.microsoft.com/office/powerpoint/2010/main" val="1343067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7307D-77F3-8E46-A987-D0C7DE754AD2}"/>
              </a:ext>
            </a:extLst>
          </p:cNvPr>
          <p:cNvSpPr>
            <a:spLocks noGrp="1"/>
          </p:cNvSpPr>
          <p:nvPr>
            <p:ph type="title"/>
          </p:nvPr>
        </p:nvSpPr>
        <p:spPr/>
        <p:txBody>
          <a:bodyPr/>
          <a:lstStyle/>
          <a:p>
            <a:r>
              <a:rPr lang="en-US" dirty="0"/>
              <a:t>Activity Detection</a:t>
            </a:r>
          </a:p>
        </p:txBody>
      </p:sp>
      <p:pic>
        <p:nvPicPr>
          <p:cNvPr id="5" name="Content Placeholder 4">
            <a:extLst>
              <a:ext uri="{FF2B5EF4-FFF2-40B4-BE49-F238E27FC236}">
                <a16:creationId xmlns:a16="http://schemas.microsoft.com/office/drawing/2014/main" id="{A33B8E90-24C4-6660-2373-E809E422CD3F}"/>
              </a:ext>
            </a:extLst>
          </p:cNvPr>
          <p:cNvPicPr>
            <a:picLocks noGrp="1" noChangeAspect="1"/>
          </p:cNvPicPr>
          <p:nvPr>
            <p:ph idx="1"/>
          </p:nvPr>
        </p:nvPicPr>
        <p:blipFill>
          <a:blip r:embed="rId2"/>
          <a:stretch>
            <a:fillRect/>
          </a:stretch>
        </p:blipFill>
        <p:spPr>
          <a:xfrm>
            <a:off x="2645288" y="2898971"/>
            <a:ext cx="6477561" cy="2796782"/>
          </a:xfrm>
        </p:spPr>
      </p:pic>
    </p:spTree>
    <p:extLst>
      <p:ext uri="{BB962C8B-B14F-4D97-AF65-F5344CB8AC3E}">
        <p14:creationId xmlns:p14="http://schemas.microsoft.com/office/powerpoint/2010/main" val="3267283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7CEF4-6E61-E401-FBDD-A02CA1891C8F}"/>
              </a:ext>
            </a:extLst>
          </p:cNvPr>
          <p:cNvSpPr>
            <a:spLocks noGrp="1"/>
          </p:cNvSpPr>
          <p:nvPr>
            <p:ph type="title"/>
          </p:nvPr>
        </p:nvSpPr>
        <p:spPr/>
        <p:txBody>
          <a:bodyPr/>
          <a:lstStyle/>
          <a:p>
            <a:r>
              <a:rPr lang="en-US" dirty="0"/>
              <a:t>Producing results</a:t>
            </a:r>
          </a:p>
        </p:txBody>
      </p:sp>
      <p:pic>
        <p:nvPicPr>
          <p:cNvPr id="5" name="Content Placeholder 4">
            <a:extLst>
              <a:ext uri="{FF2B5EF4-FFF2-40B4-BE49-F238E27FC236}">
                <a16:creationId xmlns:a16="http://schemas.microsoft.com/office/drawing/2014/main" id="{FA89BF4E-6DC6-39F7-D7F4-EA05624F2228}"/>
              </a:ext>
            </a:extLst>
          </p:cNvPr>
          <p:cNvPicPr>
            <a:picLocks noGrp="1" noChangeAspect="1"/>
          </p:cNvPicPr>
          <p:nvPr>
            <p:ph idx="1"/>
          </p:nvPr>
        </p:nvPicPr>
        <p:blipFill>
          <a:blip r:embed="rId2"/>
          <a:stretch>
            <a:fillRect/>
          </a:stretch>
        </p:blipFill>
        <p:spPr>
          <a:xfrm>
            <a:off x="2923442" y="2575093"/>
            <a:ext cx="5921253" cy="3444538"/>
          </a:xfrm>
        </p:spPr>
      </p:pic>
    </p:spTree>
    <p:extLst>
      <p:ext uri="{BB962C8B-B14F-4D97-AF65-F5344CB8AC3E}">
        <p14:creationId xmlns:p14="http://schemas.microsoft.com/office/powerpoint/2010/main" val="36338911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524</TotalTime>
  <Words>331</Words>
  <Application>Microsoft Office PowerPoint</Application>
  <PresentationFormat>Widescreen</PresentationFormat>
  <Paragraphs>33</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Algerian</vt:lpstr>
      <vt:lpstr>Tw Cen MT</vt:lpstr>
      <vt:lpstr>Tw Cen MT Condensed</vt:lpstr>
      <vt:lpstr>urw-din</vt:lpstr>
      <vt:lpstr>Wingdings 3</vt:lpstr>
      <vt:lpstr>Integral</vt:lpstr>
      <vt:lpstr>            HUMAN ACTIVITY          RECOGNITION </vt:lpstr>
      <vt:lpstr>OBJECTIVES</vt:lpstr>
      <vt:lpstr>Abstract</vt:lpstr>
      <vt:lpstr>INTRODUCTION</vt:lpstr>
      <vt:lpstr>PowerPoint Presentation</vt:lpstr>
      <vt:lpstr>ResNet-34</vt:lpstr>
      <vt:lpstr>Processing </vt:lpstr>
      <vt:lpstr>Activity Detection</vt:lpstr>
      <vt:lpstr>Producing results</vt:lpstr>
      <vt:lpstr>Results</vt:lpstr>
      <vt:lpstr>Results</vt:lpstr>
      <vt:lpstr>Results</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ACTIVITY RECOGNITION</dc:title>
  <dc:creator>MAMIDI SRINIJA</dc:creator>
  <cp:lastModifiedBy>Lingojigari, Bharathchandra</cp:lastModifiedBy>
  <cp:revision>38</cp:revision>
  <dcterms:created xsi:type="dcterms:W3CDTF">2021-01-08T10:53:35Z</dcterms:created>
  <dcterms:modified xsi:type="dcterms:W3CDTF">2023-04-26T15:33:41Z</dcterms:modified>
</cp:coreProperties>
</file>