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Amatic SC"/>
      <p:regular r:id="rId60"/>
      <p:bold r:id="rId61"/>
    </p:embeddedFont>
    <p:embeddedFont>
      <p:font typeface="Source Code Pro"/>
      <p:regular r:id="rId62"/>
      <p:bold r:id="rId63"/>
      <p:italic r:id="rId64"/>
      <p:boldItalic r:id="rId65"/>
    </p:embeddedFont>
    <p:embeddedFont>
      <p:font typeface="EB Garamond"/>
      <p:regular r:id="rId66"/>
      <p:bold r:id="rId67"/>
      <p:italic r:id="rId68"/>
      <p:boldItalic r:id="rId69"/>
    </p:embeddedFont>
    <p:embeddedFont>
      <p:font typeface="Average"/>
      <p:regular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072F49-C8BE-41D2-BF73-0BBCBB507404}">
  <a:tblStyle styleId="{47072F49-C8BE-41D2-BF73-0BBCBB50740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Average-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SourceCodePro-regular.fntdata"/><Relationship Id="rId61" Type="http://schemas.openxmlformats.org/officeDocument/2006/relationships/font" Target="fonts/AmaticSC-bold.fntdata"/><Relationship Id="rId20" Type="http://schemas.openxmlformats.org/officeDocument/2006/relationships/slide" Target="slides/slide14.xml"/><Relationship Id="rId64" Type="http://schemas.openxmlformats.org/officeDocument/2006/relationships/font" Target="fonts/SourceCodePro-italic.fntdata"/><Relationship Id="rId63" Type="http://schemas.openxmlformats.org/officeDocument/2006/relationships/font" Target="fonts/SourceCodePro-bold.fntdata"/><Relationship Id="rId22" Type="http://schemas.openxmlformats.org/officeDocument/2006/relationships/slide" Target="slides/slide16.xml"/><Relationship Id="rId66" Type="http://schemas.openxmlformats.org/officeDocument/2006/relationships/font" Target="fonts/EBGaramond-regular.fntdata"/><Relationship Id="rId21" Type="http://schemas.openxmlformats.org/officeDocument/2006/relationships/slide" Target="slides/slide15.xml"/><Relationship Id="rId65" Type="http://schemas.openxmlformats.org/officeDocument/2006/relationships/font" Target="fonts/SourceCodePro-boldItalic.fntdata"/><Relationship Id="rId24" Type="http://schemas.openxmlformats.org/officeDocument/2006/relationships/slide" Target="slides/slide18.xml"/><Relationship Id="rId68" Type="http://schemas.openxmlformats.org/officeDocument/2006/relationships/font" Target="fonts/EBGaramond-italic.fntdata"/><Relationship Id="rId23" Type="http://schemas.openxmlformats.org/officeDocument/2006/relationships/slide" Target="slides/slide17.xml"/><Relationship Id="rId67" Type="http://schemas.openxmlformats.org/officeDocument/2006/relationships/font" Target="fonts/EBGaramond-bold.fntdata"/><Relationship Id="rId60" Type="http://schemas.openxmlformats.org/officeDocument/2006/relationships/font" Target="fonts/AmaticSC-regular.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EBGaramond-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520595bc9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520595bc9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1395d943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1395d943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1395d94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1395d94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520595bc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520595bc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12f1abc0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12f1abc0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520595bc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520595bc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1395d943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1395d943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520595bc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520595bc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ad2a067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ad2a067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1395d943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1395d943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520595bc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520595bc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1395d943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1395d943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39979b9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39979b9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7ad2a067e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ad2a067e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520595bc9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520595bc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12f1abc0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12f1abc0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520595bc9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520595bc9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520595bc9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520595bc9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520595bc9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520595bc9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5a21d763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5a21d763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12f1abc0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12f1abc0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520595bc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520595bc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ad2a067e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ad2a067e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5a21d763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5a21d763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520595bc9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520595bc9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7ad2a067e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ad2a067e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7ad2a067e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ad2a067e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7ad2a067e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ad2a067e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520595bc9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d520595bc9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12f1abc0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12f1abc0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5a21d763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d5a21d763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520595bc9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d520595bc9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20595bc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20595bc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39979b90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d39979b90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d12f1abc0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d12f1abc0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d080b3b9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d080b3b9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d12f1abc0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d12f1abc0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d12f1abc0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d12f1abc0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d12f1abc0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d12f1abc0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d080b3b91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d080b3b91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d12f1abc0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d12f1abc0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d39979b90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d39979b90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7ad2a067e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7ad2a067e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1395d94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1395d94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d12f1abc0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d12f1abc0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d12f1abc0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d12f1abc0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d12f1abc0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d12f1abc0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d12f1abc0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d12f1abc0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1395d943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1395d94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520595bc9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520595bc9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520595bc9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520595bc9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520595bc9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520595bc9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jpg"/><Relationship Id="rId4" Type="http://schemas.openxmlformats.org/officeDocument/2006/relationships/image" Target="../media/image3.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4.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6.jpg"/><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671250" y="1183900"/>
            <a:ext cx="6969600" cy="659400"/>
          </a:xfrm>
          <a:prstGeom prst="rect">
            <a:avLst/>
          </a:prstGeom>
          <a:noFill/>
          <a:ln>
            <a:noFill/>
          </a:ln>
        </p:spPr>
        <p:txBody>
          <a:bodyPr anchorCtr="0" anchor="ctr" bIns="91425" lIns="91425" spcFirstLastPara="1" rIns="91425" wrap="square" tIns="91425">
            <a:noAutofit/>
          </a:bodyPr>
          <a:lstStyle/>
          <a:p>
            <a:pPr indent="457200" lvl="0" marL="0" rtl="0" algn="ctr">
              <a:spcBef>
                <a:spcPts val="0"/>
              </a:spcBef>
              <a:spcAft>
                <a:spcPts val="0"/>
              </a:spcAft>
              <a:buSzPts val="990"/>
              <a:buNone/>
            </a:pPr>
            <a:r>
              <a:rPr b="0" lang="en" sz="4400">
                <a:solidFill>
                  <a:srgbClr val="000000"/>
                </a:solidFill>
                <a:latin typeface="EB Garamond"/>
                <a:ea typeface="EB Garamond"/>
                <a:cs typeface="EB Garamond"/>
                <a:sym typeface="EB Garamond"/>
              </a:rPr>
              <a:t>MINI PROJECT 1</a:t>
            </a:r>
            <a:endParaRPr b="0" sz="4400">
              <a:solidFill>
                <a:srgbClr val="000000"/>
              </a:solidFill>
              <a:latin typeface="EB Garamond"/>
              <a:ea typeface="EB Garamond"/>
              <a:cs typeface="EB Garamond"/>
              <a:sym typeface="EB Garamond"/>
            </a:endParaRPr>
          </a:p>
        </p:txBody>
      </p:sp>
      <p:sp>
        <p:nvSpPr>
          <p:cNvPr id="57" name="Google Shape;57;p13"/>
          <p:cNvSpPr txBox="1"/>
          <p:nvPr>
            <p:ph idx="1" type="subTitle"/>
          </p:nvPr>
        </p:nvSpPr>
        <p:spPr>
          <a:xfrm>
            <a:off x="671250" y="1968500"/>
            <a:ext cx="8432400" cy="761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9900"/>
                </a:solidFill>
                <a:latin typeface="Georgia"/>
                <a:ea typeface="Georgia"/>
                <a:cs typeface="Georgia"/>
                <a:sym typeface="Georgia"/>
              </a:rPr>
              <a:t>PROJECT TITLE</a:t>
            </a:r>
            <a:r>
              <a:rPr lang="en">
                <a:latin typeface="Georgia"/>
                <a:ea typeface="Georgia"/>
                <a:cs typeface="Georgia"/>
                <a:sym typeface="Georgia"/>
              </a:rPr>
              <a:t> </a:t>
            </a:r>
            <a:r>
              <a:rPr lang="en">
                <a:solidFill>
                  <a:srgbClr val="FF9900"/>
                </a:solidFill>
                <a:latin typeface="Georgia"/>
                <a:ea typeface="Georgia"/>
                <a:cs typeface="Georgia"/>
                <a:sym typeface="Georgia"/>
              </a:rPr>
              <a:t>:</a:t>
            </a:r>
            <a:r>
              <a:rPr lang="en"/>
              <a:t> </a:t>
            </a:r>
            <a:r>
              <a:rPr b="0" lang="en">
                <a:latin typeface="EB Garamond"/>
                <a:ea typeface="EB Garamond"/>
                <a:cs typeface="EB Garamond"/>
                <a:sym typeface="EB Garamond"/>
              </a:rPr>
              <a:t>PREDICTING HUMAN READING BEHAVIOR</a:t>
            </a:r>
            <a:endParaRPr b="0">
              <a:latin typeface="EB Garamond"/>
              <a:ea typeface="EB Garamond"/>
              <a:cs typeface="EB Garamond"/>
              <a:sym typeface="EB Garamond"/>
            </a:endParaRPr>
          </a:p>
        </p:txBody>
      </p:sp>
      <p:sp>
        <p:nvSpPr>
          <p:cNvPr id="58" name="Google Shape;58;p13"/>
          <p:cNvSpPr txBox="1"/>
          <p:nvPr/>
        </p:nvSpPr>
        <p:spPr>
          <a:xfrm>
            <a:off x="1127925" y="2855463"/>
            <a:ext cx="7128600" cy="400200"/>
          </a:xfrm>
          <a:prstGeom prst="rect">
            <a:avLst/>
          </a:prstGeom>
          <a:noFill/>
          <a:ln>
            <a:noFill/>
          </a:ln>
        </p:spPr>
        <p:txBody>
          <a:bodyPr anchorCtr="0" anchor="t" bIns="91425" lIns="91425" spcFirstLastPara="1" rIns="91425" wrap="square" tIns="91425">
            <a:spAutoFit/>
          </a:bodyPr>
          <a:lstStyle/>
          <a:p>
            <a:pPr indent="0" lvl="0" marL="1371600" rtl="0" algn="l">
              <a:spcBef>
                <a:spcPts val="0"/>
              </a:spcBef>
              <a:spcAft>
                <a:spcPts val="0"/>
              </a:spcAft>
              <a:buNone/>
            </a:pPr>
            <a:r>
              <a:rPr lang="en">
                <a:solidFill>
                  <a:srgbClr val="FF9900"/>
                </a:solidFill>
                <a:latin typeface="Average"/>
                <a:ea typeface="Average"/>
                <a:cs typeface="Average"/>
                <a:sym typeface="Average"/>
              </a:rPr>
              <a:t>       </a:t>
            </a:r>
            <a:r>
              <a:rPr b="1" lang="en">
                <a:solidFill>
                  <a:srgbClr val="FF9900"/>
                </a:solidFill>
                <a:latin typeface="Average"/>
                <a:ea typeface="Average"/>
                <a:cs typeface="Average"/>
                <a:sym typeface="Average"/>
              </a:rPr>
              <a:t>PROJECT SUPERVISOR :</a:t>
            </a:r>
            <a:r>
              <a:rPr lang="en">
                <a:latin typeface="Average"/>
                <a:ea typeface="Average"/>
                <a:cs typeface="Average"/>
                <a:sym typeface="Average"/>
              </a:rPr>
              <a:t> DR. SUNIL SAUMYA</a:t>
            </a:r>
            <a:endParaRPr>
              <a:latin typeface="Average"/>
              <a:ea typeface="Average"/>
              <a:cs typeface="Average"/>
              <a:sym typeface="Average"/>
            </a:endParaRPr>
          </a:p>
        </p:txBody>
      </p:sp>
      <p:sp>
        <p:nvSpPr>
          <p:cNvPr id="59" name="Google Shape;59;p13"/>
          <p:cNvSpPr txBox="1"/>
          <p:nvPr/>
        </p:nvSpPr>
        <p:spPr>
          <a:xfrm>
            <a:off x="1872425" y="3575625"/>
            <a:ext cx="6700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Average"/>
                <a:ea typeface="Average"/>
                <a:cs typeface="Average"/>
                <a:sym typeface="Average"/>
              </a:rPr>
              <a:t>GROUP MEMBERS :</a:t>
            </a:r>
            <a:r>
              <a:rPr lang="en">
                <a:solidFill>
                  <a:srgbClr val="FFFFFF"/>
                </a:solidFill>
                <a:latin typeface="Average"/>
                <a:ea typeface="Average"/>
                <a:cs typeface="Average"/>
                <a:sym typeface="Average"/>
              </a:rPr>
              <a:t>     </a:t>
            </a:r>
            <a:r>
              <a:rPr lang="en">
                <a:latin typeface="Average"/>
                <a:ea typeface="Average"/>
                <a:cs typeface="Average"/>
                <a:sym typeface="Average"/>
              </a:rPr>
              <a:t>SUMITH SAI BUDDE , 18BCS101</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				SYED SUFYAN AHMED , 18BCS103</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				MP BHARATH , 18BCS057</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				P. CHANDAN , 18BCS063</a:t>
            </a:r>
            <a:endParaRPr>
              <a:latin typeface="Average"/>
              <a:ea typeface="Average"/>
              <a:cs typeface="Average"/>
              <a:sym typeface="Average"/>
            </a:endParaRPr>
          </a:p>
        </p:txBody>
      </p:sp>
      <p:pic>
        <p:nvPicPr>
          <p:cNvPr id="60" name="Google Shape;60;p13"/>
          <p:cNvPicPr preferRelativeResize="0"/>
          <p:nvPr/>
        </p:nvPicPr>
        <p:blipFill>
          <a:blip r:embed="rId3">
            <a:alphaModFix/>
          </a:blip>
          <a:stretch>
            <a:fillRect/>
          </a:stretch>
        </p:blipFill>
        <p:spPr>
          <a:xfrm>
            <a:off x="5823700" y="139775"/>
            <a:ext cx="3203517" cy="104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dk1"/>
                </a:highlight>
              </a:rPr>
              <a:t>DATA SET DESCRIPTION :</a:t>
            </a:r>
            <a:endParaRPr>
              <a:solidFill>
                <a:srgbClr val="FF9900"/>
              </a:solidFill>
            </a:endParaRPr>
          </a:p>
        </p:txBody>
      </p:sp>
      <p:sp>
        <p:nvSpPr>
          <p:cNvPr id="117" name="Google Shape;117;p22"/>
          <p:cNvSpPr txBox="1"/>
          <p:nvPr>
            <p:ph idx="1" type="body"/>
          </p:nvPr>
        </p:nvSpPr>
        <p:spPr>
          <a:xfrm>
            <a:off x="311700" y="1416325"/>
            <a:ext cx="8223600" cy="32985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SzPts val="1018"/>
              <a:buNone/>
            </a:pPr>
            <a:r>
              <a:rPr lang="en" sz="1465">
                <a:solidFill>
                  <a:srgbClr val="434343"/>
                </a:solidFill>
              </a:rPr>
              <a:t>•</a:t>
            </a:r>
            <a:r>
              <a:rPr lang="en" sz="1465">
                <a:solidFill>
                  <a:srgbClr val="434343"/>
                </a:solidFill>
                <a:latin typeface="Average"/>
                <a:ea typeface="Average"/>
                <a:cs typeface="Average"/>
                <a:sym typeface="Average"/>
              </a:rPr>
              <a:t> </a:t>
            </a:r>
            <a:r>
              <a:rPr lang="en" sz="1465">
                <a:solidFill>
                  <a:srgbClr val="000000"/>
                </a:solidFill>
                <a:latin typeface="Average"/>
                <a:ea typeface="Average"/>
                <a:cs typeface="Average"/>
                <a:sym typeface="Average"/>
              </a:rPr>
              <a:t>We are using the eye-tracking data of the Zurich Cognitive Language Processing Corpus </a:t>
            </a:r>
            <a:r>
              <a:rPr lang="en" sz="1465">
                <a:solidFill>
                  <a:srgbClr val="434343"/>
                </a:solidFill>
                <a:latin typeface="Average"/>
                <a:ea typeface="Average"/>
                <a:cs typeface="Average"/>
                <a:sym typeface="Average"/>
              </a:rPr>
              <a:t>(</a:t>
            </a:r>
            <a:r>
              <a:rPr b="1" lang="en" sz="1465">
                <a:solidFill>
                  <a:srgbClr val="FF9900"/>
                </a:solidFill>
                <a:latin typeface="Average"/>
                <a:ea typeface="Average"/>
                <a:cs typeface="Average"/>
                <a:sym typeface="Average"/>
              </a:rPr>
              <a:t>ZuCo 1.0</a:t>
            </a:r>
            <a:r>
              <a:rPr lang="en" sz="1465">
                <a:solidFill>
                  <a:srgbClr val="434343"/>
                </a:solidFill>
                <a:latin typeface="Average"/>
                <a:ea typeface="Average"/>
                <a:cs typeface="Average"/>
                <a:sym typeface="Average"/>
              </a:rPr>
              <a:t> and </a:t>
            </a:r>
            <a:r>
              <a:rPr b="1" lang="en" sz="1465">
                <a:solidFill>
                  <a:srgbClr val="FF9900"/>
                </a:solidFill>
                <a:latin typeface="Average"/>
                <a:ea typeface="Average"/>
                <a:cs typeface="Average"/>
                <a:sym typeface="Average"/>
              </a:rPr>
              <a:t>ZuCo 2.0</a:t>
            </a:r>
            <a:r>
              <a:rPr lang="en" sz="1465">
                <a:solidFill>
                  <a:srgbClr val="434343"/>
                </a:solidFill>
                <a:latin typeface="Average"/>
                <a:ea typeface="Average"/>
                <a:cs typeface="Average"/>
                <a:sym typeface="Average"/>
              </a:rPr>
              <a:t>) </a:t>
            </a:r>
            <a:r>
              <a:rPr lang="en" sz="1465">
                <a:solidFill>
                  <a:srgbClr val="000000"/>
                </a:solidFill>
                <a:latin typeface="Average"/>
                <a:ea typeface="Average"/>
                <a:cs typeface="Average"/>
                <a:sym typeface="Average"/>
              </a:rPr>
              <a:t>recorded during normal reading. </a:t>
            </a:r>
            <a:endParaRPr sz="1465">
              <a:solidFill>
                <a:srgbClr val="000000"/>
              </a:solidFill>
              <a:latin typeface="Average"/>
              <a:ea typeface="Average"/>
              <a:cs typeface="Average"/>
              <a:sym typeface="Average"/>
            </a:endParaRPr>
          </a:p>
          <a:p>
            <a:pPr indent="0" lvl="0" marL="0" rtl="0" algn="l">
              <a:lnSpc>
                <a:spcPct val="85000"/>
              </a:lnSpc>
              <a:spcBef>
                <a:spcPts val="1200"/>
              </a:spcBef>
              <a:spcAft>
                <a:spcPts val="0"/>
              </a:spcAft>
              <a:buSzPts val="1018"/>
              <a:buNone/>
            </a:pPr>
            <a:r>
              <a:t/>
            </a:r>
            <a:endParaRPr sz="1465">
              <a:solidFill>
                <a:srgbClr val="434343"/>
              </a:solidFill>
              <a:latin typeface="Average"/>
              <a:ea typeface="Average"/>
              <a:cs typeface="Average"/>
              <a:sym typeface="Average"/>
            </a:endParaRPr>
          </a:p>
          <a:p>
            <a:pPr indent="0" lvl="0" marL="0" rtl="0" algn="l">
              <a:lnSpc>
                <a:spcPct val="85000"/>
              </a:lnSpc>
              <a:spcBef>
                <a:spcPts val="1200"/>
              </a:spcBef>
              <a:spcAft>
                <a:spcPts val="0"/>
              </a:spcAft>
              <a:buSzPts val="1018"/>
              <a:buNone/>
            </a:pPr>
            <a:r>
              <a:rPr lang="en" sz="1465">
                <a:solidFill>
                  <a:srgbClr val="434343"/>
                </a:solidFill>
                <a:latin typeface="Average"/>
                <a:ea typeface="Average"/>
                <a:cs typeface="Average"/>
                <a:sym typeface="Average"/>
              </a:rPr>
              <a:t>• </a:t>
            </a:r>
            <a:r>
              <a:rPr lang="en" sz="1465">
                <a:solidFill>
                  <a:srgbClr val="000000"/>
                </a:solidFill>
                <a:latin typeface="Average"/>
                <a:ea typeface="Average"/>
                <a:cs typeface="Average"/>
                <a:sym typeface="Average"/>
              </a:rPr>
              <a:t>The training data will contain 800 sentences and the test set 191 sentences. </a:t>
            </a:r>
            <a:endParaRPr sz="1465">
              <a:solidFill>
                <a:srgbClr val="000000"/>
              </a:solidFill>
              <a:latin typeface="Average"/>
              <a:ea typeface="Average"/>
              <a:cs typeface="Average"/>
              <a:sym typeface="Average"/>
            </a:endParaRPr>
          </a:p>
          <a:p>
            <a:pPr indent="0" lvl="0" marL="0" rtl="0" algn="l">
              <a:lnSpc>
                <a:spcPct val="85000"/>
              </a:lnSpc>
              <a:spcBef>
                <a:spcPts val="1200"/>
              </a:spcBef>
              <a:spcAft>
                <a:spcPts val="0"/>
              </a:spcAft>
              <a:buSzPts val="1018"/>
              <a:buNone/>
            </a:pPr>
            <a:r>
              <a:t/>
            </a:r>
            <a:endParaRPr sz="1465">
              <a:solidFill>
                <a:srgbClr val="000000"/>
              </a:solidFill>
              <a:latin typeface="Average"/>
              <a:ea typeface="Average"/>
              <a:cs typeface="Average"/>
              <a:sym typeface="Average"/>
            </a:endParaRPr>
          </a:p>
          <a:p>
            <a:pPr indent="0" lvl="0" marL="0" rtl="0" algn="l">
              <a:lnSpc>
                <a:spcPct val="85000"/>
              </a:lnSpc>
              <a:spcBef>
                <a:spcPts val="1200"/>
              </a:spcBef>
              <a:spcAft>
                <a:spcPts val="0"/>
              </a:spcAft>
              <a:buSzPts val="1018"/>
              <a:buNone/>
            </a:pPr>
            <a:r>
              <a:rPr lang="en" sz="1465">
                <a:solidFill>
                  <a:srgbClr val="000000"/>
                </a:solidFill>
                <a:latin typeface="Average"/>
                <a:ea typeface="Average"/>
                <a:cs typeface="Average"/>
                <a:sym typeface="Average"/>
              </a:rPr>
              <a:t>• The data provided will contain scaled features in the range between 0 and 100 to facilitate evaluation via the mean absolute error (MAE). </a:t>
            </a:r>
            <a:endParaRPr sz="1465">
              <a:solidFill>
                <a:srgbClr val="000000"/>
              </a:solidFill>
              <a:latin typeface="Average"/>
              <a:ea typeface="Average"/>
              <a:cs typeface="Average"/>
              <a:sym typeface="Average"/>
            </a:endParaRPr>
          </a:p>
          <a:p>
            <a:pPr indent="0" lvl="0" marL="0" rtl="0" algn="l">
              <a:lnSpc>
                <a:spcPct val="85000"/>
              </a:lnSpc>
              <a:spcBef>
                <a:spcPts val="1200"/>
              </a:spcBef>
              <a:spcAft>
                <a:spcPts val="0"/>
              </a:spcAft>
              <a:buSzPts val="1018"/>
              <a:buNone/>
            </a:pPr>
            <a:r>
              <a:t/>
            </a:r>
            <a:endParaRPr sz="1465">
              <a:solidFill>
                <a:srgbClr val="000000"/>
              </a:solidFill>
              <a:latin typeface="Average"/>
              <a:ea typeface="Average"/>
              <a:cs typeface="Average"/>
              <a:sym typeface="Average"/>
            </a:endParaRPr>
          </a:p>
          <a:p>
            <a:pPr indent="0" lvl="0" marL="0" rtl="0" algn="l">
              <a:lnSpc>
                <a:spcPct val="85000"/>
              </a:lnSpc>
              <a:spcBef>
                <a:spcPts val="1200"/>
              </a:spcBef>
              <a:spcAft>
                <a:spcPts val="1200"/>
              </a:spcAft>
              <a:buSzPts val="1018"/>
              <a:buNone/>
            </a:pPr>
            <a:r>
              <a:rPr lang="en" sz="1465">
                <a:solidFill>
                  <a:srgbClr val="000000"/>
                </a:solidFill>
                <a:latin typeface="Average"/>
                <a:ea typeface="Average"/>
                <a:cs typeface="Average"/>
                <a:sym typeface="Average"/>
              </a:rPr>
              <a:t>• The feature values are averaged over all readers.</a:t>
            </a:r>
            <a:endParaRPr sz="1465">
              <a:solidFill>
                <a:srgbClr val="000000"/>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dk1"/>
                </a:highlight>
              </a:rPr>
              <a:t>DATA SET DESCRIPTION :</a:t>
            </a:r>
            <a:endParaRPr/>
          </a:p>
        </p:txBody>
      </p:sp>
      <p:sp>
        <p:nvSpPr>
          <p:cNvPr id="123" name="Google Shape;123;p23"/>
          <p:cNvSpPr txBox="1"/>
          <p:nvPr>
            <p:ph idx="1" type="body"/>
          </p:nvPr>
        </p:nvSpPr>
        <p:spPr>
          <a:xfrm>
            <a:off x="311700" y="1537450"/>
            <a:ext cx="8520600" cy="3031500"/>
          </a:xfrm>
          <a:prstGeom prst="rect">
            <a:avLst/>
          </a:prstGeom>
        </p:spPr>
        <p:txBody>
          <a:bodyPr anchorCtr="0" anchor="t" bIns="91425" lIns="91425" spcFirstLastPara="1" rIns="91425" wrap="square" tIns="91425">
            <a:normAutofit/>
          </a:bodyPr>
          <a:lstStyle/>
          <a:p>
            <a:pPr indent="-317500" lvl="0" marL="457200" rtl="0" algn="l">
              <a:lnSpc>
                <a:spcPct val="95000"/>
              </a:lnSpc>
              <a:spcBef>
                <a:spcPts val="0"/>
              </a:spcBef>
              <a:spcAft>
                <a:spcPts val="0"/>
              </a:spcAft>
              <a:buClr>
                <a:srgbClr val="000000"/>
              </a:buClr>
              <a:buSzPts val="1400"/>
              <a:buFont typeface="Average"/>
              <a:buChar char="●"/>
            </a:pPr>
            <a:r>
              <a:rPr lang="en" sz="1400">
                <a:solidFill>
                  <a:srgbClr val="000000"/>
                </a:solidFill>
                <a:latin typeface="Average"/>
                <a:ea typeface="Average"/>
                <a:cs typeface="Average"/>
                <a:sym typeface="Average"/>
              </a:rPr>
              <a:t>A prominent feature of this dataset is the personal reading speed. The sentences were presented to the subjects in a naturalistic reading scenario, where the complete sentence is presented on the screen and the subjects read each sentence at their own speed, i.e. the reader determines him/herself for how long each word is fixated and which word to fixate next.</a:t>
            </a:r>
            <a:endParaRPr sz="1400">
              <a:solidFill>
                <a:srgbClr val="000000"/>
              </a:solidFill>
              <a:latin typeface="Average"/>
              <a:ea typeface="Average"/>
              <a:cs typeface="Average"/>
              <a:sym typeface="Average"/>
            </a:endParaRPr>
          </a:p>
          <a:p>
            <a:pPr indent="0" lvl="0" marL="0" rtl="0" algn="l">
              <a:lnSpc>
                <a:spcPct val="95000"/>
              </a:lnSpc>
              <a:spcBef>
                <a:spcPts val="1200"/>
              </a:spcBef>
              <a:spcAft>
                <a:spcPts val="0"/>
              </a:spcAft>
              <a:buNone/>
            </a:pPr>
            <a:r>
              <a:t/>
            </a:r>
            <a:endParaRPr sz="1400">
              <a:solidFill>
                <a:srgbClr val="000000"/>
              </a:solidFill>
              <a:latin typeface="Average"/>
              <a:ea typeface="Average"/>
              <a:cs typeface="Average"/>
              <a:sym typeface="Average"/>
            </a:endParaRPr>
          </a:p>
          <a:p>
            <a:pPr indent="-317500" lvl="0" marL="457200" rtl="0" algn="l">
              <a:lnSpc>
                <a:spcPct val="95000"/>
              </a:lnSpc>
              <a:spcBef>
                <a:spcPts val="1200"/>
              </a:spcBef>
              <a:spcAft>
                <a:spcPts val="0"/>
              </a:spcAft>
              <a:buClr>
                <a:srgbClr val="000000"/>
              </a:buClr>
              <a:buSzPts val="1400"/>
              <a:buFont typeface="Average"/>
              <a:buChar char="●"/>
            </a:pPr>
            <a:r>
              <a:rPr lang="en" sz="1400">
                <a:solidFill>
                  <a:srgbClr val="000000"/>
                </a:solidFill>
                <a:latin typeface="Average"/>
                <a:ea typeface="Average"/>
                <a:cs typeface="Average"/>
                <a:sym typeface="Average"/>
              </a:rPr>
              <a:t>For a detailed description of the dataset please refer to the original publications (Hollenstein et al., 2018 and Hollenstein et al., 2020).</a:t>
            </a:r>
            <a:endParaRPr sz="1400">
              <a:solidFill>
                <a:srgbClr val="000000"/>
              </a:solidFill>
              <a:latin typeface="Average"/>
              <a:ea typeface="Average"/>
              <a:cs typeface="Average"/>
              <a:sym typeface="Average"/>
            </a:endParaRPr>
          </a:p>
          <a:p>
            <a:pPr indent="0" lvl="0" marL="0" rtl="0" algn="l">
              <a:lnSpc>
                <a:spcPct val="95000"/>
              </a:lnSpc>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7420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dk1"/>
                </a:highlight>
              </a:rPr>
              <a:t>DATA SET DESCRIPTION :</a:t>
            </a:r>
            <a:endParaRPr>
              <a:solidFill>
                <a:srgbClr val="000000"/>
              </a:solidFill>
              <a:highlight>
                <a:schemeClr val="dk1"/>
              </a:highlight>
            </a:endParaRPr>
          </a:p>
        </p:txBody>
      </p:sp>
      <p:sp>
        <p:nvSpPr>
          <p:cNvPr id="129" name="Google Shape;129;p24"/>
          <p:cNvSpPr txBox="1"/>
          <p:nvPr>
            <p:ph idx="1" type="body"/>
          </p:nvPr>
        </p:nvSpPr>
        <p:spPr>
          <a:xfrm>
            <a:off x="0" y="125662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4"/>
          <p:cNvPicPr preferRelativeResize="0"/>
          <p:nvPr/>
        </p:nvPicPr>
        <p:blipFill>
          <a:blip r:embed="rId3">
            <a:alphaModFix/>
          </a:blip>
          <a:stretch>
            <a:fillRect/>
          </a:stretch>
        </p:blipFill>
        <p:spPr>
          <a:xfrm>
            <a:off x="1537475" y="1360400"/>
            <a:ext cx="5686226" cy="304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5"/>
          <p:cNvPicPr preferRelativeResize="0"/>
          <p:nvPr/>
        </p:nvPicPr>
        <p:blipFill>
          <a:blip r:embed="rId3">
            <a:alphaModFix/>
          </a:blip>
          <a:stretch>
            <a:fillRect/>
          </a:stretch>
        </p:blipFill>
        <p:spPr>
          <a:xfrm>
            <a:off x="5432700" y="1775250"/>
            <a:ext cx="3605700" cy="1653750"/>
          </a:xfrm>
          <a:prstGeom prst="rect">
            <a:avLst/>
          </a:prstGeom>
          <a:noFill/>
          <a:ln>
            <a:noFill/>
          </a:ln>
        </p:spPr>
      </p:pic>
      <p:sp>
        <p:nvSpPr>
          <p:cNvPr id="136" name="Google Shape;136;p25"/>
          <p:cNvSpPr txBox="1"/>
          <p:nvPr/>
        </p:nvSpPr>
        <p:spPr>
          <a:xfrm>
            <a:off x="1052013" y="4761700"/>
            <a:ext cx="3399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Average"/>
                <a:ea typeface="Average"/>
                <a:cs typeface="Average"/>
                <a:sym typeface="Average"/>
              </a:rPr>
              <a:t>      Pair wise Plots of Features</a:t>
            </a:r>
            <a:endParaRPr sz="1600">
              <a:latin typeface="Average"/>
              <a:ea typeface="Average"/>
              <a:cs typeface="Average"/>
              <a:sym typeface="Average"/>
            </a:endParaRPr>
          </a:p>
        </p:txBody>
      </p:sp>
      <p:grpSp>
        <p:nvGrpSpPr>
          <p:cNvPr id="137" name="Google Shape;137;p25"/>
          <p:cNvGrpSpPr/>
          <p:nvPr/>
        </p:nvGrpSpPr>
        <p:grpSpPr>
          <a:xfrm>
            <a:off x="145650" y="101025"/>
            <a:ext cx="5212326" cy="4660674"/>
            <a:chOff x="145650" y="101025"/>
            <a:chExt cx="5212326" cy="4660674"/>
          </a:xfrm>
        </p:grpSpPr>
        <p:pic>
          <p:nvPicPr>
            <p:cNvPr id="138" name="Google Shape;138;p25"/>
            <p:cNvPicPr preferRelativeResize="0"/>
            <p:nvPr/>
          </p:nvPicPr>
          <p:blipFill>
            <a:blip r:embed="rId4">
              <a:alphaModFix/>
            </a:blip>
            <a:stretch>
              <a:fillRect/>
            </a:stretch>
          </p:blipFill>
          <p:spPr>
            <a:xfrm>
              <a:off x="145675" y="101025"/>
              <a:ext cx="5212300" cy="2621425"/>
            </a:xfrm>
            <a:prstGeom prst="rect">
              <a:avLst/>
            </a:prstGeom>
            <a:noFill/>
            <a:ln>
              <a:noFill/>
            </a:ln>
          </p:spPr>
        </p:pic>
        <p:pic>
          <p:nvPicPr>
            <p:cNvPr id="139" name="Google Shape;139;p25"/>
            <p:cNvPicPr preferRelativeResize="0"/>
            <p:nvPr/>
          </p:nvPicPr>
          <p:blipFill rotWithShape="1">
            <a:blip r:embed="rId5">
              <a:alphaModFix/>
            </a:blip>
            <a:srcRect b="0" l="0" r="0" t="-8577"/>
            <a:stretch/>
          </p:blipFill>
          <p:spPr>
            <a:xfrm>
              <a:off x="145650" y="2571750"/>
              <a:ext cx="5212326" cy="218995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1863575" y="2245625"/>
            <a:ext cx="5777100" cy="8667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1200"/>
              </a:spcAft>
              <a:buNone/>
            </a:pPr>
            <a:r>
              <a:rPr lang="en" sz="4100">
                <a:solidFill>
                  <a:srgbClr val="000000"/>
                </a:solidFill>
              </a:rPr>
              <a:t>Conventional machine learning models</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26329"/>
              <a:buFont typeface="Arial"/>
              <a:buNone/>
            </a:pPr>
            <a:r>
              <a:rPr lang="en" sz="3759">
                <a:solidFill>
                  <a:srgbClr val="000000"/>
                </a:solidFill>
                <a:highlight>
                  <a:schemeClr val="dk1"/>
                </a:highlight>
              </a:rPr>
              <a:t>Data Preprocessing for Conventional ML models :</a:t>
            </a:r>
            <a:endParaRPr b="0" sz="6280">
              <a:solidFill>
                <a:srgbClr val="000000"/>
              </a:solidFill>
              <a:highlight>
                <a:schemeClr val="dk1"/>
              </a:highlight>
            </a:endParaRPr>
          </a:p>
          <a:p>
            <a:pPr indent="0" lvl="0" marL="0" rtl="0" algn="l">
              <a:spcBef>
                <a:spcPts val="0"/>
              </a:spcBef>
              <a:spcAft>
                <a:spcPts val="0"/>
              </a:spcAft>
              <a:buNone/>
            </a:pPr>
            <a:r>
              <a:t/>
            </a:r>
            <a:endParaRPr sz="2400">
              <a:solidFill>
                <a:srgbClr val="FF9900"/>
              </a:solidFill>
              <a:highlight>
                <a:srgbClr val="FFFFFF"/>
              </a:highlight>
              <a:latin typeface="Times New Roman"/>
              <a:ea typeface="Times New Roman"/>
              <a:cs typeface="Times New Roman"/>
              <a:sym typeface="Times New Roman"/>
            </a:endParaRPr>
          </a:p>
        </p:txBody>
      </p:sp>
      <p:sp>
        <p:nvSpPr>
          <p:cNvPr id="150" name="Google Shape;150;p27"/>
          <p:cNvSpPr txBox="1"/>
          <p:nvPr>
            <p:ph idx="1" type="body"/>
          </p:nvPr>
        </p:nvSpPr>
        <p:spPr>
          <a:xfrm>
            <a:off x="311700" y="1228675"/>
            <a:ext cx="8520600" cy="6528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sz="1300">
                <a:solidFill>
                  <a:srgbClr val="000000"/>
                </a:solidFill>
                <a:latin typeface="Times New Roman"/>
                <a:ea typeface="Times New Roman"/>
                <a:cs typeface="Times New Roman"/>
                <a:sym typeface="Times New Roman"/>
              </a:rPr>
              <a:t>We are using an encoding technique called </a:t>
            </a:r>
            <a:r>
              <a:rPr b="1" lang="en" sz="1300">
                <a:solidFill>
                  <a:srgbClr val="000000"/>
                </a:solidFill>
                <a:latin typeface="Times New Roman"/>
                <a:ea typeface="Times New Roman"/>
                <a:cs typeface="Times New Roman"/>
                <a:sym typeface="Times New Roman"/>
              </a:rPr>
              <a:t>TF-IDF(</a:t>
            </a:r>
            <a:r>
              <a:rPr b="1" lang="en" sz="1300">
                <a:solidFill>
                  <a:srgbClr val="000000"/>
                </a:solidFill>
                <a:highlight>
                  <a:srgbClr val="FFFFFF"/>
                </a:highlight>
                <a:latin typeface="Times New Roman"/>
                <a:ea typeface="Times New Roman"/>
                <a:cs typeface="Times New Roman"/>
                <a:sym typeface="Times New Roman"/>
              </a:rPr>
              <a:t>Term Frequency - Inverse Data Frequency)</a:t>
            </a:r>
            <a:r>
              <a:rPr b="1" lang="en" sz="1300">
                <a:solidFill>
                  <a:srgbClr val="000000"/>
                </a:solidFill>
                <a:latin typeface="Times New Roman"/>
                <a:ea typeface="Times New Roman"/>
                <a:cs typeface="Times New Roman"/>
                <a:sym typeface="Times New Roman"/>
              </a:rPr>
              <a:t> </a:t>
            </a:r>
            <a:r>
              <a:rPr lang="en" sz="1300">
                <a:solidFill>
                  <a:srgbClr val="000000"/>
                </a:solidFill>
                <a:latin typeface="Times New Roman"/>
                <a:ea typeface="Times New Roman"/>
                <a:cs typeface="Times New Roman"/>
                <a:sym typeface="Times New Roman"/>
              </a:rPr>
              <a:t>encoding for giving input to the model. </a:t>
            </a:r>
            <a:endParaRPr sz="1900"/>
          </a:p>
        </p:txBody>
      </p:sp>
      <p:sp>
        <p:nvSpPr>
          <p:cNvPr id="151" name="Google Shape;151;p27"/>
          <p:cNvSpPr txBox="1"/>
          <p:nvPr/>
        </p:nvSpPr>
        <p:spPr>
          <a:xfrm>
            <a:off x="311700" y="2325300"/>
            <a:ext cx="530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FF9900"/>
                </a:solidFill>
                <a:latin typeface="Times New Roman"/>
                <a:ea typeface="Times New Roman"/>
                <a:cs typeface="Times New Roman"/>
                <a:sym typeface="Times New Roman"/>
              </a:rPr>
              <a:t>Term Frequency:</a:t>
            </a:r>
            <a:r>
              <a:rPr b="1" lang="en" sz="1700">
                <a:latin typeface="Times New Roman"/>
                <a:ea typeface="Times New Roman"/>
                <a:cs typeface="Times New Roman"/>
                <a:sym typeface="Times New Roman"/>
              </a:rPr>
              <a:t> </a:t>
            </a:r>
            <a:r>
              <a:rPr lang="en" sz="1300">
                <a:latin typeface="Times New Roman"/>
                <a:ea typeface="Times New Roman"/>
                <a:cs typeface="Times New Roman"/>
                <a:sym typeface="Times New Roman"/>
              </a:rPr>
              <a:t>Is the occurrence of the current word in the current sentence w.r.t the total number of words in the current sentence. </a:t>
            </a:r>
            <a:endParaRPr sz="1500">
              <a:latin typeface="Source Code Pro"/>
              <a:ea typeface="Source Code Pro"/>
              <a:cs typeface="Source Code Pro"/>
              <a:sym typeface="Source Code Pro"/>
            </a:endParaRPr>
          </a:p>
        </p:txBody>
      </p:sp>
      <p:pic>
        <p:nvPicPr>
          <p:cNvPr id="152" name="Google Shape;152;p27"/>
          <p:cNvPicPr preferRelativeResize="0"/>
          <p:nvPr/>
        </p:nvPicPr>
        <p:blipFill>
          <a:blip r:embed="rId3">
            <a:alphaModFix/>
          </a:blip>
          <a:stretch>
            <a:fillRect/>
          </a:stretch>
        </p:blipFill>
        <p:spPr>
          <a:xfrm>
            <a:off x="5858450" y="2171700"/>
            <a:ext cx="1562100" cy="800100"/>
          </a:xfrm>
          <a:prstGeom prst="rect">
            <a:avLst/>
          </a:prstGeom>
          <a:noFill/>
          <a:ln>
            <a:noFill/>
          </a:ln>
        </p:spPr>
      </p:pic>
      <p:sp>
        <p:nvSpPr>
          <p:cNvPr id="153" name="Google Shape;153;p27"/>
          <p:cNvSpPr txBox="1"/>
          <p:nvPr/>
        </p:nvSpPr>
        <p:spPr>
          <a:xfrm>
            <a:off x="311700" y="3495975"/>
            <a:ext cx="48219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FF9900"/>
                </a:solidFill>
                <a:latin typeface="Times New Roman"/>
                <a:ea typeface="Times New Roman"/>
                <a:cs typeface="Times New Roman"/>
                <a:sym typeface="Times New Roman"/>
              </a:rPr>
              <a:t>Inverse Data Frequency:</a:t>
            </a:r>
            <a:r>
              <a:rPr lang="en" sz="1700">
                <a:solidFill>
                  <a:srgbClr val="292929"/>
                </a:solidFill>
                <a:latin typeface="Times New Roman"/>
                <a:ea typeface="Times New Roman"/>
                <a:cs typeface="Times New Roman"/>
                <a:sym typeface="Times New Roman"/>
              </a:rPr>
              <a:t> </a:t>
            </a:r>
            <a:r>
              <a:rPr lang="en" sz="1300">
                <a:latin typeface="Times New Roman"/>
                <a:ea typeface="Times New Roman"/>
                <a:cs typeface="Times New Roman"/>
                <a:sym typeface="Times New Roman"/>
              </a:rPr>
              <a:t>Log of Total number of words in the whole data corpus w.r.t the total number of sentences containing the current word. </a:t>
            </a:r>
            <a:endParaRPr sz="1500">
              <a:latin typeface="Source Code Pro"/>
              <a:ea typeface="Source Code Pro"/>
              <a:cs typeface="Source Code Pro"/>
              <a:sym typeface="Source Code Pro"/>
            </a:endParaRPr>
          </a:p>
        </p:txBody>
      </p:sp>
      <p:pic>
        <p:nvPicPr>
          <p:cNvPr id="154" name="Google Shape;154;p27"/>
          <p:cNvPicPr preferRelativeResize="0"/>
          <p:nvPr/>
        </p:nvPicPr>
        <p:blipFill>
          <a:blip r:embed="rId4">
            <a:alphaModFix/>
          </a:blip>
          <a:stretch>
            <a:fillRect/>
          </a:stretch>
        </p:blipFill>
        <p:spPr>
          <a:xfrm>
            <a:off x="5791775" y="3495975"/>
            <a:ext cx="1628775" cy="70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26329"/>
              <a:buFont typeface="Arial"/>
              <a:buNone/>
            </a:pPr>
            <a:r>
              <a:rPr lang="en" sz="3759">
                <a:solidFill>
                  <a:srgbClr val="000000"/>
                </a:solidFill>
                <a:highlight>
                  <a:schemeClr val="dk1"/>
                </a:highlight>
              </a:rPr>
              <a:t>Data Preprocessing for Conventional ML models :</a:t>
            </a:r>
            <a:endParaRPr b="0" sz="6280">
              <a:solidFill>
                <a:srgbClr val="000000"/>
              </a:solidFill>
              <a:highlight>
                <a:schemeClr val="dk1"/>
              </a:highlight>
            </a:endParaRPr>
          </a:p>
          <a:p>
            <a:pPr indent="0" lvl="0" marL="0" rtl="0" algn="l">
              <a:spcBef>
                <a:spcPts val="0"/>
              </a:spcBef>
              <a:spcAft>
                <a:spcPts val="0"/>
              </a:spcAft>
              <a:buNone/>
            </a:pPr>
            <a:r>
              <a:t/>
            </a:r>
            <a:endParaRPr sz="2400">
              <a:solidFill>
                <a:srgbClr val="FF9900"/>
              </a:solidFill>
              <a:highlight>
                <a:schemeClr val="lt1"/>
              </a:highlight>
              <a:latin typeface="Times New Roman"/>
              <a:ea typeface="Times New Roman"/>
              <a:cs typeface="Times New Roman"/>
              <a:sym typeface="Times New Roman"/>
            </a:endParaRPr>
          </a:p>
        </p:txBody>
      </p:sp>
      <p:sp>
        <p:nvSpPr>
          <p:cNvPr id="160" name="Google Shape;160;p28"/>
          <p:cNvSpPr txBox="1"/>
          <p:nvPr>
            <p:ph idx="1" type="body"/>
          </p:nvPr>
        </p:nvSpPr>
        <p:spPr>
          <a:xfrm>
            <a:off x="311700" y="1015650"/>
            <a:ext cx="8520600" cy="390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000000"/>
                </a:solidFill>
                <a:latin typeface="Average"/>
                <a:ea typeface="Average"/>
                <a:cs typeface="Average"/>
                <a:sym typeface="Average"/>
              </a:rPr>
              <a:t>Example : </a:t>
            </a:r>
            <a:endParaRPr>
              <a:solidFill>
                <a:srgbClr val="000000"/>
              </a:solidFill>
              <a:latin typeface="Average"/>
              <a:ea typeface="Average"/>
              <a:cs typeface="Average"/>
              <a:sym typeface="Average"/>
            </a:endParaRPr>
          </a:p>
          <a:p>
            <a:pPr indent="457200" lvl="0" marL="0" rtl="0" algn="l">
              <a:spcBef>
                <a:spcPts val="1200"/>
              </a:spcBef>
              <a:spcAft>
                <a:spcPts val="0"/>
              </a:spcAft>
              <a:buNone/>
            </a:pPr>
            <a:r>
              <a:rPr lang="en" sz="1600">
                <a:solidFill>
                  <a:srgbClr val="000000"/>
                </a:solidFill>
                <a:latin typeface="Average"/>
                <a:ea typeface="Average"/>
                <a:cs typeface="Average"/>
                <a:sym typeface="Average"/>
              </a:rPr>
              <a:t>5 sentences : [“this is good phone” , “this is bad mobile” , “she is good cat” , “he has bad temper” , “this mobile phone is not good”]</a:t>
            </a:r>
            <a:endParaRPr sz="1600">
              <a:solidFill>
                <a:srgbClr val="000000"/>
              </a:solidFill>
              <a:latin typeface="Average"/>
              <a:ea typeface="Average"/>
              <a:cs typeface="Average"/>
              <a:sym typeface="Average"/>
            </a:endParaRPr>
          </a:p>
          <a:p>
            <a:pPr indent="457200" lvl="0" marL="0" rtl="0" algn="l">
              <a:spcBef>
                <a:spcPts val="1200"/>
              </a:spcBef>
              <a:spcAft>
                <a:spcPts val="0"/>
              </a:spcAft>
              <a:buNone/>
            </a:pPr>
            <a:r>
              <a:rPr lang="en" sz="1600">
                <a:solidFill>
                  <a:srgbClr val="FF9900"/>
                </a:solidFill>
                <a:latin typeface="Average"/>
                <a:ea typeface="Average"/>
                <a:cs typeface="Average"/>
                <a:sym typeface="Average"/>
              </a:rPr>
              <a:t>Data Corpus: </a:t>
            </a:r>
            <a:r>
              <a:rPr lang="en" sz="1600">
                <a:solidFill>
                  <a:srgbClr val="000000"/>
                </a:solidFill>
                <a:latin typeface="Average"/>
                <a:ea typeface="Average"/>
                <a:cs typeface="Average"/>
                <a:sym typeface="Average"/>
              </a:rPr>
              <a:t>[ “bad” , “cat” , “good” , “has” , “he” , “is” , “mobile” , “not” , “phone” , “she” , “temper” , “this”]  </a:t>
            </a:r>
            <a:endParaRPr sz="1600">
              <a:solidFill>
                <a:srgbClr val="000000"/>
              </a:solidFill>
              <a:latin typeface="Average"/>
              <a:ea typeface="Average"/>
              <a:cs typeface="Average"/>
              <a:sym typeface="Average"/>
            </a:endParaRPr>
          </a:p>
          <a:p>
            <a:pPr indent="457200" lvl="0" marL="0" rtl="0" algn="l">
              <a:spcBef>
                <a:spcPts val="1200"/>
              </a:spcBef>
              <a:spcAft>
                <a:spcPts val="0"/>
              </a:spcAft>
              <a:buNone/>
            </a:pPr>
            <a:r>
              <a:t/>
            </a:r>
            <a:endParaRPr sz="1600">
              <a:latin typeface="Average"/>
              <a:ea typeface="Average"/>
              <a:cs typeface="Average"/>
              <a:sym typeface="Average"/>
            </a:endParaRPr>
          </a:p>
          <a:p>
            <a:pPr indent="0" lvl="0" marL="0" rtl="0" algn="l">
              <a:spcBef>
                <a:spcPts val="1200"/>
              </a:spcBef>
              <a:spcAft>
                <a:spcPts val="0"/>
              </a:spcAft>
              <a:buNone/>
            </a:pPr>
            <a:r>
              <a:rPr lang="en" sz="1600">
                <a:solidFill>
                  <a:srgbClr val="000000"/>
                </a:solidFill>
                <a:latin typeface="Average"/>
                <a:ea typeface="Average"/>
                <a:cs typeface="Average"/>
                <a:sym typeface="Average"/>
              </a:rPr>
              <a:t>TF(“this”) : Number of “this” word in sentence1 / total number of words in sentence1</a:t>
            </a:r>
            <a:endParaRPr sz="1600">
              <a:solidFill>
                <a:srgbClr val="000000"/>
              </a:solidFill>
              <a:latin typeface="Average"/>
              <a:ea typeface="Average"/>
              <a:cs typeface="Average"/>
              <a:sym typeface="Average"/>
            </a:endParaRPr>
          </a:p>
          <a:p>
            <a:pPr indent="0" lvl="0" marL="0" rtl="0" algn="l">
              <a:spcBef>
                <a:spcPts val="1200"/>
              </a:spcBef>
              <a:spcAft>
                <a:spcPts val="0"/>
              </a:spcAft>
              <a:buNone/>
            </a:pPr>
            <a:r>
              <a:rPr lang="en" sz="1600">
                <a:solidFill>
                  <a:srgbClr val="000000"/>
                </a:solidFill>
                <a:latin typeface="Average"/>
                <a:ea typeface="Average"/>
                <a:cs typeface="Average"/>
                <a:sym typeface="Average"/>
              </a:rPr>
              <a:t>IDF(“this”) : log(total number of words in the whole data corpus / total number of sentences having “this” word) </a:t>
            </a:r>
            <a:endParaRPr sz="1600">
              <a:solidFill>
                <a:srgbClr val="000000"/>
              </a:solidFill>
              <a:latin typeface="Average"/>
              <a:ea typeface="Average"/>
              <a:cs typeface="Average"/>
              <a:sym typeface="Average"/>
            </a:endParaRPr>
          </a:p>
          <a:p>
            <a:pPr indent="0" lvl="0" marL="0" rtl="0" algn="l">
              <a:spcBef>
                <a:spcPts val="1200"/>
              </a:spcBef>
              <a:spcAft>
                <a:spcPts val="0"/>
              </a:spcAft>
              <a:buNone/>
            </a:pPr>
            <a:r>
              <a:rPr lang="en" sz="1600">
                <a:latin typeface="Average"/>
                <a:ea typeface="Average"/>
                <a:cs typeface="Average"/>
                <a:sym typeface="Average"/>
              </a:rPr>
              <a:t>			</a:t>
            </a:r>
            <a:r>
              <a:rPr lang="en" sz="1600">
                <a:solidFill>
                  <a:srgbClr val="FF9900"/>
                </a:solidFill>
                <a:latin typeface="Average"/>
                <a:ea typeface="Average"/>
                <a:cs typeface="Average"/>
                <a:sym typeface="Average"/>
              </a:rPr>
              <a:t>TF : </a:t>
            </a:r>
            <a:r>
              <a:rPr lang="en" sz="1600">
                <a:solidFill>
                  <a:srgbClr val="000000"/>
                </a:solidFill>
                <a:latin typeface="Average"/>
                <a:ea typeface="Average"/>
                <a:cs typeface="Average"/>
                <a:sym typeface="Average"/>
              </a:rPr>
              <a:t>1 / 4 = 0.25 </a:t>
            </a:r>
            <a:r>
              <a:rPr lang="en" sz="1600">
                <a:latin typeface="Average"/>
                <a:ea typeface="Average"/>
                <a:cs typeface="Average"/>
                <a:sym typeface="Average"/>
              </a:rPr>
              <a:t>, </a:t>
            </a:r>
            <a:r>
              <a:rPr lang="en" sz="1600">
                <a:solidFill>
                  <a:srgbClr val="FF9900"/>
                </a:solidFill>
                <a:latin typeface="Average"/>
                <a:ea typeface="Average"/>
                <a:cs typeface="Average"/>
                <a:sym typeface="Average"/>
              </a:rPr>
              <a:t>IDF :</a:t>
            </a:r>
            <a:r>
              <a:rPr lang="en" sz="1600">
                <a:latin typeface="Average"/>
                <a:ea typeface="Average"/>
                <a:cs typeface="Average"/>
                <a:sym typeface="Average"/>
              </a:rPr>
              <a:t> </a:t>
            </a:r>
            <a:r>
              <a:rPr lang="en" sz="1600">
                <a:solidFill>
                  <a:srgbClr val="000000"/>
                </a:solidFill>
                <a:latin typeface="Average"/>
                <a:ea typeface="Average"/>
                <a:cs typeface="Average"/>
                <a:sym typeface="Average"/>
              </a:rPr>
              <a:t>loge(12 / 3) = 1.38629</a:t>
            </a:r>
            <a:endParaRPr sz="1600">
              <a:solidFill>
                <a:srgbClr val="000000"/>
              </a:solidFill>
              <a:latin typeface="Average"/>
              <a:ea typeface="Average"/>
              <a:cs typeface="Average"/>
              <a:sym typeface="Average"/>
            </a:endParaRPr>
          </a:p>
          <a:p>
            <a:pPr indent="457200" lvl="0" marL="1371600" rtl="0" algn="l">
              <a:spcBef>
                <a:spcPts val="1200"/>
              </a:spcBef>
              <a:spcAft>
                <a:spcPts val="1200"/>
              </a:spcAft>
              <a:buNone/>
            </a:pPr>
            <a:r>
              <a:rPr lang="en" sz="1600">
                <a:solidFill>
                  <a:srgbClr val="FF9900"/>
                </a:solidFill>
                <a:latin typeface="Average"/>
                <a:ea typeface="Average"/>
                <a:cs typeface="Average"/>
                <a:sym typeface="Average"/>
              </a:rPr>
              <a:t>TF-IDF</a:t>
            </a:r>
            <a:r>
              <a:rPr lang="en" sz="1600">
                <a:latin typeface="Average"/>
                <a:ea typeface="Average"/>
                <a:cs typeface="Average"/>
                <a:sym typeface="Average"/>
              </a:rPr>
              <a:t> </a:t>
            </a:r>
            <a:r>
              <a:rPr lang="en" sz="1600">
                <a:solidFill>
                  <a:srgbClr val="000000"/>
                </a:solidFill>
                <a:latin typeface="Average"/>
                <a:ea typeface="Average"/>
                <a:cs typeface="Average"/>
                <a:sym typeface="Average"/>
              </a:rPr>
              <a:t>= 0.25*1.38629 = 0.3465725</a:t>
            </a:r>
            <a:endParaRPr sz="1600">
              <a:solidFill>
                <a:srgbClr val="000000"/>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759">
                <a:solidFill>
                  <a:srgbClr val="000000"/>
                </a:solidFill>
                <a:highlight>
                  <a:schemeClr val="dk1"/>
                </a:highlight>
              </a:rPr>
              <a:t>Data Preprocessing for Conventional ML models :</a:t>
            </a:r>
            <a:endParaRPr b="0" sz="6280">
              <a:solidFill>
                <a:srgbClr val="000000"/>
              </a:solidFill>
              <a:highlight>
                <a:schemeClr val="dk1"/>
              </a:highlight>
            </a:endParaRPr>
          </a:p>
          <a:p>
            <a:pPr indent="0" lvl="0" marL="0" rtl="0" algn="l">
              <a:spcBef>
                <a:spcPts val="0"/>
              </a:spcBef>
              <a:spcAft>
                <a:spcPts val="0"/>
              </a:spcAft>
              <a:buSzPts val="990"/>
              <a:buNone/>
            </a:pPr>
            <a:r>
              <a:t/>
            </a:r>
            <a:endParaRPr sz="3980"/>
          </a:p>
        </p:txBody>
      </p:sp>
      <p:sp>
        <p:nvSpPr>
          <p:cNvPr id="166" name="Google Shape;166;p29"/>
          <p:cNvSpPr txBox="1"/>
          <p:nvPr>
            <p:ph idx="1" type="body"/>
          </p:nvPr>
        </p:nvSpPr>
        <p:spPr>
          <a:xfrm>
            <a:off x="311700" y="1118100"/>
            <a:ext cx="8116800" cy="3727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500">
                <a:solidFill>
                  <a:srgbClr val="000000"/>
                </a:solidFill>
                <a:highlight>
                  <a:srgbClr val="FFFFFF"/>
                </a:highlight>
                <a:latin typeface="Times New Roman"/>
                <a:ea typeface="Times New Roman"/>
                <a:cs typeface="Times New Roman"/>
                <a:sym typeface="Times New Roman"/>
              </a:rPr>
              <a:t>W</a:t>
            </a:r>
            <a:r>
              <a:rPr lang="en" sz="1500">
                <a:solidFill>
                  <a:srgbClr val="000000"/>
                </a:solidFill>
                <a:highlight>
                  <a:srgbClr val="FFFFFF"/>
                </a:highlight>
                <a:latin typeface="Times New Roman"/>
                <a:ea typeface="Times New Roman"/>
                <a:cs typeface="Times New Roman"/>
                <a:sym typeface="Times New Roman"/>
              </a:rPr>
              <a:t>e are converting a collection of raw documents to a matrix of TF-IDF features </a:t>
            </a:r>
            <a:r>
              <a:rPr lang="en" sz="1500">
                <a:solidFill>
                  <a:srgbClr val="000000"/>
                </a:solidFill>
                <a:highlight>
                  <a:srgbClr val="FFFFFF"/>
                </a:highlight>
                <a:latin typeface="Times New Roman"/>
                <a:ea typeface="Times New Roman"/>
                <a:cs typeface="Times New Roman"/>
                <a:sym typeface="Times New Roman"/>
              </a:rPr>
              <a:t> using a function called </a:t>
            </a:r>
            <a:r>
              <a:rPr b="1" lang="en" sz="1500">
                <a:solidFill>
                  <a:srgbClr val="000000"/>
                </a:solidFill>
                <a:highlight>
                  <a:srgbClr val="FFFFFF"/>
                </a:highlight>
                <a:latin typeface="Times New Roman"/>
                <a:ea typeface="Times New Roman"/>
                <a:cs typeface="Times New Roman"/>
                <a:sym typeface="Times New Roman"/>
              </a:rPr>
              <a:t>TfidfVectorizer() </a:t>
            </a:r>
            <a:r>
              <a:rPr lang="en" sz="1500">
                <a:solidFill>
                  <a:srgbClr val="000000"/>
                </a:solidFill>
                <a:highlight>
                  <a:srgbClr val="FFFFFF"/>
                </a:highlight>
                <a:latin typeface="Times New Roman"/>
                <a:ea typeface="Times New Roman"/>
                <a:cs typeface="Times New Roman"/>
                <a:sym typeface="Times New Roman"/>
              </a:rPr>
              <a:t>as shown below</a:t>
            </a:r>
            <a:r>
              <a:rPr b="1" lang="en" sz="1500">
                <a:solidFill>
                  <a:srgbClr val="000000"/>
                </a:solidFill>
                <a:highlight>
                  <a:srgbClr val="FFFFFF"/>
                </a:highlight>
                <a:latin typeface="Times New Roman"/>
                <a:ea typeface="Times New Roman"/>
                <a:cs typeface="Times New Roman"/>
                <a:sym typeface="Times New Roman"/>
              </a:rPr>
              <a:t> </a:t>
            </a:r>
            <a:r>
              <a:rPr lang="en" sz="1500">
                <a:solidFill>
                  <a:srgbClr val="000000"/>
                </a:solidFill>
                <a:highlight>
                  <a:srgbClr val="FFFFFF"/>
                </a:highlight>
                <a:latin typeface="Times New Roman"/>
                <a:ea typeface="Times New Roman"/>
                <a:cs typeface="Times New Roman"/>
                <a:sym typeface="Times New Roman"/>
              </a:rPr>
              <a:t>:</a:t>
            </a:r>
            <a:r>
              <a:rPr b="1" lang="en" sz="1500">
                <a:solidFill>
                  <a:srgbClr val="000000"/>
                </a:solidFill>
                <a:highlight>
                  <a:srgbClr val="FFFFFF"/>
                </a:highlight>
                <a:latin typeface="Times New Roman"/>
                <a:ea typeface="Times New Roman"/>
                <a:cs typeface="Times New Roman"/>
                <a:sym typeface="Times New Roman"/>
              </a:rPr>
              <a:t> </a:t>
            </a:r>
            <a:endParaRPr b="1" sz="1500">
              <a:solidFill>
                <a:srgbClr val="000000"/>
              </a:solidFill>
              <a:highlight>
                <a:srgbClr val="FFFFFF"/>
              </a:highlight>
              <a:latin typeface="Times New Roman"/>
              <a:ea typeface="Times New Roman"/>
              <a:cs typeface="Times New Roman"/>
              <a:sym typeface="Times New Roman"/>
            </a:endParaRPr>
          </a:p>
          <a:p>
            <a:pPr indent="457200" lvl="0" marL="0" rtl="0" algn="l">
              <a:spcBef>
                <a:spcPts val="1200"/>
              </a:spcBef>
              <a:spcAft>
                <a:spcPts val="1200"/>
              </a:spcAft>
              <a:buNone/>
            </a:pPr>
            <a:r>
              <a:t/>
            </a:r>
            <a:endParaRPr b="1" sz="1500">
              <a:solidFill>
                <a:srgbClr val="000000"/>
              </a:solidFill>
              <a:highlight>
                <a:srgbClr val="FFFFFF"/>
              </a:highlight>
              <a:latin typeface="Times New Roman"/>
              <a:ea typeface="Times New Roman"/>
              <a:cs typeface="Times New Roman"/>
              <a:sym typeface="Times New Roman"/>
            </a:endParaRPr>
          </a:p>
        </p:txBody>
      </p:sp>
      <p:pic>
        <p:nvPicPr>
          <p:cNvPr id="167" name="Google Shape;167;p29"/>
          <p:cNvPicPr preferRelativeResize="0"/>
          <p:nvPr/>
        </p:nvPicPr>
        <p:blipFill>
          <a:blip r:embed="rId3">
            <a:alphaModFix/>
          </a:blip>
          <a:stretch>
            <a:fillRect/>
          </a:stretch>
        </p:blipFill>
        <p:spPr>
          <a:xfrm>
            <a:off x="1031175" y="2236300"/>
            <a:ext cx="6858000" cy="2180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dk1"/>
                </a:highlight>
              </a:rPr>
              <a:t>Conventional Model Description and flowchart:</a:t>
            </a:r>
            <a:endParaRPr/>
          </a:p>
        </p:txBody>
      </p:sp>
      <p:sp>
        <p:nvSpPr>
          <p:cNvPr id="173" name="Google Shape;173;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EB Garamond"/>
                <a:ea typeface="EB Garamond"/>
                <a:cs typeface="EB Garamond"/>
                <a:sym typeface="EB Garamond"/>
              </a:rPr>
              <a:t>Linear Regression : </a:t>
            </a:r>
            <a:endParaRPr>
              <a:solidFill>
                <a:srgbClr val="000000"/>
              </a:solidFill>
              <a:latin typeface="EB Garamond"/>
              <a:ea typeface="EB Garamond"/>
              <a:cs typeface="EB Garamond"/>
              <a:sym typeface="EB Garamond"/>
            </a:endParaRPr>
          </a:p>
          <a:p>
            <a:pPr indent="-342900" lvl="0" marL="457200" rtl="0" algn="l">
              <a:spcBef>
                <a:spcPts val="1200"/>
              </a:spcBef>
              <a:spcAft>
                <a:spcPts val="0"/>
              </a:spcAft>
              <a:buSzPts val="1800"/>
              <a:buChar char="●"/>
            </a:pPr>
            <a:r>
              <a:rPr lang="en" sz="1400">
                <a:solidFill>
                  <a:srgbClr val="000000"/>
                </a:solidFill>
                <a:latin typeface="Average"/>
                <a:ea typeface="Average"/>
                <a:cs typeface="Average"/>
                <a:sym typeface="Average"/>
              </a:rPr>
              <a:t>Linear regression attempts to model the relationship between two variables by fitting a linear equation to observed data. One variable is considered to be an explanatory variable, and the other is considered to be a dependent variable.</a:t>
            </a:r>
            <a:endParaRPr sz="1400">
              <a:solidFill>
                <a:srgbClr val="000000"/>
              </a:solidFill>
              <a:latin typeface="Average"/>
              <a:ea typeface="Average"/>
              <a:cs typeface="Average"/>
              <a:sym typeface="Average"/>
            </a:endParaRPr>
          </a:p>
          <a:p>
            <a:pPr indent="0" lvl="0" marL="0" rtl="0" algn="l">
              <a:spcBef>
                <a:spcPts val="1200"/>
              </a:spcBef>
              <a:spcAft>
                <a:spcPts val="0"/>
              </a:spcAft>
              <a:buNone/>
            </a:pPr>
            <a:r>
              <a:t/>
            </a:r>
            <a:endParaRPr sz="1400">
              <a:solidFill>
                <a:srgbClr val="000000"/>
              </a:solidFill>
              <a:latin typeface="Average"/>
              <a:ea typeface="Average"/>
              <a:cs typeface="Average"/>
              <a:sym typeface="Average"/>
            </a:endParaRPr>
          </a:p>
          <a:p>
            <a:pPr indent="-317500" lvl="0" marL="457200" rtl="0" algn="l">
              <a:spcBef>
                <a:spcPts val="1200"/>
              </a:spcBef>
              <a:spcAft>
                <a:spcPts val="0"/>
              </a:spcAft>
              <a:buClr>
                <a:srgbClr val="000000"/>
              </a:buClr>
              <a:buSzPts val="1400"/>
              <a:buFont typeface="Average"/>
              <a:buChar char="●"/>
            </a:pPr>
            <a:r>
              <a:rPr lang="en" sz="1400">
                <a:solidFill>
                  <a:srgbClr val="000000"/>
                </a:solidFill>
                <a:latin typeface="Average"/>
                <a:ea typeface="Average"/>
                <a:cs typeface="Average"/>
                <a:sym typeface="Average"/>
              </a:rPr>
              <a:t>A linear regression line has an equation of the form </a:t>
            </a:r>
            <a:r>
              <a:rPr i="1" lang="en" sz="1400">
                <a:solidFill>
                  <a:srgbClr val="000000"/>
                </a:solidFill>
                <a:latin typeface="Average"/>
                <a:ea typeface="Average"/>
                <a:cs typeface="Average"/>
                <a:sym typeface="Average"/>
              </a:rPr>
              <a:t>Y = a + bX</a:t>
            </a:r>
            <a:r>
              <a:rPr lang="en" sz="1400">
                <a:solidFill>
                  <a:srgbClr val="000000"/>
                </a:solidFill>
                <a:latin typeface="Average"/>
                <a:ea typeface="Average"/>
                <a:cs typeface="Average"/>
                <a:sym typeface="Average"/>
              </a:rPr>
              <a:t>, where </a:t>
            </a:r>
            <a:r>
              <a:rPr i="1" lang="en" sz="1400">
                <a:solidFill>
                  <a:srgbClr val="000000"/>
                </a:solidFill>
                <a:latin typeface="Average"/>
                <a:ea typeface="Average"/>
                <a:cs typeface="Average"/>
                <a:sym typeface="Average"/>
              </a:rPr>
              <a:t>X</a:t>
            </a:r>
            <a:r>
              <a:rPr lang="en" sz="1400">
                <a:solidFill>
                  <a:srgbClr val="000000"/>
                </a:solidFill>
                <a:latin typeface="Average"/>
                <a:ea typeface="Average"/>
                <a:cs typeface="Average"/>
                <a:sym typeface="Average"/>
              </a:rPr>
              <a:t> is the explanatory variable and </a:t>
            </a:r>
            <a:r>
              <a:rPr i="1" lang="en" sz="1400">
                <a:solidFill>
                  <a:srgbClr val="000000"/>
                </a:solidFill>
                <a:latin typeface="Average"/>
                <a:ea typeface="Average"/>
                <a:cs typeface="Average"/>
                <a:sym typeface="Average"/>
              </a:rPr>
              <a:t>Y</a:t>
            </a:r>
            <a:r>
              <a:rPr lang="en" sz="1400">
                <a:solidFill>
                  <a:srgbClr val="000000"/>
                </a:solidFill>
                <a:latin typeface="Average"/>
                <a:ea typeface="Average"/>
                <a:cs typeface="Average"/>
                <a:sym typeface="Average"/>
              </a:rPr>
              <a:t> is the dependent variable. The slope of the line is </a:t>
            </a:r>
            <a:r>
              <a:rPr i="1" lang="en" sz="1400">
                <a:solidFill>
                  <a:srgbClr val="000000"/>
                </a:solidFill>
                <a:latin typeface="Average"/>
                <a:ea typeface="Average"/>
                <a:cs typeface="Average"/>
                <a:sym typeface="Average"/>
              </a:rPr>
              <a:t>b</a:t>
            </a:r>
            <a:r>
              <a:rPr lang="en" sz="1400">
                <a:solidFill>
                  <a:srgbClr val="000000"/>
                </a:solidFill>
                <a:latin typeface="Average"/>
                <a:ea typeface="Average"/>
                <a:cs typeface="Average"/>
                <a:sym typeface="Average"/>
              </a:rPr>
              <a:t> and </a:t>
            </a:r>
            <a:r>
              <a:rPr i="1" lang="en" sz="1400">
                <a:solidFill>
                  <a:srgbClr val="000000"/>
                </a:solidFill>
                <a:latin typeface="Average"/>
                <a:ea typeface="Average"/>
                <a:cs typeface="Average"/>
                <a:sym typeface="Average"/>
              </a:rPr>
              <a:t>a</a:t>
            </a:r>
            <a:r>
              <a:rPr lang="en" sz="1400">
                <a:solidFill>
                  <a:srgbClr val="000000"/>
                </a:solidFill>
                <a:latin typeface="Average"/>
                <a:ea typeface="Average"/>
                <a:cs typeface="Average"/>
                <a:sym typeface="Average"/>
              </a:rPr>
              <a:t> is the intercept.</a:t>
            </a:r>
            <a:endParaRPr sz="1400">
              <a:solidFill>
                <a:srgbClr val="000000"/>
              </a:solidFill>
              <a:latin typeface="Average"/>
              <a:ea typeface="Average"/>
              <a:cs typeface="Average"/>
              <a:sym typeface="Average"/>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dk1"/>
                </a:highlight>
              </a:rPr>
              <a:t>Conventional Model Description and flowchart:</a:t>
            </a:r>
            <a:endParaRPr>
              <a:solidFill>
                <a:srgbClr val="000000"/>
              </a:solidFill>
              <a:highlight>
                <a:schemeClr val="dk1"/>
              </a:highlight>
            </a:endParaRPr>
          </a:p>
        </p:txBody>
      </p:sp>
      <p:sp>
        <p:nvSpPr>
          <p:cNvPr id="179" name="Google Shape;179;p31"/>
          <p:cNvSpPr txBox="1"/>
          <p:nvPr>
            <p:ph idx="1" type="body"/>
          </p:nvPr>
        </p:nvSpPr>
        <p:spPr>
          <a:xfrm>
            <a:off x="130450" y="1093850"/>
            <a:ext cx="8701800" cy="37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latin typeface="Average"/>
                <a:ea typeface="Average"/>
                <a:cs typeface="Average"/>
                <a:sym typeface="Average"/>
              </a:rPr>
              <a:t>Ridge Regression :</a:t>
            </a:r>
            <a:endParaRPr sz="1700">
              <a:solidFill>
                <a:srgbClr val="000000"/>
              </a:solidFill>
              <a:latin typeface="Average"/>
              <a:ea typeface="Average"/>
              <a:cs typeface="Average"/>
              <a:sym typeface="Average"/>
            </a:endParaRPr>
          </a:p>
          <a:p>
            <a:pPr indent="-323850" lvl="0" marL="457200" rtl="0" algn="l">
              <a:spcBef>
                <a:spcPts val="1200"/>
              </a:spcBef>
              <a:spcAft>
                <a:spcPts val="0"/>
              </a:spcAft>
              <a:buClr>
                <a:srgbClr val="000000"/>
              </a:buClr>
              <a:buSzPts val="1500"/>
              <a:buFont typeface="Average"/>
              <a:buChar char="●"/>
            </a:pPr>
            <a:r>
              <a:rPr lang="en" sz="1500">
                <a:solidFill>
                  <a:srgbClr val="000000"/>
                </a:solidFill>
                <a:highlight>
                  <a:srgbClr val="FFFFFF"/>
                </a:highlight>
                <a:latin typeface="Average"/>
                <a:ea typeface="Average"/>
                <a:cs typeface="Average"/>
                <a:sym typeface="Average"/>
              </a:rPr>
              <a:t>Ridge regression is a method of estimating the coefficients of multiple-regression models in scenarios where independent variables are highly correlated. </a:t>
            </a:r>
            <a:endParaRPr sz="1500">
              <a:solidFill>
                <a:srgbClr val="000000"/>
              </a:solidFill>
              <a:latin typeface="Average"/>
              <a:ea typeface="Average"/>
              <a:cs typeface="Average"/>
              <a:sym typeface="Average"/>
            </a:endParaRPr>
          </a:p>
          <a:p>
            <a:pPr indent="-323850" lvl="0" marL="457200" rtl="0" algn="l">
              <a:spcBef>
                <a:spcPts val="0"/>
              </a:spcBef>
              <a:spcAft>
                <a:spcPts val="0"/>
              </a:spcAft>
              <a:buClr>
                <a:srgbClr val="000000"/>
              </a:buClr>
              <a:buSzPts val="1500"/>
              <a:buFont typeface="Average"/>
              <a:buChar char="●"/>
            </a:pPr>
            <a:r>
              <a:rPr lang="en" sz="1500">
                <a:solidFill>
                  <a:srgbClr val="000000"/>
                </a:solidFill>
                <a:latin typeface="Average"/>
                <a:ea typeface="Average"/>
                <a:cs typeface="Average"/>
                <a:sym typeface="Average"/>
              </a:rPr>
              <a:t>By adding a degree of bias to the regression estimates, ridge regression reduces the standard errors. It is hoped that the net effect will be to give estimates that are more reliable.</a:t>
            </a:r>
            <a:endParaRPr sz="1500">
              <a:solidFill>
                <a:srgbClr val="000000"/>
              </a:solidFill>
              <a:latin typeface="Average"/>
              <a:ea typeface="Average"/>
              <a:cs typeface="Average"/>
              <a:sym typeface="Average"/>
            </a:endParaRPr>
          </a:p>
          <a:p>
            <a:pPr indent="0" lvl="0" marL="0" rtl="0" algn="l">
              <a:spcBef>
                <a:spcPts val="1200"/>
              </a:spcBef>
              <a:spcAft>
                <a:spcPts val="0"/>
              </a:spcAft>
              <a:buNone/>
            </a:pPr>
            <a:r>
              <a:rPr lang="en" sz="1600">
                <a:solidFill>
                  <a:srgbClr val="000000"/>
                </a:solidFill>
                <a:latin typeface="Average"/>
                <a:ea typeface="Average"/>
                <a:cs typeface="Average"/>
                <a:sym typeface="Average"/>
              </a:rPr>
              <a:t>Cost Function :</a:t>
            </a:r>
            <a:endParaRPr sz="1600">
              <a:solidFill>
                <a:srgbClr val="000000"/>
              </a:solidFill>
              <a:latin typeface="Average"/>
              <a:ea typeface="Average"/>
              <a:cs typeface="Average"/>
              <a:sym typeface="Average"/>
            </a:endParaRPr>
          </a:p>
          <a:p>
            <a:pPr indent="457200" lvl="0" marL="457200" rtl="0" algn="l">
              <a:spcBef>
                <a:spcPts val="1200"/>
              </a:spcBef>
              <a:spcAft>
                <a:spcPts val="0"/>
              </a:spcAft>
              <a:buNone/>
            </a:pPr>
            <a:r>
              <a:t/>
            </a:r>
            <a:endParaRPr sz="1491">
              <a:solidFill>
                <a:srgbClr val="000000"/>
              </a:solidFill>
              <a:latin typeface="Average"/>
              <a:ea typeface="Average"/>
              <a:cs typeface="Average"/>
              <a:sym typeface="Average"/>
            </a:endParaRPr>
          </a:p>
          <a:p>
            <a:pPr indent="457200" lvl="0" marL="457200" rtl="0" algn="l">
              <a:spcBef>
                <a:spcPts val="1200"/>
              </a:spcBef>
              <a:spcAft>
                <a:spcPts val="1200"/>
              </a:spcAft>
              <a:buNone/>
            </a:pPr>
            <a:r>
              <a:rPr lang="en" sz="1491">
                <a:solidFill>
                  <a:srgbClr val="000000"/>
                </a:solidFill>
                <a:latin typeface="Average"/>
                <a:ea typeface="Average"/>
                <a:cs typeface="Average"/>
                <a:sym typeface="Average"/>
              </a:rPr>
              <a:t>Lambda is the penalty term. λ given here is denoted by an alpha parameter in the ridge function. So, by changing the values of alpha, we are controlling the penalty term</a:t>
            </a:r>
            <a:r>
              <a:rPr lang="en" sz="1691">
                <a:solidFill>
                  <a:srgbClr val="000000"/>
                </a:solidFill>
                <a:latin typeface="Average"/>
                <a:ea typeface="Average"/>
                <a:cs typeface="Average"/>
                <a:sym typeface="Average"/>
              </a:rPr>
              <a:t>.</a:t>
            </a:r>
            <a:endParaRPr sz="1691">
              <a:solidFill>
                <a:srgbClr val="000000"/>
              </a:solidFill>
              <a:latin typeface="Average"/>
              <a:ea typeface="Average"/>
              <a:cs typeface="Average"/>
              <a:sym typeface="Average"/>
            </a:endParaRPr>
          </a:p>
        </p:txBody>
      </p:sp>
      <p:pic>
        <p:nvPicPr>
          <p:cNvPr id="180" name="Google Shape;180;p31"/>
          <p:cNvPicPr preferRelativeResize="0"/>
          <p:nvPr/>
        </p:nvPicPr>
        <p:blipFill>
          <a:blip r:embed="rId3">
            <a:alphaModFix/>
          </a:blip>
          <a:stretch>
            <a:fillRect/>
          </a:stretch>
        </p:blipFill>
        <p:spPr>
          <a:xfrm>
            <a:off x="2065273" y="2788948"/>
            <a:ext cx="5346775" cy="845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dk1"/>
                </a:highlight>
              </a:rPr>
              <a:t>OBJECTIVE:</a:t>
            </a:r>
            <a:endParaRPr>
              <a:solidFill>
                <a:srgbClr val="000000"/>
              </a:solidFill>
              <a:highlight>
                <a:schemeClr val="dk1"/>
              </a:highlight>
            </a:endParaRPr>
          </a:p>
        </p:txBody>
      </p:sp>
      <p:sp>
        <p:nvSpPr>
          <p:cNvPr id="66" name="Google Shape;66;p14"/>
          <p:cNvSpPr txBox="1"/>
          <p:nvPr>
            <p:ph idx="1" type="body"/>
          </p:nvPr>
        </p:nvSpPr>
        <p:spPr>
          <a:xfrm>
            <a:off x="311700" y="1806225"/>
            <a:ext cx="4730700" cy="27627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a:solidFill>
                  <a:srgbClr val="000000"/>
                </a:solidFill>
                <a:latin typeface="Average"/>
                <a:ea typeface="Average"/>
                <a:cs typeface="Average"/>
                <a:sym typeface="Average"/>
              </a:rPr>
              <a:t>Predicting human reading behaviour, that is eye tracking-based metrics recorded during english sentence processing during normal reading.</a:t>
            </a:r>
            <a:endParaRPr>
              <a:solidFill>
                <a:srgbClr val="000000"/>
              </a:solidFill>
              <a:latin typeface="Average"/>
              <a:ea typeface="Average"/>
              <a:cs typeface="Average"/>
              <a:sym typeface="Average"/>
            </a:endParaRPr>
          </a:p>
        </p:txBody>
      </p:sp>
      <p:pic>
        <p:nvPicPr>
          <p:cNvPr id="67" name="Google Shape;67;p14"/>
          <p:cNvPicPr preferRelativeResize="0"/>
          <p:nvPr/>
        </p:nvPicPr>
        <p:blipFill>
          <a:blip r:embed="rId3">
            <a:alphaModFix/>
          </a:blip>
          <a:stretch>
            <a:fillRect/>
          </a:stretch>
        </p:blipFill>
        <p:spPr>
          <a:xfrm>
            <a:off x="5194800" y="1246250"/>
            <a:ext cx="3796801" cy="213760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dk1"/>
                </a:highlight>
              </a:rPr>
              <a:t>Conventional Model Description and flowchart:</a:t>
            </a:r>
            <a:endParaRPr>
              <a:solidFill>
                <a:srgbClr val="000000"/>
              </a:solidFill>
              <a:highlight>
                <a:schemeClr val="dk1"/>
              </a:highlight>
            </a:endParaRPr>
          </a:p>
        </p:txBody>
      </p:sp>
      <p:sp>
        <p:nvSpPr>
          <p:cNvPr id="186" name="Google Shape;186;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87" name="Google Shape;187;p32"/>
          <p:cNvPicPr preferRelativeResize="0"/>
          <p:nvPr/>
        </p:nvPicPr>
        <p:blipFill>
          <a:blip r:embed="rId3">
            <a:alphaModFix/>
          </a:blip>
          <a:stretch>
            <a:fillRect/>
          </a:stretch>
        </p:blipFill>
        <p:spPr>
          <a:xfrm>
            <a:off x="3382425" y="1146075"/>
            <a:ext cx="2197500" cy="36747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dk1"/>
                </a:highlight>
              </a:rPr>
              <a:t>Conventional </a:t>
            </a:r>
            <a:r>
              <a:rPr lang="en">
                <a:solidFill>
                  <a:srgbClr val="000000"/>
                </a:solidFill>
                <a:highlight>
                  <a:schemeClr val="dk1"/>
                </a:highlight>
              </a:rPr>
              <a:t>Model Description and flowchart:</a:t>
            </a:r>
            <a:endParaRPr>
              <a:solidFill>
                <a:srgbClr val="000000"/>
              </a:solidFill>
              <a:highlight>
                <a:schemeClr val="dk1"/>
              </a:highlight>
            </a:endParaRPr>
          </a:p>
        </p:txBody>
      </p:sp>
      <p:pic>
        <p:nvPicPr>
          <p:cNvPr id="193" name="Google Shape;193;p33"/>
          <p:cNvPicPr preferRelativeResize="0"/>
          <p:nvPr/>
        </p:nvPicPr>
        <p:blipFill>
          <a:blip r:embed="rId3">
            <a:alphaModFix/>
          </a:blip>
          <a:stretch>
            <a:fillRect/>
          </a:stretch>
        </p:blipFill>
        <p:spPr>
          <a:xfrm>
            <a:off x="1510600" y="1200400"/>
            <a:ext cx="5260330" cy="2496275"/>
          </a:xfrm>
          <a:prstGeom prst="rect">
            <a:avLst/>
          </a:prstGeom>
          <a:noFill/>
          <a:ln>
            <a:noFill/>
          </a:ln>
        </p:spPr>
      </p:pic>
      <p:sp>
        <p:nvSpPr>
          <p:cNvPr id="194" name="Google Shape;194;p33"/>
          <p:cNvSpPr txBox="1"/>
          <p:nvPr/>
        </p:nvSpPr>
        <p:spPr>
          <a:xfrm>
            <a:off x="549100" y="3922850"/>
            <a:ext cx="8358900" cy="554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We feed the Tfidf matrix in compressed row format as the input to our model and pass the parameters to train our model on the data along with word features. We use a multi output regressor model and predict all the features at once.</a:t>
            </a:r>
            <a:endParaRPr>
              <a:latin typeface="Times New Roman"/>
              <a:ea typeface="Times New Roman"/>
              <a:cs typeface="Times New Roman"/>
              <a:sym typeface="Times New Roman"/>
            </a:endParaRPr>
          </a:p>
        </p:txBody>
      </p:sp>
      <p:sp>
        <p:nvSpPr>
          <p:cNvPr id="195" name="Google Shape;195;p33"/>
          <p:cNvSpPr txBox="1"/>
          <p:nvPr/>
        </p:nvSpPr>
        <p:spPr>
          <a:xfrm>
            <a:off x="7146850" y="2012675"/>
            <a:ext cx="1882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Average"/>
                <a:ea typeface="Average"/>
                <a:cs typeface="Average"/>
                <a:sym typeface="Average"/>
              </a:rPr>
              <a:t>Input-Output pairs</a:t>
            </a:r>
            <a:endParaRPr sz="1500">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28173"/>
              <a:buFont typeface="Arial"/>
              <a:buNone/>
            </a:pPr>
            <a:r>
              <a:rPr lang="en" sz="3514">
                <a:solidFill>
                  <a:srgbClr val="000000"/>
                </a:solidFill>
                <a:highlight>
                  <a:schemeClr val="dk1"/>
                </a:highlight>
              </a:rPr>
              <a:t>Results of linear </a:t>
            </a:r>
            <a:r>
              <a:rPr lang="en" sz="3459">
                <a:solidFill>
                  <a:srgbClr val="000000"/>
                </a:solidFill>
                <a:highlight>
                  <a:schemeClr val="dk1"/>
                </a:highlight>
              </a:rPr>
              <a:t>Regression</a:t>
            </a:r>
            <a:r>
              <a:rPr lang="en" sz="3514">
                <a:solidFill>
                  <a:srgbClr val="000000"/>
                </a:solidFill>
                <a:highlight>
                  <a:schemeClr val="dk1"/>
                </a:highlight>
              </a:rPr>
              <a:t> model :</a:t>
            </a:r>
            <a:endParaRPr/>
          </a:p>
        </p:txBody>
      </p:sp>
      <p:sp>
        <p:nvSpPr>
          <p:cNvPr id="201" name="Google Shape;201;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By passing the TF-IDF vectorized input to the model and predicting all the features at a time using the multi-output regression model,</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rgbClr val="000000"/>
                </a:solidFill>
                <a:latin typeface="Times New Roman"/>
                <a:ea typeface="Times New Roman"/>
                <a:cs typeface="Times New Roman"/>
                <a:sym typeface="Times New Roman"/>
              </a:rPr>
              <a:t>Output :</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rgbClr val="000000"/>
                </a:solidFill>
                <a:latin typeface="Times New Roman"/>
                <a:ea typeface="Times New Roman"/>
                <a:cs typeface="Times New Roman"/>
                <a:sym typeface="Times New Roman"/>
              </a:rPr>
              <a:t>Predicted features : 							MAE :</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600">
              <a:solidFill>
                <a:srgbClr val="000000"/>
              </a:solidFill>
              <a:latin typeface="Times New Roman"/>
              <a:ea typeface="Times New Roman"/>
              <a:cs typeface="Times New Roman"/>
              <a:sym typeface="Times New Roman"/>
            </a:endParaRPr>
          </a:p>
        </p:txBody>
      </p:sp>
      <p:pic>
        <p:nvPicPr>
          <p:cNvPr id="202" name="Google Shape;202;p34"/>
          <p:cNvPicPr preferRelativeResize="0"/>
          <p:nvPr/>
        </p:nvPicPr>
        <p:blipFill>
          <a:blip r:embed="rId3">
            <a:alphaModFix/>
          </a:blip>
          <a:stretch>
            <a:fillRect/>
          </a:stretch>
        </p:blipFill>
        <p:spPr>
          <a:xfrm>
            <a:off x="171675" y="3044875"/>
            <a:ext cx="4751851" cy="1555699"/>
          </a:xfrm>
          <a:prstGeom prst="rect">
            <a:avLst/>
          </a:prstGeom>
          <a:noFill/>
          <a:ln>
            <a:noFill/>
          </a:ln>
        </p:spPr>
      </p:pic>
      <p:pic>
        <p:nvPicPr>
          <p:cNvPr id="203" name="Google Shape;203;p34"/>
          <p:cNvPicPr preferRelativeResize="0"/>
          <p:nvPr/>
        </p:nvPicPr>
        <p:blipFill>
          <a:blip r:embed="rId4">
            <a:alphaModFix/>
          </a:blip>
          <a:stretch>
            <a:fillRect/>
          </a:stretch>
        </p:blipFill>
        <p:spPr>
          <a:xfrm>
            <a:off x="4923524" y="2954200"/>
            <a:ext cx="3908775" cy="1802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177150"/>
            <a:ext cx="8520600" cy="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3514">
                <a:solidFill>
                  <a:srgbClr val="000000"/>
                </a:solidFill>
                <a:highlight>
                  <a:schemeClr val="dk1"/>
                </a:highlight>
              </a:rPr>
              <a:t>Results of</a:t>
            </a:r>
            <a:r>
              <a:rPr lang="en" sz="3514">
                <a:solidFill>
                  <a:srgbClr val="000000"/>
                </a:solidFill>
                <a:highlight>
                  <a:schemeClr val="dk1"/>
                </a:highlight>
              </a:rPr>
              <a:t> Ridge </a:t>
            </a:r>
            <a:r>
              <a:rPr lang="en" sz="3459">
                <a:solidFill>
                  <a:srgbClr val="000000"/>
                </a:solidFill>
                <a:highlight>
                  <a:schemeClr val="dk1"/>
                </a:highlight>
              </a:rPr>
              <a:t>Regression</a:t>
            </a:r>
            <a:r>
              <a:rPr lang="en" sz="3514">
                <a:solidFill>
                  <a:srgbClr val="000000"/>
                </a:solidFill>
                <a:highlight>
                  <a:schemeClr val="dk1"/>
                </a:highlight>
              </a:rPr>
              <a:t> model :</a:t>
            </a:r>
            <a:endParaRPr sz="5782">
              <a:solidFill>
                <a:srgbClr val="000000"/>
              </a:solidFill>
              <a:highlight>
                <a:schemeClr val="dk1"/>
              </a:highlight>
            </a:endParaRPr>
          </a:p>
          <a:p>
            <a:pPr indent="0" lvl="0" marL="0" rtl="0" algn="l">
              <a:spcBef>
                <a:spcPts val="0"/>
              </a:spcBef>
              <a:spcAft>
                <a:spcPts val="0"/>
              </a:spcAft>
              <a:buClr>
                <a:srgbClr val="000000"/>
              </a:buClr>
              <a:buSzPts val="990"/>
              <a:buFont typeface="Arial"/>
              <a:buNone/>
            </a:pPr>
            <a:r>
              <a:t/>
            </a:r>
            <a:endParaRPr sz="3682"/>
          </a:p>
          <a:p>
            <a:pPr indent="0" lvl="0" marL="0" rtl="0" algn="l">
              <a:spcBef>
                <a:spcPts val="0"/>
              </a:spcBef>
              <a:spcAft>
                <a:spcPts val="0"/>
              </a:spcAft>
              <a:buSzPts val="990"/>
              <a:buNone/>
            </a:pPr>
            <a:r>
              <a:t/>
            </a:r>
            <a:endParaRPr sz="3880"/>
          </a:p>
        </p:txBody>
      </p:sp>
      <p:sp>
        <p:nvSpPr>
          <p:cNvPr id="209" name="Google Shape;209;p35"/>
          <p:cNvSpPr txBox="1"/>
          <p:nvPr>
            <p:ph idx="1" type="body"/>
          </p:nvPr>
        </p:nvSpPr>
        <p:spPr>
          <a:xfrm>
            <a:off x="311700" y="945140"/>
            <a:ext cx="8520600" cy="39468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By passing the TF-IDF vectorized input to the model and predicting all the features at a time using the multi-output regression model,</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rgbClr val="000000"/>
                </a:solidFill>
                <a:latin typeface="Times New Roman"/>
                <a:ea typeface="Times New Roman"/>
                <a:cs typeface="Times New Roman"/>
                <a:sym typeface="Times New Roman"/>
              </a:rPr>
              <a:t>Parameters : 		Alpha = 2.54 				</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rgbClr val="000000"/>
                </a:solidFill>
                <a:latin typeface="Times New Roman"/>
                <a:ea typeface="Times New Roman"/>
                <a:cs typeface="Times New Roman"/>
                <a:sym typeface="Times New Roman"/>
              </a:rPr>
              <a:t>Output :</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rgbClr val="000000"/>
                </a:solidFill>
                <a:latin typeface="Times New Roman"/>
                <a:ea typeface="Times New Roman"/>
                <a:cs typeface="Times New Roman"/>
                <a:sym typeface="Times New Roman"/>
              </a:rPr>
              <a:t>	Predicted Features :					             MAE : </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sz="1600">
              <a:latin typeface="Times New Roman"/>
              <a:ea typeface="Times New Roman"/>
              <a:cs typeface="Times New Roman"/>
              <a:sym typeface="Times New Roman"/>
            </a:endParaRPr>
          </a:p>
        </p:txBody>
      </p:sp>
      <p:pic>
        <p:nvPicPr>
          <p:cNvPr id="210" name="Google Shape;210;p35"/>
          <p:cNvPicPr preferRelativeResize="0"/>
          <p:nvPr/>
        </p:nvPicPr>
        <p:blipFill>
          <a:blip r:embed="rId3">
            <a:alphaModFix/>
          </a:blip>
          <a:stretch>
            <a:fillRect/>
          </a:stretch>
        </p:blipFill>
        <p:spPr>
          <a:xfrm>
            <a:off x="448725" y="3175375"/>
            <a:ext cx="5468175" cy="1650650"/>
          </a:xfrm>
          <a:prstGeom prst="rect">
            <a:avLst/>
          </a:prstGeom>
          <a:noFill/>
          <a:ln>
            <a:noFill/>
          </a:ln>
        </p:spPr>
      </p:pic>
      <p:pic>
        <p:nvPicPr>
          <p:cNvPr id="211" name="Google Shape;211;p35"/>
          <p:cNvPicPr preferRelativeResize="0"/>
          <p:nvPr/>
        </p:nvPicPr>
        <p:blipFill>
          <a:blip r:embed="rId4">
            <a:alphaModFix/>
          </a:blip>
          <a:stretch>
            <a:fillRect/>
          </a:stretch>
        </p:blipFill>
        <p:spPr>
          <a:xfrm>
            <a:off x="5285550" y="2903925"/>
            <a:ext cx="3621323" cy="1650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2802750" y="2124500"/>
            <a:ext cx="3538500" cy="9969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1200"/>
              </a:spcAft>
              <a:buNone/>
            </a:pPr>
            <a:r>
              <a:rPr lang="en" sz="3800">
                <a:solidFill>
                  <a:srgbClr val="000000"/>
                </a:solidFill>
              </a:rPr>
              <a:t>DEEP </a:t>
            </a:r>
            <a:r>
              <a:rPr lang="en" sz="4100">
                <a:solidFill>
                  <a:srgbClr val="000000"/>
                </a:solidFill>
              </a:rPr>
              <a:t>learning models</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214325"/>
            <a:ext cx="8520600" cy="6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000000"/>
                </a:solidFill>
                <a:highlight>
                  <a:schemeClr val="dk1"/>
                </a:highlight>
              </a:rPr>
              <a:t>Data Preprocessing for Deep Learning models :</a:t>
            </a:r>
            <a:r>
              <a:rPr lang="en" sz="3400">
                <a:solidFill>
                  <a:srgbClr val="FF9900"/>
                </a:solidFill>
                <a:highlight>
                  <a:srgbClr val="FFFFFF"/>
                </a:highlight>
              </a:rPr>
              <a:t> </a:t>
            </a:r>
            <a:endParaRPr sz="6800">
              <a:solidFill>
                <a:srgbClr val="FF9900"/>
              </a:solidFill>
            </a:endParaRPr>
          </a:p>
        </p:txBody>
      </p:sp>
      <p:sp>
        <p:nvSpPr>
          <p:cNvPr id="222" name="Google Shape;222;p37"/>
          <p:cNvSpPr txBox="1"/>
          <p:nvPr>
            <p:ph idx="1" type="body"/>
          </p:nvPr>
        </p:nvSpPr>
        <p:spPr>
          <a:xfrm>
            <a:off x="311700" y="914175"/>
            <a:ext cx="8520600" cy="84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FF9900"/>
                </a:solidFill>
                <a:highlight>
                  <a:srgbClr val="FFFFFF"/>
                </a:highlight>
                <a:latin typeface="Times New Roman"/>
                <a:ea typeface="Times New Roman"/>
                <a:cs typeface="Times New Roman"/>
                <a:sym typeface="Times New Roman"/>
              </a:rPr>
              <a:t>a. Cleaning and Forming Sentences:</a:t>
            </a:r>
            <a:r>
              <a:rPr lang="en" sz="1400">
                <a:solidFill>
                  <a:srgbClr val="000000"/>
                </a:solidFill>
                <a:highlight>
                  <a:srgbClr val="FFFFFF"/>
                </a:highlight>
                <a:latin typeface="Times New Roman"/>
                <a:ea typeface="Times New Roman"/>
                <a:cs typeface="Times New Roman"/>
                <a:sym typeface="Times New Roman"/>
              </a:rPr>
              <a:t> </a:t>
            </a:r>
            <a:endParaRPr sz="1400">
              <a:solidFill>
                <a:srgbClr val="000000"/>
              </a:solidFill>
              <a:highlight>
                <a:srgbClr val="FFFFFF"/>
              </a:highlight>
              <a:latin typeface="Times New Roman"/>
              <a:ea typeface="Times New Roman"/>
              <a:cs typeface="Times New Roman"/>
              <a:sym typeface="Times New Roman"/>
            </a:endParaRPr>
          </a:p>
          <a:p>
            <a:pPr indent="914400" lvl="0" marL="0" rtl="0" algn="l">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The data is given in the form of words and some words have &lt;EOS&gt; tags in them for marking sentence endings. Hence we use those tags to know sentence endings and concatenate only the words by removing &lt;EOS&gt; tags to form sentences. </a:t>
            </a:r>
            <a:endParaRPr/>
          </a:p>
        </p:txBody>
      </p:sp>
      <p:pic>
        <p:nvPicPr>
          <p:cNvPr id="223" name="Google Shape;223;p37"/>
          <p:cNvPicPr preferRelativeResize="0"/>
          <p:nvPr/>
        </p:nvPicPr>
        <p:blipFill>
          <a:blip r:embed="rId3">
            <a:alphaModFix/>
          </a:blip>
          <a:stretch>
            <a:fillRect/>
          </a:stretch>
        </p:blipFill>
        <p:spPr>
          <a:xfrm>
            <a:off x="612800" y="1890375"/>
            <a:ext cx="7624824" cy="2841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133850"/>
            <a:ext cx="8520600" cy="6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000000"/>
                </a:solidFill>
                <a:highlight>
                  <a:schemeClr val="dk1"/>
                </a:highlight>
              </a:rPr>
              <a:t>Data Preprocessing for Deep Learning models :</a:t>
            </a:r>
            <a:r>
              <a:rPr lang="en" sz="3400">
                <a:solidFill>
                  <a:srgbClr val="FF9900"/>
                </a:solidFill>
                <a:highlight>
                  <a:schemeClr val="lt1"/>
                </a:highlight>
              </a:rPr>
              <a:t> </a:t>
            </a:r>
            <a:endParaRPr sz="3400">
              <a:solidFill>
                <a:srgbClr val="FF9900"/>
              </a:solidFill>
              <a:highlight>
                <a:schemeClr val="lt1"/>
              </a:highlight>
            </a:endParaRPr>
          </a:p>
          <a:p>
            <a:pPr indent="0" lvl="0" marL="0" rtl="0" algn="l">
              <a:spcBef>
                <a:spcPts val="0"/>
              </a:spcBef>
              <a:spcAft>
                <a:spcPts val="0"/>
              </a:spcAft>
              <a:buNone/>
            </a:pPr>
            <a:r>
              <a:t/>
            </a:r>
            <a:endParaRPr sz="3400">
              <a:solidFill>
                <a:srgbClr val="FF9900"/>
              </a:solidFill>
              <a:highlight>
                <a:schemeClr val="lt1"/>
              </a:highlight>
            </a:endParaRPr>
          </a:p>
          <a:p>
            <a:pPr indent="0" lvl="0" marL="0" rtl="0" algn="l">
              <a:spcBef>
                <a:spcPts val="0"/>
              </a:spcBef>
              <a:spcAft>
                <a:spcPts val="0"/>
              </a:spcAft>
              <a:buSzPts val="990"/>
              <a:buNone/>
            </a:pPr>
            <a:r>
              <a:t/>
            </a:r>
            <a:endParaRPr sz="4280"/>
          </a:p>
        </p:txBody>
      </p:sp>
      <p:sp>
        <p:nvSpPr>
          <p:cNvPr id="229" name="Google Shape;229;p38"/>
          <p:cNvSpPr txBox="1"/>
          <p:nvPr>
            <p:ph idx="1" type="body"/>
          </p:nvPr>
        </p:nvSpPr>
        <p:spPr>
          <a:xfrm>
            <a:off x="351900" y="867025"/>
            <a:ext cx="8520600" cy="690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 sz="1385">
                <a:solidFill>
                  <a:srgbClr val="FF9900"/>
                </a:solidFill>
                <a:highlight>
                  <a:srgbClr val="FFFFFF"/>
                </a:highlight>
                <a:latin typeface="Times New Roman"/>
                <a:ea typeface="Times New Roman"/>
                <a:cs typeface="Times New Roman"/>
                <a:sym typeface="Times New Roman"/>
              </a:rPr>
              <a:t>b. Make a list of List Features: </a:t>
            </a:r>
            <a:endParaRPr b="1" sz="1385">
              <a:solidFill>
                <a:srgbClr val="FF9900"/>
              </a:solidFill>
              <a:highlight>
                <a:srgbClr val="FFFFFF"/>
              </a:highlight>
              <a:latin typeface="Times New Roman"/>
              <a:ea typeface="Times New Roman"/>
              <a:cs typeface="Times New Roman"/>
              <a:sym typeface="Times New Roman"/>
            </a:endParaRPr>
          </a:p>
          <a:p>
            <a:pPr indent="457200" lvl="0" marL="0" rtl="0" algn="l">
              <a:lnSpc>
                <a:spcPct val="95000"/>
              </a:lnSpc>
              <a:spcBef>
                <a:spcPts val="0"/>
              </a:spcBef>
              <a:spcAft>
                <a:spcPts val="0"/>
              </a:spcAft>
              <a:buSzPts val="852"/>
              <a:buNone/>
            </a:pPr>
            <a:r>
              <a:rPr lang="en" sz="1230">
                <a:solidFill>
                  <a:srgbClr val="000000"/>
                </a:solidFill>
                <a:highlight>
                  <a:srgbClr val="FFFFFF"/>
                </a:highlight>
                <a:latin typeface="Times New Roman"/>
                <a:ea typeface="Times New Roman"/>
                <a:cs typeface="Times New Roman"/>
                <a:sym typeface="Times New Roman"/>
              </a:rPr>
              <a:t>We make a list of list features for each word and then append that to a list so as to have a list of sentence features. </a:t>
            </a:r>
            <a:endParaRPr sz="1230">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1200"/>
              </a:spcAft>
              <a:buSzPts val="852"/>
              <a:buNone/>
            </a:pPr>
            <a:r>
              <a:t/>
            </a:r>
            <a:endParaRPr sz="1695"/>
          </a:p>
        </p:txBody>
      </p:sp>
      <p:pic>
        <p:nvPicPr>
          <p:cNvPr id="230" name="Google Shape;230;p38"/>
          <p:cNvPicPr preferRelativeResize="0"/>
          <p:nvPr/>
        </p:nvPicPr>
        <p:blipFill>
          <a:blip r:embed="rId3">
            <a:alphaModFix/>
          </a:blip>
          <a:stretch>
            <a:fillRect/>
          </a:stretch>
        </p:blipFill>
        <p:spPr>
          <a:xfrm>
            <a:off x="603950" y="1747050"/>
            <a:ext cx="7448801" cy="2919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11700" y="167725"/>
            <a:ext cx="8520600" cy="74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00">
                <a:solidFill>
                  <a:srgbClr val="000000"/>
                </a:solidFill>
                <a:highlight>
                  <a:schemeClr val="dk1"/>
                </a:highlight>
              </a:rPr>
              <a:t>Data Preprocessing for Deep Learning models :</a:t>
            </a:r>
            <a:r>
              <a:rPr lang="en" sz="3400">
                <a:solidFill>
                  <a:srgbClr val="FF9900"/>
                </a:solidFill>
                <a:highlight>
                  <a:schemeClr val="lt1"/>
                </a:highlight>
              </a:rPr>
              <a:t> </a:t>
            </a:r>
            <a:endParaRPr sz="4700"/>
          </a:p>
        </p:txBody>
      </p:sp>
      <p:sp>
        <p:nvSpPr>
          <p:cNvPr id="236" name="Google Shape;236;p39"/>
          <p:cNvSpPr txBox="1"/>
          <p:nvPr>
            <p:ph idx="1" type="body"/>
          </p:nvPr>
        </p:nvSpPr>
        <p:spPr>
          <a:xfrm>
            <a:off x="311700" y="856975"/>
            <a:ext cx="8520600" cy="945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 sz="1385">
                <a:solidFill>
                  <a:srgbClr val="FF9900"/>
                </a:solidFill>
                <a:highlight>
                  <a:srgbClr val="FFFFFF"/>
                </a:highlight>
                <a:latin typeface="Times New Roman"/>
                <a:ea typeface="Times New Roman"/>
                <a:cs typeface="Times New Roman"/>
                <a:sym typeface="Times New Roman"/>
              </a:rPr>
              <a:t>c. Text to Sequences(Encoding):</a:t>
            </a:r>
            <a:r>
              <a:rPr lang="en" sz="1385">
                <a:solidFill>
                  <a:srgbClr val="000000"/>
                </a:solidFill>
                <a:highlight>
                  <a:srgbClr val="FFFFFF"/>
                </a:highlight>
                <a:latin typeface="Times New Roman"/>
                <a:ea typeface="Times New Roman"/>
                <a:cs typeface="Times New Roman"/>
                <a:sym typeface="Times New Roman"/>
              </a:rPr>
              <a:t> </a:t>
            </a:r>
            <a:endParaRPr sz="1385">
              <a:solidFill>
                <a:srgbClr val="000000"/>
              </a:solidFill>
              <a:highlight>
                <a:srgbClr val="FFFFFF"/>
              </a:highlight>
              <a:latin typeface="Times New Roman"/>
              <a:ea typeface="Times New Roman"/>
              <a:cs typeface="Times New Roman"/>
              <a:sym typeface="Times New Roman"/>
            </a:endParaRPr>
          </a:p>
          <a:p>
            <a:pPr indent="457200" lvl="0" marL="0" rtl="0" algn="l">
              <a:lnSpc>
                <a:spcPct val="95000"/>
              </a:lnSpc>
              <a:spcBef>
                <a:spcPts val="0"/>
              </a:spcBef>
              <a:spcAft>
                <a:spcPts val="0"/>
              </a:spcAft>
              <a:buSzPts val="852"/>
              <a:buNone/>
            </a:pPr>
            <a:r>
              <a:rPr lang="en" sz="1230">
                <a:solidFill>
                  <a:srgbClr val="000000"/>
                </a:solidFill>
                <a:highlight>
                  <a:srgbClr val="FFFFFF"/>
                </a:highlight>
                <a:latin typeface="Times New Roman"/>
                <a:ea typeface="Times New Roman"/>
                <a:cs typeface="Times New Roman"/>
                <a:sym typeface="Times New Roman"/>
              </a:rPr>
              <a:t>We cannot feed raw text directly into deep learning models. Text data must be encoded as numbers to be used as input or output for machine learning and deep learning models. Hence we have converted text to sequences. </a:t>
            </a:r>
            <a:endParaRPr sz="1230">
              <a:solidFill>
                <a:srgbClr val="000000"/>
              </a:solidFill>
              <a:highlight>
                <a:srgbClr val="FFFFFF"/>
              </a:highlight>
              <a:latin typeface="Times New Roman"/>
              <a:ea typeface="Times New Roman"/>
              <a:cs typeface="Times New Roman"/>
              <a:sym typeface="Times New Roman"/>
            </a:endParaRPr>
          </a:p>
          <a:p>
            <a:pPr indent="457200" lvl="0" marL="0" rtl="0" algn="l">
              <a:lnSpc>
                <a:spcPct val="95000"/>
              </a:lnSpc>
              <a:spcBef>
                <a:spcPts val="0"/>
              </a:spcBef>
              <a:spcAft>
                <a:spcPts val="0"/>
              </a:spcAft>
              <a:buSzPts val="852"/>
              <a:buNone/>
            </a:pPr>
            <a:r>
              <a:rPr lang="en" sz="1230">
                <a:solidFill>
                  <a:srgbClr val="000000"/>
                </a:solidFill>
                <a:highlight>
                  <a:srgbClr val="FFFFFF"/>
                </a:highlight>
                <a:latin typeface="Times New Roman"/>
                <a:ea typeface="Times New Roman"/>
                <a:cs typeface="Times New Roman"/>
                <a:sym typeface="Times New Roman"/>
              </a:rPr>
              <a:t>Sequence of sentence 1 :</a:t>
            </a:r>
            <a:endParaRPr sz="1230">
              <a:solidFill>
                <a:srgbClr val="000000"/>
              </a:solidFill>
              <a:highlight>
                <a:srgbClr val="FFFFFF"/>
              </a:highlight>
              <a:latin typeface="Times New Roman"/>
              <a:ea typeface="Times New Roman"/>
              <a:cs typeface="Times New Roman"/>
              <a:sym typeface="Times New Roman"/>
            </a:endParaRPr>
          </a:p>
          <a:p>
            <a:pPr indent="457200" lvl="0" marL="0" rtl="0" algn="l">
              <a:lnSpc>
                <a:spcPct val="95000"/>
              </a:lnSpc>
              <a:spcBef>
                <a:spcPts val="0"/>
              </a:spcBef>
              <a:spcAft>
                <a:spcPts val="0"/>
              </a:spcAft>
              <a:buSzPts val="852"/>
              <a:buNone/>
            </a:pPr>
            <a:r>
              <a:t/>
            </a:r>
            <a:endParaRPr sz="1230">
              <a:solidFill>
                <a:srgbClr val="000000"/>
              </a:solidFill>
              <a:highlight>
                <a:srgbClr val="FFFFFF"/>
              </a:highlight>
              <a:latin typeface="Times New Roman"/>
              <a:ea typeface="Times New Roman"/>
              <a:cs typeface="Times New Roman"/>
              <a:sym typeface="Times New Roman"/>
            </a:endParaRPr>
          </a:p>
          <a:p>
            <a:pPr indent="457200" lvl="0" marL="0" rtl="0" algn="l">
              <a:lnSpc>
                <a:spcPct val="95000"/>
              </a:lnSpc>
              <a:spcBef>
                <a:spcPts val="0"/>
              </a:spcBef>
              <a:spcAft>
                <a:spcPts val="0"/>
              </a:spcAft>
              <a:buSzPts val="852"/>
              <a:buNone/>
            </a:pPr>
            <a:r>
              <a:t/>
            </a:r>
            <a:endParaRPr sz="1230">
              <a:solidFill>
                <a:srgbClr val="000000"/>
              </a:solidFill>
              <a:highlight>
                <a:srgbClr val="FFFFFF"/>
              </a:highlight>
              <a:latin typeface="Times New Roman"/>
              <a:ea typeface="Times New Roman"/>
              <a:cs typeface="Times New Roman"/>
              <a:sym typeface="Times New Roman"/>
            </a:endParaRPr>
          </a:p>
          <a:p>
            <a:pPr indent="457200" lvl="0" marL="0" rtl="0" algn="l">
              <a:lnSpc>
                <a:spcPct val="95000"/>
              </a:lnSpc>
              <a:spcBef>
                <a:spcPts val="0"/>
              </a:spcBef>
              <a:spcAft>
                <a:spcPts val="0"/>
              </a:spcAft>
              <a:buSzPts val="852"/>
              <a:buNone/>
            </a:pPr>
            <a:r>
              <a:t/>
            </a:r>
            <a:endParaRPr sz="1230">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1200"/>
              </a:spcAft>
              <a:buSzPts val="852"/>
              <a:buNone/>
            </a:pPr>
            <a:r>
              <a:t/>
            </a:r>
            <a:endParaRPr sz="1695"/>
          </a:p>
        </p:txBody>
      </p:sp>
      <p:pic>
        <p:nvPicPr>
          <p:cNvPr id="237" name="Google Shape;237;p39"/>
          <p:cNvPicPr preferRelativeResize="0"/>
          <p:nvPr/>
        </p:nvPicPr>
        <p:blipFill>
          <a:blip r:embed="rId3">
            <a:alphaModFix/>
          </a:blip>
          <a:stretch>
            <a:fillRect/>
          </a:stretch>
        </p:blipFill>
        <p:spPr>
          <a:xfrm>
            <a:off x="2706500" y="1802875"/>
            <a:ext cx="3731004" cy="945900"/>
          </a:xfrm>
          <a:prstGeom prst="rect">
            <a:avLst/>
          </a:prstGeom>
          <a:noFill/>
          <a:ln>
            <a:noFill/>
          </a:ln>
        </p:spPr>
      </p:pic>
      <p:sp>
        <p:nvSpPr>
          <p:cNvPr id="238" name="Google Shape;238;p39"/>
          <p:cNvSpPr txBox="1"/>
          <p:nvPr/>
        </p:nvSpPr>
        <p:spPr>
          <a:xfrm>
            <a:off x="311700" y="2655600"/>
            <a:ext cx="8214300" cy="146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FF9900"/>
                </a:solidFill>
                <a:highlight>
                  <a:srgbClr val="FFFFFF"/>
                </a:highlight>
                <a:latin typeface="Times New Roman"/>
                <a:ea typeface="Times New Roman"/>
                <a:cs typeface="Times New Roman"/>
                <a:sym typeface="Times New Roman"/>
              </a:rPr>
              <a:t>d.  Padding : </a:t>
            </a:r>
            <a:endParaRPr b="1">
              <a:solidFill>
                <a:srgbClr val="FF9900"/>
              </a:solidFill>
              <a:highlight>
                <a:srgbClr val="FFFFFF"/>
              </a:highlight>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highlight>
                  <a:srgbClr val="FFFFFF"/>
                </a:highlight>
                <a:latin typeface="Average"/>
                <a:ea typeface="Average"/>
                <a:cs typeface="Average"/>
                <a:sym typeface="Average"/>
              </a:rPr>
              <a:t>Padding is used to ensure that all sequences in a list have the same length. By default this is done by padding 0 in the end of each sequence until each sequence has the same length as the longest sequence. </a:t>
            </a:r>
            <a:endParaRPr sz="1200">
              <a:highlight>
                <a:srgbClr val="FFFFFF"/>
              </a:highlight>
              <a:latin typeface="Average"/>
              <a:ea typeface="Average"/>
              <a:cs typeface="Average"/>
              <a:sym typeface="Average"/>
            </a:endParaRPr>
          </a:p>
          <a:p>
            <a:pPr indent="0" lvl="0" marL="0" rtl="0" algn="l">
              <a:lnSpc>
                <a:spcPct val="115000"/>
              </a:lnSpc>
              <a:spcBef>
                <a:spcPts val="0"/>
              </a:spcBef>
              <a:spcAft>
                <a:spcPts val="0"/>
              </a:spcAft>
              <a:buNone/>
            </a:pPr>
            <a:r>
              <a:rPr lang="en" sz="1200">
                <a:highlight>
                  <a:srgbClr val="FFFFFF"/>
                </a:highlight>
                <a:latin typeface="Average"/>
                <a:ea typeface="Average"/>
                <a:cs typeface="Average"/>
                <a:sym typeface="Average"/>
              </a:rPr>
              <a:t>          The list of features is also padded in the same way.</a:t>
            </a:r>
            <a:endParaRPr sz="1200">
              <a:highlight>
                <a:srgbClr val="FFFFFF"/>
              </a:highlight>
              <a:latin typeface="Average"/>
              <a:ea typeface="Average"/>
              <a:cs typeface="Average"/>
              <a:sym typeface="Average"/>
            </a:endParaRPr>
          </a:p>
          <a:p>
            <a:pPr indent="0" lvl="0" marL="0" rtl="0" algn="l">
              <a:lnSpc>
                <a:spcPct val="115000"/>
              </a:lnSpc>
              <a:spcBef>
                <a:spcPts val="0"/>
              </a:spcBef>
              <a:spcAft>
                <a:spcPts val="0"/>
              </a:spcAft>
              <a:buNone/>
            </a:pPr>
            <a:r>
              <a:t/>
            </a:r>
            <a:endParaRPr sz="1200">
              <a:highlight>
                <a:srgbClr val="FFFFFF"/>
              </a:highlight>
              <a:latin typeface="Average"/>
              <a:ea typeface="Average"/>
              <a:cs typeface="Average"/>
              <a:sym typeface="Average"/>
            </a:endParaRPr>
          </a:p>
          <a:p>
            <a:pPr indent="0" lvl="0" marL="0" rtl="0" algn="l">
              <a:lnSpc>
                <a:spcPct val="115000"/>
              </a:lnSpc>
              <a:spcBef>
                <a:spcPts val="0"/>
              </a:spcBef>
              <a:spcAft>
                <a:spcPts val="0"/>
              </a:spcAft>
              <a:buNone/>
            </a:pPr>
            <a:r>
              <a:rPr lang="en" sz="1200">
                <a:highlight>
                  <a:srgbClr val="FFFFFF"/>
                </a:highlight>
                <a:latin typeface="Average"/>
                <a:ea typeface="Average"/>
                <a:cs typeface="Average"/>
                <a:sym typeface="Average"/>
              </a:rPr>
              <a:t>Padded Sequence for sentence 1 :</a:t>
            </a:r>
            <a:endParaRPr sz="1200">
              <a:highlight>
                <a:srgbClr val="FFFFFF"/>
              </a:highlight>
              <a:latin typeface="Average"/>
              <a:ea typeface="Average"/>
              <a:cs typeface="Average"/>
              <a:sym typeface="Average"/>
            </a:endParaRPr>
          </a:p>
        </p:txBody>
      </p:sp>
      <p:pic>
        <p:nvPicPr>
          <p:cNvPr id="239" name="Google Shape;239;p39"/>
          <p:cNvPicPr preferRelativeResize="0"/>
          <p:nvPr/>
        </p:nvPicPr>
        <p:blipFill>
          <a:blip r:embed="rId4">
            <a:alphaModFix/>
          </a:blip>
          <a:stretch>
            <a:fillRect/>
          </a:stretch>
        </p:blipFill>
        <p:spPr>
          <a:xfrm>
            <a:off x="2797275" y="4060375"/>
            <a:ext cx="3243150" cy="946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311700" y="195675"/>
            <a:ext cx="8520600" cy="59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00">
                <a:solidFill>
                  <a:srgbClr val="000000"/>
                </a:solidFill>
                <a:highlight>
                  <a:schemeClr val="dk1"/>
                </a:highlight>
              </a:rPr>
              <a:t>Data Preprocessing for Deep Learning models :</a:t>
            </a:r>
            <a:endParaRPr>
              <a:solidFill>
                <a:srgbClr val="000000"/>
              </a:solidFill>
              <a:highlight>
                <a:schemeClr val="dk1"/>
              </a:highlight>
            </a:endParaRPr>
          </a:p>
        </p:txBody>
      </p:sp>
      <p:sp>
        <p:nvSpPr>
          <p:cNvPr id="245" name="Google Shape;245;p40"/>
          <p:cNvSpPr txBox="1"/>
          <p:nvPr>
            <p:ph idx="1" type="body"/>
          </p:nvPr>
        </p:nvSpPr>
        <p:spPr>
          <a:xfrm>
            <a:off x="252700" y="792075"/>
            <a:ext cx="8520600" cy="37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verage"/>
                <a:ea typeface="Average"/>
                <a:cs typeface="Average"/>
                <a:sym typeface="Average"/>
              </a:rPr>
              <a:t>Padded features for sentence 1 :</a:t>
            </a:r>
            <a:endParaRPr sz="1600">
              <a:solidFill>
                <a:srgbClr val="000000"/>
              </a:solidFill>
              <a:latin typeface="Average"/>
              <a:ea typeface="Average"/>
              <a:cs typeface="Average"/>
              <a:sym typeface="Average"/>
            </a:endParaRPr>
          </a:p>
          <a:p>
            <a:pPr indent="0" lvl="0" marL="0" rtl="0" algn="l">
              <a:spcBef>
                <a:spcPts val="1200"/>
              </a:spcBef>
              <a:spcAft>
                <a:spcPts val="0"/>
              </a:spcAft>
              <a:buNone/>
            </a:pPr>
            <a:r>
              <a:t/>
            </a:r>
            <a:endParaRPr sz="1600">
              <a:latin typeface="Average"/>
              <a:ea typeface="Average"/>
              <a:cs typeface="Average"/>
              <a:sym typeface="Average"/>
            </a:endParaRPr>
          </a:p>
          <a:p>
            <a:pPr indent="0" lvl="0" marL="0" rtl="0" algn="l">
              <a:spcBef>
                <a:spcPts val="1200"/>
              </a:spcBef>
              <a:spcAft>
                <a:spcPts val="1200"/>
              </a:spcAft>
              <a:buNone/>
            </a:pPr>
            <a:r>
              <a:t/>
            </a:r>
            <a:endParaRPr>
              <a:latin typeface="Average"/>
              <a:ea typeface="Average"/>
              <a:cs typeface="Average"/>
              <a:sym typeface="Average"/>
            </a:endParaRPr>
          </a:p>
        </p:txBody>
      </p:sp>
      <p:pic>
        <p:nvPicPr>
          <p:cNvPr id="246" name="Google Shape;246;p40"/>
          <p:cNvPicPr preferRelativeResize="0"/>
          <p:nvPr/>
        </p:nvPicPr>
        <p:blipFill>
          <a:blip r:embed="rId3">
            <a:alphaModFix/>
          </a:blip>
          <a:stretch>
            <a:fillRect/>
          </a:stretch>
        </p:blipFill>
        <p:spPr>
          <a:xfrm>
            <a:off x="745450" y="1228675"/>
            <a:ext cx="7535102" cy="37675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2301525" y="2282900"/>
            <a:ext cx="4556400" cy="726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200"/>
              </a:spcAft>
              <a:buSzPts val="990"/>
              <a:buNone/>
            </a:pPr>
            <a:r>
              <a:rPr lang="en" sz="2870">
                <a:solidFill>
                  <a:srgbClr val="000000"/>
                </a:solidFill>
              </a:rPr>
              <a:t>  </a:t>
            </a:r>
            <a:r>
              <a:rPr lang="en" sz="2870">
                <a:solidFill>
                  <a:srgbClr val="000000"/>
                </a:solidFill>
              </a:rPr>
              <a:t>Deep Learning Models : lstm &amp; BiLSTM</a:t>
            </a:r>
            <a:endParaRPr sz="422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dk1"/>
                </a:highlight>
              </a:rPr>
              <a:t>WHY PREDICT HUMAN READING BEHAVIOUR ?</a:t>
            </a:r>
            <a:endParaRPr>
              <a:solidFill>
                <a:srgbClr val="000000"/>
              </a:solidFill>
              <a:highlight>
                <a:schemeClr val="dk1"/>
              </a:highlight>
            </a:endParaRPr>
          </a:p>
        </p:txBody>
      </p:sp>
      <p:sp>
        <p:nvSpPr>
          <p:cNvPr id="73" name="Google Shape;73;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 </a:t>
            </a:r>
            <a:r>
              <a:rPr lang="en">
                <a:solidFill>
                  <a:srgbClr val="000000"/>
                </a:solidFill>
                <a:latin typeface="Average"/>
                <a:ea typeface="Average"/>
                <a:cs typeface="Average"/>
                <a:sym typeface="Average"/>
              </a:rPr>
              <a:t>The ability of accurately modeling eye-tracking features is crucial to advance the understanding of language processing.</a:t>
            </a:r>
            <a:endParaRPr>
              <a:solidFill>
                <a:srgbClr val="000000"/>
              </a:solidFill>
              <a:latin typeface="Average"/>
              <a:ea typeface="Average"/>
              <a:cs typeface="Average"/>
              <a:sym typeface="Average"/>
            </a:endParaRPr>
          </a:p>
          <a:p>
            <a:pPr indent="0" lvl="0" marL="0" rtl="0" algn="l">
              <a:spcBef>
                <a:spcPts val="1200"/>
              </a:spcBef>
              <a:spcAft>
                <a:spcPts val="0"/>
              </a:spcAft>
              <a:buNone/>
            </a:pPr>
            <a:r>
              <a:rPr lang="en">
                <a:solidFill>
                  <a:srgbClr val="000000"/>
                </a:solidFill>
                <a:latin typeface="Average"/>
                <a:ea typeface="Average"/>
                <a:cs typeface="Average"/>
                <a:sym typeface="Average"/>
              </a:rPr>
              <a:t>• Eye tracking provides millisecond-accurate records on where humans look when they are reading, shedding lights on where humans pay attention during their reading and comprehension phase.</a:t>
            </a:r>
            <a:endParaRPr>
              <a:solidFill>
                <a:srgbClr val="000000"/>
              </a:solidFill>
              <a:latin typeface="Average"/>
              <a:ea typeface="Average"/>
              <a:cs typeface="Average"/>
              <a:sym typeface="Average"/>
            </a:endParaRPr>
          </a:p>
          <a:p>
            <a:pPr indent="0" lvl="0" marL="0" rtl="0" algn="l">
              <a:spcBef>
                <a:spcPts val="1200"/>
              </a:spcBef>
              <a:spcAft>
                <a:spcPts val="1200"/>
              </a:spcAft>
              <a:buNone/>
            </a:pPr>
            <a:r>
              <a:rPr lang="en">
                <a:solidFill>
                  <a:srgbClr val="000000"/>
                </a:solidFill>
                <a:latin typeface="Average"/>
                <a:ea typeface="Average"/>
                <a:cs typeface="Average"/>
                <a:sym typeface="Average"/>
              </a:rPr>
              <a:t>• The benefits of utilizing eye movement data have been noticed in various domains, including natural language processing and computer vision.</a:t>
            </a:r>
            <a:endParaRPr>
              <a:solidFill>
                <a:srgbClr val="000000"/>
              </a:solidFill>
              <a:latin typeface="Average"/>
              <a:ea typeface="Average"/>
              <a:cs typeface="Average"/>
              <a:sym typeface="Averag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dk1"/>
                </a:highlight>
              </a:rPr>
              <a:t>LSTM model and its architecture:</a:t>
            </a:r>
            <a:endParaRPr/>
          </a:p>
        </p:txBody>
      </p:sp>
      <p:sp>
        <p:nvSpPr>
          <p:cNvPr id="257" name="Google Shape;257;p4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Average"/>
              <a:buChar char="●"/>
            </a:pPr>
            <a:r>
              <a:rPr lang="en" sz="1400">
                <a:solidFill>
                  <a:srgbClr val="000000"/>
                </a:solidFill>
                <a:highlight>
                  <a:srgbClr val="FFFFFF"/>
                </a:highlight>
                <a:latin typeface="Average"/>
                <a:ea typeface="Average"/>
                <a:cs typeface="Average"/>
                <a:sym typeface="Average"/>
              </a:rPr>
              <a:t>Long Short-Term Memory is an advanced version of recurrent neural network (RNN) architecture that was designed to model chronological sequences and their long-range dependencies more precisely than conventional RNNs.</a:t>
            </a:r>
            <a:endParaRPr sz="1400">
              <a:solidFill>
                <a:srgbClr val="000000"/>
              </a:solidFill>
              <a:highlight>
                <a:srgbClr val="FFFFFF"/>
              </a:highlight>
              <a:latin typeface="Average"/>
              <a:ea typeface="Average"/>
              <a:cs typeface="Average"/>
              <a:sym typeface="Average"/>
            </a:endParaRPr>
          </a:p>
          <a:p>
            <a:pPr indent="0" lvl="0" marL="0" rtl="0" algn="l">
              <a:spcBef>
                <a:spcPts val="1200"/>
              </a:spcBef>
              <a:spcAft>
                <a:spcPts val="0"/>
              </a:spcAft>
              <a:buNone/>
            </a:pPr>
            <a:r>
              <a:t/>
            </a:r>
            <a:endParaRPr sz="1400">
              <a:solidFill>
                <a:srgbClr val="000000"/>
              </a:solidFill>
              <a:highlight>
                <a:srgbClr val="FFFFFF"/>
              </a:highlight>
              <a:latin typeface="Average"/>
              <a:ea typeface="Average"/>
              <a:cs typeface="Average"/>
              <a:sym typeface="Average"/>
            </a:endParaRPr>
          </a:p>
          <a:p>
            <a:pPr indent="-317500" lvl="0" marL="457200" rtl="0" algn="l">
              <a:spcBef>
                <a:spcPts val="1200"/>
              </a:spcBef>
              <a:spcAft>
                <a:spcPts val="0"/>
              </a:spcAft>
              <a:buClr>
                <a:srgbClr val="000000"/>
              </a:buClr>
              <a:buSzPts val="1400"/>
              <a:buFont typeface="Average"/>
              <a:buChar char="●"/>
            </a:pPr>
            <a:r>
              <a:rPr lang="en" sz="1400">
                <a:solidFill>
                  <a:srgbClr val="000000"/>
                </a:solidFill>
                <a:highlight>
                  <a:srgbClr val="FFFFFF"/>
                </a:highlight>
                <a:latin typeface="Average"/>
                <a:ea typeface="Average"/>
                <a:cs typeface="Average"/>
                <a:sym typeface="Average"/>
              </a:rPr>
              <a:t>LSTMs provide us with a large range of parameters such as learning rates, and input and output biases.</a:t>
            </a:r>
            <a:endParaRPr sz="1400">
              <a:solidFill>
                <a:srgbClr val="000000"/>
              </a:solidFill>
              <a:highlight>
                <a:srgbClr val="FFFFFF"/>
              </a:highlight>
              <a:latin typeface="Average"/>
              <a:ea typeface="Average"/>
              <a:cs typeface="Average"/>
              <a:sym typeface="Average"/>
            </a:endParaRPr>
          </a:p>
          <a:p>
            <a:pPr indent="0" lvl="0" marL="0" rtl="0" algn="l">
              <a:spcBef>
                <a:spcPts val="1200"/>
              </a:spcBef>
              <a:spcAft>
                <a:spcPts val="0"/>
              </a:spcAft>
              <a:buNone/>
            </a:pPr>
            <a:r>
              <a:t/>
            </a:r>
            <a:endParaRPr sz="1400">
              <a:solidFill>
                <a:srgbClr val="000000"/>
              </a:solidFill>
              <a:highlight>
                <a:srgbClr val="FFFFFF"/>
              </a:highlight>
              <a:latin typeface="Average"/>
              <a:ea typeface="Average"/>
              <a:cs typeface="Average"/>
              <a:sym typeface="Average"/>
            </a:endParaRPr>
          </a:p>
          <a:p>
            <a:pPr indent="-317500" lvl="0" marL="457200" rtl="0" algn="l">
              <a:spcBef>
                <a:spcPts val="1200"/>
              </a:spcBef>
              <a:spcAft>
                <a:spcPts val="0"/>
              </a:spcAft>
              <a:buClr>
                <a:srgbClr val="000000"/>
              </a:buClr>
              <a:buSzPts val="1400"/>
              <a:buFont typeface="Average"/>
              <a:buChar char="●"/>
            </a:pPr>
            <a:r>
              <a:rPr lang="en" sz="1400">
                <a:solidFill>
                  <a:srgbClr val="000000"/>
                </a:solidFill>
                <a:highlight>
                  <a:srgbClr val="FFFFFF"/>
                </a:highlight>
                <a:latin typeface="Average"/>
                <a:ea typeface="Average"/>
                <a:cs typeface="Average"/>
                <a:sym typeface="Average"/>
              </a:rPr>
              <a:t>LSTMs comprises of three logistic sigmoid gates and one tanh layer. Gates have been introduced in order to limit the information that is passed through the cell. They determine which part of the information will be needed by the next cell and which part is to be discarded.</a:t>
            </a:r>
            <a:endParaRPr sz="1400">
              <a:solidFill>
                <a:srgbClr val="000000"/>
              </a:solidFill>
              <a:highlight>
                <a:srgbClr val="FFFFFF"/>
              </a:highlight>
              <a:latin typeface="Average"/>
              <a:ea typeface="Average"/>
              <a:cs typeface="Average"/>
              <a:sym typeface="Averag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311700" y="32080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dk1"/>
                </a:highlight>
              </a:rPr>
              <a:t>LSTM model and its architecture:</a:t>
            </a:r>
            <a:endParaRPr>
              <a:solidFill>
                <a:srgbClr val="000000"/>
              </a:solidFill>
              <a:highlight>
                <a:schemeClr val="dk1"/>
              </a:highlight>
            </a:endParaRPr>
          </a:p>
        </p:txBody>
      </p:sp>
      <p:sp>
        <p:nvSpPr>
          <p:cNvPr id="263" name="Google Shape;263;p4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1371600" rtl="0" algn="l">
              <a:lnSpc>
                <a:spcPct val="100000"/>
              </a:lnSpc>
              <a:spcBef>
                <a:spcPts val="1200"/>
              </a:spcBef>
              <a:spcAft>
                <a:spcPts val="0"/>
              </a:spcAft>
              <a:buNone/>
            </a:pPr>
            <a:r>
              <a:t/>
            </a:r>
            <a:endParaRPr sz="1500">
              <a:solidFill>
                <a:srgbClr val="000000"/>
              </a:solidFill>
              <a:latin typeface="Average"/>
              <a:ea typeface="Average"/>
              <a:cs typeface="Average"/>
              <a:sym typeface="Average"/>
            </a:endParaRPr>
          </a:p>
          <a:p>
            <a:pPr indent="0" lvl="0" marL="1371600" rtl="0" algn="l">
              <a:lnSpc>
                <a:spcPct val="100000"/>
              </a:lnSpc>
              <a:spcBef>
                <a:spcPts val="0"/>
              </a:spcBef>
              <a:spcAft>
                <a:spcPts val="0"/>
              </a:spcAft>
              <a:buNone/>
            </a:pPr>
            <a:r>
              <a:rPr lang="en" sz="1500">
                <a:solidFill>
                  <a:srgbClr val="000000"/>
                </a:solidFill>
                <a:latin typeface="Average"/>
                <a:ea typeface="Average"/>
                <a:cs typeface="Average"/>
                <a:sym typeface="Average"/>
              </a:rPr>
              <a:t>LSTM Hidden Layer						LSTM cell</a:t>
            </a:r>
            <a:endParaRPr sz="1500">
              <a:solidFill>
                <a:srgbClr val="000000"/>
              </a:solidFill>
              <a:latin typeface="Average"/>
              <a:ea typeface="Average"/>
              <a:cs typeface="Average"/>
              <a:sym typeface="Average"/>
            </a:endParaRPr>
          </a:p>
          <a:p>
            <a:pPr indent="0" lvl="0" marL="0" rtl="0" algn="l">
              <a:spcBef>
                <a:spcPts val="0"/>
              </a:spcBef>
              <a:spcAft>
                <a:spcPts val="1200"/>
              </a:spcAft>
              <a:buNone/>
            </a:pPr>
            <a:r>
              <a:rPr lang="en"/>
              <a:t>	</a:t>
            </a:r>
            <a:endParaRPr/>
          </a:p>
        </p:txBody>
      </p:sp>
      <p:pic>
        <p:nvPicPr>
          <p:cNvPr id="264" name="Google Shape;264;p43"/>
          <p:cNvPicPr preferRelativeResize="0"/>
          <p:nvPr/>
        </p:nvPicPr>
        <p:blipFill>
          <a:blip r:embed="rId3">
            <a:alphaModFix/>
          </a:blip>
          <a:stretch>
            <a:fillRect/>
          </a:stretch>
        </p:blipFill>
        <p:spPr>
          <a:xfrm>
            <a:off x="233425" y="1375925"/>
            <a:ext cx="3708878" cy="2024200"/>
          </a:xfrm>
          <a:prstGeom prst="rect">
            <a:avLst/>
          </a:prstGeom>
          <a:noFill/>
          <a:ln>
            <a:noFill/>
          </a:ln>
        </p:spPr>
      </p:pic>
      <p:pic>
        <p:nvPicPr>
          <p:cNvPr id="265" name="Google Shape;265;p43"/>
          <p:cNvPicPr preferRelativeResize="0"/>
          <p:nvPr/>
        </p:nvPicPr>
        <p:blipFill>
          <a:blip r:embed="rId4">
            <a:alphaModFix/>
          </a:blip>
          <a:stretch>
            <a:fillRect/>
          </a:stretch>
        </p:blipFill>
        <p:spPr>
          <a:xfrm>
            <a:off x="5128625" y="1263950"/>
            <a:ext cx="2896925" cy="21361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311700" y="877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dk1"/>
                </a:highlight>
              </a:rPr>
              <a:t>LSTM model and its architecture:</a:t>
            </a:r>
            <a:endParaRPr b="0">
              <a:solidFill>
                <a:srgbClr val="000000"/>
              </a:solidFill>
              <a:highlight>
                <a:schemeClr val="dk1"/>
              </a:highlight>
            </a:endParaRPr>
          </a:p>
        </p:txBody>
      </p:sp>
      <p:sp>
        <p:nvSpPr>
          <p:cNvPr id="271" name="Google Shape;271;p44"/>
          <p:cNvSpPr txBox="1"/>
          <p:nvPr/>
        </p:nvSpPr>
        <p:spPr>
          <a:xfrm>
            <a:off x="1145075" y="2858638"/>
            <a:ext cx="2802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2" name="Google Shape;272;p44"/>
          <p:cNvSpPr txBox="1"/>
          <p:nvPr/>
        </p:nvSpPr>
        <p:spPr>
          <a:xfrm>
            <a:off x="521800" y="838625"/>
            <a:ext cx="8449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Source Code Pro"/>
                <a:ea typeface="Source Code Pro"/>
                <a:cs typeface="Source Code Pro"/>
                <a:sym typeface="Source Code Pro"/>
              </a:rPr>
              <a:t>Embedding Layer :</a:t>
            </a:r>
            <a:r>
              <a:rPr lang="en" sz="1000">
                <a:latin typeface="Source Code Pro"/>
                <a:ea typeface="Source Code Pro"/>
                <a:cs typeface="Source Code Pro"/>
                <a:sym typeface="Source Code Pro"/>
              </a:rPr>
              <a:t> </a:t>
            </a:r>
            <a:endParaRPr sz="1000">
              <a:latin typeface="Source Code Pro"/>
              <a:ea typeface="Source Code Pro"/>
              <a:cs typeface="Source Code Pro"/>
              <a:sym typeface="Source Code Pro"/>
            </a:endParaRPr>
          </a:p>
          <a:p>
            <a:pPr indent="457200" lvl="0" marL="0" rtl="0" algn="l">
              <a:spcBef>
                <a:spcPts val="0"/>
              </a:spcBef>
              <a:spcAft>
                <a:spcPts val="0"/>
              </a:spcAft>
              <a:buNone/>
            </a:pPr>
            <a:r>
              <a:rPr lang="en" sz="1200">
                <a:highlight>
                  <a:srgbClr val="FFFFFF"/>
                </a:highlight>
                <a:latin typeface="Average"/>
                <a:ea typeface="Average"/>
                <a:cs typeface="Average"/>
                <a:sym typeface="Average"/>
              </a:rPr>
              <a:t>Word embeddings is a way to represent words by creating high dimensional vector space in which similar words are close to each other. It enables us to convert each word into a fixed length vector of defined size. The resultant vector is a dense one with having real values instead of just 0's and 1's. The fixed length of word vectors helps us to represent words in a better way along with reduced dimensions.</a:t>
            </a:r>
            <a:endParaRPr sz="1200">
              <a:highlight>
                <a:schemeClr val="lt1"/>
              </a:highlight>
              <a:latin typeface="Average"/>
              <a:ea typeface="Average"/>
              <a:cs typeface="Average"/>
              <a:sym typeface="Average"/>
            </a:endParaRPr>
          </a:p>
        </p:txBody>
      </p:sp>
      <p:sp>
        <p:nvSpPr>
          <p:cNvPr id="273" name="Google Shape;273;p44"/>
          <p:cNvSpPr txBox="1"/>
          <p:nvPr/>
        </p:nvSpPr>
        <p:spPr>
          <a:xfrm>
            <a:off x="521800" y="1908950"/>
            <a:ext cx="8333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Source Code Pro"/>
                <a:ea typeface="Source Code Pro"/>
                <a:cs typeface="Source Code Pro"/>
                <a:sym typeface="Source Code Pro"/>
              </a:rPr>
              <a:t>Dense Layer :</a:t>
            </a:r>
            <a:r>
              <a:rPr lang="en" sz="1200">
                <a:latin typeface="Source Code Pro"/>
                <a:ea typeface="Source Code Pro"/>
                <a:cs typeface="Source Code Pro"/>
                <a:sym typeface="Source Code Pro"/>
              </a:rPr>
              <a:t> </a:t>
            </a:r>
            <a:r>
              <a:rPr lang="en" sz="1300">
                <a:highlight>
                  <a:srgbClr val="FFFFFF"/>
                </a:highlight>
                <a:latin typeface="Average"/>
                <a:ea typeface="Average"/>
                <a:cs typeface="Average"/>
                <a:sym typeface="Average"/>
              </a:rPr>
              <a:t>The dense layer is a fully connected layer, meaning all the neurons in a layer are connected to those in the next layer.</a:t>
            </a:r>
            <a:endParaRPr sz="1100">
              <a:latin typeface="Average"/>
              <a:ea typeface="Average"/>
              <a:cs typeface="Average"/>
              <a:sym typeface="Average"/>
            </a:endParaRPr>
          </a:p>
        </p:txBody>
      </p:sp>
      <p:pic>
        <p:nvPicPr>
          <p:cNvPr id="274" name="Google Shape;274;p44"/>
          <p:cNvPicPr preferRelativeResize="0"/>
          <p:nvPr/>
        </p:nvPicPr>
        <p:blipFill>
          <a:blip r:embed="rId3">
            <a:alphaModFix/>
          </a:blip>
          <a:stretch>
            <a:fillRect/>
          </a:stretch>
        </p:blipFill>
        <p:spPr>
          <a:xfrm>
            <a:off x="2416051" y="2571750"/>
            <a:ext cx="3598737" cy="2009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311700" y="-65225"/>
            <a:ext cx="8559000" cy="6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80">
                <a:solidFill>
                  <a:srgbClr val="000000"/>
                </a:solidFill>
                <a:highlight>
                  <a:schemeClr val="dk1"/>
                </a:highlight>
              </a:rPr>
              <a:t>LSTM model and its flowchart:</a:t>
            </a:r>
            <a:endParaRPr sz="3380">
              <a:solidFill>
                <a:srgbClr val="000000"/>
              </a:solidFill>
              <a:highlight>
                <a:schemeClr val="dk1"/>
              </a:highlight>
            </a:endParaRPr>
          </a:p>
        </p:txBody>
      </p:sp>
      <p:sp>
        <p:nvSpPr>
          <p:cNvPr id="280" name="Google Shape;280;p45"/>
          <p:cNvSpPr txBox="1"/>
          <p:nvPr>
            <p:ph idx="1" type="body"/>
          </p:nvPr>
        </p:nvSpPr>
        <p:spPr>
          <a:xfrm>
            <a:off x="311700" y="566850"/>
            <a:ext cx="8520600" cy="4009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				</a:t>
            </a:r>
            <a:r>
              <a:rPr lang="en">
                <a:solidFill>
                  <a:srgbClr val="000000"/>
                </a:solidFill>
                <a:latin typeface="Average"/>
                <a:ea typeface="Average"/>
                <a:cs typeface="Average"/>
                <a:sym typeface="Average"/>
              </a:rPr>
              <a:t>Model Layers :</a:t>
            </a:r>
            <a:endParaRPr>
              <a:solidFill>
                <a:srgbClr val="000000"/>
              </a:solidFill>
              <a:latin typeface="Average"/>
              <a:ea typeface="Average"/>
              <a:cs typeface="Average"/>
              <a:sym typeface="Average"/>
            </a:endParaRPr>
          </a:p>
        </p:txBody>
      </p:sp>
      <p:sp>
        <p:nvSpPr>
          <p:cNvPr id="281" name="Google Shape;281;p45"/>
          <p:cNvSpPr/>
          <p:nvPr/>
        </p:nvSpPr>
        <p:spPr>
          <a:xfrm>
            <a:off x="3629325" y="1096425"/>
            <a:ext cx="2143200" cy="348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5"/>
          <p:cNvSpPr/>
          <p:nvPr/>
        </p:nvSpPr>
        <p:spPr>
          <a:xfrm>
            <a:off x="3783075" y="1352250"/>
            <a:ext cx="1835700" cy="29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
              <a:t>Input Layer</a:t>
            </a:r>
            <a:endParaRPr/>
          </a:p>
        </p:txBody>
      </p:sp>
      <p:sp>
        <p:nvSpPr>
          <p:cNvPr id="283" name="Google Shape;283;p45"/>
          <p:cNvSpPr/>
          <p:nvPr/>
        </p:nvSpPr>
        <p:spPr>
          <a:xfrm>
            <a:off x="3783075" y="1920175"/>
            <a:ext cx="1835700" cy="29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Embedding Layer</a:t>
            </a:r>
            <a:endParaRPr/>
          </a:p>
        </p:txBody>
      </p:sp>
      <p:sp>
        <p:nvSpPr>
          <p:cNvPr id="284" name="Google Shape;284;p45"/>
          <p:cNvSpPr/>
          <p:nvPr/>
        </p:nvSpPr>
        <p:spPr>
          <a:xfrm>
            <a:off x="3783075" y="2484300"/>
            <a:ext cx="1835700" cy="29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LSTM Layer </a:t>
            </a:r>
            <a:endParaRPr/>
          </a:p>
        </p:txBody>
      </p:sp>
      <p:sp>
        <p:nvSpPr>
          <p:cNvPr id="285" name="Google Shape;285;p45"/>
          <p:cNvSpPr/>
          <p:nvPr/>
        </p:nvSpPr>
        <p:spPr>
          <a:xfrm>
            <a:off x="3783075" y="3024025"/>
            <a:ext cx="1835700" cy="29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Dropout Layer</a:t>
            </a:r>
            <a:endParaRPr/>
          </a:p>
        </p:txBody>
      </p:sp>
      <p:sp>
        <p:nvSpPr>
          <p:cNvPr id="286" name="Google Shape;286;p45"/>
          <p:cNvSpPr/>
          <p:nvPr/>
        </p:nvSpPr>
        <p:spPr>
          <a:xfrm>
            <a:off x="3706125" y="3616350"/>
            <a:ext cx="1989600" cy="29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Time Distributed Layer</a:t>
            </a:r>
            <a:endParaRPr/>
          </a:p>
        </p:txBody>
      </p:sp>
      <p:sp>
        <p:nvSpPr>
          <p:cNvPr id="287" name="Google Shape;287;p45"/>
          <p:cNvSpPr/>
          <p:nvPr/>
        </p:nvSpPr>
        <p:spPr>
          <a:xfrm>
            <a:off x="4612425" y="1665688"/>
            <a:ext cx="177000" cy="251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5"/>
          <p:cNvSpPr/>
          <p:nvPr/>
        </p:nvSpPr>
        <p:spPr>
          <a:xfrm>
            <a:off x="4612425" y="2211388"/>
            <a:ext cx="177000" cy="251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5"/>
          <p:cNvSpPr/>
          <p:nvPr/>
        </p:nvSpPr>
        <p:spPr>
          <a:xfrm>
            <a:off x="4612425" y="2791513"/>
            <a:ext cx="177000" cy="251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5"/>
          <p:cNvSpPr/>
          <p:nvPr/>
        </p:nvSpPr>
        <p:spPr>
          <a:xfrm>
            <a:off x="4612425" y="3343438"/>
            <a:ext cx="177000" cy="251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5"/>
          <p:cNvSpPr/>
          <p:nvPr/>
        </p:nvSpPr>
        <p:spPr>
          <a:xfrm>
            <a:off x="3783075" y="4115425"/>
            <a:ext cx="1835700" cy="29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Output Layer</a:t>
            </a:r>
            <a:endParaRPr/>
          </a:p>
        </p:txBody>
      </p:sp>
      <p:sp>
        <p:nvSpPr>
          <p:cNvPr id="292" name="Google Shape;292;p45"/>
          <p:cNvSpPr/>
          <p:nvPr/>
        </p:nvSpPr>
        <p:spPr>
          <a:xfrm>
            <a:off x="4612425" y="3895363"/>
            <a:ext cx="177000" cy="251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dk1"/>
                </a:highlight>
              </a:rPr>
              <a:t>OUTPUT &amp; Results of LSTM model :</a:t>
            </a:r>
            <a:endParaRPr/>
          </a:p>
        </p:txBody>
      </p:sp>
      <p:sp>
        <p:nvSpPr>
          <p:cNvPr id="298" name="Google Shape;298;p4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7">
                <a:solidFill>
                  <a:srgbClr val="000000"/>
                </a:solidFill>
                <a:highlight>
                  <a:schemeClr val="lt1"/>
                </a:highlight>
                <a:latin typeface="Times New Roman"/>
                <a:ea typeface="Times New Roman"/>
                <a:cs typeface="Times New Roman"/>
                <a:sym typeface="Times New Roman"/>
              </a:rPr>
              <a:t>Predicted Values of Features :</a:t>
            </a:r>
            <a:endParaRPr sz="1207">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Clr>
                <a:srgbClr val="000000"/>
              </a:buClr>
              <a:buSzPts val="852"/>
              <a:buFont typeface="Arial"/>
              <a:buNone/>
            </a:pPr>
            <a:r>
              <a:t/>
            </a:r>
            <a:endParaRPr sz="1207">
              <a:solidFill>
                <a:srgbClr val="000000"/>
              </a:solidFill>
              <a:highlight>
                <a:schemeClr val="lt1"/>
              </a:highlight>
              <a:latin typeface="Times New Roman"/>
              <a:ea typeface="Times New Roman"/>
              <a:cs typeface="Times New Roman"/>
              <a:sym typeface="Times New Roman"/>
            </a:endParaRPr>
          </a:p>
        </p:txBody>
      </p:sp>
      <p:pic>
        <p:nvPicPr>
          <p:cNvPr id="299" name="Google Shape;299;p46"/>
          <p:cNvPicPr preferRelativeResize="0"/>
          <p:nvPr/>
        </p:nvPicPr>
        <p:blipFill>
          <a:blip r:embed="rId3">
            <a:alphaModFix/>
          </a:blip>
          <a:stretch>
            <a:fillRect/>
          </a:stretch>
        </p:blipFill>
        <p:spPr>
          <a:xfrm>
            <a:off x="792025" y="1710225"/>
            <a:ext cx="7888466" cy="31102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dk1"/>
                </a:highlight>
              </a:rPr>
              <a:t>OUTPUT &amp; Results of LSTM model :</a:t>
            </a:r>
            <a:endParaRPr/>
          </a:p>
        </p:txBody>
      </p:sp>
      <p:sp>
        <p:nvSpPr>
          <p:cNvPr id="305" name="Google Shape;305;p4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lang="en" sz="1400">
                <a:solidFill>
                  <a:srgbClr val="000000"/>
                </a:solidFill>
                <a:latin typeface="Average"/>
                <a:ea typeface="Average"/>
                <a:cs typeface="Average"/>
                <a:sym typeface="Average"/>
              </a:rPr>
              <a:t>As the output data will also be padded to the length of longest sentence, we have to process the output and remove the padded length or else our error would be biased.</a:t>
            </a:r>
            <a:endParaRPr sz="1400">
              <a:solidFill>
                <a:srgbClr val="000000"/>
              </a:solidFill>
              <a:latin typeface="Average"/>
              <a:ea typeface="Average"/>
              <a:cs typeface="Average"/>
              <a:sym typeface="Average"/>
            </a:endParaRPr>
          </a:p>
          <a:p>
            <a:pPr indent="457200" lvl="0" marL="0" rtl="0" algn="l">
              <a:lnSpc>
                <a:spcPct val="100000"/>
              </a:lnSpc>
              <a:spcBef>
                <a:spcPts val="0"/>
              </a:spcBef>
              <a:spcAft>
                <a:spcPts val="0"/>
              </a:spcAft>
              <a:buNone/>
            </a:pPr>
            <a:r>
              <a:t/>
            </a:r>
            <a:endParaRPr sz="1400">
              <a:solidFill>
                <a:srgbClr val="000000"/>
              </a:solidFill>
              <a:latin typeface="Average"/>
              <a:ea typeface="Average"/>
              <a:cs typeface="Average"/>
              <a:sym typeface="Average"/>
            </a:endParaRPr>
          </a:p>
          <a:p>
            <a:pPr indent="457200" lvl="0" marL="0" rtl="0" algn="l">
              <a:lnSpc>
                <a:spcPct val="100000"/>
              </a:lnSpc>
              <a:spcBef>
                <a:spcPts val="0"/>
              </a:spcBef>
              <a:spcAft>
                <a:spcPts val="0"/>
              </a:spcAft>
              <a:buNone/>
            </a:pPr>
            <a:r>
              <a:rPr lang="en" sz="1400">
                <a:solidFill>
                  <a:srgbClr val="000000"/>
                </a:solidFill>
                <a:latin typeface="Average"/>
                <a:ea typeface="Average"/>
                <a:cs typeface="Average"/>
                <a:sym typeface="Average"/>
              </a:rPr>
              <a:t>The actual error is calculated using the function act_error() by removing the padded length from output and then calculating the MAE.</a:t>
            </a:r>
            <a:endParaRPr sz="1400">
              <a:solidFill>
                <a:srgbClr val="000000"/>
              </a:solidFill>
              <a:latin typeface="Average"/>
              <a:ea typeface="Average"/>
              <a:cs typeface="Average"/>
              <a:sym typeface="Average"/>
            </a:endParaRPr>
          </a:p>
          <a:p>
            <a:pPr indent="457200" lvl="0" marL="0" rtl="0" algn="l">
              <a:lnSpc>
                <a:spcPct val="100000"/>
              </a:lnSpc>
              <a:spcBef>
                <a:spcPts val="0"/>
              </a:spcBef>
              <a:spcAft>
                <a:spcPts val="0"/>
              </a:spcAft>
              <a:buNone/>
            </a:pPr>
            <a:r>
              <a:t/>
            </a:r>
            <a:endParaRPr sz="1400">
              <a:solidFill>
                <a:srgbClr val="000000"/>
              </a:solidFill>
              <a:latin typeface="Average"/>
              <a:ea typeface="Average"/>
              <a:cs typeface="Average"/>
              <a:sym typeface="Average"/>
            </a:endParaRPr>
          </a:p>
          <a:p>
            <a:pPr indent="457200" lvl="0" marL="0" rtl="0" algn="l">
              <a:lnSpc>
                <a:spcPct val="100000"/>
              </a:lnSpc>
              <a:spcBef>
                <a:spcPts val="0"/>
              </a:spcBef>
              <a:spcAft>
                <a:spcPts val="0"/>
              </a:spcAft>
              <a:buNone/>
            </a:pPr>
            <a:r>
              <a:t/>
            </a:r>
            <a:endParaRPr sz="1400">
              <a:solidFill>
                <a:srgbClr val="000000"/>
              </a:solidFill>
              <a:latin typeface="Average"/>
              <a:ea typeface="Average"/>
              <a:cs typeface="Average"/>
              <a:sym typeface="Average"/>
            </a:endParaRPr>
          </a:p>
          <a:p>
            <a:pPr indent="0" lvl="0" marL="0" rtl="0" algn="l">
              <a:lnSpc>
                <a:spcPct val="100000"/>
              </a:lnSpc>
              <a:spcBef>
                <a:spcPts val="0"/>
              </a:spcBef>
              <a:spcAft>
                <a:spcPts val="0"/>
              </a:spcAft>
              <a:buNone/>
            </a:pPr>
            <a:r>
              <a:rPr lang="en" sz="1400">
                <a:solidFill>
                  <a:srgbClr val="000000"/>
                </a:solidFill>
                <a:latin typeface="Average"/>
                <a:ea typeface="Average"/>
                <a:cs typeface="Average"/>
                <a:sym typeface="Average"/>
              </a:rPr>
              <a:t>MAE for all features :</a:t>
            </a:r>
            <a:endParaRPr sz="1400">
              <a:solidFill>
                <a:srgbClr val="000000"/>
              </a:solidFill>
              <a:latin typeface="Average"/>
              <a:ea typeface="Average"/>
              <a:cs typeface="Average"/>
              <a:sym typeface="Average"/>
            </a:endParaRPr>
          </a:p>
          <a:p>
            <a:pPr indent="0" lvl="0" marL="0" rtl="0" algn="l">
              <a:spcBef>
                <a:spcPts val="0"/>
              </a:spcBef>
              <a:spcAft>
                <a:spcPts val="1200"/>
              </a:spcAft>
              <a:buNone/>
            </a:pPr>
            <a:r>
              <a:t/>
            </a:r>
            <a:endParaRPr/>
          </a:p>
        </p:txBody>
      </p:sp>
      <p:pic>
        <p:nvPicPr>
          <p:cNvPr id="306" name="Google Shape;306;p47"/>
          <p:cNvPicPr preferRelativeResize="0"/>
          <p:nvPr/>
        </p:nvPicPr>
        <p:blipFill>
          <a:blip r:embed="rId3">
            <a:alphaModFix/>
          </a:blip>
          <a:stretch>
            <a:fillRect/>
          </a:stretch>
        </p:blipFill>
        <p:spPr>
          <a:xfrm>
            <a:off x="2044575" y="3103300"/>
            <a:ext cx="4495800" cy="1676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dk1"/>
                </a:highlight>
              </a:rPr>
              <a:t>BiLSTM model and its architecture:</a:t>
            </a:r>
            <a:endParaRPr>
              <a:solidFill>
                <a:srgbClr val="000000"/>
              </a:solidFill>
              <a:highlight>
                <a:schemeClr val="dk1"/>
              </a:highlight>
            </a:endParaRPr>
          </a:p>
        </p:txBody>
      </p:sp>
      <p:sp>
        <p:nvSpPr>
          <p:cNvPr id="312" name="Google Shape;312;p48"/>
          <p:cNvSpPr txBox="1"/>
          <p:nvPr>
            <p:ph idx="1" type="body"/>
          </p:nvPr>
        </p:nvSpPr>
        <p:spPr>
          <a:xfrm>
            <a:off x="311700" y="1228675"/>
            <a:ext cx="8126700" cy="1101900"/>
          </a:xfrm>
          <a:prstGeom prst="rect">
            <a:avLst/>
          </a:prstGeom>
        </p:spPr>
        <p:txBody>
          <a:bodyPr anchorCtr="0" anchor="t" bIns="91425" lIns="91425" spcFirstLastPara="1" rIns="91425" wrap="square" tIns="91425">
            <a:noAutofit/>
          </a:bodyPr>
          <a:lstStyle/>
          <a:p>
            <a:pPr indent="457200" lvl="0" marL="0" rtl="0" algn="l">
              <a:lnSpc>
                <a:spcPct val="95000"/>
              </a:lnSpc>
              <a:spcBef>
                <a:spcPts val="0"/>
              </a:spcBef>
              <a:spcAft>
                <a:spcPts val="1200"/>
              </a:spcAft>
              <a:buSzPts val="935"/>
              <a:buNone/>
            </a:pPr>
            <a:r>
              <a:rPr lang="en" sz="1405">
                <a:solidFill>
                  <a:srgbClr val="000000"/>
                </a:solidFill>
                <a:highlight>
                  <a:srgbClr val="FFFFFF"/>
                </a:highlight>
                <a:latin typeface="Times New Roman"/>
                <a:ea typeface="Times New Roman"/>
                <a:cs typeface="Times New Roman"/>
                <a:sym typeface="Times New Roman"/>
              </a:rPr>
              <a:t>A Bidirectional LSTM</a:t>
            </a:r>
            <a:r>
              <a:rPr b="1" lang="en" sz="1405">
                <a:solidFill>
                  <a:srgbClr val="000000"/>
                </a:solidFill>
                <a:highlight>
                  <a:srgbClr val="FFFFFF"/>
                </a:highlight>
                <a:latin typeface="Times New Roman"/>
                <a:ea typeface="Times New Roman"/>
                <a:cs typeface="Times New Roman"/>
                <a:sym typeface="Times New Roman"/>
              </a:rPr>
              <a:t>, </a:t>
            </a:r>
            <a:r>
              <a:rPr lang="en" sz="1405">
                <a:solidFill>
                  <a:srgbClr val="000000"/>
                </a:solidFill>
                <a:highlight>
                  <a:srgbClr val="FFFFFF"/>
                </a:highlight>
                <a:latin typeface="Times New Roman"/>
                <a:ea typeface="Times New Roman"/>
                <a:cs typeface="Times New Roman"/>
                <a:sym typeface="Times New Roman"/>
              </a:rPr>
              <a:t>or</a:t>
            </a:r>
            <a:r>
              <a:rPr b="1" lang="en" sz="1405">
                <a:solidFill>
                  <a:srgbClr val="000000"/>
                </a:solidFill>
                <a:highlight>
                  <a:srgbClr val="FFFFFF"/>
                </a:highlight>
                <a:latin typeface="Times New Roman"/>
                <a:ea typeface="Times New Roman"/>
                <a:cs typeface="Times New Roman"/>
                <a:sym typeface="Times New Roman"/>
              </a:rPr>
              <a:t> </a:t>
            </a:r>
            <a:r>
              <a:rPr lang="en" sz="1405">
                <a:solidFill>
                  <a:srgbClr val="000000"/>
                </a:solidFill>
                <a:highlight>
                  <a:srgbClr val="FFFFFF"/>
                </a:highlight>
                <a:latin typeface="Times New Roman"/>
                <a:ea typeface="Times New Roman"/>
                <a:cs typeface="Times New Roman"/>
                <a:sym typeface="Times New Roman"/>
              </a:rPr>
              <a:t>BiLSTM</a:t>
            </a:r>
            <a:r>
              <a:rPr b="1" lang="en" sz="1405">
                <a:solidFill>
                  <a:srgbClr val="000000"/>
                </a:solidFill>
                <a:highlight>
                  <a:srgbClr val="FFFFFF"/>
                </a:highlight>
                <a:latin typeface="Times New Roman"/>
                <a:ea typeface="Times New Roman"/>
                <a:cs typeface="Times New Roman"/>
                <a:sym typeface="Times New Roman"/>
              </a:rPr>
              <a:t>,</a:t>
            </a:r>
            <a:r>
              <a:rPr lang="en" sz="1405">
                <a:solidFill>
                  <a:srgbClr val="000000"/>
                </a:solidFill>
                <a:highlight>
                  <a:srgbClr val="FFFFFF"/>
                </a:highlight>
                <a:latin typeface="Times New Roman"/>
                <a:ea typeface="Times New Roman"/>
                <a:cs typeface="Times New Roman"/>
                <a:sym typeface="Times New Roman"/>
              </a:rPr>
              <a:t> is a sequence processing model that consists of two LSTMs: one taking the input in a forward direction, and the other in a backwards direction.  The first on the input sequence as-is and the second on a reversed copy of the input sequence. </a:t>
            </a:r>
            <a:r>
              <a:rPr lang="en" sz="1420">
                <a:solidFill>
                  <a:srgbClr val="000000"/>
                </a:solidFill>
                <a:highlight>
                  <a:srgbClr val="FFFFFF"/>
                </a:highlight>
                <a:latin typeface="Times New Roman"/>
                <a:ea typeface="Times New Roman"/>
                <a:cs typeface="Times New Roman"/>
                <a:sym typeface="Times New Roman"/>
              </a:rPr>
              <a:t>This can provide additional context to the network and result in faster and even fuller learning on the problem. </a:t>
            </a:r>
            <a:endParaRPr sz="1505">
              <a:solidFill>
                <a:srgbClr val="000000"/>
              </a:solidFill>
              <a:highlight>
                <a:srgbClr val="FFFFFF"/>
              </a:highlight>
              <a:latin typeface="Times New Roman"/>
              <a:ea typeface="Times New Roman"/>
              <a:cs typeface="Times New Roman"/>
              <a:sym typeface="Times New Roman"/>
            </a:endParaRPr>
          </a:p>
        </p:txBody>
      </p:sp>
      <p:sp>
        <p:nvSpPr>
          <p:cNvPr id="313" name="Google Shape;313;p48"/>
          <p:cNvSpPr txBox="1"/>
          <p:nvPr/>
        </p:nvSpPr>
        <p:spPr>
          <a:xfrm>
            <a:off x="3363775" y="4668275"/>
            <a:ext cx="2208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Average"/>
                <a:ea typeface="Average"/>
                <a:cs typeface="Average"/>
                <a:sym typeface="Average"/>
              </a:rPr>
              <a:t>BiLSTM Architecture</a:t>
            </a:r>
            <a:endParaRPr sz="1500">
              <a:latin typeface="Average"/>
              <a:ea typeface="Average"/>
              <a:cs typeface="Average"/>
              <a:sym typeface="Average"/>
            </a:endParaRPr>
          </a:p>
        </p:txBody>
      </p:sp>
      <p:pic>
        <p:nvPicPr>
          <p:cNvPr id="314" name="Google Shape;314;p48"/>
          <p:cNvPicPr preferRelativeResize="0"/>
          <p:nvPr/>
        </p:nvPicPr>
        <p:blipFill>
          <a:blip r:embed="rId3">
            <a:alphaModFix/>
          </a:blip>
          <a:stretch>
            <a:fillRect/>
          </a:stretch>
        </p:blipFill>
        <p:spPr>
          <a:xfrm>
            <a:off x="1950212" y="2330575"/>
            <a:ext cx="4572337" cy="22963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dk1"/>
                </a:highlight>
              </a:rPr>
              <a:t>LSTM &amp; </a:t>
            </a:r>
            <a:r>
              <a:rPr lang="en">
                <a:solidFill>
                  <a:srgbClr val="000000"/>
                </a:solidFill>
                <a:highlight>
                  <a:schemeClr val="dk1"/>
                </a:highlight>
              </a:rPr>
              <a:t>BiLSTM model and its architecture:</a:t>
            </a:r>
            <a:endParaRPr>
              <a:solidFill>
                <a:srgbClr val="000000"/>
              </a:solidFill>
              <a:highlight>
                <a:schemeClr val="dk1"/>
              </a:highlight>
            </a:endParaRPr>
          </a:p>
        </p:txBody>
      </p:sp>
      <p:sp>
        <p:nvSpPr>
          <p:cNvPr id="320" name="Google Shape;320;p4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latin typeface="Average"/>
                <a:ea typeface="Average"/>
                <a:cs typeface="Average"/>
                <a:sym typeface="Average"/>
              </a:rPr>
              <a:t>Input - Output pairs :</a:t>
            </a:r>
            <a:endParaRPr>
              <a:solidFill>
                <a:srgbClr val="000000"/>
              </a:solidFill>
              <a:latin typeface="Average"/>
              <a:ea typeface="Average"/>
              <a:cs typeface="Average"/>
              <a:sym typeface="Average"/>
            </a:endParaRPr>
          </a:p>
        </p:txBody>
      </p:sp>
      <p:pic>
        <p:nvPicPr>
          <p:cNvPr id="321" name="Google Shape;321;p49"/>
          <p:cNvPicPr preferRelativeResize="0"/>
          <p:nvPr/>
        </p:nvPicPr>
        <p:blipFill>
          <a:blip r:embed="rId3">
            <a:alphaModFix/>
          </a:blip>
          <a:stretch>
            <a:fillRect/>
          </a:stretch>
        </p:blipFill>
        <p:spPr>
          <a:xfrm>
            <a:off x="1062225" y="1393100"/>
            <a:ext cx="6820725" cy="31206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0"/>
          <p:cNvSpPr txBox="1"/>
          <p:nvPr>
            <p:ph type="title"/>
          </p:nvPr>
        </p:nvSpPr>
        <p:spPr>
          <a:xfrm>
            <a:off x="311700" y="-65225"/>
            <a:ext cx="8559000" cy="6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80">
                <a:solidFill>
                  <a:srgbClr val="000000"/>
                </a:solidFill>
                <a:highlight>
                  <a:schemeClr val="dk1"/>
                </a:highlight>
              </a:rPr>
              <a:t>BiLSTM model and its flowchart:</a:t>
            </a:r>
            <a:endParaRPr sz="3380">
              <a:solidFill>
                <a:srgbClr val="000000"/>
              </a:solidFill>
              <a:highlight>
                <a:schemeClr val="dk1"/>
              </a:highlight>
            </a:endParaRPr>
          </a:p>
        </p:txBody>
      </p:sp>
      <p:sp>
        <p:nvSpPr>
          <p:cNvPr id="327" name="Google Shape;327;p50"/>
          <p:cNvSpPr txBox="1"/>
          <p:nvPr>
            <p:ph idx="1" type="body"/>
          </p:nvPr>
        </p:nvSpPr>
        <p:spPr>
          <a:xfrm>
            <a:off x="311700" y="566850"/>
            <a:ext cx="8520600" cy="4009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								</a:t>
            </a:r>
            <a:r>
              <a:rPr lang="en">
                <a:solidFill>
                  <a:srgbClr val="000000"/>
                </a:solidFill>
              </a:rPr>
              <a:t>	</a:t>
            </a:r>
            <a:r>
              <a:rPr lang="en">
                <a:solidFill>
                  <a:srgbClr val="000000"/>
                </a:solidFill>
                <a:latin typeface="Average"/>
                <a:ea typeface="Average"/>
                <a:cs typeface="Average"/>
                <a:sym typeface="Average"/>
              </a:rPr>
              <a:t>Model Layers :</a:t>
            </a:r>
            <a:endParaRPr>
              <a:solidFill>
                <a:srgbClr val="000000"/>
              </a:solidFill>
              <a:latin typeface="Average"/>
              <a:ea typeface="Average"/>
              <a:cs typeface="Average"/>
              <a:sym typeface="Average"/>
            </a:endParaRPr>
          </a:p>
        </p:txBody>
      </p:sp>
      <p:pic>
        <p:nvPicPr>
          <p:cNvPr id="328" name="Google Shape;328;p50"/>
          <p:cNvPicPr preferRelativeResize="0"/>
          <p:nvPr/>
        </p:nvPicPr>
        <p:blipFill>
          <a:blip r:embed="rId3">
            <a:alphaModFix/>
          </a:blip>
          <a:stretch>
            <a:fillRect/>
          </a:stretch>
        </p:blipFill>
        <p:spPr>
          <a:xfrm>
            <a:off x="1330825" y="469550"/>
            <a:ext cx="2377700" cy="4570875"/>
          </a:xfrm>
          <a:prstGeom prst="rect">
            <a:avLst/>
          </a:prstGeom>
          <a:noFill/>
          <a:ln>
            <a:noFill/>
          </a:ln>
        </p:spPr>
      </p:pic>
      <p:sp>
        <p:nvSpPr>
          <p:cNvPr id="329" name="Google Shape;329;p50"/>
          <p:cNvSpPr/>
          <p:nvPr/>
        </p:nvSpPr>
        <p:spPr>
          <a:xfrm>
            <a:off x="5287925" y="1111525"/>
            <a:ext cx="2143200" cy="392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0"/>
          <p:cNvSpPr/>
          <p:nvPr/>
        </p:nvSpPr>
        <p:spPr>
          <a:xfrm>
            <a:off x="5441675" y="1341775"/>
            <a:ext cx="1835700" cy="29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
              <a:t>Input Layer</a:t>
            </a:r>
            <a:endParaRPr/>
          </a:p>
        </p:txBody>
      </p:sp>
      <p:sp>
        <p:nvSpPr>
          <p:cNvPr id="331" name="Google Shape;331;p50"/>
          <p:cNvSpPr/>
          <p:nvPr/>
        </p:nvSpPr>
        <p:spPr>
          <a:xfrm>
            <a:off x="5441675" y="1938238"/>
            <a:ext cx="1835700" cy="29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Embedding </a:t>
            </a:r>
            <a:r>
              <a:rPr lang="en"/>
              <a:t>Layer</a:t>
            </a:r>
            <a:endParaRPr/>
          </a:p>
        </p:txBody>
      </p:sp>
      <p:sp>
        <p:nvSpPr>
          <p:cNvPr id="332" name="Google Shape;332;p50"/>
          <p:cNvSpPr/>
          <p:nvPr/>
        </p:nvSpPr>
        <p:spPr>
          <a:xfrm>
            <a:off x="5441675" y="2488113"/>
            <a:ext cx="1835700" cy="29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BiLSTM</a:t>
            </a:r>
            <a:r>
              <a:rPr lang="en"/>
              <a:t> Layer 1</a:t>
            </a:r>
            <a:endParaRPr/>
          </a:p>
        </p:txBody>
      </p:sp>
      <p:sp>
        <p:nvSpPr>
          <p:cNvPr id="333" name="Google Shape;333;p50"/>
          <p:cNvSpPr/>
          <p:nvPr/>
        </p:nvSpPr>
        <p:spPr>
          <a:xfrm>
            <a:off x="5441675" y="2996475"/>
            <a:ext cx="1835700" cy="29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BiLSTM </a:t>
            </a:r>
            <a:r>
              <a:rPr lang="en"/>
              <a:t>Layer 2</a:t>
            </a:r>
            <a:endParaRPr/>
          </a:p>
        </p:txBody>
      </p:sp>
      <p:sp>
        <p:nvSpPr>
          <p:cNvPr id="334" name="Google Shape;334;p50"/>
          <p:cNvSpPr/>
          <p:nvPr/>
        </p:nvSpPr>
        <p:spPr>
          <a:xfrm>
            <a:off x="5441675" y="3504825"/>
            <a:ext cx="1835700" cy="29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Dropout </a:t>
            </a:r>
            <a:r>
              <a:rPr lang="en"/>
              <a:t>Layer</a:t>
            </a:r>
            <a:endParaRPr/>
          </a:p>
        </p:txBody>
      </p:sp>
      <p:sp>
        <p:nvSpPr>
          <p:cNvPr id="335" name="Google Shape;335;p50"/>
          <p:cNvSpPr/>
          <p:nvPr/>
        </p:nvSpPr>
        <p:spPr>
          <a:xfrm>
            <a:off x="5362475" y="4078000"/>
            <a:ext cx="1994100" cy="29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Time Distributed </a:t>
            </a:r>
            <a:r>
              <a:rPr lang="en"/>
              <a:t>Layer</a:t>
            </a:r>
            <a:endParaRPr/>
          </a:p>
        </p:txBody>
      </p:sp>
      <p:sp>
        <p:nvSpPr>
          <p:cNvPr id="336" name="Google Shape;336;p50"/>
          <p:cNvSpPr/>
          <p:nvPr/>
        </p:nvSpPr>
        <p:spPr>
          <a:xfrm>
            <a:off x="6271025" y="1663263"/>
            <a:ext cx="177000" cy="251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0"/>
          <p:cNvSpPr/>
          <p:nvPr/>
        </p:nvSpPr>
        <p:spPr>
          <a:xfrm>
            <a:off x="6271025" y="2224775"/>
            <a:ext cx="177000" cy="251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0"/>
          <p:cNvSpPr/>
          <p:nvPr/>
        </p:nvSpPr>
        <p:spPr>
          <a:xfrm>
            <a:off x="6271025" y="2772325"/>
            <a:ext cx="177000" cy="251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0"/>
          <p:cNvSpPr/>
          <p:nvPr/>
        </p:nvSpPr>
        <p:spPr>
          <a:xfrm>
            <a:off x="6271025" y="3294663"/>
            <a:ext cx="177000" cy="251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0"/>
          <p:cNvSpPr/>
          <p:nvPr/>
        </p:nvSpPr>
        <p:spPr>
          <a:xfrm>
            <a:off x="6271025" y="3817013"/>
            <a:ext cx="177000" cy="251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0"/>
          <p:cNvSpPr/>
          <p:nvPr/>
        </p:nvSpPr>
        <p:spPr>
          <a:xfrm>
            <a:off x="5441675" y="4584425"/>
            <a:ext cx="1835700" cy="29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Output</a:t>
            </a:r>
            <a:r>
              <a:rPr lang="en"/>
              <a:t> Layer</a:t>
            </a:r>
            <a:endParaRPr/>
          </a:p>
        </p:txBody>
      </p:sp>
      <p:sp>
        <p:nvSpPr>
          <p:cNvPr id="342" name="Google Shape;342;p50"/>
          <p:cNvSpPr/>
          <p:nvPr/>
        </p:nvSpPr>
        <p:spPr>
          <a:xfrm>
            <a:off x="6271025" y="4339363"/>
            <a:ext cx="177000" cy="251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311700" y="102500"/>
            <a:ext cx="8520600" cy="66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dk1"/>
                </a:highlight>
              </a:rPr>
              <a:t>OUTPUT &amp; </a:t>
            </a:r>
            <a:r>
              <a:rPr lang="en">
                <a:solidFill>
                  <a:srgbClr val="000000"/>
                </a:solidFill>
                <a:highlight>
                  <a:schemeClr val="dk1"/>
                </a:highlight>
              </a:rPr>
              <a:t>Results of BiLSTM model :</a:t>
            </a:r>
            <a:endParaRPr>
              <a:solidFill>
                <a:srgbClr val="000000"/>
              </a:solidFill>
              <a:highlight>
                <a:schemeClr val="dk1"/>
              </a:highlight>
            </a:endParaRPr>
          </a:p>
        </p:txBody>
      </p:sp>
      <p:sp>
        <p:nvSpPr>
          <p:cNvPr id="348" name="Google Shape;348;p51"/>
          <p:cNvSpPr txBox="1"/>
          <p:nvPr>
            <p:ph idx="1" type="body"/>
          </p:nvPr>
        </p:nvSpPr>
        <p:spPr>
          <a:xfrm>
            <a:off x="311700" y="689525"/>
            <a:ext cx="4972500" cy="5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lang="en" sz="1207">
                <a:solidFill>
                  <a:srgbClr val="000000"/>
                </a:solidFill>
                <a:highlight>
                  <a:srgbClr val="FFFFFF"/>
                </a:highlight>
                <a:latin typeface="Times New Roman"/>
                <a:ea typeface="Times New Roman"/>
                <a:cs typeface="Times New Roman"/>
                <a:sym typeface="Times New Roman"/>
              </a:rPr>
              <a:t>Pass the preprocessed Input to the BiLSTM model and train the model.</a:t>
            </a:r>
            <a:endParaRPr sz="1207">
              <a:solidFill>
                <a:srgbClr val="000000"/>
              </a:solidFill>
              <a:highlight>
                <a:srgbClr val="FFFFFF"/>
              </a:highlight>
              <a:latin typeface="Times New Roman"/>
              <a:ea typeface="Times New Roman"/>
              <a:cs typeface="Times New Roman"/>
              <a:sym typeface="Times New Roman"/>
            </a:endParaRPr>
          </a:p>
          <a:p>
            <a:pPr indent="457200" lvl="0" marL="0" rtl="0" algn="l">
              <a:spcBef>
                <a:spcPts val="1200"/>
              </a:spcBef>
              <a:spcAft>
                <a:spcPts val="1200"/>
              </a:spcAft>
              <a:buSzPts val="852"/>
              <a:buNone/>
            </a:pPr>
            <a:r>
              <a:rPr lang="en" sz="1207">
                <a:solidFill>
                  <a:srgbClr val="000000"/>
                </a:solidFill>
                <a:highlight>
                  <a:srgbClr val="FFFFFF"/>
                </a:highlight>
                <a:latin typeface="Times New Roman"/>
                <a:ea typeface="Times New Roman"/>
                <a:cs typeface="Times New Roman"/>
                <a:sym typeface="Times New Roman"/>
              </a:rPr>
              <a:t>Predicted Values of Features :</a:t>
            </a:r>
            <a:endParaRPr sz="1207">
              <a:solidFill>
                <a:srgbClr val="000000"/>
              </a:solidFill>
              <a:highlight>
                <a:srgbClr val="FFFFFF"/>
              </a:highlight>
              <a:latin typeface="Times New Roman"/>
              <a:ea typeface="Times New Roman"/>
              <a:cs typeface="Times New Roman"/>
              <a:sym typeface="Times New Roman"/>
            </a:endParaRPr>
          </a:p>
        </p:txBody>
      </p:sp>
      <p:pic>
        <p:nvPicPr>
          <p:cNvPr id="349" name="Google Shape;349;p51"/>
          <p:cNvPicPr preferRelativeResize="0"/>
          <p:nvPr/>
        </p:nvPicPr>
        <p:blipFill>
          <a:blip r:embed="rId3">
            <a:alphaModFix/>
          </a:blip>
          <a:stretch>
            <a:fillRect/>
          </a:stretch>
        </p:blipFill>
        <p:spPr>
          <a:xfrm>
            <a:off x="499138" y="1695900"/>
            <a:ext cx="7983066" cy="3160925"/>
          </a:xfrm>
          <a:prstGeom prst="rect">
            <a:avLst/>
          </a:prstGeom>
          <a:noFill/>
          <a:ln>
            <a:noFill/>
          </a:ln>
        </p:spPr>
      </p:pic>
      <p:sp>
        <p:nvSpPr>
          <p:cNvPr id="350" name="Google Shape;350;p51"/>
          <p:cNvSpPr txBox="1"/>
          <p:nvPr/>
        </p:nvSpPr>
        <p:spPr>
          <a:xfrm>
            <a:off x="0" y="4615400"/>
            <a:ext cx="8832300" cy="400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311700" y="736125"/>
            <a:ext cx="8520600" cy="3832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solidFill>
                <a:srgbClr val="FF9900"/>
              </a:solidFill>
            </a:endParaRPr>
          </a:p>
          <a:p>
            <a:pPr indent="0" lvl="0" marL="0" rtl="0" algn="l">
              <a:spcBef>
                <a:spcPts val="1200"/>
              </a:spcBef>
              <a:spcAft>
                <a:spcPts val="0"/>
              </a:spcAft>
              <a:buNone/>
            </a:pPr>
            <a:r>
              <a:rPr lang="en">
                <a:solidFill>
                  <a:srgbClr val="000000"/>
                </a:solidFill>
              </a:rPr>
              <a:t>•</a:t>
            </a:r>
            <a:r>
              <a:rPr lang="en">
                <a:solidFill>
                  <a:srgbClr val="000000"/>
                </a:solidFill>
                <a:latin typeface="Average"/>
                <a:ea typeface="Average"/>
                <a:cs typeface="Average"/>
                <a:sym typeface="Average"/>
              </a:rPr>
              <a:t>Key Words – to know the words on which reader is stressing more while reading </a:t>
            </a:r>
            <a:endParaRPr>
              <a:solidFill>
                <a:srgbClr val="000000"/>
              </a:solidFill>
              <a:latin typeface="Average"/>
              <a:ea typeface="Average"/>
              <a:cs typeface="Average"/>
              <a:sym typeface="Average"/>
            </a:endParaRPr>
          </a:p>
          <a:p>
            <a:pPr indent="0" lvl="0" marL="0" rtl="0" algn="l">
              <a:spcBef>
                <a:spcPts val="1200"/>
              </a:spcBef>
              <a:spcAft>
                <a:spcPts val="0"/>
              </a:spcAft>
              <a:buNone/>
            </a:pPr>
            <a:r>
              <a:rPr lang="en">
                <a:solidFill>
                  <a:srgbClr val="000000"/>
                </a:solidFill>
                <a:latin typeface="Average"/>
                <a:ea typeface="Average"/>
                <a:cs typeface="Average"/>
                <a:sym typeface="Average"/>
              </a:rPr>
              <a:t>• In News Papers – to make inferences on framing headlines so as to capture reader attention. </a:t>
            </a:r>
            <a:endParaRPr>
              <a:solidFill>
                <a:srgbClr val="000000"/>
              </a:solidFill>
              <a:latin typeface="Average"/>
              <a:ea typeface="Average"/>
              <a:cs typeface="Average"/>
              <a:sym typeface="Average"/>
            </a:endParaRPr>
          </a:p>
          <a:p>
            <a:pPr indent="0" lvl="0" marL="0" rtl="0" algn="l">
              <a:spcBef>
                <a:spcPts val="1200"/>
              </a:spcBef>
              <a:spcAft>
                <a:spcPts val="0"/>
              </a:spcAft>
              <a:buNone/>
            </a:pPr>
            <a:r>
              <a:rPr lang="en">
                <a:solidFill>
                  <a:srgbClr val="000000"/>
                </a:solidFill>
                <a:latin typeface="Average"/>
                <a:ea typeface="Average"/>
                <a:cs typeface="Average"/>
                <a:sym typeface="Average"/>
              </a:rPr>
              <a:t>• On Websites - to understand where the reader is focusing more on a webpage and suggest articles based on that. </a:t>
            </a:r>
            <a:endParaRPr>
              <a:solidFill>
                <a:srgbClr val="000000"/>
              </a:solidFill>
              <a:latin typeface="Average"/>
              <a:ea typeface="Average"/>
              <a:cs typeface="Average"/>
              <a:sym typeface="Average"/>
            </a:endParaRPr>
          </a:p>
          <a:p>
            <a:pPr indent="0" lvl="0" marL="0" rtl="0" algn="l">
              <a:spcBef>
                <a:spcPts val="1200"/>
              </a:spcBef>
              <a:spcAft>
                <a:spcPts val="0"/>
              </a:spcAft>
              <a:buNone/>
            </a:pPr>
            <a:r>
              <a:rPr lang="en">
                <a:solidFill>
                  <a:srgbClr val="000000"/>
                </a:solidFill>
                <a:latin typeface="Average"/>
                <a:ea typeface="Average"/>
                <a:cs typeface="Average"/>
                <a:sym typeface="Average"/>
              </a:rPr>
              <a:t>• Normal Reading and Task-Specific Reading variations. </a:t>
            </a:r>
            <a:endParaRPr>
              <a:solidFill>
                <a:srgbClr val="000000"/>
              </a:solidFill>
              <a:latin typeface="Average"/>
              <a:ea typeface="Average"/>
              <a:cs typeface="Average"/>
              <a:sym typeface="Average"/>
            </a:endParaRPr>
          </a:p>
          <a:p>
            <a:pPr indent="0" lvl="0" marL="0" rtl="0" algn="l">
              <a:spcBef>
                <a:spcPts val="1200"/>
              </a:spcBef>
              <a:spcAft>
                <a:spcPts val="0"/>
              </a:spcAft>
              <a:buNone/>
            </a:pPr>
            <a:r>
              <a:rPr lang="en">
                <a:solidFill>
                  <a:srgbClr val="000000"/>
                </a:solidFill>
                <a:latin typeface="Average"/>
                <a:ea typeface="Average"/>
                <a:cs typeface="Average"/>
                <a:sym typeface="Average"/>
              </a:rPr>
              <a:t>• Language Understanding.</a:t>
            </a:r>
            <a:endParaRPr>
              <a:solidFill>
                <a:srgbClr val="000000"/>
              </a:solidFill>
              <a:latin typeface="Average"/>
              <a:ea typeface="Average"/>
              <a:cs typeface="Average"/>
              <a:sym typeface="Average"/>
            </a:endParaRPr>
          </a:p>
          <a:p>
            <a:pPr indent="0" lvl="0" marL="0" rtl="0" algn="l">
              <a:spcBef>
                <a:spcPts val="1200"/>
              </a:spcBef>
              <a:spcAft>
                <a:spcPts val="1200"/>
              </a:spcAft>
              <a:buNone/>
            </a:pPr>
            <a:r>
              <a:rPr lang="en">
                <a:solidFill>
                  <a:srgbClr val="000000"/>
                </a:solidFill>
                <a:latin typeface="Average"/>
                <a:ea typeface="Average"/>
                <a:cs typeface="Average"/>
                <a:sym typeface="Average"/>
              </a:rPr>
              <a:t>• Neuroscience Research.</a:t>
            </a:r>
            <a:endParaRPr>
              <a:solidFill>
                <a:srgbClr val="000000"/>
              </a:solidFill>
              <a:latin typeface="Average"/>
              <a:ea typeface="Average"/>
              <a:cs typeface="Average"/>
              <a:sym typeface="Average"/>
            </a:endParaRPr>
          </a:p>
        </p:txBody>
      </p:sp>
      <p:sp>
        <p:nvSpPr>
          <p:cNvPr id="79" name="Google Shape;79;p16"/>
          <p:cNvSpPr txBox="1"/>
          <p:nvPr/>
        </p:nvSpPr>
        <p:spPr>
          <a:xfrm>
            <a:off x="410000" y="242275"/>
            <a:ext cx="7925700" cy="107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300">
                <a:highlight>
                  <a:schemeClr val="dk1"/>
                </a:highlight>
                <a:latin typeface="Amatic SC"/>
                <a:ea typeface="Amatic SC"/>
                <a:cs typeface="Amatic SC"/>
                <a:sym typeface="Amatic SC"/>
              </a:rPr>
              <a:t>Applications</a:t>
            </a:r>
            <a:r>
              <a:rPr b="1" lang="en" sz="1800">
                <a:solidFill>
                  <a:srgbClr val="FF9900"/>
                </a:solidFill>
                <a:latin typeface="Source Code Pro"/>
                <a:ea typeface="Source Code Pro"/>
                <a:cs typeface="Source Code Pro"/>
                <a:sym typeface="Source Code Pro"/>
              </a:rPr>
              <a:t> </a:t>
            </a:r>
            <a:endParaRPr b="1" sz="1300">
              <a:solidFill>
                <a:srgbClr val="434343"/>
              </a:solidFill>
              <a:latin typeface="Source Code Pro"/>
              <a:ea typeface="Source Code Pro"/>
              <a:cs typeface="Source Code Pro"/>
              <a:sym typeface="Source Code Pro"/>
            </a:endParaRPr>
          </a:p>
          <a:p>
            <a:pPr indent="0" lvl="0" marL="0" rtl="0" algn="l">
              <a:spcBef>
                <a:spcPts val="1200"/>
              </a:spcBef>
              <a:spcAft>
                <a:spcPts val="0"/>
              </a:spcAft>
              <a:buNone/>
            </a:pPr>
            <a:r>
              <a:t/>
            </a:r>
            <a:endParaRPr sz="1000">
              <a:latin typeface="Average"/>
              <a:ea typeface="Average"/>
              <a:cs typeface="Average"/>
              <a:sym typeface="Averag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dk1"/>
                </a:highlight>
              </a:rPr>
              <a:t>OUTPUT &amp; Results of BiLSTM model :</a:t>
            </a:r>
            <a:endParaRPr>
              <a:solidFill>
                <a:srgbClr val="000000"/>
              </a:solidFill>
              <a:highlight>
                <a:schemeClr val="dk1"/>
              </a:highlight>
            </a:endParaRPr>
          </a:p>
        </p:txBody>
      </p:sp>
      <p:sp>
        <p:nvSpPr>
          <p:cNvPr id="356" name="Google Shape;356;p52"/>
          <p:cNvSpPr txBox="1"/>
          <p:nvPr/>
        </p:nvSpPr>
        <p:spPr>
          <a:xfrm>
            <a:off x="708175" y="1093850"/>
            <a:ext cx="7566300" cy="19086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Average"/>
                <a:ea typeface="Average"/>
                <a:cs typeface="Average"/>
                <a:sym typeface="Average"/>
              </a:rPr>
              <a:t>As the output data will also be padded to the length of longest sentence, we have to process the output and remove the padded length or else our error would be biased.</a:t>
            </a:r>
            <a:endParaRPr>
              <a:latin typeface="Average"/>
              <a:ea typeface="Average"/>
              <a:cs typeface="Average"/>
              <a:sym typeface="Average"/>
            </a:endParaRPr>
          </a:p>
          <a:p>
            <a:pPr indent="457200" lvl="0" marL="0" rtl="0" algn="l">
              <a:spcBef>
                <a:spcPts val="0"/>
              </a:spcBef>
              <a:spcAft>
                <a:spcPts val="0"/>
              </a:spcAft>
              <a:buNone/>
            </a:pPr>
            <a:r>
              <a:t/>
            </a:r>
            <a:endParaRPr>
              <a:latin typeface="Average"/>
              <a:ea typeface="Average"/>
              <a:cs typeface="Average"/>
              <a:sym typeface="Average"/>
            </a:endParaRPr>
          </a:p>
          <a:p>
            <a:pPr indent="457200" lvl="0" marL="0" rtl="0" algn="l">
              <a:spcBef>
                <a:spcPts val="0"/>
              </a:spcBef>
              <a:spcAft>
                <a:spcPts val="0"/>
              </a:spcAft>
              <a:buNone/>
            </a:pPr>
            <a:r>
              <a:rPr lang="en">
                <a:latin typeface="Average"/>
                <a:ea typeface="Average"/>
                <a:cs typeface="Average"/>
                <a:sym typeface="Average"/>
              </a:rPr>
              <a:t>The actual error is calculated using </a:t>
            </a:r>
            <a:r>
              <a:rPr lang="en">
                <a:latin typeface="Average"/>
                <a:ea typeface="Average"/>
                <a:cs typeface="Average"/>
                <a:sym typeface="Average"/>
              </a:rPr>
              <a:t>the</a:t>
            </a:r>
            <a:r>
              <a:rPr lang="en">
                <a:latin typeface="Average"/>
                <a:ea typeface="Average"/>
                <a:cs typeface="Average"/>
                <a:sym typeface="Average"/>
              </a:rPr>
              <a:t> function act_error() by removing the padded length from output and then calculating the MAE.</a:t>
            </a:r>
            <a:endParaRPr>
              <a:latin typeface="Average"/>
              <a:ea typeface="Average"/>
              <a:cs typeface="Average"/>
              <a:sym typeface="Average"/>
            </a:endParaRPr>
          </a:p>
          <a:p>
            <a:pPr indent="457200" lvl="0" marL="0" rtl="0" algn="l">
              <a:spcBef>
                <a:spcPts val="0"/>
              </a:spcBef>
              <a:spcAft>
                <a:spcPts val="0"/>
              </a:spcAft>
              <a:buNone/>
            </a:pPr>
            <a:r>
              <a:t/>
            </a:r>
            <a:endParaRPr>
              <a:latin typeface="Average"/>
              <a:ea typeface="Average"/>
              <a:cs typeface="Average"/>
              <a:sym typeface="Average"/>
            </a:endParaRPr>
          </a:p>
          <a:p>
            <a:pPr indent="45720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MAE for all features :</a:t>
            </a:r>
            <a:endParaRPr>
              <a:latin typeface="Average"/>
              <a:ea typeface="Average"/>
              <a:cs typeface="Average"/>
              <a:sym typeface="Average"/>
            </a:endParaRPr>
          </a:p>
        </p:txBody>
      </p:sp>
      <p:pic>
        <p:nvPicPr>
          <p:cNvPr id="357" name="Google Shape;357;p52"/>
          <p:cNvPicPr preferRelativeResize="0"/>
          <p:nvPr/>
        </p:nvPicPr>
        <p:blipFill>
          <a:blip r:embed="rId3">
            <a:alphaModFix/>
          </a:blip>
          <a:stretch>
            <a:fillRect/>
          </a:stretch>
        </p:blipFill>
        <p:spPr>
          <a:xfrm>
            <a:off x="2537263" y="2899700"/>
            <a:ext cx="4467225" cy="18383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3"/>
          <p:cNvSpPr txBox="1"/>
          <p:nvPr>
            <p:ph type="title"/>
          </p:nvPr>
        </p:nvSpPr>
        <p:spPr>
          <a:xfrm>
            <a:off x="2802750" y="2133800"/>
            <a:ext cx="3538500" cy="8292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1200"/>
              </a:spcAft>
              <a:buNone/>
            </a:pPr>
            <a:r>
              <a:rPr lang="en" sz="3200">
                <a:solidFill>
                  <a:srgbClr val="000000"/>
                </a:solidFill>
              </a:rPr>
              <a:t> </a:t>
            </a:r>
            <a:r>
              <a:rPr lang="en" sz="3200">
                <a:solidFill>
                  <a:srgbClr val="000000"/>
                </a:solidFill>
              </a:rPr>
              <a:t>Deep Learning Model : RoBERTa</a:t>
            </a:r>
            <a:endParaRPr>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80">
                <a:solidFill>
                  <a:srgbClr val="000000"/>
                </a:solidFill>
                <a:highlight>
                  <a:schemeClr val="dk1"/>
                </a:highlight>
              </a:rPr>
              <a:t>RoBERTa(Robustly Optimized BERT Pre-Training Approach)Model :</a:t>
            </a:r>
            <a:endParaRPr sz="3580">
              <a:solidFill>
                <a:srgbClr val="000000"/>
              </a:solidFill>
              <a:highlight>
                <a:schemeClr val="dk1"/>
              </a:highlight>
            </a:endParaRPr>
          </a:p>
        </p:txBody>
      </p:sp>
      <p:sp>
        <p:nvSpPr>
          <p:cNvPr id="368" name="Google Shape;368;p54"/>
          <p:cNvSpPr txBox="1"/>
          <p:nvPr>
            <p:ph idx="1" type="body"/>
          </p:nvPr>
        </p:nvSpPr>
        <p:spPr>
          <a:xfrm>
            <a:off x="311700" y="1093850"/>
            <a:ext cx="8520600" cy="1115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sz="1300">
                <a:solidFill>
                  <a:srgbClr val="000000"/>
                </a:solidFill>
                <a:highlight>
                  <a:srgbClr val="FFFFFF"/>
                </a:highlight>
                <a:latin typeface="Times New Roman"/>
                <a:ea typeface="Times New Roman"/>
                <a:cs typeface="Times New Roman"/>
                <a:sym typeface="Times New Roman"/>
              </a:rPr>
              <a:t>It is a robustly optimized method for pretraining natural language processing (NLP) systems that improves on Bidirectional Encoder Representations from Transformers(BERT).</a:t>
            </a:r>
            <a:r>
              <a:rPr lang="en" sz="1300">
                <a:solidFill>
                  <a:srgbClr val="000000"/>
                </a:solidFill>
                <a:highlight>
                  <a:srgbClr val="FCFCFC"/>
                </a:highlight>
                <a:latin typeface="Times New Roman"/>
                <a:ea typeface="Times New Roman"/>
                <a:cs typeface="Times New Roman"/>
                <a:sym typeface="Times New Roman"/>
              </a:rPr>
              <a:t> </a:t>
            </a:r>
            <a:r>
              <a:rPr lang="en" sz="1300">
                <a:solidFill>
                  <a:srgbClr val="000000"/>
                </a:solidFill>
                <a:highlight>
                  <a:srgbClr val="FFFFFF"/>
                </a:highlight>
                <a:latin typeface="Times New Roman"/>
                <a:ea typeface="Times New Roman"/>
                <a:cs typeface="Times New Roman"/>
                <a:sym typeface="Times New Roman"/>
              </a:rPr>
              <a:t>RoBERTa has the similar architecture as of BERT.</a:t>
            </a:r>
            <a:r>
              <a:rPr lang="en" sz="1300">
                <a:solidFill>
                  <a:srgbClr val="000000"/>
                </a:solidFill>
                <a:highlight>
                  <a:srgbClr val="FFFFFF"/>
                </a:highlight>
                <a:latin typeface="Arial"/>
                <a:ea typeface="Arial"/>
                <a:cs typeface="Arial"/>
                <a:sym typeface="Arial"/>
              </a:rPr>
              <a:t> </a:t>
            </a:r>
            <a:endParaRPr sz="1300">
              <a:solidFill>
                <a:srgbClr val="000000"/>
              </a:solidFill>
              <a:highlight>
                <a:srgbClr val="FFFFFF"/>
              </a:highlight>
              <a:latin typeface="Arial"/>
              <a:ea typeface="Arial"/>
              <a:cs typeface="Arial"/>
              <a:sym typeface="Arial"/>
            </a:endParaRPr>
          </a:p>
          <a:p>
            <a:pPr indent="-311150" lvl="0" marL="457200" rtl="0" algn="l">
              <a:spcBef>
                <a:spcPts val="0"/>
              </a:spcBef>
              <a:spcAft>
                <a:spcPts val="0"/>
              </a:spcAft>
              <a:buClr>
                <a:srgbClr val="000000"/>
              </a:buClr>
              <a:buSzPts val="1300"/>
              <a:buFont typeface="Average"/>
              <a:buChar char="●"/>
            </a:pPr>
            <a:r>
              <a:rPr lang="en" sz="1300">
                <a:solidFill>
                  <a:srgbClr val="000000"/>
                </a:solidFill>
                <a:highlight>
                  <a:srgbClr val="FFFFFF"/>
                </a:highlight>
                <a:latin typeface="Average"/>
                <a:ea typeface="Average"/>
                <a:cs typeface="Average"/>
                <a:sym typeface="Average"/>
              </a:rPr>
              <a:t>RoBERTa model builds on BERT and modifies key hyperparameters, removing the next-sentence pretraining objective and training with much larger mini-batches and learning rates.</a:t>
            </a:r>
            <a:endParaRPr sz="1300">
              <a:solidFill>
                <a:srgbClr val="000000"/>
              </a:solidFill>
              <a:highlight>
                <a:srgbClr val="FFFFFF"/>
              </a:highlight>
              <a:latin typeface="Average"/>
              <a:ea typeface="Average"/>
              <a:cs typeface="Average"/>
              <a:sym typeface="Average"/>
            </a:endParaRPr>
          </a:p>
        </p:txBody>
      </p:sp>
      <p:pic>
        <p:nvPicPr>
          <p:cNvPr descr="Compressing Large-Scale Transformer-Based Models: A Case Study on BERT |  DeepAI" id="369" name="Google Shape;369;p54"/>
          <p:cNvPicPr preferRelativeResize="0"/>
          <p:nvPr/>
        </p:nvPicPr>
        <p:blipFill>
          <a:blip r:embed="rId3">
            <a:alphaModFix/>
          </a:blip>
          <a:stretch>
            <a:fillRect/>
          </a:stretch>
        </p:blipFill>
        <p:spPr>
          <a:xfrm>
            <a:off x="1036600" y="2480950"/>
            <a:ext cx="2839675" cy="1787850"/>
          </a:xfrm>
          <a:prstGeom prst="rect">
            <a:avLst/>
          </a:prstGeom>
          <a:noFill/>
          <a:ln>
            <a:noFill/>
          </a:ln>
        </p:spPr>
      </p:pic>
      <p:sp>
        <p:nvSpPr>
          <p:cNvPr id="370" name="Google Shape;370;p54"/>
          <p:cNvSpPr txBox="1"/>
          <p:nvPr/>
        </p:nvSpPr>
        <p:spPr>
          <a:xfrm>
            <a:off x="3238800" y="4410150"/>
            <a:ext cx="2445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L = 12</a:t>
            </a:r>
            <a:endParaRPr sz="1000">
              <a:latin typeface="Source Code Pro"/>
              <a:ea typeface="Source Code Pro"/>
              <a:cs typeface="Source Code Pro"/>
              <a:sym typeface="Source Code Pro"/>
            </a:endParaRPr>
          </a:p>
        </p:txBody>
      </p:sp>
      <p:pic>
        <p:nvPicPr>
          <p:cNvPr descr="BERT explained introduction working faq" id="371" name="Google Shape;371;p54"/>
          <p:cNvPicPr preferRelativeResize="0"/>
          <p:nvPr/>
        </p:nvPicPr>
        <p:blipFill>
          <a:blip r:embed="rId4">
            <a:alphaModFix/>
          </a:blip>
          <a:stretch>
            <a:fillRect/>
          </a:stretch>
        </p:blipFill>
        <p:spPr>
          <a:xfrm>
            <a:off x="5105475" y="2209250"/>
            <a:ext cx="2445050" cy="26893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Font typeface="Arial"/>
              <a:buNone/>
            </a:pPr>
            <a:r>
              <a:rPr lang="en" sz="3580">
                <a:solidFill>
                  <a:srgbClr val="000000"/>
                </a:solidFill>
                <a:highlight>
                  <a:schemeClr val="dk1"/>
                </a:highlight>
              </a:rPr>
              <a:t>RoBERTa(Robustly Optimized BERT Pre-Training Approach)Model :</a:t>
            </a:r>
            <a:endParaRPr>
              <a:solidFill>
                <a:srgbClr val="000000"/>
              </a:solidFill>
              <a:highlight>
                <a:schemeClr val="dk1"/>
              </a:highlight>
            </a:endParaRPr>
          </a:p>
        </p:txBody>
      </p:sp>
      <p:sp>
        <p:nvSpPr>
          <p:cNvPr id="377" name="Google Shape;377;p55"/>
          <p:cNvSpPr txBox="1"/>
          <p:nvPr>
            <p:ph idx="1" type="body"/>
          </p:nvPr>
        </p:nvSpPr>
        <p:spPr>
          <a:xfrm>
            <a:off x="311700" y="1228675"/>
            <a:ext cx="8520600" cy="36726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 word starts with its embedding representation from the embedding layer.</a:t>
            </a:r>
            <a:r>
              <a:rPr lang="en" sz="1200">
                <a:solidFill>
                  <a:srgbClr val="000000"/>
                </a:solidFill>
                <a:highlight>
                  <a:schemeClr val="lt1"/>
                </a:highlight>
                <a:latin typeface="Times New Roman"/>
                <a:ea typeface="Times New Roman"/>
                <a:cs typeface="Times New Roman"/>
                <a:sym typeface="Times New Roman"/>
              </a:rPr>
              <a:t>Every layer does some multi-headed attention computation on the word representation of the previous layer to create a new intermediate representation. </a:t>
            </a:r>
            <a:r>
              <a:rPr b="1" lang="en" sz="1200">
                <a:solidFill>
                  <a:srgbClr val="000000"/>
                </a:solidFill>
                <a:highlight>
                  <a:schemeClr val="lt1"/>
                </a:highlight>
                <a:latin typeface="Times New Roman"/>
                <a:ea typeface="Times New Roman"/>
                <a:cs typeface="Times New Roman"/>
                <a:sym typeface="Times New Roman"/>
              </a:rPr>
              <a:t>E1</a:t>
            </a:r>
            <a:r>
              <a:rPr lang="en" sz="1200">
                <a:solidFill>
                  <a:srgbClr val="000000"/>
                </a:solidFill>
                <a:highlight>
                  <a:schemeClr val="lt1"/>
                </a:highlight>
                <a:latin typeface="Times New Roman"/>
                <a:ea typeface="Times New Roman"/>
                <a:cs typeface="Times New Roman"/>
                <a:sym typeface="Times New Roman"/>
              </a:rPr>
              <a:t> is the embedding representation, </a:t>
            </a:r>
            <a:r>
              <a:rPr b="1" lang="en" sz="1200">
                <a:solidFill>
                  <a:srgbClr val="000000"/>
                </a:solidFill>
                <a:highlight>
                  <a:schemeClr val="lt1"/>
                </a:highlight>
                <a:latin typeface="Times New Roman"/>
                <a:ea typeface="Times New Roman"/>
                <a:cs typeface="Times New Roman"/>
                <a:sym typeface="Times New Roman"/>
              </a:rPr>
              <a:t>T1</a:t>
            </a:r>
            <a:r>
              <a:rPr lang="en" sz="1200">
                <a:solidFill>
                  <a:srgbClr val="000000"/>
                </a:solidFill>
                <a:highlight>
                  <a:schemeClr val="lt1"/>
                </a:highlight>
                <a:latin typeface="Times New Roman"/>
                <a:ea typeface="Times New Roman"/>
                <a:cs typeface="Times New Roman"/>
                <a:sym typeface="Times New Roman"/>
              </a:rPr>
              <a:t> is the final output and </a:t>
            </a:r>
            <a:r>
              <a:rPr b="1" lang="en" sz="1200">
                <a:solidFill>
                  <a:srgbClr val="000000"/>
                </a:solidFill>
                <a:highlight>
                  <a:schemeClr val="lt1"/>
                </a:highlight>
                <a:latin typeface="Times New Roman"/>
                <a:ea typeface="Times New Roman"/>
                <a:cs typeface="Times New Roman"/>
                <a:sym typeface="Times New Roman"/>
              </a:rPr>
              <a:t>Trm</a:t>
            </a:r>
            <a:r>
              <a:rPr lang="en" sz="1200">
                <a:solidFill>
                  <a:srgbClr val="000000"/>
                </a:solidFill>
                <a:highlight>
                  <a:schemeClr val="lt1"/>
                </a:highlight>
                <a:latin typeface="Times New Roman"/>
                <a:ea typeface="Times New Roman"/>
                <a:cs typeface="Times New Roman"/>
                <a:sym typeface="Times New Roman"/>
              </a:rPr>
              <a:t> are the intermediate representations of the same token.</a:t>
            </a:r>
            <a:endParaRPr sz="1200">
              <a:solidFill>
                <a:srgbClr val="000000"/>
              </a:solidFill>
              <a:highlight>
                <a:schemeClr val="lt1"/>
              </a:highlight>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200">
              <a:solidFill>
                <a:srgbClr val="000000"/>
              </a:solidFill>
              <a:highlight>
                <a:schemeClr val="lt1"/>
              </a:highlight>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highlight>
                  <a:schemeClr val="lt1"/>
                </a:highlight>
                <a:latin typeface="Times New Roman"/>
                <a:ea typeface="Times New Roman"/>
                <a:cs typeface="Times New Roman"/>
                <a:sym typeface="Times New Roman"/>
              </a:rPr>
              <a:t> In a 12-layers RoBERTa model a token will have 12 intermediate representations as there will be 12 encoding layers.</a:t>
            </a:r>
            <a:endParaRPr sz="1200">
              <a:solidFill>
                <a:srgbClr val="000000"/>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00000"/>
              </a:solidFill>
              <a:highlight>
                <a:schemeClr val="lt1"/>
              </a:highlight>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highlight>
                  <a:schemeClr val="lt1"/>
                </a:highlight>
                <a:latin typeface="Times New Roman"/>
                <a:ea typeface="Times New Roman"/>
                <a:cs typeface="Times New Roman"/>
                <a:sym typeface="Times New Roman"/>
              </a:rPr>
              <a:t>Our model consists of RoBERTa with a regression head on each token, which is a linear layer that predicts each output feature from the last layer’s embeddings one at a time.The model is initialized from pretrained weights and fine-tuned on the task data. </a:t>
            </a:r>
            <a:endParaRPr sz="1200">
              <a:solidFill>
                <a:srgbClr val="000000"/>
              </a:solidFill>
              <a:highlight>
                <a:schemeClr val="lt1"/>
              </a:highlight>
              <a:latin typeface="Times New Roman"/>
              <a:ea typeface="Times New Roman"/>
              <a:cs typeface="Times New Roman"/>
              <a:sym typeface="Times New Roman"/>
            </a:endParaRPr>
          </a:p>
        </p:txBody>
      </p:sp>
      <p:pic>
        <p:nvPicPr>
          <p:cNvPr id="378" name="Google Shape;378;p55"/>
          <p:cNvPicPr preferRelativeResize="0"/>
          <p:nvPr/>
        </p:nvPicPr>
        <p:blipFill>
          <a:blip r:embed="rId3">
            <a:alphaModFix/>
          </a:blip>
          <a:stretch>
            <a:fillRect/>
          </a:stretch>
        </p:blipFill>
        <p:spPr>
          <a:xfrm>
            <a:off x="2276275" y="2885725"/>
            <a:ext cx="4302200" cy="225777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6"/>
          <p:cNvSpPr txBox="1"/>
          <p:nvPr>
            <p:ph type="title"/>
          </p:nvPr>
        </p:nvSpPr>
        <p:spPr>
          <a:xfrm>
            <a:off x="311700" y="28230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580">
                <a:solidFill>
                  <a:srgbClr val="000000"/>
                </a:solidFill>
                <a:highlight>
                  <a:schemeClr val="dk1"/>
                </a:highlight>
              </a:rPr>
              <a:t>RoBERTa(Robustly Optimized BERT Pre-Training Approach)Model :</a:t>
            </a:r>
            <a:endParaRPr>
              <a:solidFill>
                <a:srgbClr val="000000"/>
              </a:solidFill>
              <a:highlight>
                <a:schemeClr val="dk1"/>
              </a:highlight>
            </a:endParaRPr>
          </a:p>
        </p:txBody>
      </p:sp>
      <p:sp>
        <p:nvSpPr>
          <p:cNvPr id="384" name="Google Shape;384;p5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Average"/>
                <a:ea typeface="Average"/>
                <a:cs typeface="Average"/>
                <a:sym typeface="Average"/>
              </a:rPr>
              <a:t>Input - Output pairs :</a:t>
            </a:r>
            <a:endParaRPr>
              <a:solidFill>
                <a:srgbClr val="000000"/>
              </a:solidFill>
              <a:latin typeface="Average"/>
              <a:ea typeface="Average"/>
              <a:cs typeface="Average"/>
              <a:sym typeface="Average"/>
            </a:endParaRPr>
          </a:p>
          <a:p>
            <a:pPr indent="0" lvl="0" marL="0" rtl="0" algn="l">
              <a:spcBef>
                <a:spcPts val="1200"/>
              </a:spcBef>
              <a:spcAft>
                <a:spcPts val="0"/>
              </a:spcAft>
              <a:buNone/>
            </a:pPr>
            <a:r>
              <a:t/>
            </a:r>
            <a:endParaRPr>
              <a:latin typeface="Average"/>
              <a:ea typeface="Average"/>
              <a:cs typeface="Average"/>
              <a:sym typeface="Average"/>
            </a:endParaRPr>
          </a:p>
          <a:p>
            <a:pPr indent="0" lvl="0" marL="0" rtl="0" algn="l">
              <a:spcBef>
                <a:spcPts val="1200"/>
              </a:spcBef>
              <a:spcAft>
                <a:spcPts val="0"/>
              </a:spcAft>
              <a:buNone/>
            </a:pPr>
            <a:r>
              <a:t/>
            </a:r>
            <a:endParaRPr>
              <a:latin typeface="Average"/>
              <a:ea typeface="Average"/>
              <a:cs typeface="Average"/>
              <a:sym typeface="Average"/>
            </a:endParaRPr>
          </a:p>
          <a:p>
            <a:pPr indent="0" lvl="0" marL="0" rtl="0" algn="l">
              <a:spcBef>
                <a:spcPts val="1200"/>
              </a:spcBef>
              <a:spcAft>
                <a:spcPts val="0"/>
              </a:spcAft>
              <a:buNone/>
            </a:pPr>
            <a:r>
              <a:t/>
            </a:r>
            <a:endParaRPr>
              <a:latin typeface="Average"/>
              <a:ea typeface="Average"/>
              <a:cs typeface="Average"/>
              <a:sym typeface="Average"/>
            </a:endParaRPr>
          </a:p>
          <a:p>
            <a:pPr indent="0" lvl="0" marL="0" rtl="0" algn="l">
              <a:spcBef>
                <a:spcPts val="1200"/>
              </a:spcBef>
              <a:spcAft>
                <a:spcPts val="0"/>
              </a:spcAft>
              <a:buNone/>
            </a:pPr>
            <a:r>
              <a:rPr lang="en">
                <a:latin typeface="Average"/>
                <a:ea typeface="Average"/>
                <a:cs typeface="Average"/>
                <a:sym typeface="Average"/>
              </a:rPr>
              <a:t> </a:t>
            </a:r>
            <a:endParaRPr>
              <a:latin typeface="Average"/>
              <a:ea typeface="Average"/>
              <a:cs typeface="Average"/>
              <a:sym typeface="Average"/>
            </a:endParaRPr>
          </a:p>
          <a:p>
            <a:pPr indent="0" lvl="0" marL="0" rtl="0" algn="l">
              <a:spcBef>
                <a:spcPts val="1200"/>
              </a:spcBef>
              <a:spcAft>
                <a:spcPts val="0"/>
              </a:spcAft>
              <a:buNone/>
            </a:pPr>
            <a:r>
              <a:t/>
            </a:r>
            <a:endParaRPr>
              <a:latin typeface="Average"/>
              <a:ea typeface="Average"/>
              <a:cs typeface="Average"/>
              <a:sym typeface="Average"/>
            </a:endParaRPr>
          </a:p>
          <a:p>
            <a:pPr indent="0" lvl="0" marL="0" rtl="0" algn="l">
              <a:spcBef>
                <a:spcPts val="1200"/>
              </a:spcBef>
              <a:spcAft>
                <a:spcPts val="1200"/>
              </a:spcAft>
              <a:buNone/>
            </a:pPr>
            <a:r>
              <a:t/>
            </a:r>
            <a:endParaRPr>
              <a:latin typeface="Average"/>
              <a:ea typeface="Average"/>
              <a:cs typeface="Average"/>
              <a:sym typeface="Average"/>
            </a:endParaRPr>
          </a:p>
        </p:txBody>
      </p:sp>
      <p:pic>
        <p:nvPicPr>
          <p:cNvPr id="385" name="Google Shape;385;p56"/>
          <p:cNvPicPr preferRelativeResize="0"/>
          <p:nvPr/>
        </p:nvPicPr>
        <p:blipFill>
          <a:blip r:embed="rId3">
            <a:alphaModFix/>
          </a:blip>
          <a:stretch>
            <a:fillRect/>
          </a:stretch>
        </p:blipFill>
        <p:spPr>
          <a:xfrm>
            <a:off x="1751775" y="1787287"/>
            <a:ext cx="6308225" cy="2222975"/>
          </a:xfrm>
          <a:prstGeom prst="rect">
            <a:avLst/>
          </a:prstGeom>
          <a:noFill/>
          <a:ln>
            <a:noFill/>
          </a:ln>
        </p:spPr>
      </p:pic>
      <p:sp>
        <p:nvSpPr>
          <p:cNvPr id="386" name="Google Shape;386;p56"/>
          <p:cNvSpPr txBox="1"/>
          <p:nvPr/>
        </p:nvSpPr>
        <p:spPr>
          <a:xfrm>
            <a:off x="773400" y="4398075"/>
            <a:ext cx="7854900" cy="6156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Average"/>
                <a:ea typeface="Average"/>
                <a:cs typeface="Average"/>
                <a:sym typeface="Average"/>
              </a:rPr>
              <a:t>We pass the preprocessed text input and the feature to be predicted to our model. We train the model on that feature and predict the features for test data. The model outputs one feature at a time.</a:t>
            </a:r>
            <a:endParaRPr>
              <a:latin typeface="Average"/>
              <a:ea typeface="Average"/>
              <a:cs typeface="Average"/>
              <a:sym typeface="Averag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580">
                <a:solidFill>
                  <a:srgbClr val="000000"/>
                </a:solidFill>
                <a:highlight>
                  <a:schemeClr val="dk1"/>
                </a:highlight>
              </a:rPr>
              <a:t>RoBERTa(Robustly Optimized BERT Pre-Training Approach)Model :</a:t>
            </a:r>
            <a:endParaRPr/>
          </a:p>
        </p:txBody>
      </p:sp>
      <p:sp>
        <p:nvSpPr>
          <p:cNvPr id="392" name="Google Shape;392;p57"/>
          <p:cNvSpPr txBox="1"/>
          <p:nvPr>
            <p:ph idx="1" type="body"/>
          </p:nvPr>
        </p:nvSpPr>
        <p:spPr>
          <a:xfrm>
            <a:off x="311700" y="1117750"/>
            <a:ext cx="8520600" cy="39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393" name="Google Shape;393;p57"/>
          <p:cNvSpPr/>
          <p:nvPr/>
        </p:nvSpPr>
        <p:spPr>
          <a:xfrm>
            <a:off x="1514525" y="1725450"/>
            <a:ext cx="2703300" cy="3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Pre-trained RoBERTa Model</a:t>
            </a:r>
            <a:endParaRPr/>
          </a:p>
        </p:txBody>
      </p:sp>
      <p:sp>
        <p:nvSpPr>
          <p:cNvPr id="394" name="Google Shape;394;p57"/>
          <p:cNvSpPr/>
          <p:nvPr/>
        </p:nvSpPr>
        <p:spPr>
          <a:xfrm>
            <a:off x="5501850" y="1123325"/>
            <a:ext cx="2508600" cy="3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Embedding Layer</a:t>
            </a:r>
            <a:endParaRPr/>
          </a:p>
        </p:txBody>
      </p:sp>
      <p:sp>
        <p:nvSpPr>
          <p:cNvPr id="395" name="Google Shape;395;p57"/>
          <p:cNvSpPr/>
          <p:nvPr/>
        </p:nvSpPr>
        <p:spPr>
          <a:xfrm>
            <a:off x="2070425" y="1154875"/>
            <a:ext cx="1591500" cy="32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Input</a:t>
            </a:r>
            <a:endParaRPr/>
          </a:p>
        </p:txBody>
      </p:sp>
      <p:sp>
        <p:nvSpPr>
          <p:cNvPr id="396" name="Google Shape;396;p57"/>
          <p:cNvSpPr/>
          <p:nvPr/>
        </p:nvSpPr>
        <p:spPr>
          <a:xfrm>
            <a:off x="1514525" y="2326625"/>
            <a:ext cx="2703300" cy="3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Dropout Layer 1</a:t>
            </a:r>
            <a:endParaRPr/>
          </a:p>
        </p:txBody>
      </p:sp>
      <p:sp>
        <p:nvSpPr>
          <p:cNvPr id="397" name="Google Shape;397;p57"/>
          <p:cNvSpPr/>
          <p:nvPr/>
        </p:nvSpPr>
        <p:spPr>
          <a:xfrm>
            <a:off x="1514525" y="2901700"/>
            <a:ext cx="2703300" cy="3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Dense Layer </a:t>
            </a:r>
            <a:endParaRPr/>
          </a:p>
        </p:txBody>
      </p:sp>
      <p:sp>
        <p:nvSpPr>
          <p:cNvPr id="398" name="Google Shape;398;p57"/>
          <p:cNvSpPr/>
          <p:nvPr/>
        </p:nvSpPr>
        <p:spPr>
          <a:xfrm>
            <a:off x="1514525" y="4004850"/>
            <a:ext cx="2703300" cy="3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Dropout Layer 2</a:t>
            </a:r>
            <a:endParaRPr/>
          </a:p>
        </p:txBody>
      </p:sp>
      <p:sp>
        <p:nvSpPr>
          <p:cNvPr id="399" name="Google Shape;399;p57"/>
          <p:cNvSpPr/>
          <p:nvPr/>
        </p:nvSpPr>
        <p:spPr>
          <a:xfrm>
            <a:off x="1514525" y="3468563"/>
            <a:ext cx="2703300" cy="32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Activation Layer</a:t>
            </a:r>
            <a:endParaRPr/>
          </a:p>
        </p:txBody>
      </p:sp>
      <p:sp>
        <p:nvSpPr>
          <p:cNvPr id="400" name="Google Shape;400;p57"/>
          <p:cNvSpPr/>
          <p:nvPr/>
        </p:nvSpPr>
        <p:spPr>
          <a:xfrm>
            <a:off x="2772000" y="1481875"/>
            <a:ext cx="189600" cy="243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7"/>
          <p:cNvSpPr/>
          <p:nvPr/>
        </p:nvSpPr>
        <p:spPr>
          <a:xfrm>
            <a:off x="2772000" y="2069988"/>
            <a:ext cx="189600" cy="243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7"/>
          <p:cNvSpPr/>
          <p:nvPr/>
        </p:nvSpPr>
        <p:spPr>
          <a:xfrm>
            <a:off x="2771375" y="2654013"/>
            <a:ext cx="189600" cy="243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7"/>
          <p:cNvSpPr/>
          <p:nvPr/>
        </p:nvSpPr>
        <p:spPr>
          <a:xfrm>
            <a:off x="2772000" y="3222738"/>
            <a:ext cx="189600" cy="243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7"/>
          <p:cNvSpPr/>
          <p:nvPr/>
        </p:nvSpPr>
        <p:spPr>
          <a:xfrm>
            <a:off x="2771375" y="3797800"/>
            <a:ext cx="189600" cy="243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7"/>
          <p:cNvSpPr/>
          <p:nvPr/>
        </p:nvSpPr>
        <p:spPr>
          <a:xfrm>
            <a:off x="1515150" y="4571725"/>
            <a:ext cx="2703300" cy="3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Output Layer</a:t>
            </a:r>
            <a:endParaRPr/>
          </a:p>
        </p:txBody>
      </p:sp>
      <p:sp>
        <p:nvSpPr>
          <p:cNvPr id="406" name="Google Shape;406;p57"/>
          <p:cNvSpPr/>
          <p:nvPr/>
        </p:nvSpPr>
        <p:spPr>
          <a:xfrm>
            <a:off x="2772000" y="4372850"/>
            <a:ext cx="189600" cy="243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7"/>
          <p:cNvSpPr/>
          <p:nvPr/>
        </p:nvSpPr>
        <p:spPr>
          <a:xfrm rot="-2072192">
            <a:off x="4321472" y="1614780"/>
            <a:ext cx="980013" cy="42273"/>
          </a:xfrm>
          <a:prstGeom prst="rightArrow">
            <a:avLst>
              <a:gd fmla="val 0" name="adj1"/>
              <a:gd fmla="val 174108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7"/>
          <p:cNvSpPr/>
          <p:nvPr/>
        </p:nvSpPr>
        <p:spPr>
          <a:xfrm>
            <a:off x="5501850" y="1767200"/>
            <a:ext cx="2508600" cy="80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09" name="Google Shape;409;p57"/>
          <p:cNvSpPr/>
          <p:nvPr/>
        </p:nvSpPr>
        <p:spPr>
          <a:xfrm>
            <a:off x="5575650" y="1826400"/>
            <a:ext cx="2361000" cy="24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Encoding unit 1</a:t>
            </a:r>
            <a:endParaRPr/>
          </a:p>
        </p:txBody>
      </p:sp>
      <p:sp>
        <p:nvSpPr>
          <p:cNvPr id="410" name="Google Shape;410;p57"/>
          <p:cNvSpPr/>
          <p:nvPr/>
        </p:nvSpPr>
        <p:spPr>
          <a:xfrm>
            <a:off x="5575650" y="2260900"/>
            <a:ext cx="2361000" cy="24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Encoding unit 12</a:t>
            </a:r>
            <a:endParaRPr/>
          </a:p>
        </p:txBody>
      </p:sp>
      <p:sp>
        <p:nvSpPr>
          <p:cNvPr id="411" name="Google Shape;411;p57"/>
          <p:cNvSpPr/>
          <p:nvPr/>
        </p:nvSpPr>
        <p:spPr>
          <a:xfrm rot="-8435380">
            <a:off x="4321450" y="2484323"/>
            <a:ext cx="980043" cy="42216"/>
          </a:xfrm>
          <a:prstGeom prst="rightArrow">
            <a:avLst>
              <a:gd fmla="val 0" name="adj1"/>
              <a:gd fmla="val 174108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7"/>
          <p:cNvSpPr/>
          <p:nvPr/>
        </p:nvSpPr>
        <p:spPr>
          <a:xfrm>
            <a:off x="6661350" y="1510388"/>
            <a:ext cx="189600" cy="243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7"/>
          <p:cNvSpPr/>
          <p:nvPr/>
        </p:nvSpPr>
        <p:spPr>
          <a:xfrm>
            <a:off x="5479250" y="2802550"/>
            <a:ext cx="2508600" cy="32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Linear Layer</a:t>
            </a:r>
            <a:endParaRPr/>
          </a:p>
        </p:txBody>
      </p:sp>
      <p:sp>
        <p:nvSpPr>
          <p:cNvPr id="414" name="Google Shape;414;p57"/>
          <p:cNvSpPr/>
          <p:nvPr/>
        </p:nvSpPr>
        <p:spPr>
          <a:xfrm>
            <a:off x="6661350" y="2581388"/>
            <a:ext cx="189600" cy="243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dk1"/>
                </a:highlight>
              </a:rPr>
              <a:t>Results of RoBERTa Model :</a:t>
            </a:r>
            <a:endParaRPr>
              <a:solidFill>
                <a:srgbClr val="000000"/>
              </a:solidFill>
              <a:highlight>
                <a:schemeClr val="dk1"/>
              </a:highlight>
            </a:endParaRPr>
          </a:p>
        </p:txBody>
      </p:sp>
      <p:sp>
        <p:nvSpPr>
          <p:cNvPr id="420" name="Google Shape;420;p58"/>
          <p:cNvSpPr txBox="1"/>
          <p:nvPr>
            <p:ph idx="1" type="body"/>
          </p:nvPr>
        </p:nvSpPr>
        <p:spPr>
          <a:xfrm>
            <a:off x="311700" y="959750"/>
            <a:ext cx="8520600" cy="1770300"/>
          </a:xfrm>
          <a:prstGeom prst="rect">
            <a:avLst/>
          </a:prstGeom>
        </p:spPr>
        <p:txBody>
          <a:bodyPr anchorCtr="0" anchor="t" bIns="91425" lIns="91425" spcFirstLastPara="1" rIns="91425" wrap="square" tIns="91425">
            <a:normAutofit lnSpcReduction="20000"/>
          </a:bodyPr>
          <a:lstStyle/>
          <a:p>
            <a:pPr indent="457200" lvl="0" marL="0" rtl="0" algn="l">
              <a:spcBef>
                <a:spcPts val="0"/>
              </a:spcBef>
              <a:spcAft>
                <a:spcPts val="0"/>
              </a:spcAft>
              <a:buNone/>
            </a:pPr>
            <a:r>
              <a:rPr lang="en" sz="1500">
                <a:solidFill>
                  <a:srgbClr val="000000"/>
                </a:solidFill>
                <a:latin typeface="Average"/>
                <a:ea typeface="Average"/>
                <a:cs typeface="Average"/>
                <a:sym typeface="Average"/>
              </a:rPr>
              <a:t>Passing the preprocessed input to the roberta model along with word lengths, word id’s and using the following parameter values results are as follows:</a:t>
            </a:r>
            <a:endParaRPr sz="1500">
              <a:solidFill>
                <a:srgbClr val="000000"/>
              </a:solidFill>
              <a:latin typeface="Average"/>
              <a:ea typeface="Average"/>
              <a:cs typeface="Average"/>
              <a:sym typeface="Average"/>
            </a:endParaRPr>
          </a:p>
          <a:p>
            <a:pPr indent="0" lvl="0" marL="0" rtl="0" algn="l">
              <a:spcBef>
                <a:spcPts val="1200"/>
              </a:spcBef>
              <a:spcAft>
                <a:spcPts val="0"/>
              </a:spcAft>
              <a:buNone/>
            </a:pPr>
            <a:r>
              <a:rPr lang="en" sz="1700">
                <a:solidFill>
                  <a:srgbClr val="000000"/>
                </a:solidFill>
              </a:rPr>
              <a:t>		</a:t>
            </a:r>
            <a:r>
              <a:rPr lang="en" sz="1400">
                <a:solidFill>
                  <a:srgbClr val="000000"/>
                </a:solidFill>
                <a:highlight>
                  <a:srgbClr val="FFFFFF"/>
                </a:highlight>
                <a:latin typeface="Times New Roman"/>
                <a:ea typeface="Times New Roman"/>
                <a:cs typeface="Times New Roman"/>
                <a:sym typeface="Times New Roman"/>
              </a:rPr>
              <a:t>Number of epochs : 32		Learning rate : 5e-05                            	Activation : relu </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 sz="1400">
                <a:solidFill>
                  <a:srgbClr val="000000"/>
                </a:solidFill>
                <a:highlight>
                  <a:srgbClr val="FFFFFF"/>
                </a:highlight>
                <a:latin typeface="Times New Roman"/>
                <a:ea typeface="Times New Roman"/>
                <a:cs typeface="Times New Roman"/>
                <a:sym typeface="Times New Roman"/>
              </a:rPr>
              <a:t>MAE for all features :</a:t>
            </a:r>
            <a:endParaRPr sz="1400">
              <a:solidFill>
                <a:srgbClr val="000000"/>
              </a:solidFill>
              <a:highlight>
                <a:srgbClr val="FFFFFF"/>
              </a:highlight>
              <a:latin typeface="Times New Roman"/>
              <a:ea typeface="Times New Roman"/>
              <a:cs typeface="Times New Roman"/>
              <a:sym typeface="Times New Roman"/>
            </a:endParaRPr>
          </a:p>
        </p:txBody>
      </p:sp>
      <p:pic>
        <p:nvPicPr>
          <p:cNvPr id="421" name="Google Shape;421;p58"/>
          <p:cNvPicPr preferRelativeResize="0"/>
          <p:nvPr/>
        </p:nvPicPr>
        <p:blipFill>
          <a:blip r:embed="rId3">
            <a:alphaModFix/>
          </a:blip>
          <a:stretch>
            <a:fillRect/>
          </a:stretch>
        </p:blipFill>
        <p:spPr>
          <a:xfrm>
            <a:off x="1562100" y="2770825"/>
            <a:ext cx="6019800" cy="16287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9"/>
          <p:cNvSpPr txBox="1"/>
          <p:nvPr>
            <p:ph type="title"/>
          </p:nvPr>
        </p:nvSpPr>
        <p:spPr>
          <a:xfrm>
            <a:off x="2273575" y="2143125"/>
            <a:ext cx="5078400" cy="885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Comparison and conclusion</a:t>
            </a:r>
            <a:endParaRPr>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dk1"/>
                </a:highlight>
              </a:rPr>
              <a:t>Comparison of Models :</a:t>
            </a:r>
            <a:endParaRPr>
              <a:solidFill>
                <a:srgbClr val="000000"/>
              </a:solidFill>
              <a:highlight>
                <a:schemeClr val="dk1"/>
              </a:highlight>
            </a:endParaRPr>
          </a:p>
        </p:txBody>
      </p:sp>
      <p:sp>
        <p:nvSpPr>
          <p:cNvPr id="432" name="Google Shape;432;p60"/>
          <p:cNvSpPr txBox="1"/>
          <p:nvPr>
            <p:ph idx="1" type="body"/>
          </p:nvPr>
        </p:nvSpPr>
        <p:spPr>
          <a:xfrm>
            <a:off x="311700" y="1228675"/>
            <a:ext cx="8520600" cy="44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solidFill>
                  <a:srgbClr val="404040"/>
                </a:solidFill>
                <a:latin typeface="Times New Roman"/>
                <a:ea typeface="Times New Roman"/>
                <a:cs typeface="Times New Roman"/>
                <a:sym typeface="Times New Roman"/>
              </a:rPr>
              <a:t>Performance Metrics :</a:t>
            </a:r>
            <a:endParaRPr b="1" sz="2000"/>
          </a:p>
        </p:txBody>
      </p:sp>
      <p:sp>
        <p:nvSpPr>
          <p:cNvPr id="433" name="Google Shape;433;p60"/>
          <p:cNvSpPr txBox="1"/>
          <p:nvPr/>
        </p:nvSpPr>
        <p:spPr>
          <a:xfrm>
            <a:off x="311700" y="1677775"/>
            <a:ext cx="8410500" cy="7389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The </a:t>
            </a:r>
            <a:r>
              <a:rPr b="1" lang="en" sz="1200">
                <a:highlight>
                  <a:srgbClr val="FFFFFF"/>
                </a:highlight>
                <a:latin typeface="Times New Roman"/>
                <a:ea typeface="Times New Roman"/>
                <a:cs typeface="Times New Roman"/>
                <a:sym typeface="Times New Roman"/>
              </a:rPr>
              <a:t>mean absolute error</a:t>
            </a:r>
            <a:r>
              <a:rPr lang="en" sz="1200">
                <a:highlight>
                  <a:srgbClr val="FFFFFF"/>
                </a:highlight>
                <a:latin typeface="Times New Roman"/>
                <a:ea typeface="Times New Roman"/>
                <a:cs typeface="Times New Roman"/>
                <a:sym typeface="Times New Roman"/>
              </a:rPr>
              <a:t> (MAE) is the simplest regression error metric to understand. We’ll calculate the residual for every data point, taking only the absolute value of each so that negative and positive residuals do not cancel out. We then take the average of all these residuals. Effectively, MAE describes the typical magnitude of the residuals. </a:t>
            </a:r>
            <a:endParaRPr>
              <a:latin typeface="Source Code Pro"/>
              <a:ea typeface="Source Code Pro"/>
              <a:cs typeface="Source Code Pro"/>
              <a:sym typeface="Source Code Pro"/>
            </a:endParaRPr>
          </a:p>
        </p:txBody>
      </p:sp>
      <p:pic>
        <p:nvPicPr>
          <p:cNvPr id="434" name="Google Shape;434;p60"/>
          <p:cNvPicPr preferRelativeResize="0"/>
          <p:nvPr/>
        </p:nvPicPr>
        <p:blipFill>
          <a:blip r:embed="rId3">
            <a:alphaModFix/>
          </a:blip>
          <a:stretch>
            <a:fillRect/>
          </a:stretch>
        </p:blipFill>
        <p:spPr>
          <a:xfrm>
            <a:off x="714975" y="3332575"/>
            <a:ext cx="1771650" cy="571500"/>
          </a:xfrm>
          <a:prstGeom prst="rect">
            <a:avLst/>
          </a:prstGeom>
          <a:noFill/>
          <a:ln>
            <a:noFill/>
          </a:ln>
        </p:spPr>
      </p:pic>
      <p:sp>
        <p:nvSpPr>
          <p:cNvPr id="435" name="Google Shape;435;p60"/>
          <p:cNvSpPr txBox="1"/>
          <p:nvPr/>
        </p:nvSpPr>
        <p:spPr>
          <a:xfrm>
            <a:off x="3656725" y="3094975"/>
            <a:ext cx="3626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Where</a:t>
            </a:r>
            <a:endParaRPr b="1" sz="1200">
              <a:highlight>
                <a:srgbClr val="FFFFFF"/>
              </a:highlight>
              <a:latin typeface="Times New Roman"/>
              <a:ea typeface="Times New Roman"/>
              <a:cs typeface="Times New Roman"/>
              <a:sym typeface="Times New Roman"/>
            </a:endParaRPr>
          </a:p>
          <a:p>
            <a:pPr indent="457200" lvl="0" marL="0" rtl="0" algn="l">
              <a:spcBef>
                <a:spcPts val="0"/>
              </a:spcBef>
              <a:spcAft>
                <a:spcPts val="0"/>
              </a:spcAft>
              <a:buNone/>
            </a:pPr>
            <a:r>
              <a:rPr b="1" lang="en" sz="1200">
                <a:highlight>
                  <a:srgbClr val="FFFFFF"/>
                </a:highlight>
                <a:latin typeface="Times New Roman"/>
                <a:ea typeface="Times New Roman"/>
                <a:cs typeface="Times New Roman"/>
                <a:sym typeface="Times New Roman"/>
              </a:rPr>
              <a:t>y</a:t>
            </a:r>
            <a:r>
              <a:rPr b="1" baseline="-25000" lang="en" sz="1600">
                <a:highlight>
                  <a:srgbClr val="FFFFFF"/>
                </a:highlight>
                <a:latin typeface="Times New Roman"/>
                <a:ea typeface="Times New Roman"/>
                <a:cs typeface="Times New Roman"/>
                <a:sym typeface="Times New Roman"/>
              </a:rPr>
              <a:t>i</a:t>
            </a:r>
            <a:r>
              <a:rPr baseline="-25000" lang="en" sz="1600">
                <a:highlight>
                  <a:srgbClr val="FFFFFF"/>
                </a:highlight>
                <a:latin typeface="Times New Roman"/>
                <a:ea typeface="Times New Roman"/>
                <a:cs typeface="Times New Roman"/>
                <a:sym typeface="Times New Roman"/>
              </a:rPr>
              <a:t> </a:t>
            </a:r>
            <a:r>
              <a:rPr lang="en" sz="1200">
                <a:highlight>
                  <a:srgbClr val="FFFFFF"/>
                </a:highlight>
                <a:latin typeface="Times New Roman"/>
                <a:ea typeface="Times New Roman"/>
                <a:cs typeface="Times New Roman"/>
                <a:sym typeface="Times New Roman"/>
              </a:rPr>
              <a:t>is the predicted value,</a:t>
            </a:r>
            <a:endParaRPr sz="1200">
              <a:highlight>
                <a:srgbClr val="FFFFFF"/>
              </a:highlight>
              <a:latin typeface="Times New Roman"/>
              <a:ea typeface="Times New Roman"/>
              <a:cs typeface="Times New Roman"/>
              <a:sym typeface="Times New Roman"/>
            </a:endParaRPr>
          </a:p>
          <a:p>
            <a:pPr indent="457200" lvl="0" marL="0" rtl="0" algn="l">
              <a:spcBef>
                <a:spcPts val="0"/>
              </a:spcBef>
              <a:spcAft>
                <a:spcPts val="0"/>
              </a:spcAft>
              <a:buNone/>
            </a:pPr>
            <a:r>
              <a:rPr b="1" lang="en" sz="1200">
                <a:highlight>
                  <a:srgbClr val="FFFFFF"/>
                </a:highlight>
                <a:latin typeface="Times New Roman"/>
                <a:ea typeface="Times New Roman"/>
                <a:cs typeface="Times New Roman"/>
                <a:sym typeface="Times New Roman"/>
              </a:rPr>
              <a:t>x</a:t>
            </a:r>
            <a:r>
              <a:rPr b="1" baseline="-25000" lang="en" sz="1600">
                <a:highlight>
                  <a:srgbClr val="FFFFFF"/>
                </a:highlight>
                <a:latin typeface="Times New Roman"/>
                <a:ea typeface="Times New Roman"/>
                <a:cs typeface="Times New Roman"/>
                <a:sym typeface="Times New Roman"/>
              </a:rPr>
              <a:t>i</a:t>
            </a:r>
            <a:r>
              <a:rPr lang="en" sz="1200">
                <a:highlight>
                  <a:srgbClr val="FFFFFF"/>
                </a:highlight>
                <a:latin typeface="Times New Roman"/>
                <a:ea typeface="Times New Roman"/>
                <a:cs typeface="Times New Roman"/>
                <a:sym typeface="Times New Roman"/>
              </a:rPr>
              <a:t> is the true value,</a:t>
            </a:r>
            <a:endParaRPr sz="1200">
              <a:highlight>
                <a:srgbClr val="FFFFFF"/>
              </a:highlight>
              <a:latin typeface="Times New Roman"/>
              <a:ea typeface="Times New Roman"/>
              <a:cs typeface="Times New Roman"/>
              <a:sym typeface="Times New Roman"/>
            </a:endParaRPr>
          </a:p>
          <a:p>
            <a:pPr indent="457200" lvl="0" marL="0" rtl="0" algn="l">
              <a:spcBef>
                <a:spcPts val="0"/>
              </a:spcBef>
              <a:spcAft>
                <a:spcPts val="0"/>
              </a:spcAft>
              <a:buNone/>
            </a:pPr>
            <a:r>
              <a:rPr b="1" lang="en" sz="1200">
                <a:highlight>
                  <a:srgbClr val="FFFFFF"/>
                </a:highlight>
                <a:latin typeface="Times New Roman"/>
                <a:ea typeface="Times New Roman"/>
                <a:cs typeface="Times New Roman"/>
                <a:sym typeface="Times New Roman"/>
              </a:rPr>
              <a:t>n</a:t>
            </a:r>
            <a:r>
              <a:rPr lang="en" sz="1200">
                <a:highlight>
                  <a:srgbClr val="FFFFFF"/>
                </a:highlight>
                <a:latin typeface="Times New Roman"/>
                <a:ea typeface="Times New Roman"/>
                <a:cs typeface="Times New Roman"/>
                <a:sym typeface="Times New Roman"/>
              </a:rPr>
              <a:t> is the total number of samples. </a:t>
            </a:r>
            <a:endParaRPr>
              <a:latin typeface="Source Code Pro"/>
              <a:ea typeface="Source Code Pro"/>
              <a:cs typeface="Source Code Pro"/>
              <a:sym typeface="Source Code Pro"/>
            </a:endParaRPr>
          </a:p>
        </p:txBody>
      </p:sp>
      <p:sp>
        <p:nvSpPr>
          <p:cNvPr id="436" name="Google Shape;436;p60"/>
          <p:cNvSpPr txBox="1"/>
          <p:nvPr/>
        </p:nvSpPr>
        <p:spPr>
          <a:xfrm>
            <a:off x="913150" y="4575100"/>
            <a:ext cx="7668600" cy="400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Average"/>
                <a:ea typeface="Average"/>
                <a:cs typeface="Average"/>
                <a:sym typeface="Average"/>
              </a:rPr>
              <a:t>The best model is the one with least Average MAE over all features.</a:t>
            </a:r>
            <a:endParaRPr>
              <a:latin typeface="Average"/>
              <a:ea typeface="Average"/>
              <a:cs typeface="Average"/>
              <a:sym typeface="Average"/>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1"/>
          <p:cNvSpPr txBox="1"/>
          <p:nvPr>
            <p:ph type="title"/>
          </p:nvPr>
        </p:nvSpPr>
        <p:spPr>
          <a:xfrm>
            <a:off x="275700" y="1572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lt1"/>
                </a:highlight>
              </a:rPr>
              <a:t>Comparison of Models :</a:t>
            </a:r>
            <a:endParaRPr>
              <a:solidFill>
                <a:srgbClr val="000000"/>
              </a:solidFill>
              <a:highlight>
                <a:schemeClr val="lt1"/>
              </a:highlight>
            </a:endParaRPr>
          </a:p>
        </p:txBody>
      </p:sp>
      <p:graphicFrame>
        <p:nvGraphicFramePr>
          <p:cNvPr id="442" name="Google Shape;442;p61"/>
          <p:cNvGraphicFramePr/>
          <p:nvPr/>
        </p:nvGraphicFramePr>
        <p:xfrm>
          <a:off x="439975" y="857250"/>
          <a:ext cx="3000000" cy="3000000"/>
        </p:xfrm>
        <a:graphic>
          <a:graphicData uri="http://schemas.openxmlformats.org/drawingml/2006/table">
            <a:tbl>
              <a:tblPr>
                <a:noFill/>
                <a:tableStyleId>{47072F49-C8BE-41D2-BF73-0BBCBB507404}</a:tableStyleId>
              </a:tblPr>
              <a:tblGrid>
                <a:gridCol w="624175"/>
                <a:gridCol w="1444125"/>
                <a:gridCol w="1164600"/>
                <a:gridCol w="1043475"/>
                <a:gridCol w="1034150"/>
                <a:gridCol w="1034125"/>
                <a:gridCol w="1891425"/>
              </a:tblGrid>
              <a:tr h="381000">
                <a:tc>
                  <a:txBody>
                    <a:bodyPr/>
                    <a:lstStyle/>
                    <a:p>
                      <a:pPr indent="0" lvl="0" marL="0" rtl="0" algn="l">
                        <a:spcBef>
                          <a:spcPts val="0"/>
                        </a:spcBef>
                        <a:spcAft>
                          <a:spcPts val="0"/>
                        </a:spcAft>
                        <a:buNone/>
                      </a:pPr>
                      <a:r>
                        <a:rPr lang="en">
                          <a:latin typeface="Average"/>
                          <a:ea typeface="Average"/>
                          <a:cs typeface="Average"/>
                          <a:sym typeface="Average"/>
                        </a:rPr>
                        <a:t>S.No</a:t>
                      </a:r>
                      <a:endParaRPr>
                        <a:latin typeface="Average"/>
                        <a:ea typeface="Average"/>
                        <a:cs typeface="Average"/>
                        <a:sym typeface="Average"/>
                      </a:endParaRPr>
                    </a:p>
                  </a:txBody>
                  <a:tcPr marT="91425" marB="91425" marR="91425" marL="91425">
                    <a:solidFill>
                      <a:schemeClr val="dk1"/>
                    </a:solidFill>
                  </a:tcPr>
                </a:tc>
                <a:tc>
                  <a:txBody>
                    <a:bodyPr/>
                    <a:lstStyle/>
                    <a:p>
                      <a:pPr indent="0" lvl="0" marL="0" rtl="0" algn="l">
                        <a:spcBef>
                          <a:spcPts val="0"/>
                        </a:spcBef>
                        <a:spcAft>
                          <a:spcPts val="0"/>
                        </a:spcAft>
                        <a:buNone/>
                      </a:pPr>
                      <a:r>
                        <a:t/>
                      </a:r>
                      <a:endParaRPr>
                        <a:latin typeface="Average"/>
                        <a:ea typeface="Average"/>
                        <a:cs typeface="Average"/>
                        <a:sym typeface="Average"/>
                      </a:endParaRPr>
                    </a:p>
                  </a:txBody>
                  <a:tcPr marT="91425" marB="91425" marR="91425" marL="91425">
                    <a:solidFill>
                      <a:schemeClr val="dk1"/>
                    </a:solidFill>
                  </a:tcPr>
                </a:tc>
                <a:tc>
                  <a:txBody>
                    <a:bodyPr/>
                    <a:lstStyle/>
                    <a:p>
                      <a:pPr indent="0" lvl="0" marL="0" rtl="0" algn="l">
                        <a:spcBef>
                          <a:spcPts val="0"/>
                        </a:spcBef>
                        <a:spcAft>
                          <a:spcPts val="0"/>
                        </a:spcAft>
                        <a:buNone/>
                      </a:pPr>
                      <a:r>
                        <a:t/>
                      </a:r>
                      <a:endParaRPr>
                        <a:latin typeface="Average"/>
                        <a:ea typeface="Average"/>
                        <a:cs typeface="Average"/>
                        <a:sym typeface="Average"/>
                      </a:endParaRPr>
                    </a:p>
                  </a:txBody>
                  <a:tcPr marT="91425" marB="91425" marR="91425" marL="91425">
                    <a:solidFill>
                      <a:schemeClr val="dk1"/>
                    </a:solidFill>
                  </a:tcPr>
                </a:tc>
                <a:tc>
                  <a:txBody>
                    <a:bodyPr/>
                    <a:lstStyle/>
                    <a:p>
                      <a:pPr indent="0" lvl="0" marL="0" rtl="0" algn="l">
                        <a:spcBef>
                          <a:spcPts val="0"/>
                        </a:spcBef>
                        <a:spcAft>
                          <a:spcPts val="0"/>
                        </a:spcAft>
                        <a:buNone/>
                      </a:pPr>
                      <a:r>
                        <a:t/>
                      </a:r>
                      <a:endParaRPr>
                        <a:latin typeface="Average"/>
                        <a:ea typeface="Average"/>
                        <a:cs typeface="Average"/>
                        <a:sym typeface="Average"/>
                      </a:endParaRPr>
                    </a:p>
                  </a:txBody>
                  <a:tcPr marT="91425" marB="91425" marR="91425" marL="91425">
                    <a:solidFill>
                      <a:schemeClr val="dk1"/>
                    </a:solidFill>
                  </a:tcPr>
                </a:tc>
                <a:tc>
                  <a:txBody>
                    <a:bodyPr/>
                    <a:lstStyle/>
                    <a:p>
                      <a:pPr indent="0" lvl="0" marL="0" rtl="0" algn="l">
                        <a:spcBef>
                          <a:spcPts val="0"/>
                        </a:spcBef>
                        <a:spcAft>
                          <a:spcPts val="0"/>
                        </a:spcAft>
                        <a:buNone/>
                      </a:pPr>
                      <a:r>
                        <a:rPr lang="en">
                          <a:latin typeface="Average"/>
                          <a:ea typeface="Average"/>
                          <a:cs typeface="Average"/>
                          <a:sym typeface="Average"/>
                        </a:rPr>
                        <a:t>Model</a:t>
                      </a:r>
                      <a:endParaRPr>
                        <a:latin typeface="Average"/>
                        <a:ea typeface="Average"/>
                        <a:cs typeface="Average"/>
                        <a:sym typeface="Average"/>
                      </a:endParaRPr>
                    </a:p>
                  </a:txBody>
                  <a:tcPr marT="91425" marB="91425" marR="91425" marL="91425">
                    <a:solidFill>
                      <a:schemeClr val="dk1"/>
                    </a:solidFill>
                  </a:tcPr>
                </a:tc>
                <a:tc>
                  <a:txBody>
                    <a:bodyPr/>
                    <a:lstStyle/>
                    <a:p>
                      <a:pPr indent="0" lvl="0" marL="0" rtl="0" algn="l">
                        <a:spcBef>
                          <a:spcPts val="0"/>
                        </a:spcBef>
                        <a:spcAft>
                          <a:spcPts val="0"/>
                        </a:spcAft>
                        <a:buNone/>
                      </a:pPr>
                      <a:r>
                        <a:t/>
                      </a:r>
                      <a:endParaRPr>
                        <a:latin typeface="Average"/>
                        <a:ea typeface="Average"/>
                        <a:cs typeface="Average"/>
                        <a:sym typeface="Average"/>
                      </a:endParaRPr>
                    </a:p>
                  </a:txBody>
                  <a:tcPr marT="91425" marB="91425" marR="91425" marL="91425">
                    <a:solidFill>
                      <a:schemeClr val="dk1"/>
                    </a:solidFill>
                  </a:tcPr>
                </a:tc>
                <a:tc>
                  <a:txBody>
                    <a:bodyPr/>
                    <a:lstStyle/>
                    <a:p>
                      <a:pPr indent="0" lvl="0" marL="0" rtl="0" algn="l">
                        <a:spcBef>
                          <a:spcPts val="0"/>
                        </a:spcBef>
                        <a:spcAft>
                          <a:spcPts val="0"/>
                        </a:spcAft>
                        <a:buNone/>
                      </a:pPr>
                      <a:r>
                        <a:t/>
                      </a:r>
                      <a:endParaRPr>
                        <a:latin typeface="Average"/>
                        <a:ea typeface="Average"/>
                        <a:cs typeface="Average"/>
                        <a:sym typeface="Average"/>
                      </a:endParaRPr>
                    </a:p>
                  </a:txBody>
                  <a:tcPr marT="91425" marB="91425" marR="91425" marL="91425">
                    <a:solidFill>
                      <a:schemeClr val="dk1"/>
                    </a:solidFill>
                  </a:tcPr>
                </a:tc>
              </a:tr>
              <a:tr h="381000">
                <a:tc>
                  <a:txBody>
                    <a:bodyPr/>
                    <a:lstStyle/>
                    <a:p>
                      <a:pPr indent="0" lvl="0" marL="0" rtl="0" algn="l">
                        <a:spcBef>
                          <a:spcPts val="0"/>
                        </a:spcBef>
                        <a:spcAft>
                          <a:spcPts val="0"/>
                        </a:spcAft>
                        <a:buNone/>
                      </a:pPr>
                      <a:r>
                        <a:t/>
                      </a:r>
                      <a:endParaRPr>
                        <a:latin typeface="Average"/>
                        <a:ea typeface="Average"/>
                        <a:cs typeface="Average"/>
                        <a:sym typeface="Average"/>
                      </a:endParaRPr>
                    </a:p>
                  </a:txBody>
                  <a:tcPr marT="91425" marB="91425" marR="91425" marL="91425">
                    <a:lnB cap="flat" cmpd="sng" w="9525">
                      <a:solidFill>
                        <a:srgbClr val="000000"/>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t/>
                      </a:r>
                      <a:endParaRPr>
                        <a:latin typeface="Average"/>
                        <a:ea typeface="Average"/>
                        <a:cs typeface="Average"/>
                        <a:sym typeface="Average"/>
                      </a:endParaRPr>
                    </a:p>
                  </a:txBody>
                  <a:tcPr marT="91425" marB="91425" marR="91425" marL="91425">
                    <a:lnB cap="flat" cmpd="sng" w="9525">
                      <a:solidFill>
                        <a:srgbClr val="000000"/>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latin typeface="Average"/>
                          <a:ea typeface="Average"/>
                          <a:cs typeface="Average"/>
                          <a:sym typeface="Average"/>
                        </a:rPr>
                        <a:t>Linear Regr</a:t>
                      </a:r>
                      <a:endParaRPr>
                        <a:latin typeface="Average"/>
                        <a:ea typeface="Average"/>
                        <a:cs typeface="Average"/>
                        <a:sym typeface="Average"/>
                      </a:endParaRPr>
                    </a:p>
                  </a:txBody>
                  <a:tcPr marT="91425" marB="91425" marR="91425" marL="91425">
                    <a:lnB cap="flat" cmpd="sng" w="9525">
                      <a:solidFill>
                        <a:srgbClr val="000000"/>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latin typeface="Average"/>
                          <a:ea typeface="Average"/>
                          <a:cs typeface="Average"/>
                          <a:sym typeface="Average"/>
                        </a:rPr>
                        <a:t>Ridge Regr</a:t>
                      </a:r>
                      <a:endParaRPr>
                        <a:latin typeface="Average"/>
                        <a:ea typeface="Average"/>
                        <a:cs typeface="Average"/>
                        <a:sym typeface="Average"/>
                      </a:endParaRPr>
                    </a:p>
                  </a:txBody>
                  <a:tcPr marT="91425" marB="91425" marR="91425" marL="91425">
                    <a:lnB cap="flat" cmpd="sng" w="9525">
                      <a:solidFill>
                        <a:srgbClr val="000000"/>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latin typeface="Average"/>
                          <a:ea typeface="Average"/>
                          <a:cs typeface="Average"/>
                          <a:sym typeface="Average"/>
                        </a:rPr>
                        <a:t>LSTM</a:t>
                      </a:r>
                      <a:endParaRPr>
                        <a:latin typeface="Average"/>
                        <a:ea typeface="Average"/>
                        <a:cs typeface="Average"/>
                        <a:sym typeface="Average"/>
                      </a:endParaRPr>
                    </a:p>
                  </a:txBody>
                  <a:tcPr marT="91425" marB="91425" marR="91425" marL="91425">
                    <a:lnB cap="flat" cmpd="sng" w="9525">
                      <a:solidFill>
                        <a:srgbClr val="000000"/>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latin typeface="Average"/>
                          <a:ea typeface="Average"/>
                          <a:cs typeface="Average"/>
                          <a:sym typeface="Average"/>
                        </a:rPr>
                        <a:t>BiLSTM</a:t>
                      </a:r>
                      <a:endParaRPr>
                        <a:latin typeface="Average"/>
                        <a:ea typeface="Average"/>
                        <a:cs typeface="Average"/>
                        <a:sym typeface="Average"/>
                      </a:endParaRPr>
                    </a:p>
                  </a:txBody>
                  <a:tcPr marT="91425" marB="91425" marR="91425" marL="91425">
                    <a:lnB cap="flat" cmpd="sng" w="9525">
                      <a:solidFill>
                        <a:srgbClr val="000000"/>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latin typeface="Average"/>
                          <a:ea typeface="Average"/>
                          <a:cs typeface="Average"/>
                          <a:sym typeface="Average"/>
                        </a:rPr>
                        <a:t>RoBERTa</a:t>
                      </a:r>
                      <a:endParaRPr>
                        <a:latin typeface="Average"/>
                        <a:ea typeface="Average"/>
                        <a:cs typeface="Average"/>
                        <a:sym typeface="Average"/>
                      </a:endParaRPr>
                    </a:p>
                  </a:txBody>
                  <a:tcPr marT="91425" marB="91425" marR="91425" marL="91425">
                    <a:lnB cap="flat" cmpd="sng" w="9525">
                      <a:solidFill>
                        <a:srgbClr val="000000"/>
                      </a:solidFill>
                      <a:prstDash val="solid"/>
                      <a:round/>
                      <a:headEnd len="sm" w="sm" type="none"/>
                      <a:tailEnd len="sm" w="sm" type="none"/>
                    </a:lnB>
                    <a:solidFill>
                      <a:schemeClr val="dk1"/>
                    </a:solidFill>
                  </a:tcPr>
                </a:tc>
              </a:tr>
              <a:tr h="381000">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1</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MAE nFix </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6.89</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5.36</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8.5960</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8.5544</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4.0181</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63500" marR="63500" rtl="0" algn="l">
                        <a:lnSpc>
                          <a:spcPct val="115000"/>
                        </a:lnSpc>
                        <a:spcBef>
                          <a:spcPts val="0"/>
                        </a:spcBef>
                        <a:spcAft>
                          <a:spcPts val="0"/>
                        </a:spcAft>
                        <a:buNone/>
                      </a:pPr>
                      <a:r>
                        <a:rPr lang="en" sz="1200">
                          <a:latin typeface="Average"/>
                          <a:ea typeface="Average"/>
                          <a:cs typeface="Average"/>
                          <a:sym typeface="Average"/>
                        </a:rPr>
                        <a:t>2</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MAE FFD</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1.14</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0.84</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1.3761</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1.4037</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0.6820</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63500" marR="63500" rtl="0" algn="l">
                        <a:lnSpc>
                          <a:spcPct val="115000"/>
                        </a:lnSpc>
                        <a:spcBef>
                          <a:spcPts val="0"/>
                        </a:spcBef>
                        <a:spcAft>
                          <a:spcPts val="0"/>
                        </a:spcAft>
                        <a:buNone/>
                      </a:pPr>
                      <a:r>
                        <a:rPr lang="en" sz="1200">
                          <a:latin typeface="Average"/>
                          <a:ea typeface="Average"/>
                          <a:cs typeface="Average"/>
                          <a:sym typeface="Average"/>
                        </a:rPr>
                        <a:t>3</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MAE GPT</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3.80</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3.31</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4.0570</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4.1890</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2.3064</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63500" marR="63500" rtl="0" algn="l">
                        <a:lnSpc>
                          <a:spcPct val="115000"/>
                        </a:lnSpc>
                        <a:spcBef>
                          <a:spcPts val="0"/>
                        </a:spcBef>
                        <a:spcAft>
                          <a:spcPts val="0"/>
                        </a:spcAft>
                        <a:buNone/>
                      </a:pPr>
                      <a:r>
                        <a:rPr lang="en" sz="1200">
                          <a:latin typeface="Average"/>
                          <a:ea typeface="Average"/>
                          <a:cs typeface="Average"/>
                          <a:sym typeface="Average"/>
                        </a:rPr>
                        <a:t>4</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MAE TRT</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2.62</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2.07</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3.3038</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3.3727</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1.5299</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63500" marR="63500" rtl="0" algn="l">
                        <a:lnSpc>
                          <a:spcPct val="115000"/>
                        </a:lnSpc>
                        <a:spcBef>
                          <a:spcPts val="0"/>
                        </a:spcBef>
                        <a:spcAft>
                          <a:spcPts val="0"/>
                        </a:spcAft>
                        <a:buNone/>
                      </a:pPr>
                      <a:r>
                        <a:rPr lang="en" sz="1200">
                          <a:latin typeface="Average"/>
                          <a:ea typeface="Average"/>
                          <a:cs typeface="Average"/>
                          <a:sym typeface="Average"/>
                        </a:rPr>
                        <a:t>5</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MAE fixProp</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21.02</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15.11</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23.6436</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22.1030</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11.2214</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63500" marR="63500" rtl="0" algn="l">
                        <a:lnSpc>
                          <a:spcPct val="115000"/>
                        </a:lnSpc>
                        <a:spcBef>
                          <a:spcPts val="0"/>
                        </a:spcBef>
                        <a:spcAft>
                          <a:spcPts val="0"/>
                        </a:spcAft>
                        <a:buNone/>
                      </a:pPr>
                      <a:r>
                        <a:t/>
                      </a:r>
                      <a:endParaRPr sz="1200">
                        <a:latin typeface="Average"/>
                        <a:ea typeface="Average"/>
                        <a:cs typeface="Average"/>
                        <a:sym typeface="Average"/>
                      </a:endParaRPr>
                    </a:p>
                    <a:p>
                      <a:pPr indent="0" lvl="0" marL="63500" marR="63500" rtl="0" algn="l">
                        <a:lnSpc>
                          <a:spcPct val="115000"/>
                        </a:lnSpc>
                        <a:spcBef>
                          <a:spcPts val="0"/>
                        </a:spcBef>
                        <a:spcAft>
                          <a:spcPts val="0"/>
                        </a:spcAft>
                        <a:buNone/>
                      </a:pPr>
                      <a:r>
                        <a:rPr lang="en" sz="1200">
                          <a:latin typeface="Average"/>
                          <a:ea typeface="Average"/>
                          <a:cs typeface="Average"/>
                          <a:sym typeface="Average"/>
                        </a:rPr>
                        <a:t>6</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t/>
                      </a:r>
                      <a:endParaRPr sz="1200">
                        <a:highlight>
                          <a:srgbClr val="FFFFFF"/>
                        </a:highlight>
                        <a:latin typeface="Average"/>
                        <a:ea typeface="Average"/>
                        <a:cs typeface="Average"/>
                        <a:sym typeface="Average"/>
                      </a:endParaRPr>
                    </a:p>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Average MAE</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  </a:t>
                      </a:r>
                      <a:r>
                        <a:rPr lang="en" sz="1200">
                          <a:highlight>
                            <a:srgbClr val="FFFFFF"/>
                          </a:highlight>
                          <a:latin typeface="Average"/>
                          <a:ea typeface="Average"/>
                          <a:cs typeface="Average"/>
                          <a:sym typeface="Average"/>
                        </a:rPr>
                        <a:t>         </a:t>
                      </a:r>
                      <a:endParaRPr sz="1200">
                        <a:highlight>
                          <a:srgbClr val="FFFFFF"/>
                        </a:highlight>
                        <a:latin typeface="Average"/>
                        <a:ea typeface="Average"/>
                        <a:cs typeface="Average"/>
                        <a:sym typeface="Average"/>
                      </a:endParaRPr>
                    </a:p>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   </a:t>
                      </a:r>
                      <a:r>
                        <a:rPr lang="en" sz="1200">
                          <a:highlight>
                            <a:srgbClr val="FFFFFF"/>
                          </a:highlight>
                          <a:latin typeface="Average"/>
                          <a:ea typeface="Average"/>
                          <a:cs typeface="Average"/>
                          <a:sym typeface="Average"/>
                        </a:rPr>
                        <a:t>7.093</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                       5.340</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       </a:t>
                      </a:r>
                      <a:endParaRPr sz="1200">
                        <a:highlight>
                          <a:srgbClr val="FFFFFF"/>
                        </a:highlight>
                        <a:latin typeface="Average"/>
                        <a:ea typeface="Average"/>
                        <a:cs typeface="Average"/>
                        <a:sym typeface="Average"/>
                      </a:endParaRPr>
                    </a:p>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  8.1953</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       7.92456</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       	</a:t>
                      </a:r>
                      <a:endParaRPr sz="1200">
                        <a:highlight>
                          <a:srgbClr val="FFFFFF"/>
                        </a:highlight>
                        <a:latin typeface="Average"/>
                        <a:ea typeface="Average"/>
                        <a:cs typeface="Average"/>
                        <a:sym typeface="Average"/>
                      </a:endParaRPr>
                    </a:p>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3.95157</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63500" marR="63500" rtl="0" algn="l">
                        <a:lnSpc>
                          <a:spcPct val="115000"/>
                        </a:lnSpc>
                        <a:spcBef>
                          <a:spcPts val="0"/>
                        </a:spcBef>
                        <a:spcAft>
                          <a:spcPts val="0"/>
                        </a:spcAft>
                        <a:buNone/>
                      </a:pPr>
                      <a:r>
                        <a:rPr lang="en" sz="1200">
                          <a:latin typeface="Average"/>
                          <a:ea typeface="Average"/>
                          <a:cs typeface="Average"/>
                          <a:sym typeface="Average"/>
                        </a:rPr>
                        <a:t> 7</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 Training Time</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  5 mins</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   5 mins</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   45 Mins</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 </a:t>
                      </a:r>
                      <a:r>
                        <a:rPr lang="en" sz="1200">
                          <a:highlight>
                            <a:srgbClr val="FFFFFF"/>
                          </a:highlight>
                          <a:latin typeface="Average"/>
                          <a:ea typeface="Average"/>
                          <a:cs typeface="Average"/>
                          <a:sym typeface="Average"/>
                        </a:rPr>
                        <a:t>1 hour</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highlight>
                            <a:srgbClr val="FFFFFF"/>
                          </a:highlight>
                          <a:latin typeface="Average"/>
                          <a:ea typeface="Average"/>
                          <a:cs typeface="Average"/>
                          <a:sym typeface="Average"/>
                        </a:rPr>
                        <a:t>2 hours (for each feature)</a:t>
                      </a:r>
                      <a:r>
                        <a:rPr lang="en" sz="1200">
                          <a:latin typeface="Average"/>
                          <a:ea typeface="Average"/>
                          <a:cs typeface="Average"/>
                          <a:sym typeface="Average"/>
                        </a:rPr>
                        <a:t> </a:t>
                      </a:r>
                      <a:endParaRPr sz="1200">
                        <a:latin typeface="Average"/>
                        <a:ea typeface="Average"/>
                        <a:cs typeface="Average"/>
                        <a:sym typeface="Averag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3300">
                <a:solidFill>
                  <a:srgbClr val="000000"/>
                </a:solidFill>
                <a:highlight>
                  <a:schemeClr val="dk1"/>
                </a:highlight>
              </a:rPr>
              <a:t>Applications</a:t>
            </a:r>
            <a:endParaRPr/>
          </a:p>
        </p:txBody>
      </p:sp>
      <p:sp>
        <p:nvSpPr>
          <p:cNvPr id="85" name="Google Shape;85;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30200" lvl="0" marL="457200" rtl="0" algn="l">
              <a:lnSpc>
                <a:spcPct val="95000"/>
              </a:lnSpc>
              <a:spcBef>
                <a:spcPts val="0"/>
              </a:spcBef>
              <a:spcAft>
                <a:spcPts val="0"/>
              </a:spcAft>
              <a:buClr>
                <a:srgbClr val="000000"/>
              </a:buClr>
              <a:buSzPts val="1600"/>
              <a:buFont typeface="Average"/>
              <a:buChar char="●"/>
            </a:pPr>
            <a:r>
              <a:rPr lang="en" sz="1600">
                <a:solidFill>
                  <a:srgbClr val="000000"/>
                </a:solidFill>
                <a:latin typeface="Average"/>
                <a:ea typeface="Average"/>
                <a:cs typeface="Average"/>
                <a:sym typeface="Average"/>
              </a:rPr>
              <a:t>By analyzing eye movements during reading, we can quantify the reader’s actions and model for reading. Eye tracking helps researchers to determine where and how many times subjects focus on a certain word, along with their eye movement sequences from one word to another.</a:t>
            </a:r>
            <a:endParaRPr sz="1600">
              <a:solidFill>
                <a:srgbClr val="000000"/>
              </a:solidFill>
              <a:latin typeface="Average"/>
              <a:ea typeface="Average"/>
              <a:cs typeface="Average"/>
              <a:sym typeface="Average"/>
            </a:endParaRPr>
          </a:p>
          <a:p>
            <a:pPr indent="0" lvl="0" marL="0" rtl="0" algn="l">
              <a:lnSpc>
                <a:spcPct val="95000"/>
              </a:lnSpc>
              <a:spcBef>
                <a:spcPts val="1200"/>
              </a:spcBef>
              <a:spcAft>
                <a:spcPts val="0"/>
              </a:spcAft>
              <a:buNone/>
            </a:pPr>
            <a:r>
              <a:t/>
            </a:r>
            <a:endParaRPr sz="1600">
              <a:solidFill>
                <a:srgbClr val="000000"/>
              </a:solidFill>
              <a:latin typeface="Average"/>
              <a:ea typeface="Average"/>
              <a:cs typeface="Average"/>
              <a:sym typeface="Average"/>
            </a:endParaRPr>
          </a:p>
          <a:p>
            <a:pPr indent="-330200" lvl="0" marL="457200" rtl="0" algn="l">
              <a:lnSpc>
                <a:spcPct val="95000"/>
              </a:lnSpc>
              <a:spcBef>
                <a:spcPts val="1200"/>
              </a:spcBef>
              <a:spcAft>
                <a:spcPts val="0"/>
              </a:spcAft>
              <a:buClr>
                <a:srgbClr val="000000"/>
              </a:buClr>
              <a:buSzPts val="1600"/>
              <a:buFont typeface="Average"/>
              <a:buChar char="●"/>
            </a:pPr>
            <a:r>
              <a:rPr lang="en" sz="1600">
                <a:solidFill>
                  <a:srgbClr val="000000"/>
                </a:solidFill>
                <a:latin typeface="Average"/>
                <a:ea typeface="Average"/>
                <a:cs typeface="Average"/>
                <a:sym typeface="Average"/>
              </a:rPr>
              <a:t>This type of eye tracking data has recently been leveraged for uses in natural language processing: it can improve performance on a variety of downstream tasks, such as part-of-speech tagging (Barrett et al., 2016), dependency parsing (Strzyz et al., 2019), and for cognitively-inspired evaluation methods for word embeddings (Søgaard, 2016) etc.</a:t>
            </a:r>
            <a:endParaRPr sz="1600">
              <a:solidFill>
                <a:srgbClr val="000000"/>
              </a:solidFill>
              <a:latin typeface="Average"/>
              <a:ea typeface="Average"/>
              <a:cs typeface="Average"/>
              <a:sym typeface="Averag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dk1"/>
                </a:highlight>
              </a:rPr>
              <a:t>Comparison of Models :</a:t>
            </a:r>
            <a:endParaRPr/>
          </a:p>
        </p:txBody>
      </p:sp>
      <p:sp>
        <p:nvSpPr>
          <p:cNvPr id="448" name="Google Shape;448;p6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Average"/>
              <a:buChar char="●"/>
            </a:pPr>
            <a:r>
              <a:rPr lang="en" sz="1400">
                <a:solidFill>
                  <a:srgbClr val="000000"/>
                </a:solidFill>
                <a:latin typeface="Average"/>
                <a:ea typeface="Average"/>
                <a:cs typeface="Average"/>
                <a:sym typeface="Average"/>
              </a:rPr>
              <a:t>Among the 5 models, Ridge and Linear Regression are the fastest but gives average results. Ridge model outperforms Linear model </a:t>
            </a:r>
            <a:r>
              <a:rPr lang="en" sz="1400">
                <a:solidFill>
                  <a:srgbClr val="000000"/>
                </a:solidFill>
                <a:latin typeface="Average"/>
                <a:ea typeface="Average"/>
                <a:cs typeface="Average"/>
                <a:sym typeface="Average"/>
              </a:rPr>
              <a:t>because</a:t>
            </a:r>
            <a:r>
              <a:rPr lang="en" sz="1400">
                <a:solidFill>
                  <a:srgbClr val="000000"/>
                </a:solidFill>
                <a:latin typeface="Average"/>
                <a:ea typeface="Average"/>
                <a:cs typeface="Average"/>
                <a:sym typeface="Average"/>
              </a:rPr>
              <a:t> of the bias/penalty term that it adds to the regression estimates. LSTM and BiLSTM models give almost similar results and they take good amount of time to train but they give high actual mae among all the models. </a:t>
            </a:r>
            <a:endParaRPr sz="1400">
              <a:solidFill>
                <a:srgbClr val="000000"/>
              </a:solidFill>
              <a:latin typeface="Average"/>
              <a:ea typeface="Average"/>
              <a:cs typeface="Average"/>
              <a:sym typeface="Average"/>
            </a:endParaRPr>
          </a:p>
          <a:p>
            <a:pPr indent="0" lvl="0" marL="0" rtl="0" algn="l">
              <a:spcBef>
                <a:spcPts val="1200"/>
              </a:spcBef>
              <a:spcAft>
                <a:spcPts val="0"/>
              </a:spcAft>
              <a:buNone/>
            </a:pPr>
            <a:r>
              <a:t/>
            </a:r>
            <a:endParaRPr sz="1400">
              <a:solidFill>
                <a:srgbClr val="000000"/>
              </a:solidFill>
              <a:latin typeface="Average"/>
              <a:ea typeface="Average"/>
              <a:cs typeface="Average"/>
              <a:sym typeface="Average"/>
            </a:endParaRPr>
          </a:p>
          <a:p>
            <a:pPr indent="-317500" lvl="0" marL="457200" rtl="0" algn="l">
              <a:spcBef>
                <a:spcPts val="1200"/>
              </a:spcBef>
              <a:spcAft>
                <a:spcPts val="0"/>
              </a:spcAft>
              <a:buClr>
                <a:srgbClr val="000000"/>
              </a:buClr>
              <a:buSzPts val="1400"/>
              <a:buFont typeface="Average"/>
              <a:buChar char="●"/>
            </a:pPr>
            <a:r>
              <a:rPr lang="en" sz="1400">
                <a:solidFill>
                  <a:srgbClr val="000000"/>
                </a:solidFill>
                <a:latin typeface="Average"/>
                <a:ea typeface="Average"/>
                <a:cs typeface="Average"/>
                <a:sym typeface="Average"/>
              </a:rPr>
              <a:t>RoBERTa model is the slowest as it takes 2 hours to train the model for 32 epochs on a single feature but it gives the best predictions and results. </a:t>
            </a:r>
            <a:r>
              <a:rPr lang="en" sz="1400">
                <a:solidFill>
                  <a:srgbClr val="000000"/>
                </a:solidFill>
                <a:latin typeface="Average"/>
                <a:ea typeface="Average"/>
                <a:cs typeface="Average"/>
                <a:sym typeface="Average"/>
              </a:rPr>
              <a:t>The RoBERTa model gives best results i.e, the least mae because the input passes through 12 encoding layers and as</a:t>
            </a:r>
            <a:r>
              <a:rPr lang="en" sz="1400">
                <a:solidFill>
                  <a:srgbClr val="000000"/>
                </a:solidFill>
                <a:highlight>
                  <a:srgbClr val="FFFFFF"/>
                </a:highlight>
                <a:latin typeface="Average"/>
                <a:ea typeface="Average"/>
                <a:cs typeface="Average"/>
                <a:sym typeface="Average"/>
              </a:rPr>
              <a:t> the model was pre trained on a relatively large standard text dataset, the number of steps for the output to converge reduces and also efficiency increases.</a:t>
            </a:r>
            <a:endParaRPr sz="1400">
              <a:solidFill>
                <a:srgbClr val="000000"/>
              </a:solidFill>
              <a:latin typeface="Average"/>
              <a:ea typeface="Average"/>
              <a:cs typeface="Average"/>
              <a:sym typeface="Average"/>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chemeClr val="dk1"/>
                </a:highlight>
              </a:rPr>
              <a:t>CONCLUSION</a:t>
            </a:r>
            <a:endParaRPr>
              <a:solidFill>
                <a:srgbClr val="000000"/>
              </a:solidFill>
              <a:highlight>
                <a:schemeClr val="dk1"/>
              </a:highlight>
            </a:endParaRPr>
          </a:p>
        </p:txBody>
      </p:sp>
      <p:sp>
        <p:nvSpPr>
          <p:cNvPr id="454" name="Google Shape;454;p6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10000"/>
          </a:bodyPr>
          <a:lstStyle/>
          <a:p>
            <a:pPr indent="457200" lvl="0" marL="0" rtl="0" algn="l">
              <a:spcBef>
                <a:spcPts val="0"/>
              </a:spcBef>
              <a:spcAft>
                <a:spcPts val="0"/>
              </a:spcAft>
              <a:buNone/>
            </a:pPr>
            <a:r>
              <a:rPr lang="en" sz="1600">
                <a:solidFill>
                  <a:srgbClr val="000000"/>
                </a:solidFill>
                <a:latin typeface="Average"/>
                <a:ea typeface="Average"/>
                <a:cs typeface="Average"/>
                <a:sym typeface="Average"/>
              </a:rPr>
              <a:t>In this project we propose a simple approach to predict eye tracking features using different types of models and compared their results . </a:t>
            </a:r>
            <a:endParaRPr sz="1600">
              <a:solidFill>
                <a:srgbClr val="000000"/>
              </a:solidFill>
              <a:latin typeface="Average"/>
              <a:ea typeface="Average"/>
              <a:cs typeface="Average"/>
              <a:sym typeface="Average"/>
            </a:endParaRPr>
          </a:p>
          <a:p>
            <a:pPr indent="0" lvl="0" marL="0" rtl="0" algn="l">
              <a:spcBef>
                <a:spcPts val="1200"/>
              </a:spcBef>
              <a:spcAft>
                <a:spcPts val="0"/>
              </a:spcAft>
              <a:buNone/>
            </a:pPr>
            <a:r>
              <a:t/>
            </a:r>
            <a:endParaRPr sz="1600">
              <a:solidFill>
                <a:srgbClr val="000000"/>
              </a:solidFill>
              <a:latin typeface="Average"/>
              <a:ea typeface="Average"/>
              <a:cs typeface="Average"/>
              <a:sym typeface="Average"/>
            </a:endParaRPr>
          </a:p>
          <a:p>
            <a:pPr indent="457200" lvl="0" marL="0" rtl="0" algn="l">
              <a:spcBef>
                <a:spcPts val="1200"/>
              </a:spcBef>
              <a:spcAft>
                <a:spcPts val="0"/>
              </a:spcAft>
              <a:buNone/>
            </a:pPr>
            <a:r>
              <a:rPr lang="en" sz="1600">
                <a:solidFill>
                  <a:srgbClr val="000000"/>
                </a:solidFill>
                <a:latin typeface="Average"/>
                <a:ea typeface="Average"/>
                <a:cs typeface="Average"/>
                <a:sym typeface="Average"/>
              </a:rPr>
              <a:t>In comparison with conventional eye movement models, the new approach was shown to achieve good accuracy in predicting a user’s fixation features during reading.</a:t>
            </a:r>
            <a:endParaRPr sz="1600">
              <a:solidFill>
                <a:srgbClr val="000000"/>
              </a:solidFill>
              <a:latin typeface="Average"/>
              <a:ea typeface="Average"/>
              <a:cs typeface="Average"/>
              <a:sym typeface="Average"/>
            </a:endParaRPr>
          </a:p>
          <a:p>
            <a:pPr indent="0" lvl="0" marL="0" rtl="0" algn="l">
              <a:spcBef>
                <a:spcPts val="1200"/>
              </a:spcBef>
              <a:spcAft>
                <a:spcPts val="0"/>
              </a:spcAft>
              <a:buNone/>
            </a:pPr>
            <a:r>
              <a:t/>
            </a:r>
            <a:endParaRPr sz="1600">
              <a:solidFill>
                <a:srgbClr val="000000"/>
              </a:solidFill>
              <a:latin typeface="Average"/>
              <a:ea typeface="Average"/>
              <a:cs typeface="Average"/>
              <a:sym typeface="Average"/>
            </a:endParaRPr>
          </a:p>
          <a:p>
            <a:pPr indent="0" lvl="0" marL="0" rtl="0" algn="l">
              <a:spcBef>
                <a:spcPts val="1200"/>
              </a:spcBef>
              <a:spcAft>
                <a:spcPts val="0"/>
              </a:spcAft>
              <a:buNone/>
            </a:pPr>
            <a:r>
              <a:rPr lang="en" sz="1600">
                <a:solidFill>
                  <a:srgbClr val="000000"/>
                </a:solidFill>
                <a:latin typeface="Average"/>
                <a:ea typeface="Average"/>
                <a:cs typeface="Average"/>
                <a:sym typeface="Average"/>
              </a:rPr>
              <a:t>	From all the models we explored, RoBERTa gives the least Mean Absolute Error. As our task is a regression problem, loss matters the most but the model takes a lot of time in training. If the model is to be used for real world applications like Autism detection,Partial Vision  etc then the model with least amount of loss would be most preferable even though it takes much time to train because errors should be the least in medical applications.. But if you have a task with a time constraint then you can go with Ridge Regression model as it is the second best in terms of MAE and also the fastest.</a:t>
            </a:r>
            <a:endParaRPr sz="1600">
              <a:solidFill>
                <a:srgbClr val="000000"/>
              </a:solidFill>
              <a:latin typeface="Average"/>
              <a:ea typeface="Average"/>
              <a:cs typeface="Average"/>
              <a:sym typeface="Average"/>
            </a:endParaRPr>
          </a:p>
          <a:p>
            <a:pPr indent="0" lvl="0" marL="0" rtl="0" algn="l">
              <a:spcBef>
                <a:spcPts val="120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dk1"/>
                </a:highlight>
              </a:rPr>
              <a:t>References</a:t>
            </a:r>
            <a:endParaRPr>
              <a:highlight>
                <a:schemeClr val="dk1"/>
              </a:highlight>
            </a:endParaRPr>
          </a:p>
        </p:txBody>
      </p:sp>
      <p:sp>
        <p:nvSpPr>
          <p:cNvPr id="460" name="Google Shape;460;p6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316706" lvl="0" marL="457200" rtl="0" algn="l">
              <a:spcBef>
                <a:spcPts val="0"/>
              </a:spcBef>
              <a:spcAft>
                <a:spcPts val="0"/>
              </a:spcAft>
              <a:buClr>
                <a:srgbClr val="000000"/>
              </a:buClr>
              <a:buSzPct val="100000"/>
              <a:buFont typeface="Average"/>
              <a:buChar char="●"/>
            </a:pPr>
            <a:r>
              <a:rPr lang="en" sz="1500">
                <a:solidFill>
                  <a:srgbClr val="000000"/>
                </a:solidFill>
                <a:latin typeface="Average"/>
                <a:ea typeface="Average"/>
                <a:cs typeface="Average"/>
                <a:sym typeface="Average"/>
              </a:rPr>
              <a:t>Nora Hollenstein, Emmanuele Chersoni, Cassandra Jacobs, Yohei Oseki, Laurent Prévot, and Enrico Santus. 2021. CMCL 2021 shared task on eye-tracking prediction. In Proceedings of the Workshop on Cognitive Modeling and Computational Linguistics.</a:t>
            </a:r>
            <a:endParaRPr sz="1500">
              <a:solidFill>
                <a:srgbClr val="000000"/>
              </a:solidFill>
              <a:latin typeface="Average"/>
              <a:ea typeface="Average"/>
              <a:cs typeface="Average"/>
              <a:sym typeface="Average"/>
            </a:endParaRPr>
          </a:p>
          <a:p>
            <a:pPr indent="0" lvl="0" marL="0" rtl="0" algn="l">
              <a:spcBef>
                <a:spcPts val="1200"/>
              </a:spcBef>
              <a:spcAft>
                <a:spcPts val="0"/>
              </a:spcAft>
              <a:buNone/>
            </a:pPr>
            <a:r>
              <a:t/>
            </a:r>
            <a:endParaRPr sz="1500">
              <a:solidFill>
                <a:srgbClr val="000000"/>
              </a:solidFill>
              <a:latin typeface="Average"/>
              <a:ea typeface="Average"/>
              <a:cs typeface="Average"/>
              <a:sym typeface="Average"/>
            </a:endParaRPr>
          </a:p>
          <a:p>
            <a:pPr indent="-316706" lvl="0" marL="457200" rtl="0" algn="l">
              <a:spcBef>
                <a:spcPts val="1200"/>
              </a:spcBef>
              <a:spcAft>
                <a:spcPts val="0"/>
              </a:spcAft>
              <a:buClr>
                <a:srgbClr val="000000"/>
              </a:buClr>
              <a:buSzPct val="100000"/>
              <a:buFont typeface="Average"/>
              <a:buChar char="●"/>
            </a:pPr>
            <a:r>
              <a:rPr lang="en" sz="1500">
                <a:solidFill>
                  <a:srgbClr val="000000"/>
                </a:solidFill>
                <a:latin typeface="Average"/>
                <a:ea typeface="Average"/>
                <a:cs typeface="Average"/>
                <a:sym typeface="Average"/>
              </a:rPr>
              <a:t>Yinhan Liu, Myle Ott, Naman Goyal, Jingfei Du, Mandar Joshi, Danqi Chen, Omer Levy, Mike Lewis, Luke Zettlemoyer, and Veselin Stoyanov. 2019. RoBERTa: A robustly optimized BERT pretraining approach. arXiv preprint arXiv:1907.11692.</a:t>
            </a:r>
            <a:endParaRPr sz="1500">
              <a:solidFill>
                <a:srgbClr val="000000"/>
              </a:solidFill>
              <a:latin typeface="Average"/>
              <a:ea typeface="Average"/>
              <a:cs typeface="Average"/>
              <a:sym typeface="Average"/>
            </a:endParaRPr>
          </a:p>
          <a:p>
            <a:pPr indent="0" lvl="0" marL="0" rtl="0" algn="l">
              <a:spcBef>
                <a:spcPts val="1200"/>
              </a:spcBef>
              <a:spcAft>
                <a:spcPts val="0"/>
              </a:spcAft>
              <a:buNone/>
            </a:pPr>
            <a:r>
              <a:t/>
            </a:r>
            <a:endParaRPr sz="1500">
              <a:solidFill>
                <a:srgbClr val="000000"/>
              </a:solidFill>
              <a:latin typeface="Average"/>
              <a:ea typeface="Average"/>
              <a:cs typeface="Average"/>
              <a:sym typeface="Average"/>
            </a:endParaRPr>
          </a:p>
          <a:p>
            <a:pPr indent="-316706" lvl="0" marL="457200" rtl="0" algn="l">
              <a:spcBef>
                <a:spcPts val="1200"/>
              </a:spcBef>
              <a:spcAft>
                <a:spcPts val="0"/>
              </a:spcAft>
              <a:buClr>
                <a:srgbClr val="000000"/>
              </a:buClr>
              <a:buSzPct val="100000"/>
              <a:buFont typeface="Average"/>
              <a:buChar char="●"/>
            </a:pPr>
            <a:r>
              <a:rPr lang="en" sz="1500">
                <a:solidFill>
                  <a:srgbClr val="000000"/>
                </a:solidFill>
                <a:latin typeface="Average"/>
                <a:ea typeface="Average"/>
                <a:cs typeface="Average"/>
                <a:sym typeface="Average"/>
              </a:rPr>
              <a:t>Jacob Devlin, Ming-Wei Chang, Kenton Lee, and Kristina Toutanova. 2019. BERT: Pretraining of deep bidirectional transformers for language understanding. In Proceedings of the 2019 Conference of the North American Chapter of the Association for Computational Linguistics: Human Language Technologies, Volume 1 (Long and Short Papers), pages 4171–4186.</a:t>
            </a:r>
            <a:endParaRPr sz="1500">
              <a:solidFill>
                <a:srgbClr val="000000"/>
              </a:solidFill>
              <a:latin typeface="Average"/>
              <a:ea typeface="Average"/>
              <a:cs typeface="Average"/>
              <a:sym typeface="Average"/>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5"/>
          <p:cNvSpPr txBox="1"/>
          <p:nvPr>
            <p:ph type="title"/>
          </p:nvPr>
        </p:nvSpPr>
        <p:spPr>
          <a:xfrm>
            <a:off x="2802750" y="2189725"/>
            <a:ext cx="3468300" cy="1099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422">
                <a:solidFill>
                  <a:srgbClr val="000000"/>
                </a:solidFill>
                <a:highlight>
                  <a:schemeClr val="dk1"/>
                </a:highlight>
              </a:rPr>
              <a:t>Challenges</a:t>
            </a:r>
            <a:endParaRPr sz="4422">
              <a:solidFill>
                <a:srgbClr val="000000"/>
              </a:solidFill>
              <a:highlight>
                <a:schemeClr val="dk1"/>
              </a:highlight>
            </a:endParaRPr>
          </a:p>
        </p:txBody>
      </p:sp>
      <p:sp>
        <p:nvSpPr>
          <p:cNvPr id="91" name="Google Shape;91;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36550" lvl="0" marL="457200" rtl="0" algn="l">
              <a:lnSpc>
                <a:spcPct val="95000"/>
              </a:lnSpc>
              <a:spcBef>
                <a:spcPts val="0"/>
              </a:spcBef>
              <a:spcAft>
                <a:spcPts val="0"/>
              </a:spcAft>
              <a:buClr>
                <a:srgbClr val="000000"/>
              </a:buClr>
              <a:buSzPts val="1700"/>
              <a:buFont typeface="Average"/>
              <a:buChar char="●"/>
            </a:pPr>
            <a:r>
              <a:rPr lang="en" sz="1700">
                <a:solidFill>
                  <a:srgbClr val="000000"/>
                </a:solidFill>
                <a:latin typeface="Average"/>
                <a:ea typeface="Average"/>
                <a:cs typeface="Average"/>
                <a:sym typeface="Average"/>
              </a:rPr>
              <a:t>Reading is complex cognitive behavior and the underlying cognitive process occurs only in the brain. Modeling such behavior requires obtaining some explicit indicators via methods such as eye tracking.</a:t>
            </a:r>
            <a:endParaRPr sz="1700">
              <a:solidFill>
                <a:srgbClr val="000000"/>
              </a:solidFill>
              <a:latin typeface="Average"/>
              <a:ea typeface="Average"/>
              <a:cs typeface="Average"/>
              <a:sym typeface="Average"/>
            </a:endParaRPr>
          </a:p>
          <a:p>
            <a:pPr indent="0" lvl="0" marL="0" rtl="0" algn="l">
              <a:lnSpc>
                <a:spcPct val="95000"/>
              </a:lnSpc>
              <a:spcBef>
                <a:spcPts val="1200"/>
              </a:spcBef>
              <a:spcAft>
                <a:spcPts val="0"/>
              </a:spcAft>
              <a:buNone/>
            </a:pPr>
            <a:r>
              <a:t/>
            </a:r>
            <a:endParaRPr sz="1700">
              <a:solidFill>
                <a:srgbClr val="000000"/>
              </a:solidFill>
              <a:latin typeface="Average"/>
              <a:ea typeface="Average"/>
              <a:cs typeface="Average"/>
              <a:sym typeface="Average"/>
            </a:endParaRPr>
          </a:p>
          <a:p>
            <a:pPr indent="-336550" lvl="0" marL="457200" rtl="0" algn="l">
              <a:lnSpc>
                <a:spcPct val="95000"/>
              </a:lnSpc>
              <a:spcBef>
                <a:spcPts val="1200"/>
              </a:spcBef>
              <a:spcAft>
                <a:spcPts val="0"/>
              </a:spcAft>
              <a:buSzPts val="1700"/>
              <a:buFont typeface="Average"/>
              <a:buChar char="●"/>
            </a:pPr>
            <a:r>
              <a:rPr lang="en" sz="1700">
                <a:solidFill>
                  <a:srgbClr val="000000"/>
                </a:solidFill>
                <a:latin typeface="Average"/>
                <a:ea typeface="Average"/>
                <a:cs typeface="Average"/>
                <a:sym typeface="Average"/>
              </a:rPr>
              <a:t>Although these eye movement models typically have parameters that are fit to empirical data, their predictions are tested on unseen data. Moreover, their predictions are usually averaged over a group of readers, while eye movement patterns vary significantly between individuals. Predicting the actual eye movements that an individual will make while reading a new text is arguably a challenging problem.</a:t>
            </a:r>
            <a:r>
              <a:rPr lang="en" sz="1700">
                <a:latin typeface="Average"/>
                <a:ea typeface="Average"/>
                <a:cs typeface="Average"/>
                <a:sym typeface="Average"/>
              </a:rPr>
              <a:t> </a:t>
            </a:r>
            <a:endParaRPr sz="1700">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580">
                <a:solidFill>
                  <a:srgbClr val="000000"/>
                </a:solidFill>
                <a:highlight>
                  <a:schemeClr val="dk1"/>
                </a:highlight>
              </a:rPr>
              <a:t>Eye Features to be predicted :</a:t>
            </a:r>
            <a:endParaRPr sz="3580">
              <a:solidFill>
                <a:srgbClr val="000000"/>
              </a:solidFill>
              <a:highlight>
                <a:schemeClr val="dk1"/>
              </a:highlight>
            </a:endParaRPr>
          </a:p>
        </p:txBody>
      </p:sp>
      <p:sp>
        <p:nvSpPr>
          <p:cNvPr id="97" name="Google Shape;97;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			</a:t>
            </a:r>
            <a:endParaRPr>
              <a:solidFill>
                <a:srgbClr val="000000"/>
              </a:solidFill>
            </a:endParaRPr>
          </a:p>
          <a:p>
            <a:pPr indent="0" lvl="0" marL="0" rtl="0" algn="l">
              <a:spcBef>
                <a:spcPts val="1200"/>
              </a:spcBef>
              <a:spcAft>
                <a:spcPts val="0"/>
              </a:spcAft>
              <a:buNone/>
            </a:pPr>
            <a:r>
              <a:rPr lang="en">
                <a:solidFill>
                  <a:srgbClr val="000000"/>
                </a:solidFill>
              </a:rPr>
              <a:t>				</a:t>
            </a:r>
            <a:r>
              <a:rPr lang="en">
                <a:solidFill>
                  <a:srgbClr val="000000"/>
                </a:solidFill>
                <a:latin typeface="Average"/>
                <a:ea typeface="Average"/>
                <a:cs typeface="Average"/>
                <a:sym typeface="Average"/>
              </a:rPr>
              <a:t>Number of Fixations (nFix) </a:t>
            </a:r>
            <a:endParaRPr>
              <a:solidFill>
                <a:srgbClr val="000000"/>
              </a:solidFill>
              <a:latin typeface="Average"/>
              <a:ea typeface="Average"/>
              <a:cs typeface="Average"/>
              <a:sym typeface="Average"/>
            </a:endParaRPr>
          </a:p>
          <a:p>
            <a:pPr indent="457200" lvl="0" marL="1371600" rtl="0" algn="l">
              <a:spcBef>
                <a:spcPts val="1200"/>
              </a:spcBef>
              <a:spcAft>
                <a:spcPts val="0"/>
              </a:spcAft>
              <a:buNone/>
            </a:pPr>
            <a:r>
              <a:rPr lang="en">
                <a:solidFill>
                  <a:srgbClr val="000000"/>
                </a:solidFill>
                <a:latin typeface="Average"/>
                <a:ea typeface="Average"/>
                <a:cs typeface="Average"/>
                <a:sym typeface="Average"/>
              </a:rPr>
              <a:t>First Fixation Duration (FFD) </a:t>
            </a:r>
            <a:endParaRPr>
              <a:solidFill>
                <a:srgbClr val="000000"/>
              </a:solidFill>
              <a:latin typeface="Average"/>
              <a:ea typeface="Average"/>
              <a:cs typeface="Average"/>
              <a:sym typeface="Average"/>
            </a:endParaRPr>
          </a:p>
          <a:p>
            <a:pPr indent="457200" lvl="0" marL="1371600" rtl="0" algn="l">
              <a:spcBef>
                <a:spcPts val="1200"/>
              </a:spcBef>
              <a:spcAft>
                <a:spcPts val="0"/>
              </a:spcAft>
              <a:buNone/>
            </a:pPr>
            <a:r>
              <a:rPr lang="en">
                <a:solidFill>
                  <a:srgbClr val="000000"/>
                </a:solidFill>
                <a:latin typeface="Average"/>
                <a:ea typeface="Average"/>
                <a:cs typeface="Average"/>
                <a:sym typeface="Average"/>
              </a:rPr>
              <a:t>Total Reading Time (TRT) </a:t>
            </a:r>
            <a:endParaRPr>
              <a:solidFill>
                <a:srgbClr val="000000"/>
              </a:solidFill>
              <a:latin typeface="Average"/>
              <a:ea typeface="Average"/>
              <a:cs typeface="Average"/>
              <a:sym typeface="Average"/>
            </a:endParaRPr>
          </a:p>
          <a:p>
            <a:pPr indent="457200" lvl="0" marL="1371600" rtl="0" algn="l">
              <a:spcBef>
                <a:spcPts val="1200"/>
              </a:spcBef>
              <a:spcAft>
                <a:spcPts val="0"/>
              </a:spcAft>
              <a:buNone/>
            </a:pPr>
            <a:r>
              <a:rPr lang="en">
                <a:solidFill>
                  <a:srgbClr val="000000"/>
                </a:solidFill>
                <a:latin typeface="Average"/>
                <a:ea typeface="Average"/>
                <a:cs typeface="Average"/>
                <a:sym typeface="Average"/>
              </a:rPr>
              <a:t>Go-Past Time (GPT) </a:t>
            </a:r>
            <a:endParaRPr>
              <a:solidFill>
                <a:srgbClr val="000000"/>
              </a:solidFill>
              <a:latin typeface="Average"/>
              <a:ea typeface="Average"/>
              <a:cs typeface="Average"/>
              <a:sym typeface="Average"/>
            </a:endParaRPr>
          </a:p>
          <a:p>
            <a:pPr indent="457200" lvl="0" marL="1371600" rtl="0" algn="l">
              <a:spcBef>
                <a:spcPts val="1200"/>
              </a:spcBef>
              <a:spcAft>
                <a:spcPts val="1200"/>
              </a:spcAft>
              <a:buNone/>
            </a:pPr>
            <a:r>
              <a:rPr lang="en">
                <a:solidFill>
                  <a:srgbClr val="000000"/>
                </a:solidFill>
                <a:latin typeface="Average"/>
                <a:ea typeface="Average"/>
                <a:cs typeface="Average"/>
                <a:sym typeface="Average"/>
              </a:rPr>
              <a:t>Fixation Proportion (fixprop)</a:t>
            </a:r>
            <a:endParaRPr>
              <a:solidFill>
                <a:srgbClr val="000000"/>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526825" y="1062250"/>
            <a:ext cx="4663200" cy="391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900">
                <a:solidFill>
                  <a:srgbClr val="FFFFFF"/>
                </a:solidFill>
                <a:latin typeface="Average"/>
                <a:ea typeface="Average"/>
                <a:cs typeface="Average"/>
                <a:sym typeface="Average"/>
              </a:rPr>
              <a:t>• </a:t>
            </a:r>
            <a:endParaRPr b="1" sz="1900">
              <a:solidFill>
                <a:srgbClr val="FF9900"/>
              </a:solidFill>
              <a:latin typeface="Average"/>
              <a:ea typeface="Average"/>
              <a:cs typeface="Average"/>
              <a:sym typeface="Average"/>
            </a:endParaRPr>
          </a:p>
          <a:p>
            <a:pPr indent="-330200" lvl="0" marL="457200" rtl="0" algn="l">
              <a:spcBef>
                <a:spcPts val="1200"/>
              </a:spcBef>
              <a:spcAft>
                <a:spcPts val="0"/>
              </a:spcAft>
              <a:buClr>
                <a:srgbClr val="FF9900"/>
              </a:buClr>
              <a:buSzPts val="1600"/>
              <a:buFont typeface="Average"/>
              <a:buChar char="●"/>
            </a:pPr>
            <a:r>
              <a:rPr b="1" lang="en" sz="1600">
                <a:solidFill>
                  <a:srgbClr val="FF9900"/>
                </a:solidFill>
                <a:latin typeface="Average"/>
                <a:ea typeface="Average"/>
                <a:cs typeface="Average"/>
                <a:sym typeface="Average"/>
              </a:rPr>
              <a:t>No of Fixations (nFix) :</a:t>
            </a:r>
            <a:r>
              <a:rPr lang="en" sz="1600">
                <a:solidFill>
                  <a:srgbClr val="FF9900"/>
                </a:solidFill>
                <a:latin typeface="Average"/>
                <a:ea typeface="Average"/>
                <a:cs typeface="Average"/>
                <a:sym typeface="Average"/>
              </a:rPr>
              <a:t> </a:t>
            </a:r>
            <a:endParaRPr sz="1600">
              <a:solidFill>
                <a:srgbClr val="FF9900"/>
              </a:solidFill>
              <a:latin typeface="Average"/>
              <a:ea typeface="Average"/>
              <a:cs typeface="Average"/>
              <a:sym typeface="Average"/>
            </a:endParaRPr>
          </a:p>
          <a:p>
            <a:pPr indent="457200" lvl="0" marL="0" rtl="0" algn="l">
              <a:spcBef>
                <a:spcPts val="1200"/>
              </a:spcBef>
              <a:spcAft>
                <a:spcPts val="0"/>
              </a:spcAft>
              <a:buNone/>
            </a:pPr>
            <a:r>
              <a:rPr lang="en" sz="1488">
                <a:solidFill>
                  <a:srgbClr val="000000"/>
                </a:solidFill>
                <a:latin typeface="Average"/>
                <a:ea typeface="Average"/>
                <a:cs typeface="Average"/>
                <a:sym typeface="Average"/>
              </a:rPr>
              <a:t>T</a:t>
            </a:r>
            <a:r>
              <a:rPr lang="en" sz="1459">
                <a:solidFill>
                  <a:srgbClr val="000000"/>
                </a:solidFill>
                <a:latin typeface="Average"/>
                <a:ea typeface="Average"/>
                <a:cs typeface="Average"/>
                <a:sym typeface="Average"/>
              </a:rPr>
              <a:t>otal Number of Fixations on a word. </a:t>
            </a:r>
            <a:endParaRPr sz="1459">
              <a:solidFill>
                <a:srgbClr val="000000"/>
              </a:solidFill>
              <a:latin typeface="Average"/>
              <a:ea typeface="Average"/>
              <a:cs typeface="Average"/>
              <a:sym typeface="Average"/>
            </a:endParaRPr>
          </a:p>
          <a:p>
            <a:pPr indent="457200" lvl="0" marL="457200" rtl="0" algn="l">
              <a:spcBef>
                <a:spcPts val="1200"/>
              </a:spcBef>
              <a:spcAft>
                <a:spcPts val="0"/>
              </a:spcAft>
              <a:buNone/>
            </a:pPr>
            <a:r>
              <a:rPr b="1" lang="en" sz="1459">
                <a:solidFill>
                  <a:srgbClr val="FF9900"/>
                </a:solidFill>
                <a:latin typeface="Average"/>
                <a:ea typeface="Average"/>
                <a:cs typeface="Average"/>
                <a:sym typeface="Average"/>
              </a:rPr>
              <a:t>Fixation :</a:t>
            </a:r>
            <a:r>
              <a:rPr lang="en" sz="1459">
                <a:solidFill>
                  <a:srgbClr val="FFFFFF"/>
                </a:solidFill>
                <a:latin typeface="Average"/>
                <a:ea typeface="Average"/>
                <a:cs typeface="Average"/>
                <a:sym typeface="Average"/>
              </a:rPr>
              <a:t> </a:t>
            </a:r>
            <a:r>
              <a:rPr lang="en" sz="1459">
                <a:solidFill>
                  <a:srgbClr val="000000"/>
                </a:solidFill>
                <a:latin typeface="Average"/>
                <a:ea typeface="Average"/>
                <a:cs typeface="Average"/>
                <a:sym typeface="Average"/>
              </a:rPr>
              <a:t>Refers to a point where your eyes take rest during the reading process. So visual fixation is the maintaining of visual attention on a single point(word here).</a:t>
            </a:r>
            <a:endParaRPr sz="1459">
              <a:solidFill>
                <a:srgbClr val="000000"/>
              </a:solidFill>
              <a:latin typeface="Average"/>
              <a:ea typeface="Average"/>
              <a:cs typeface="Average"/>
              <a:sym typeface="Average"/>
            </a:endParaRPr>
          </a:p>
          <a:p>
            <a:pPr indent="0" lvl="0" marL="0" rtl="0" algn="l">
              <a:lnSpc>
                <a:spcPct val="100000"/>
              </a:lnSpc>
              <a:spcBef>
                <a:spcPts val="1200"/>
              </a:spcBef>
              <a:spcAft>
                <a:spcPts val="0"/>
              </a:spcAft>
              <a:buNone/>
            </a:pPr>
            <a:r>
              <a:rPr b="1" lang="en" sz="2140">
                <a:solidFill>
                  <a:srgbClr val="FF9900"/>
                </a:solidFill>
                <a:latin typeface="Average"/>
                <a:ea typeface="Average"/>
                <a:cs typeface="Average"/>
                <a:sym typeface="Average"/>
              </a:rPr>
              <a:t>• </a:t>
            </a:r>
            <a:r>
              <a:rPr b="1" lang="en" sz="1600">
                <a:solidFill>
                  <a:srgbClr val="FF9900"/>
                </a:solidFill>
                <a:latin typeface="Average"/>
                <a:ea typeface="Average"/>
                <a:cs typeface="Average"/>
                <a:sym typeface="Average"/>
              </a:rPr>
              <a:t>First Fixation Duration(FFD):</a:t>
            </a:r>
            <a:r>
              <a:rPr lang="en" sz="2140">
                <a:solidFill>
                  <a:srgbClr val="FF9900"/>
                </a:solidFill>
                <a:latin typeface="Average"/>
                <a:ea typeface="Average"/>
                <a:cs typeface="Average"/>
                <a:sym typeface="Average"/>
              </a:rPr>
              <a:t> </a:t>
            </a:r>
            <a:endParaRPr sz="2140">
              <a:solidFill>
                <a:srgbClr val="FF9900"/>
              </a:solidFill>
              <a:latin typeface="Average"/>
              <a:ea typeface="Average"/>
              <a:cs typeface="Average"/>
              <a:sym typeface="Average"/>
            </a:endParaRPr>
          </a:p>
          <a:p>
            <a:pPr indent="0" lvl="0" marL="0" rtl="0" algn="l">
              <a:lnSpc>
                <a:spcPct val="100000"/>
              </a:lnSpc>
              <a:spcBef>
                <a:spcPts val="0"/>
              </a:spcBef>
              <a:spcAft>
                <a:spcPts val="0"/>
              </a:spcAft>
              <a:buNone/>
            </a:pPr>
            <a:r>
              <a:t/>
            </a:r>
            <a:endParaRPr sz="1400">
              <a:solidFill>
                <a:srgbClr val="FF9900"/>
              </a:solidFill>
              <a:latin typeface="Average"/>
              <a:ea typeface="Average"/>
              <a:cs typeface="Average"/>
              <a:sym typeface="Average"/>
            </a:endParaRPr>
          </a:p>
          <a:p>
            <a:pPr indent="457200" lvl="0" marL="457200" rtl="0" algn="l">
              <a:lnSpc>
                <a:spcPct val="100000"/>
              </a:lnSpc>
              <a:spcBef>
                <a:spcPts val="0"/>
              </a:spcBef>
              <a:spcAft>
                <a:spcPts val="0"/>
              </a:spcAft>
              <a:buNone/>
            </a:pPr>
            <a:r>
              <a:rPr lang="en" sz="1450">
                <a:solidFill>
                  <a:srgbClr val="000000"/>
                </a:solidFill>
                <a:latin typeface="Average"/>
                <a:ea typeface="Average"/>
                <a:cs typeface="Average"/>
                <a:sym typeface="Average"/>
              </a:rPr>
              <a:t>First Fixation duration provides data about how long the first fixation lasted for on a particular word.</a:t>
            </a:r>
            <a:endParaRPr sz="2569">
              <a:solidFill>
                <a:srgbClr val="000000"/>
              </a:solidFill>
              <a:latin typeface="Average"/>
              <a:ea typeface="Average"/>
              <a:cs typeface="Average"/>
              <a:sym typeface="Average"/>
            </a:endParaRPr>
          </a:p>
        </p:txBody>
      </p:sp>
      <p:pic>
        <p:nvPicPr>
          <p:cNvPr id="103" name="Google Shape;103;p20"/>
          <p:cNvPicPr preferRelativeResize="0"/>
          <p:nvPr/>
        </p:nvPicPr>
        <p:blipFill>
          <a:blip r:embed="rId3">
            <a:alphaModFix/>
          </a:blip>
          <a:stretch>
            <a:fillRect/>
          </a:stretch>
        </p:blipFill>
        <p:spPr>
          <a:xfrm>
            <a:off x="4974325" y="1669349"/>
            <a:ext cx="3932825" cy="1951025"/>
          </a:xfrm>
          <a:prstGeom prst="rect">
            <a:avLst/>
          </a:prstGeom>
          <a:noFill/>
          <a:ln>
            <a:noFill/>
          </a:ln>
        </p:spPr>
      </p:pic>
      <p:sp>
        <p:nvSpPr>
          <p:cNvPr id="104" name="Google Shape;104;p20"/>
          <p:cNvSpPr txBox="1"/>
          <p:nvPr/>
        </p:nvSpPr>
        <p:spPr>
          <a:xfrm>
            <a:off x="410000" y="270225"/>
            <a:ext cx="6382800" cy="73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80">
                <a:highlight>
                  <a:schemeClr val="dk1"/>
                </a:highlight>
                <a:latin typeface="Amatic SC"/>
                <a:ea typeface="Amatic SC"/>
                <a:cs typeface="Amatic SC"/>
                <a:sym typeface="Amatic SC"/>
              </a:rPr>
              <a:t>Eye Features to be predicted :</a:t>
            </a:r>
            <a:endParaRPr b="1" sz="3580">
              <a:highlight>
                <a:schemeClr val="dk1"/>
              </a:highlight>
              <a:latin typeface="Amatic SC"/>
              <a:ea typeface="Amatic SC"/>
              <a:cs typeface="Amatic SC"/>
              <a:sym typeface="Amatic S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311725" y="913150"/>
            <a:ext cx="4662600" cy="3687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b="1">
              <a:solidFill>
                <a:srgbClr val="FF9900"/>
              </a:solidFill>
              <a:latin typeface="Average"/>
              <a:ea typeface="Average"/>
              <a:cs typeface="Average"/>
              <a:sym typeface="Average"/>
            </a:endParaRPr>
          </a:p>
          <a:p>
            <a:pPr indent="0" lvl="0" marL="0" rtl="0" algn="l">
              <a:spcBef>
                <a:spcPts val="1200"/>
              </a:spcBef>
              <a:spcAft>
                <a:spcPts val="0"/>
              </a:spcAft>
              <a:buNone/>
            </a:pPr>
            <a:r>
              <a:rPr b="1" lang="en">
                <a:solidFill>
                  <a:srgbClr val="FF9900"/>
                </a:solidFill>
                <a:latin typeface="Average"/>
                <a:ea typeface="Average"/>
                <a:cs typeface="Average"/>
                <a:sym typeface="Average"/>
              </a:rPr>
              <a:t>•</a:t>
            </a:r>
            <a:r>
              <a:rPr b="1" lang="en">
                <a:latin typeface="Average"/>
                <a:ea typeface="Average"/>
                <a:cs typeface="Average"/>
                <a:sym typeface="Average"/>
              </a:rPr>
              <a:t> </a:t>
            </a:r>
            <a:r>
              <a:rPr b="1" lang="en">
                <a:solidFill>
                  <a:srgbClr val="FF9900"/>
                </a:solidFill>
                <a:latin typeface="Average"/>
                <a:ea typeface="Average"/>
                <a:cs typeface="Average"/>
                <a:sym typeface="Average"/>
              </a:rPr>
              <a:t>Total Reading Time (TRT):</a:t>
            </a:r>
            <a:r>
              <a:rPr lang="en">
                <a:latin typeface="Average"/>
                <a:ea typeface="Average"/>
                <a:cs typeface="Average"/>
                <a:sym typeface="Average"/>
              </a:rPr>
              <a:t> </a:t>
            </a:r>
            <a:endParaRPr>
              <a:latin typeface="Average"/>
              <a:ea typeface="Average"/>
              <a:cs typeface="Average"/>
              <a:sym typeface="Average"/>
            </a:endParaRPr>
          </a:p>
          <a:p>
            <a:pPr indent="457200" lvl="0" marL="0" rtl="0" algn="l">
              <a:spcBef>
                <a:spcPts val="1200"/>
              </a:spcBef>
              <a:spcAft>
                <a:spcPts val="0"/>
              </a:spcAft>
              <a:buNone/>
            </a:pPr>
            <a:r>
              <a:rPr lang="en">
                <a:solidFill>
                  <a:srgbClr val="000000"/>
                </a:solidFill>
                <a:latin typeface="Average"/>
                <a:ea typeface="Average"/>
                <a:cs typeface="Average"/>
                <a:sym typeface="Average"/>
              </a:rPr>
              <a:t>Sum of all fixation durations on the current word.</a:t>
            </a:r>
            <a:r>
              <a:rPr lang="en">
                <a:latin typeface="Average"/>
                <a:ea typeface="Average"/>
                <a:cs typeface="Average"/>
                <a:sym typeface="Average"/>
              </a:rPr>
              <a:t> </a:t>
            </a:r>
            <a:endParaRPr>
              <a:latin typeface="Average"/>
              <a:ea typeface="Average"/>
              <a:cs typeface="Average"/>
              <a:sym typeface="Average"/>
            </a:endParaRPr>
          </a:p>
          <a:p>
            <a:pPr indent="0" lvl="0" marL="0" rtl="0" algn="l">
              <a:spcBef>
                <a:spcPts val="1200"/>
              </a:spcBef>
              <a:spcAft>
                <a:spcPts val="0"/>
              </a:spcAft>
              <a:buNone/>
            </a:pPr>
            <a:r>
              <a:t/>
            </a:r>
            <a:endParaRPr>
              <a:latin typeface="Average"/>
              <a:ea typeface="Average"/>
              <a:cs typeface="Average"/>
              <a:sym typeface="Average"/>
            </a:endParaRPr>
          </a:p>
          <a:p>
            <a:pPr indent="0" lvl="0" marL="0" rtl="0" algn="l">
              <a:spcBef>
                <a:spcPts val="1200"/>
              </a:spcBef>
              <a:spcAft>
                <a:spcPts val="0"/>
              </a:spcAft>
              <a:buNone/>
            </a:pPr>
            <a:r>
              <a:rPr b="1" lang="en">
                <a:solidFill>
                  <a:srgbClr val="FF9900"/>
                </a:solidFill>
                <a:latin typeface="Average"/>
                <a:ea typeface="Average"/>
                <a:cs typeface="Average"/>
                <a:sym typeface="Average"/>
              </a:rPr>
              <a:t>• Go-Past Time (GPT):</a:t>
            </a:r>
            <a:r>
              <a:rPr b="1" lang="en">
                <a:latin typeface="Average"/>
                <a:ea typeface="Average"/>
                <a:cs typeface="Average"/>
                <a:sym typeface="Average"/>
              </a:rPr>
              <a:t> </a:t>
            </a:r>
            <a:endParaRPr b="1">
              <a:latin typeface="Average"/>
              <a:ea typeface="Average"/>
              <a:cs typeface="Average"/>
              <a:sym typeface="Average"/>
            </a:endParaRPr>
          </a:p>
          <a:p>
            <a:pPr indent="457200" lvl="0" marL="0" rtl="0" algn="l">
              <a:spcBef>
                <a:spcPts val="1200"/>
              </a:spcBef>
              <a:spcAft>
                <a:spcPts val="0"/>
              </a:spcAft>
              <a:buNone/>
            </a:pPr>
            <a:r>
              <a:rPr lang="en">
                <a:solidFill>
                  <a:srgbClr val="000000"/>
                </a:solidFill>
                <a:latin typeface="Average"/>
                <a:ea typeface="Average"/>
                <a:cs typeface="Average"/>
                <a:sym typeface="Average"/>
              </a:rPr>
              <a:t>The amount of time from when a reader first fixates a region to when they first leave that region progressing to the right while reading. </a:t>
            </a:r>
            <a:endParaRPr>
              <a:solidFill>
                <a:srgbClr val="000000"/>
              </a:solidFill>
              <a:latin typeface="Average"/>
              <a:ea typeface="Average"/>
              <a:cs typeface="Average"/>
              <a:sym typeface="Average"/>
            </a:endParaRPr>
          </a:p>
          <a:p>
            <a:pPr indent="0" lvl="0" marL="0" rtl="0" algn="l">
              <a:spcBef>
                <a:spcPts val="1200"/>
              </a:spcBef>
              <a:spcAft>
                <a:spcPts val="0"/>
              </a:spcAft>
              <a:buNone/>
            </a:pPr>
            <a:r>
              <a:t/>
            </a:r>
            <a:endParaRPr>
              <a:latin typeface="Average"/>
              <a:ea typeface="Average"/>
              <a:cs typeface="Average"/>
              <a:sym typeface="Average"/>
            </a:endParaRPr>
          </a:p>
          <a:p>
            <a:pPr indent="0" lvl="0" marL="0" rtl="0" algn="l">
              <a:spcBef>
                <a:spcPts val="1200"/>
              </a:spcBef>
              <a:spcAft>
                <a:spcPts val="0"/>
              </a:spcAft>
              <a:buNone/>
            </a:pPr>
            <a:r>
              <a:rPr lang="en">
                <a:solidFill>
                  <a:srgbClr val="FF9900"/>
                </a:solidFill>
                <a:latin typeface="Average"/>
                <a:ea typeface="Average"/>
                <a:cs typeface="Average"/>
                <a:sym typeface="Average"/>
              </a:rPr>
              <a:t>• </a:t>
            </a:r>
            <a:r>
              <a:rPr b="1" lang="en">
                <a:solidFill>
                  <a:srgbClr val="FF9900"/>
                </a:solidFill>
                <a:latin typeface="Average"/>
                <a:ea typeface="Average"/>
                <a:cs typeface="Average"/>
                <a:sym typeface="Average"/>
              </a:rPr>
              <a:t>Fixation Proportion (fixProp) :</a:t>
            </a:r>
            <a:r>
              <a:rPr lang="en">
                <a:latin typeface="Average"/>
                <a:ea typeface="Average"/>
                <a:cs typeface="Average"/>
                <a:sym typeface="Average"/>
              </a:rPr>
              <a:t> </a:t>
            </a:r>
            <a:endParaRPr>
              <a:latin typeface="Average"/>
              <a:ea typeface="Average"/>
              <a:cs typeface="Average"/>
              <a:sym typeface="Average"/>
            </a:endParaRPr>
          </a:p>
          <a:p>
            <a:pPr indent="457200" lvl="0" marL="0" rtl="0" algn="l">
              <a:spcBef>
                <a:spcPts val="1200"/>
              </a:spcBef>
              <a:spcAft>
                <a:spcPts val="1200"/>
              </a:spcAft>
              <a:buNone/>
            </a:pPr>
            <a:r>
              <a:rPr lang="en">
                <a:solidFill>
                  <a:srgbClr val="000000"/>
                </a:solidFill>
                <a:latin typeface="Average"/>
                <a:ea typeface="Average"/>
                <a:cs typeface="Average"/>
                <a:sym typeface="Average"/>
              </a:rPr>
              <a:t>Proportion of readers who fixated the current word.</a:t>
            </a:r>
            <a:endParaRPr>
              <a:solidFill>
                <a:srgbClr val="000000"/>
              </a:solidFill>
              <a:latin typeface="Average"/>
              <a:ea typeface="Average"/>
              <a:cs typeface="Average"/>
              <a:sym typeface="Average"/>
            </a:endParaRPr>
          </a:p>
        </p:txBody>
      </p:sp>
      <p:pic>
        <p:nvPicPr>
          <p:cNvPr id="110" name="Google Shape;110;p21"/>
          <p:cNvPicPr preferRelativeResize="0"/>
          <p:nvPr/>
        </p:nvPicPr>
        <p:blipFill>
          <a:blip r:embed="rId3">
            <a:alphaModFix/>
          </a:blip>
          <a:stretch>
            <a:fillRect/>
          </a:stretch>
        </p:blipFill>
        <p:spPr>
          <a:xfrm>
            <a:off x="4974325" y="1669349"/>
            <a:ext cx="3932825" cy="1951025"/>
          </a:xfrm>
          <a:prstGeom prst="rect">
            <a:avLst/>
          </a:prstGeom>
          <a:noFill/>
          <a:ln>
            <a:noFill/>
          </a:ln>
        </p:spPr>
      </p:pic>
      <p:sp>
        <p:nvSpPr>
          <p:cNvPr id="111" name="Google Shape;111;p21"/>
          <p:cNvSpPr txBox="1"/>
          <p:nvPr/>
        </p:nvSpPr>
        <p:spPr>
          <a:xfrm>
            <a:off x="456575" y="242275"/>
            <a:ext cx="5665200" cy="73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80">
                <a:highlight>
                  <a:schemeClr val="dk1"/>
                </a:highlight>
                <a:latin typeface="Amatic SC"/>
                <a:ea typeface="Amatic SC"/>
                <a:cs typeface="Amatic SC"/>
                <a:sym typeface="Amatic SC"/>
              </a:rPr>
              <a:t>Eye Features to be predicted :</a:t>
            </a:r>
            <a:endParaRPr b="1" sz="3580">
              <a:highlight>
                <a:schemeClr val="dk1"/>
              </a:highlight>
              <a:latin typeface="Amatic SC"/>
              <a:ea typeface="Amatic SC"/>
              <a:cs typeface="Amatic SC"/>
              <a:sym typeface="Amatic S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