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76" r:id="rId5"/>
    <p:sldId id="259" r:id="rId6"/>
    <p:sldId id="260" r:id="rId7"/>
    <p:sldId id="261" r:id="rId8"/>
    <p:sldId id="282" r:id="rId9"/>
    <p:sldId id="275" r:id="rId10"/>
    <p:sldId id="278" r:id="rId11"/>
    <p:sldId id="281" r:id="rId12"/>
    <p:sldId id="277" r:id="rId13"/>
    <p:sldId id="262" r:id="rId14"/>
    <p:sldId id="263" r:id="rId15"/>
    <p:sldId id="279" r:id="rId16"/>
    <p:sldId id="280" r:id="rId17"/>
    <p:sldId id="264" r:id="rId18"/>
    <p:sldId id="268"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09-01-2025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09/01/2025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09/01/2025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09/01/2025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09/01/2025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Uplifting the Farmer through a Connected Ecosystem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 38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48655649"/>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20211CSE0241</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G K Raghavendra Rao</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20211CSE0243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Bharath B </a:t>
                      </a:r>
                      <a:r>
                        <a:rPr lang="en-US" sz="1800" u="none" strike="noStrike" cap="none" dirty="0" err="1"/>
                        <a:t>Nagilla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20211CSE0246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Jayanth D</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20211CSE0336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 Kushal</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Amarnath J.L</a:t>
            </a:r>
            <a:endParaRPr lang="en-GB"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Blessed Prince P/Dr. Robin Rohit/</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FB612-71D8-4CE8-D42D-7951932412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AA301-8F69-58FF-EFCC-D3E96713BFBA}"/>
              </a:ext>
            </a:extLst>
          </p:cNvPr>
          <p:cNvSpPr>
            <a:spLocks noGrp="1"/>
          </p:cNvSpPr>
          <p:nvPr>
            <p:ph type="title"/>
          </p:nvPr>
        </p:nvSpPr>
        <p:spPr/>
        <p:txBody>
          <a:bodyPr/>
          <a:lstStyle/>
          <a:p>
            <a:r>
              <a:rPr lang="en-US" dirty="0"/>
              <a:t>Architecture Diagram</a:t>
            </a:r>
            <a:endParaRPr lang="en-IN" dirty="0"/>
          </a:p>
        </p:txBody>
      </p:sp>
      <p:pic>
        <p:nvPicPr>
          <p:cNvPr id="4" name="image2.jpg">
            <a:extLst>
              <a:ext uri="{FF2B5EF4-FFF2-40B4-BE49-F238E27FC236}">
                <a16:creationId xmlns:a16="http://schemas.microsoft.com/office/drawing/2014/main" id="{291B5B44-A1C7-2C70-B886-C02A9E0D5D54}"/>
              </a:ext>
            </a:extLst>
          </p:cNvPr>
          <p:cNvPicPr>
            <a:picLocks noGrp="1"/>
          </p:cNvPicPr>
          <p:nvPr>
            <p:ph idx="1"/>
          </p:nvPr>
        </p:nvPicPr>
        <p:blipFill>
          <a:blip r:embed="rId2"/>
          <a:srcRect/>
          <a:stretch>
            <a:fillRect/>
          </a:stretch>
        </p:blipFill>
        <p:spPr>
          <a:xfrm>
            <a:off x="1317812" y="1143000"/>
            <a:ext cx="9914964" cy="4953000"/>
          </a:xfrm>
          <a:prstGeom prst="rect">
            <a:avLst/>
          </a:prstGeom>
          <a:ln/>
        </p:spPr>
      </p:pic>
    </p:spTree>
    <p:extLst>
      <p:ext uri="{BB962C8B-B14F-4D97-AF65-F5344CB8AC3E}">
        <p14:creationId xmlns:p14="http://schemas.microsoft.com/office/powerpoint/2010/main" val="92245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B71F-0E65-4E8C-3933-E29F04AF0E40}"/>
              </a:ext>
            </a:extLst>
          </p:cNvPr>
          <p:cNvSpPr>
            <a:spLocks noGrp="1"/>
          </p:cNvSpPr>
          <p:nvPr>
            <p:ph type="title"/>
          </p:nvPr>
        </p:nvSpPr>
        <p:spPr/>
        <p:txBody>
          <a:bodyPr/>
          <a:lstStyle/>
          <a:p>
            <a:r>
              <a:rPr lang="en-US" dirty="0"/>
              <a:t>Flow-Diagram</a:t>
            </a:r>
            <a:endParaRPr lang="en-IN" dirty="0"/>
          </a:p>
        </p:txBody>
      </p:sp>
      <p:pic>
        <p:nvPicPr>
          <p:cNvPr id="5" name="Content Placeholder 4">
            <a:extLst>
              <a:ext uri="{FF2B5EF4-FFF2-40B4-BE49-F238E27FC236}">
                <a16:creationId xmlns:a16="http://schemas.microsoft.com/office/drawing/2014/main" id="{3E6736D1-29D1-018F-B013-92FF3F7422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240824"/>
            <a:ext cx="10668000" cy="4757351"/>
          </a:xfrm>
        </p:spPr>
      </p:pic>
    </p:spTree>
    <p:extLst>
      <p:ext uri="{BB962C8B-B14F-4D97-AF65-F5344CB8AC3E}">
        <p14:creationId xmlns:p14="http://schemas.microsoft.com/office/powerpoint/2010/main" val="1588835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r>
              <a:rPr lang="en-IN" sz="2000" b="1" dirty="0"/>
              <a:t>Hardware Components</a:t>
            </a:r>
          </a:p>
          <a:p>
            <a:r>
              <a:rPr lang="en-IN" sz="2000" dirty="0"/>
              <a:t>Servers: For hosting the application and database.</a:t>
            </a:r>
          </a:p>
          <a:p>
            <a:r>
              <a:rPr lang="en-IN" sz="2000" dirty="0"/>
              <a:t>User Devices: Smartphones, tablets, or computers for accessing the application.</a:t>
            </a:r>
          </a:p>
          <a:p>
            <a:r>
              <a:rPr lang="en-IN" sz="2000" b="1" dirty="0"/>
              <a:t>Software Components</a:t>
            </a:r>
          </a:p>
          <a:p>
            <a:r>
              <a:rPr lang="en-IN" sz="2000" dirty="0"/>
              <a:t>Frontend: React Native: For building the mobile application.</a:t>
            </a:r>
          </a:p>
          <a:p>
            <a:r>
              <a:rPr lang="en-IN" sz="2000" dirty="0"/>
              <a:t>Backend: Node.js: For server-side logic and API management.</a:t>
            </a:r>
          </a:p>
          <a:p>
            <a:r>
              <a:rPr lang="en-IN" sz="2000" dirty="0"/>
              <a:t>Database: MongoDB for data storage.</a:t>
            </a:r>
          </a:p>
          <a:p>
            <a:r>
              <a:rPr lang="en-IN" sz="2000" dirty="0"/>
              <a:t>Development Tools: Visual Studio Code: A lightweight IDE for code editing with support for various extensions.</a:t>
            </a:r>
          </a:p>
        </p:txBody>
      </p:sp>
    </p:spTree>
    <p:extLst>
      <p:ext uri="{BB962C8B-B14F-4D97-AF65-F5344CB8AC3E}">
        <p14:creationId xmlns:p14="http://schemas.microsoft.com/office/powerpoint/2010/main"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4" descr="Output image">
            <a:extLst>
              <a:ext uri="{FF2B5EF4-FFF2-40B4-BE49-F238E27FC236}">
                <a16:creationId xmlns:a16="http://schemas.microsoft.com/office/drawing/2014/main" id="{CD59DF7A-A378-A452-AC8F-D90265FC91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2797" y="1379215"/>
            <a:ext cx="9048006" cy="448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pic>
        <p:nvPicPr>
          <p:cNvPr id="5" name="Content Placeholder 4">
            <a:extLst>
              <a:ext uri="{FF2B5EF4-FFF2-40B4-BE49-F238E27FC236}">
                <a16:creationId xmlns:a16="http://schemas.microsoft.com/office/drawing/2014/main" id="{65BE7232-9509-4017-BAD3-8E6D7410412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2653" y="1143000"/>
            <a:ext cx="4953000" cy="4953000"/>
          </a:xfrm>
        </p:spPr>
      </p:pic>
      <p:pic>
        <p:nvPicPr>
          <p:cNvPr id="7" name="Picture 6">
            <a:extLst>
              <a:ext uri="{FF2B5EF4-FFF2-40B4-BE49-F238E27FC236}">
                <a16:creationId xmlns:a16="http://schemas.microsoft.com/office/drawing/2014/main" id="{7FF9DCB3-D2F2-ACFF-FCA4-97E9FE935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653" y="1060077"/>
            <a:ext cx="6858000" cy="4953000"/>
          </a:xfrm>
          <a:prstGeom prst="rect">
            <a:avLst/>
          </a:prstGeom>
        </p:spPr>
      </p:pic>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DABF-6E3A-2323-4045-C969B5B022A6}"/>
              </a:ext>
            </a:extLst>
          </p:cNvPr>
          <p:cNvSpPr>
            <a:spLocks noGrp="1"/>
          </p:cNvSpPr>
          <p:nvPr>
            <p:ph type="title"/>
          </p:nvPr>
        </p:nvSpPr>
        <p:spPr/>
        <p:txBody>
          <a:bodyPr/>
          <a:lstStyle/>
          <a:p>
            <a:r>
              <a:rPr lang="en-US" dirty="0"/>
              <a:t>Outcomes</a:t>
            </a:r>
            <a:endParaRPr lang="en-IN" dirty="0"/>
          </a:p>
        </p:txBody>
      </p:sp>
      <p:pic>
        <p:nvPicPr>
          <p:cNvPr id="5" name="Content Placeholder 4">
            <a:extLst>
              <a:ext uri="{FF2B5EF4-FFF2-40B4-BE49-F238E27FC236}">
                <a16:creationId xmlns:a16="http://schemas.microsoft.com/office/drawing/2014/main" id="{6D2FD74E-4643-660F-1D22-35EB29D522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0094" y="1075764"/>
            <a:ext cx="4953000" cy="4953000"/>
          </a:xfrm>
        </p:spPr>
      </p:pic>
      <p:pic>
        <p:nvPicPr>
          <p:cNvPr id="7" name="Picture 6">
            <a:extLst>
              <a:ext uri="{FF2B5EF4-FFF2-40B4-BE49-F238E27FC236}">
                <a16:creationId xmlns:a16="http://schemas.microsoft.com/office/drawing/2014/main" id="{088CD65F-DDEB-53B5-745F-860B4AA4C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094" y="1156447"/>
            <a:ext cx="6858000" cy="4953000"/>
          </a:xfrm>
          <a:prstGeom prst="rect">
            <a:avLst/>
          </a:prstGeom>
        </p:spPr>
      </p:pic>
    </p:spTree>
    <p:extLst>
      <p:ext uri="{BB962C8B-B14F-4D97-AF65-F5344CB8AC3E}">
        <p14:creationId xmlns:p14="http://schemas.microsoft.com/office/powerpoint/2010/main" val="3274822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D545-03E9-3C42-F324-C8D565D329D3}"/>
              </a:ext>
            </a:extLst>
          </p:cNvPr>
          <p:cNvSpPr>
            <a:spLocks noGrp="1"/>
          </p:cNvSpPr>
          <p:nvPr>
            <p:ph type="title"/>
          </p:nvPr>
        </p:nvSpPr>
        <p:spPr/>
        <p:txBody>
          <a:bodyPr/>
          <a:lstStyle/>
          <a:p>
            <a:r>
              <a:rPr lang="en-US" dirty="0"/>
              <a:t>Outcomes</a:t>
            </a:r>
            <a:endParaRPr lang="en-IN" dirty="0"/>
          </a:p>
        </p:txBody>
      </p:sp>
      <p:pic>
        <p:nvPicPr>
          <p:cNvPr id="1026" name="Picture 2">
            <a:extLst>
              <a:ext uri="{FF2B5EF4-FFF2-40B4-BE49-F238E27FC236}">
                <a16:creationId xmlns:a16="http://schemas.microsoft.com/office/drawing/2014/main" id="{63C51051-68E4-1293-66CF-50BDD2D4C22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70300" y="1143000"/>
            <a:ext cx="49530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479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1600" dirty="0"/>
              <a:t>A mobile app designed for farmers can provide numerous benefits, significantly improving agricultural productivity, sustainability, and income generation. Here’s a conclusion on how such an app can help farmers in agriculture:</a:t>
            </a:r>
          </a:p>
          <a:p>
            <a:pPr marL="0" indent="0">
              <a:buNone/>
            </a:pPr>
            <a:endParaRPr lang="en-US" sz="1600" dirty="0"/>
          </a:p>
          <a:p>
            <a:r>
              <a:rPr lang="en-US" sz="1600" dirty="0"/>
              <a:t>The application will go all the way to the servers, enabling farmers to feel safe with the User Authentication Module, to access machinery efficiently via the Machinery Marketplace Module, to sell crops in a straightforward way through the Crop Selling Module, and to make farming decisions based on data thanks to the Weather Insights Module.</a:t>
            </a:r>
          </a:p>
          <a:p>
            <a:pPr marL="0" indent="0">
              <a:buNone/>
            </a:pPr>
            <a:endParaRPr lang="en-US" sz="1600" dirty="0"/>
          </a:p>
          <a:p>
            <a:r>
              <a:rPr lang="en-US" sz="1600" dirty="0"/>
              <a:t>In summary, a mobile app designed for agriculture can revolutionize farming by empowering farmers with the tools and knowledge they need to enhance productivity, increase income, and build more resilient agricultural practices.</a:t>
            </a:r>
            <a:endParaRPr lang="en-GB" sz="1600" dirty="0"/>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https://github.com/Bharathnags/UPLIFTING-THE-FARMER-THROUGH-CONNECTED-ECOSYSTEMS</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lnSpcReduction="20000"/>
          </a:bodyPr>
          <a:lstStyle/>
          <a:p>
            <a:pPr marL="438150" indent="-285750">
              <a:spcBef>
                <a:spcPts val="0"/>
              </a:spcBef>
            </a:pPr>
            <a:r>
              <a:rPr lang="en-IN" sz="2400" dirty="0">
                <a:latin typeface="Cambria" panose="02040503050406030204" pitchFamily="18" charset="0"/>
                <a:ea typeface="Cambria" panose="02040503050406030204" pitchFamily="18" charset="0"/>
              </a:rPr>
              <a:t>M. Masinde and P. N. </a:t>
            </a:r>
            <a:r>
              <a:rPr lang="en-IN" sz="2400" dirty="0" err="1">
                <a:latin typeface="Cambria" panose="02040503050406030204" pitchFamily="18" charset="0"/>
                <a:ea typeface="Cambria" panose="02040503050406030204" pitchFamily="18" charset="0"/>
              </a:rPr>
              <a:t>Thothela</a:t>
            </a:r>
            <a:r>
              <a:rPr lang="en-IN" sz="2400" dirty="0">
                <a:latin typeface="Cambria" panose="02040503050406030204" pitchFamily="18" charset="0"/>
                <a:ea typeface="Cambria" panose="02040503050406030204" pitchFamily="18" charset="0"/>
              </a:rPr>
              <a:t>, "ITIKI Plus: A Mobile Based Application for Integrating Indigenous Knowledge and Scientific </a:t>
            </a:r>
            <a:r>
              <a:rPr lang="en-IN" sz="2400" dirty="0" err="1">
                <a:latin typeface="Cambria" panose="02040503050406030204" pitchFamily="18" charset="0"/>
                <a:ea typeface="Cambria" panose="02040503050406030204" pitchFamily="18" charset="0"/>
              </a:rPr>
              <a:t>Agro</a:t>
            </a:r>
            <a:r>
              <a:rPr lang="en-IN" sz="2400" dirty="0">
                <a:latin typeface="Cambria" panose="02040503050406030204" pitchFamily="18" charset="0"/>
                <a:ea typeface="Cambria" panose="02040503050406030204" pitchFamily="18" charset="0"/>
              </a:rPr>
              <a:t>-Climate Decision Support for Africa’s Small-Scale Farmers," 2019 IEEE 2nd International Conference on Information and Computer Technologies (ICICT), Kahului, HI, USA, 2019.</a:t>
            </a:r>
          </a:p>
          <a:p>
            <a:pPr marL="152400" indent="0">
              <a:spcBef>
                <a:spcPts val="0"/>
              </a:spcBef>
              <a:buNone/>
            </a:pPr>
            <a:endParaRPr lang="en-IN" sz="2400" dirty="0">
              <a:latin typeface="Cambria" panose="02040503050406030204" pitchFamily="18" charset="0"/>
              <a:ea typeface="Cambria" panose="02040503050406030204" pitchFamily="18" charset="0"/>
            </a:endParaRPr>
          </a:p>
          <a:p>
            <a:pPr marL="438150" indent="-285750">
              <a:spcBef>
                <a:spcPts val="0"/>
              </a:spcBef>
            </a:pPr>
            <a:r>
              <a:rPr lang="en-IN" sz="2400" dirty="0">
                <a:latin typeface="Cambria" panose="02040503050406030204" pitchFamily="18" charset="0"/>
                <a:ea typeface="Cambria" panose="02040503050406030204" pitchFamily="18" charset="0"/>
              </a:rPr>
              <a:t>J. </a:t>
            </a:r>
            <a:r>
              <a:rPr lang="en-IN" sz="2400" dirty="0" err="1">
                <a:latin typeface="Cambria" panose="02040503050406030204" pitchFamily="18" charset="0"/>
                <a:ea typeface="Cambria" panose="02040503050406030204" pitchFamily="18" charset="0"/>
              </a:rPr>
              <a:t>Jayachitra</a:t>
            </a:r>
            <a:r>
              <a:rPr lang="en-IN" sz="2400" dirty="0">
                <a:latin typeface="Cambria" panose="02040503050406030204" pitchFamily="18" charset="0"/>
                <a:ea typeface="Cambria" panose="02040503050406030204" pitchFamily="18" charset="0"/>
              </a:rPr>
              <a:t>, M. Madhu and S. D. S. Mohammed Faruk, "AGRI SUCCOR: Mobile Application for Agriculture," 2019 International Conference on Communication and Electronics Systems (ICCES), Coimbatore, India, 2019.</a:t>
            </a:r>
          </a:p>
          <a:p>
            <a:pPr marL="438150" indent="-285750">
              <a:spcBef>
                <a:spcPts val="0"/>
              </a:spcBef>
            </a:pPr>
            <a:endParaRPr lang="en-IN" sz="2400" dirty="0">
              <a:latin typeface="Cambria" panose="02040503050406030204" pitchFamily="18" charset="0"/>
              <a:ea typeface="Cambria" panose="02040503050406030204" pitchFamily="18" charset="0"/>
            </a:endParaRPr>
          </a:p>
          <a:p>
            <a:pPr marL="438150" indent="-285750">
              <a:spcBef>
                <a:spcPts val="0"/>
              </a:spcBef>
            </a:pPr>
            <a:r>
              <a:rPr lang="en-IN" sz="2400" dirty="0">
                <a:latin typeface="Cambria" panose="02040503050406030204" pitchFamily="18" charset="0"/>
                <a:ea typeface="Cambria" panose="02040503050406030204" pitchFamily="18" charset="0"/>
              </a:rPr>
              <a:t>N. </a:t>
            </a:r>
            <a:r>
              <a:rPr lang="en-IN" sz="2400" dirty="0" err="1">
                <a:latin typeface="Cambria" panose="02040503050406030204" pitchFamily="18" charset="0"/>
                <a:ea typeface="Cambria" panose="02040503050406030204" pitchFamily="18" charset="0"/>
              </a:rPr>
              <a:t>Nojozi</a:t>
            </a:r>
            <a:r>
              <a:rPr lang="en-IN" sz="2400" dirty="0">
                <a:latin typeface="Cambria" panose="02040503050406030204" pitchFamily="18" charset="0"/>
                <a:ea typeface="Cambria" panose="02040503050406030204" pitchFamily="18" charset="0"/>
              </a:rPr>
              <a:t>, M. S. Scott and P. </a:t>
            </a:r>
            <a:r>
              <a:rPr lang="en-IN" sz="2400" dirty="0" err="1">
                <a:latin typeface="Cambria" panose="02040503050406030204" pitchFamily="18" charset="0"/>
                <a:ea typeface="Cambria" panose="02040503050406030204" pitchFamily="18" charset="0"/>
              </a:rPr>
              <a:t>Nomnga</a:t>
            </a:r>
            <a:r>
              <a:rPr lang="en-IN" sz="2400" dirty="0">
                <a:latin typeface="Cambria" panose="02040503050406030204" pitchFamily="18" charset="0"/>
                <a:ea typeface="Cambria" panose="02040503050406030204" pitchFamily="18" charset="0"/>
              </a:rPr>
              <a:t>, "An m-</a:t>
            </a:r>
            <a:r>
              <a:rPr lang="en-IN" sz="2400" dirty="0" err="1">
                <a:latin typeface="Cambria" panose="02040503050406030204" pitchFamily="18" charset="0"/>
                <a:ea typeface="Cambria" panose="02040503050406030204" pitchFamily="18" charset="0"/>
              </a:rPr>
              <a:t>agric</a:t>
            </a:r>
            <a:r>
              <a:rPr lang="en-IN" sz="2400" dirty="0">
                <a:latin typeface="Cambria" panose="02040503050406030204" pitchFamily="18" charset="0"/>
                <a:ea typeface="Cambria" panose="02040503050406030204" pitchFamily="18" charset="0"/>
              </a:rPr>
              <a:t> application for broadcasting agricultural information for subsistence farmers in rural areas of the eastern cape," 2016 IST-Africa Week Conference, Durban, South Africa, 2016.</a:t>
            </a:r>
          </a:p>
          <a:p>
            <a:pPr marL="438150" indent="-285750">
              <a:spcBef>
                <a:spcPts val="0"/>
              </a:spcBef>
            </a:pPr>
            <a:endParaRPr lang="en-IN" sz="2400" dirty="0">
              <a:latin typeface="Cambria" panose="02040503050406030204" pitchFamily="18" charset="0"/>
              <a:ea typeface="Cambria" panose="02040503050406030204" pitchFamily="18" charset="0"/>
            </a:endParaRPr>
          </a:p>
          <a:p>
            <a:pPr marL="438150" indent="-285750">
              <a:spcBef>
                <a:spcPts val="0"/>
              </a:spcBef>
            </a:pPr>
            <a:r>
              <a:rPr lang="en-IN" sz="2400" dirty="0">
                <a:latin typeface="Cambria" panose="02040503050406030204" pitchFamily="18" charset="0"/>
                <a:ea typeface="Cambria" panose="02040503050406030204" pitchFamily="18" charset="0"/>
              </a:rPr>
              <a:t>D. S. </a:t>
            </a:r>
            <a:r>
              <a:rPr lang="en-IN" sz="2400" dirty="0" err="1">
                <a:latin typeface="Cambria" panose="02040503050406030204" pitchFamily="18" charset="0"/>
                <a:ea typeface="Cambria" panose="02040503050406030204" pitchFamily="18" charset="0"/>
              </a:rPr>
              <a:t>Gangwar</a:t>
            </a:r>
            <a:r>
              <a:rPr lang="en-IN" sz="2400" dirty="0">
                <a:latin typeface="Cambria" panose="02040503050406030204" pitchFamily="18" charset="0"/>
                <a:ea typeface="Cambria" panose="02040503050406030204" pitchFamily="18" charset="0"/>
              </a:rPr>
              <a:t>, S. Tyagi and S. K. Soni, "Connecting Farmers to Knowledge, Networks and Institutions for Agroecological Sustainability," 2020 International Conference on Electrical and Electronics Engineering (ICE3), Gorakhpur, India, 2020.</a:t>
            </a:r>
          </a:p>
          <a:p>
            <a:pPr marL="152400" indent="0">
              <a:spcBef>
                <a:spcPts val="0"/>
              </a:spcBef>
              <a:buNone/>
            </a:pPr>
            <a:endParaRPr lang="en-IN" sz="2400" dirty="0">
              <a:latin typeface="Cambria" panose="02040503050406030204" pitchFamily="18" charset="0"/>
              <a:ea typeface="Cambria" panose="02040503050406030204" pitchFamily="18" charset="0"/>
            </a:endParaRPr>
          </a:p>
          <a:p>
            <a:pPr marL="438150" indent="-285750">
              <a:spcBef>
                <a:spcPts val="0"/>
              </a:spcBef>
            </a:pPr>
            <a:r>
              <a:rPr lang="en-IN" sz="2400" dirty="0">
                <a:latin typeface="Cambria" panose="02040503050406030204" pitchFamily="18" charset="0"/>
                <a:ea typeface="Cambria" panose="02040503050406030204" pitchFamily="18" charset="0"/>
              </a:rPr>
              <a:t>U. </a:t>
            </a:r>
            <a:r>
              <a:rPr lang="en-IN" sz="2400" dirty="0" err="1">
                <a:latin typeface="Cambria" panose="02040503050406030204" pitchFamily="18" charset="0"/>
                <a:ea typeface="Cambria" panose="02040503050406030204" pitchFamily="18" charset="0"/>
              </a:rPr>
              <a:t>Patii</a:t>
            </a:r>
            <a:r>
              <a:rPr lang="en-IN" sz="2400" dirty="0">
                <a:latin typeface="Cambria" panose="02040503050406030204" pitchFamily="18" charset="0"/>
                <a:ea typeface="Cambria" panose="02040503050406030204" pitchFamily="18" charset="0"/>
              </a:rPr>
              <a:t>, P. Saxena and N. </a:t>
            </a:r>
            <a:r>
              <a:rPr lang="en-IN" sz="2400" dirty="0" err="1">
                <a:latin typeface="Cambria" panose="02040503050406030204" pitchFamily="18" charset="0"/>
                <a:ea typeface="Cambria" panose="02040503050406030204" pitchFamily="18" charset="0"/>
              </a:rPr>
              <a:t>Sidnal</a:t>
            </a:r>
            <a:r>
              <a:rPr lang="en-IN" sz="2400" dirty="0">
                <a:latin typeface="Cambria" panose="02040503050406030204" pitchFamily="18" charset="0"/>
                <a:ea typeface="Cambria" panose="02040503050406030204" pitchFamily="18" charset="0"/>
              </a:rPr>
              <a:t>, "Peer-to-peer knowledge sharing platform for farmers with auto-recommendation feature," 2017 International Conference On Smart Technologies For Smart Nation (</a:t>
            </a:r>
            <a:r>
              <a:rPr lang="en-IN" sz="2400" dirty="0" err="1">
                <a:latin typeface="Cambria" panose="02040503050406030204" pitchFamily="18" charset="0"/>
                <a:ea typeface="Cambria" panose="02040503050406030204" pitchFamily="18" charset="0"/>
              </a:rPr>
              <a:t>SmartTechCon</a:t>
            </a:r>
            <a:r>
              <a:rPr lang="en-IN" sz="2400" dirty="0">
                <a:latin typeface="Cambria" panose="02040503050406030204" pitchFamily="18" charset="0"/>
                <a:ea typeface="Cambria" panose="02040503050406030204" pitchFamily="18" charset="0"/>
              </a:rPr>
              <a:t>), Bengaluru, India, 2017.</a:t>
            </a:r>
          </a:p>
          <a:p>
            <a:pPr marL="438150" indent="-285750">
              <a:spcBef>
                <a:spcPts val="0"/>
              </a:spcBef>
            </a:pPr>
            <a:endParaRPr lang="en-IN" dirty="0">
              <a:latin typeface="Cambria" panose="02040503050406030204" pitchFamily="18" charset="0"/>
              <a:ea typeface="Cambria" panose="02040503050406030204" pitchFamily="18" charset="0"/>
            </a:endParaRPr>
          </a:p>
          <a:p>
            <a:pPr marL="438150" indent="-285750">
              <a:spcBef>
                <a:spcPts val="0"/>
              </a:spcBef>
            </a:pPr>
            <a:r>
              <a:rPr lang="en-IN" sz="2400" dirty="0">
                <a:latin typeface="Cambria" panose="02040503050406030204" pitchFamily="18" charset="0"/>
                <a:ea typeface="Cambria" panose="02040503050406030204" pitchFamily="18" charset="0"/>
              </a:rPr>
              <a:t>N. </a:t>
            </a:r>
            <a:r>
              <a:rPr lang="en-IN" sz="2400" dirty="0" err="1">
                <a:latin typeface="Cambria" panose="02040503050406030204" pitchFamily="18" charset="0"/>
                <a:ea typeface="Cambria" panose="02040503050406030204" pitchFamily="18" charset="0"/>
              </a:rPr>
              <a:t>Kuntagod</a:t>
            </a:r>
            <a:r>
              <a:rPr lang="en-IN" sz="2400" dirty="0">
                <a:latin typeface="Cambria" panose="02040503050406030204" pitchFamily="18" charset="0"/>
                <a:ea typeface="Cambria" panose="02040503050406030204" pitchFamily="18" charset="0"/>
              </a:rPr>
              <a:t>, S. Paul, S. </a:t>
            </a:r>
            <a:r>
              <a:rPr lang="en-IN" sz="2400" dirty="0" err="1">
                <a:latin typeface="Cambria" panose="02040503050406030204" pitchFamily="18" charset="0"/>
                <a:ea typeface="Cambria" panose="02040503050406030204" pitchFamily="18" charset="0"/>
              </a:rPr>
              <a:t>Kumaresan</a:t>
            </a:r>
            <a:r>
              <a:rPr lang="en-IN" sz="2400" dirty="0">
                <a:latin typeface="Cambria" panose="02040503050406030204" pitchFamily="18" charset="0"/>
                <a:ea typeface="Cambria" panose="02040503050406030204" pitchFamily="18" charset="0"/>
              </a:rPr>
              <a:t>, S. </a:t>
            </a:r>
            <a:r>
              <a:rPr lang="en-IN" sz="2400" dirty="0" err="1">
                <a:latin typeface="Cambria" panose="02040503050406030204" pitchFamily="18" charset="0"/>
                <a:ea typeface="Cambria" panose="02040503050406030204" pitchFamily="18" charset="0"/>
              </a:rPr>
              <a:t>Ganti</a:t>
            </a:r>
            <a:r>
              <a:rPr lang="en-IN" sz="2400" dirty="0">
                <a:latin typeface="Cambria" panose="02040503050406030204" pitchFamily="18" charset="0"/>
                <a:ea typeface="Cambria" panose="02040503050406030204" pitchFamily="18" charset="0"/>
              </a:rPr>
              <a:t> and G. Yala, "Last-mile wireless connected crop solution for smallholder farmers: Profitably connecting all the major players in the agriculture ecosystem in rural areas," 2015 IEEE Asia Pacific Conference on Wireless and Mobile (</a:t>
            </a:r>
            <a:r>
              <a:rPr lang="en-IN" sz="2400" dirty="0" err="1">
                <a:latin typeface="Cambria" panose="02040503050406030204" pitchFamily="18" charset="0"/>
                <a:ea typeface="Cambria" panose="02040503050406030204" pitchFamily="18" charset="0"/>
              </a:rPr>
              <a:t>APWiMob</a:t>
            </a:r>
            <a:r>
              <a:rPr lang="en-IN" sz="2400" dirty="0">
                <a:latin typeface="Cambria" panose="02040503050406030204" pitchFamily="18" charset="0"/>
                <a:ea typeface="Cambria" panose="02040503050406030204" pitchFamily="18" charset="0"/>
              </a:rPr>
              <a:t>), Bandung, Indonesia, 2015</a:t>
            </a:r>
          </a:p>
          <a:p>
            <a:pPr marL="438150" indent="-285750">
              <a:spcBef>
                <a:spcPts val="0"/>
              </a:spcBef>
            </a:pPr>
            <a:endParaRPr lang="en-IN" sz="2400" dirty="0">
              <a:latin typeface="Cambria" panose="02040503050406030204" pitchFamily="18" charset="0"/>
              <a:ea typeface="Cambria" panose="02040503050406030204" pitchFamily="18" charset="0"/>
            </a:endParaRPr>
          </a:p>
          <a:p>
            <a:pPr marL="438150" indent="-285750">
              <a:spcBef>
                <a:spcPts val="0"/>
              </a:spcBef>
            </a:pPr>
            <a:endParaRPr lang="en-IN" sz="2400" dirty="0">
              <a:latin typeface="Cambria" panose="02040503050406030204" pitchFamily="18" charset="0"/>
              <a:ea typeface="Cambria" panose="02040503050406030204" pitchFamily="18" charset="0"/>
            </a:endParaRPr>
          </a:p>
          <a:p>
            <a:pPr marL="438150" indent="-285750">
              <a:spcBef>
                <a:spcPts val="0"/>
              </a:spcBef>
            </a:pPr>
            <a:endParaRPr lang="en-IN" sz="2400" dirty="0">
              <a:latin typeface="Cambria" panose="02040503050406030204" pitchFamily="18" charset="0"/>
              <a:ea typeface="Cambria" panose="020405030504060302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1600" dirty="0"/>
              <a:t>Agriculture has played a very vital role in the Indian economy, contributing about 17-20% and engaging around 50% of </a:t>
            </a:r>
            <a:r>
              <a:rPr lang="en-US" sz="1600" dirty="0" err="1"/>
              <a:t>labour</a:t>
            </a:r>
            <a:r>
              <a:rPr lang="en-US" sz="1600" dirty="0"/>
              <a:t>. Food security not only for the present 1.4 billion but also for those to come requires agriculture for sure. Farmers are the backbone of the agrarian Indian economy, provided their role as suppliers of food and raw materials.</a:t>
            </a:r>
          </a:p>
          <a:p>
            <a:r>
              <a:rPr lang="en-US" sz="1600" dirty="0"/>
              <a:t>Farmers in modern times face serious challenges that minimize their productivity and income. Most farmers have absolutely no access to markets where they can sell their crops. This leads to a lot of crop wastage, and for those who find markets, the prices are very low.</a:t>
            </a:r>
          </a:p>
          <a:p>
            <a:r>
              <a:rPr lang="en-US" sz="1600" dirty="0"/>
              <a:t>The main aim of our application is to provide an attribute-friendly mobile platform for farmers. This app was named '</a:t>
            </a:r>
            <a:r>
              <a:rPr lang="en-US" sz="1600" dirty="0" err="1"/>
              <a:t>AgriEase</a:t>
            </a:r>
            <a:r>
              <a:rPr lang="en-US" sz="1600" dirty="0"/>
              <a:t>' and was designed to address most of the needs of a farmer thus bringing all aspects of the farming cycle on one available interface. </a:t>
            </a:r>
            <a:r>
              <a:rPr lang="en-US" sz="1600" dirty="0" err="1"/>
              <a:t>AgriEase</a:t>
            </a:r>
            <a:r>
              <a:rPr lang="en-US" sz="1600" dirty="0"/>
              <a:t> allows farmers to rent machinery, view up-to-date mandi prices, and seamlessly handle cart functionality with secure user authentication. The application does not need middlemen to facilitate the farmer in obtaining important information and performing transactions, both in farming activities and personal household expenses. </a:t>
            </a:r>
            <a:r>
              <a:rPr lang="en-US" sz="1600" dirty="0" err="1"/>
              <a:t>AgriEase</a:t>
            </a:r>
            <a:r>
              <a:rPr lang="en-US" sz="1600" dirty="0"/>
              <a:t> will also provide updated information about the availability of various government subsidies and grants. Farmers can therefore be totally empowered to enjoy full financial support from such schemes. </a:t>
            </a:r>
            <a:r>
              <a:rPr lang="en-US" sz="1600" dirty="0" err="1"/>
              <a:t>AgriEase</a:t>
            </a:r>
            <a:r>
              <a:rPr lang="en-US" sz="1600" dirty="0"/>
              <a:t> is a service-oriented facility that makes it easy for farmers to directly access agricultural credit and all support tools under one roof for maximum efficiency, complements, and maintains productive and good financial management.</a:t>
            </a:r>
            <a:endParaRPr lang="en-GB" sz="16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US" sz="1800" dirty="0"/>
              <a:t>The integration of technology into agriculture has garnered significant attention in recent years, primarily focusing on empowering smallholder farmers, who play a vital role in global food security. Mobile application is designed for better market access, information dissemination, and crop management, as well as solutions aimed at enhancing agricultural productivity through connected ecosystems.</a:t>
            </a:r>
          </a:p>
          <a:p>
            <a:r>
              <a:rPr lang="en-US" sz="1800" dirty="0"/>
              <a:t>Mobile applications are becoming increasingly vital tools in agriculture, offering innovative ways for farmers to manage crops, access market prices, and receive expert advice.</a:t>
            </a:r>
          </a:p>
          <a:p>
            <a:r>
              <a:rPr lang="en-US" sz="1800" dirty="0"/>
              <a:t>The goal is to bridge the gap between farmers and consumers, increase transparency, and ensure fair prices without the interference of middlemen.</a:t>
            </a:r>
          </a:p>
          <a:p>
            <a:endParaRPr lang="en-GB" sz="1800"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US" sz="1800" b="1" dirty="0"/>
              <a:t>Difficulty in Machinery Access: </a:t>
            </a:r>
          </a:p>
          <a:p>
            <a:pPr marL="0" indent="0">
              <a:buNone/>
            </a:pPr>
            <a:r>
              <a:rPr lang="en-US" sz="1800" dirty="0"/>
              <a:t>Farmers face challenges in locating machinery and renting farms, which can hinder     productivity.</a:t>
            </a:r>
          </a:p>
          <a:p>
            <a:r>
              <a:rPr lang="en-US" sz="1800" b="1" dirty="0"/>
              <a:t>Report Generation Issues: </a:t>
            </a:r>
          </a:p>
          <a:p>
            <a:pPr marL="0" indent="0">
              <a:buNone/>
            </a:pPr>
            <a:r>
              <a:rPr lang="en-US" sz="1800" dirty="0"/>
              <a:t>The current system struggles with producing accurate and timely reports, leading to inefficiencies in data management.</a:t>
            </a:r>
          </a:p>
          <a:p>
            <a:r>
              <a:rPr lang="en-US" sz="1800" b="1" dirty="0"/>
              <a:t>Limited Awareness: </a:t>
            </a:r>
          </a:p>
          <a:p>
            <a:pPr marL="0" indent="0">
              <a:buNone/>
            </a:pPr>
            <a:r>
              <a:rPr lang="en-US" sz="1800" dirty="0"/>
              <a:t>Farmers' awareness of ecosystem services varies significantly, affecting their ability to utilize available resources effectively</a:t>
            </a:r>
            <a:endParaRPr lang="en-IN" sz="1800"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sz="1400" dirty="0"/>
              <a:t>The proposed system will address the increasing demand for digital agriculture through offering a simple interface to farmers and any agricultural stakeholder. Major tab screens will include Crops, Machinery, Cart, and Profile, designed to afford users easy access to important tools and information. Excluding other features, the 'Crops' tab would be meant for viewing and managing data as far as crops are concerned, while the 'Machinery' tab is to be used for accessing farming equipment. The tab for 'Cart' would support e-commerce functionality regarding agricultural products, while the 'Profile' tab would make sure that the user has a personalized experience. </a:t>
            </a:r>
          </a:p>
          <a:p>
            <a:pPr>
              <a:buFont typeface="Arial" panose="020B0604020202020204" pitchFamily="34" charset="0"/>
              <a:buChar char="•"/>
            </a:pPr>
            <a:r>
              <a:rPr lang="en-US" sz="1400" dirty="0"/>
              <a:t>The backend architecture implements robust technologies in keeping operations very secure and reliable. The authentication routes are of vital importance during user validation at the time of registration and login. MongoDB is employed for managing the NoSQL database, ensuring flexibility and scalability in storing user information and operational data. Successful login will finally open a session by implementing token-based authentication mechanisms that ensure the accrued continuous access of users to their profiles and application features. </a:t>
            </a:r>
          </a:p>
          <a:p>
            <a:pPr>
              <a:buFont typeface="Arial" panose="020B0604020202020204" pitchFamily="34" charset="0"/>
              <a:buChar char="•"/>
            </a:pPr>
            <a:r>
              <a:rPr lang="en-US" sz="1400" dirty="0"/>
              <a:t>The proposed system implements a mechanism called </a:t>
            </a:r>
            <a:r>
              <a:rPr lang="en-US" sz="1400" dirty="0" err="1"/>
              <a:t>UserContext</a:t>
            </a:r>
            <a:r>
              <a:rPr lang="en-US" sz="1400" dirty="0"/>
              <a:t> to manage user data across the application. It ensures that any modification in the profile of a user would be changed dynamically over different screens, increasing the responsiveness and usability of the application. As the architecture of the system is modular, it can be easily scaled up in the future to include weather forecasting, crop disease diagnostics, and market price monitoring. This makes the solution flexible enough to support sustainable agricultural development. </a:t>
            </a:r>
          </a:p>
          <a:p>
            <a:pPr>
              <a:buFont typeface="Arial" panose="020B0604020202020204" pitchFamily="34" charset="0"/>
              <a:buChar char="•"/>
            </a:pPr>
            <a:r>
              <a:rPr lang="en-US" sz="1400" dirty="0"/>
              <a:t>It integrates several advanced backend technologies into an intuitive frontend interface, the objective of which is enabling agricultural efficiency in reducing human effort while equipping the users through informed decision-making. With secure authentication, dynamic data management, and ease of navigation, this turns the site into an appropriate application environment for target users such as small-scale farmers and large-scale agricultural enterprises</a:t>
            </a:r>
            <a:endParaRPr lang="en-IN" sz="1400"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dirty="0"/>
              <a:t>Clean and user-friendly UI to help and facilitate farmers</a:t>
            </a:r>
          </a:p>
          <a:p>
            <a:r>
              <a:rPr lang="en-US" dirty="0"/>
              <a:t>Enhancing Farmer Access to Information</a:t>
            </a:r>
            <a:endParaRPr lang="en-GB" dirty="0"/>
          </a:p>
          <a:p>
            <a:r>
              <a:rPr lang="en-IN" dirty="0"/>
              <a:t>Increasing Technological Accessibility</a:t>
            </a:r>
            <a:endParaRPr lang="en-GB" dirty="0"/>
          </a:p>
          <a:p>
            <a:r>
              <a:rPr lang="en-US" dirty="0"/>
              <a:t>Facilitating Knowledge Sharing and Collaboration</a:t>
            </a:r>
            <a:endParaRPr lang="en-GB" dirty="0"/>
          </a:p>
          <a:p>
            <a:r>
              <a:rPr lang="en-IN" dirty="0"/>
              <a:t>Providing Real-Time Problem Solving</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r>
              <a:rPr lang="en-IN" sz="1800" dirty="0"/>
              <a:t>User Authentication Module</a:t>
            </a:r>
            <a:r>
              <a:rPr lang="en-US" sz="1800" dirty="0"/>
              <a:t>: </a:t>
            </a:r>
          </a:p>
          <a:p>
            <a:pPr marL="0" indent="0">
              <a:buNone/>
            </a:pPr>
            <a:r>
              <a:rPr lang="en-US" sz="1800" dirty="0"/>
              <a:t>Handles user registration, authentication, and role-based access control for farmers, aggregators, and general users.</a:t>
            </a:r>
          </a:p>
          <a:p>
            <a:r>
              <a:rPr lang="en-IN" sz="1800" dirty="0"/>
              <a:t>Machinery Marketplace Module</a:t>
            </a:r>
            <a:r>
              <a:rPr lang="en-US" sz="1800" dirty="0"/>
              <a:t>: </a:t>
            </a:r>
          </a:p>
          <a:p>
            <a:pPr marL="0" indent="0">
              <a:buNone/>
            </a:pPr>
            <a:r>
              <a:rPr lang="en-US" sz="1800" dirty="0"/>
              <a:t>This module provides a complete marketplace where farmers could buy or rent farm machinery. It is a categorized catalog of tractors, irrigation systems, and more that farmers can browse for modern farming..</a:t>
            </a:r>
          </a:p>
          <a:p>
            <a:r>
              <a:rPr lang="en-IN" sz="1800" dirty="0"/>
              <a:t>Crop Selling Module</a:t>
            </a:r>
            <a:r>
              <a:rPr lang="en-US" sz="1800" dirty="0"/>
              <a:t>: </a:t>
            </a:r>
          </a:p>
          <a:p>
            <a:pPr marL="0" indent="0">
              <a:buNone/>
            </a:pPr>
            <a:r>
              <a:rPr lang="en-US" sz="1800" dirty="0"/>
              <a:t>This module of selling the crops enables farmers by providing them with a direct platform for marketing their produce.</a:t>
            </a:r>
          </a:p>
          <a:p>
            <a:pPr marL="0" indent="0">
              <a:buNone/>
            </a:pPr>
            <a:endParaRPr lang="en-GB" sz="1800"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8930-231A-B197-F688-70FAE81A8FA0}"/>
              </a:ext>
            </a:extLst>
          </p:cNvPr>
          <p:cNvSpPr>
            <a:spLocks noGrp="1"/>
          </p:cNvSpPr>
          <p:nvPr>
            <p:ph type="title"/>
          </p:nvPr>
        </p:nvSpPr>
        <p:spPr/>
        <p:txBody>
          <a:bodyPr/>
          <a:lstStyle/>
          <a:p>
            <a:r>
              <a:rPr lang="en-GB" dirty="0"/>
              <a:t>Methodology/Modules</a:t>
            </a:r>
            <a:endParaRPr lang="en-IN" dirty="0"/>
          </a:p>
        </p:txBody>
      </p:sp>
      <p:sp>
        <p:nvSpPr>
          <p:cNvPr id="3" name="Content Placeholder 2">
            <a:extLst>
              <a:ext uri="{FF2B5EF4-FFF2-40B4-BE49-F238E27FC236}">
                <a16:creationId xmlns:a16="http://schemas.microsoft.com/office/drawing/2014/main" id="{09CD40EC-5FB4-74CC-DC80-D0FD097DA403}"/>
              </a:ext>
            </a:extLst>
          </p:cNvPr>
          <p:cNvSpPr>
            <a:spLocks noGrp="1"/>
          </p:cNvSpPr>
          <p:nvPr>
            <p:ph idx="1"/>
          </p:nvPr>
        </p:nvSpPr>
        <p:spPr/>
        <p:txBody>
          <a:bodyPr>
            <a:normAutofit/>
          </a:bodyPr>
          <a:lstStyle/>
          <a:p>
            <a:r>
              <a:rPr lang="en-IN" sz="1800" dirty="0"/>
              <a:t>Weather Insights Module</a:t>
            </a:r>
            <a:r>
              <a:rPr lang="en-US" sz="1800" dirty="0"/>
              <a:t>:  </a:t>
            </a:r>
          </a:p>
          <a:p>
            <a:pPr marL="0" indent="0">
              <a:buNone/>
            </a:pPr>
            <a:r>
              <a:rPr lang="en-US" sz="1800" dirty="0"/>
              <a:t>Provides resources and information to educate users about ecosystem services and best farming practices.</a:t>
            </a:r>
          </a:p>
          <a:p>
            <a:r>
              <a:rPr lang="en-IN" sz="1800" dirty="0"/>
              <a:t>Mandi price display Module</a:t>
            </a:r>
            <a:endParaRPr lang="en-US" sz="1800" dirty="0"/>
          </a:p>
          <a:p>
            <a:pPr marL="0" indent="0">
              <a:buNone/>
            </a:pPr>
            <a:r>
              <a:rPr lang="en-US" sz="1800" dirty="0"/>
              <a:t>It shows the price of the nearest mandi by simply listing some predefined markets along with the crop prices available in each market. </a:t>
            </a:r>
          </a:p>
          <a:p>
            <a:r>
              <a:rPr lang="en-IN" sz="1800" dirty="0" err="1"/>
              <a:t>LoanSchemes</a:t>
            </a:r>
            <a:r>
              <a:rPr lang="en-IN" sz="1800" dirty="0"/>
              <a:t> Module</a:t>
            </a:r>
          </a:p>
          <a:p>
            <a:pPr marL="0" indent="0">
              <a:buNone/>
            </a:pPr>
            <a:r>
              <a:rPr lang="en-US" sz="1800" dirty="0"/>
              <a:t>This module provides a pool of loan schemes available for farmers, by presenting a priori loan programs and their principal parameters (list of eligibility criteria, interest rate, repayment term, and amount of the maximum loan).</a:t>
            </a:r>
          </a:p>
          <a:p>
            <a:endParaRPr lang="en-IN" sz="1800" dirty="0"/>
          </a:p>
        </p:txBody>
      </p:sp>
    </p:spTree>
    <p:extLst>
      <p:ext uri="{BB962C8B-B14F-4D97-AF65-F5344CB8AC3E}">
        <p14:creationId xmlns:p14="http://schemas.microsoft.com/office/powerpoint/2010/main" val="164032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rmAutofit/>
          </a:bodyPr>
          <a:lstStyle/>
          <a:p>
            <a:endParaRPr lang="en-IN" sz="2000" dirty="0"/>
          </a:p>
          <a:p>
            <a:endParaRPr lang="en-IN" sz="2000" dirty="0"/>
          </a:p>
          <a:p>
            <a:r>
              <a:rPr lang="en-IN" sz="2000" dirty="0"/>
              <a:t>Modular Architecture: Divides functionality into components like </a:t>
            </a:r>
            <a:r>
              <a:rPr lang="en-IN" sz="2000" dirty="0" err="1"/>
              <a:t>ToolsGrid</a:t>
            </a:r>
            <a:r>
              <a:rPr lang="en-IN" sz="2000" dirty="0"/>
              <a:t>, </a:t>
            </a:r>
            <a:r>
              <a:rPr lang="en-IN" sz="2000" dirty="0" err="1"/>
              <a:t>CropsGrid</a:t>
            </a:r>
            <a:r>
              <a:rPr lang="en-IN" sz="2000" dirty="0"/>
              <a:t>, </a:t>
            </a:r>
            <a:r>
              <a:rPr lang="en-IN" sz="2000" dirty="0" err="1"/>
              <a:t>ToolDetail</a:t>
            </a:r>
            <a:r>
              <a:rPr lang="en-IN" sz="2000" dirty="0"/>
              <a:t>, etc.</a:t>
            </a:r>
          </a:p>
          <a:p>
            <a:r>
              <a:rPr lang="en-IN" sz="2000" dirty="0"/>
              <a:t>Navigation-Driven: User flow is managed by React Navigation.</a:t>
            </a:r>
          </a:p>
          <a:p>
            <a:r>
              <a:rPr lang="en-IN" sz="2000" dirty="0"/>
              <a:t>Data </a:t>
            </a:r>
            <a:r>
              <a:rPr lang="en-IN" sz="2000" dirty="0" err="1"/>
              <a:t>Handling:Tools</a:t>
            </a:r>
            <a:r>
              <a:rPr lang="en-IN" sz="2000" dirty="0"/>
              <a:t> and Crops are stored in </a:t>
            </a:r>
            <a:r>
              <a:rPr lang="en-IN" sz="2000" dirty="0" err="1"/>
              <a:t>toolsData</a:t>
            </a:r>
            <a:r>
              <a:rPr lang="en-IN" sz="2000" dirty="0"/>
              <a:t> and </a:t>
            </a:r>
            <a:r>
              <a:rPr lang="en-IN" sz="2000" dirty="0" err="1"/>
              <a:t>cropsData.Data</a:t>
            </a:r>
            <a:r>
              <a:rPr lang="en-IN" sz="2000" dirty="0"/>
              <a:t> is passed via props between components for consistency.</a:t>
            </a:r>
          </a:p>
          <a:p>
            <a:pPr marL="0" indent="0">
              <a:buNone/>
            </a:pPr>
            <a:endParaRPr lang="en-IN" sz="2000" dirty="0"/>
          </a:p>
        </p:txBody>
      </p:sp>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272</TotalTime>
  <Words>1736</Words>
  <Application>Microsoft Office PowerPoint</Application>
  <PresentationFormat>Widescreen</PresentationFormat>
  <Paragraphs>120</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Cambria</vt:lpstr>
      <vt:lpstr>Verdana</vt:lpstr>
      <vt:lpstr>Bioinformatics</vt:lpstr>
      <vt:lpstr>Uplifting the Farmer through a Connected Ecosystem</vt:lpstr>
      <vt:lpstr>Introduction</vt:lpstr>
      <vt:lpstr>Literature Review</vt:lpstr>
      <vt:lpstr>Existing method Drawback</vt:lpstr>
      <vt:lpstr>Proposed Method</vt:lpstr>
      <vt:lpstr>Objectives</vt:lpstr>
      <vt:lpstr>Methodology/Modules</vt:lpstr>
      <vt:lpstr>Methodology/Modules</vt:lpstr>
      <vt:lpstr>Architecture</vt:lpstr>
      <vt:lpstr>Architecture Diagram</vt:lpstr>
      <vt:lpstr>Flow-Diagram</vt:lpstr>
      <vt:lpstr>Hardware/software components</vt:lpstr>
      <vt:lpstr>Timeline of Project</vt:lpstr>
      <vt:lpstr>Outcomes</vt:lpstr>
      <vt:lpstr>Outcomes</vt:lpstr>
      <vt:lpstr>Outcomes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DELL</cp:lastModifiedBy>
  <cp:revision>48</cp:revision>
  <dcterms:created xsi:type="dcterms:W3CDTF">2023-03-16T03:26:27Z</dcterms:created>
  <dcterms:modified xsi:type="dcterms:W3CDTF">2025-01-09T17:01:30Z</dcterms:modified>
</cp:coreProperties>
</file>