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64" r:id="rId4"/>
    <p:sldId id="258" r:id="rId5"/>
    <p:sldId id="259" r:id="rId6"/>
    <p:sldId id="261" r:id="rId7"/>
    <p:sldId id="260"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1FE4-F5D7-49FB-A461-D95E046379A5}" v="11" dt="2024-02-09T03:14:49.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958A1-3D17-2438-07AB-176F6826B9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4FFD248-A442-2071-EBDA-A4043E033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8BBFDD7-AC63-DDD9-7BDD-9BB4BA75F5F4}"/>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5" name="Footer Placeholder 4">
            <a:extLst>
              <a:ext uri="{FF2B5EF4-FFF2-40B4-BE49-F238E27FC236}">
                <a16:creationId xmlns:a16="http://schemas.microsoft.com/office/drawing/2014/main" xmlns="" id="{0B10F92D-0C2B-9D8C-5D87-9EFDB57406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798E9EC-86FB-8F4A-10F4-8CD09ABA6AA2}"/>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346561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10EA7-AD90-AD0F-CF61-432B370EAF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AF27237-7B3A-3996-E7DB-ADE89011C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9D8320F-9739-E014-CED6-0BE59CFCC429}"/>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5" name="Footer Placeholder 4">
            <a:extLst>
              <a:ext uri="{FF2B5EF4-FFF2-40B4-BE49-F238E27FC236}">
                <a16:creationId xmlns:a16="http://schemas.microsoft.com/office/drawing/2014/main" xmlns="" id="{692E07BC-2E4D-A4D4-771F-1274939B8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91990C9-9040-4E07-FC51-3C8ACA7AA52E}"/>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5775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EA93CC1-D4D9-9016-1369-1B494AE2E6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BDED094-5403-C5F3-64C1-B2E321306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A58C939-A441-6C90-59AF-28718D9FA85B}"/>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5" name="Footer Placeholder 4">
            <a:extLst>
              <a:ext uri="{FF2B5EF4-FFF2-40B4-BE49-F238E27FC236}">
                <a16:creationId xmlns:a16="http://schemas.microsoft.com/office/drawing/2014/main" xmlns="" id="{570E0A6D-4806-FF1F-8093-DBFAAD569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E944DA4-F7CA-82DC-5F0B-3BABBCB7E370}"/>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84181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96730-3582-BB46-EDEC-DDF861D291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2C8F9E0-6315-6448-4DFA-9622D436C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B98AA9-481C-C592-5B37-74D32AC7B857}"/>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5" name="Footer Placeholder 4">
            <a:extLst>
              <a:ext uri="{FF2B5EF4-FFF2-40B4-BE49-F238E27FC236}">
                <a16:creationId xmlns:a16="http://schemas.microsoft.com/office/drawing/2014/main" xmlns="" id="{3DF5454D-F863-4071-CB45-FF24C965C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8522BEB-C950-2816-D766-E69E875FA0AE}"/>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419045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EDF82-B113-6571-A308-12A3DADD53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BD6AB2-B35B-0CE9-278B-48683512B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8DD758E-CBA3-E6CE-B674-088C1BE53D0C}"/>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5" name="Footer Placeholder 4">
            <a:extLst>
              <a:ext uri="{FF2B5EF4-FFF2-40B4-BE49-F238E27FC236}">
                <a16:creationId xmlns:a16="http://schemas.microsoft.com/office/drawing/2014/main" xmlns="" id="{FC51ACB3-7F03-B622-4DBF-0B81D30D9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A7C73D3-39B4-4135-491B-163669B60A26}"/>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18988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57713-BD13-2849-4A64-19E8A54B8D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84B380C-DA57-8820-B354-3C3E3FDC2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A93CF8A-635A-5883-5009-C7CF3FC4B8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A97DD12-F010-74DA-B9C7-A74EB99EA706}"/>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6" name="Footer Placeholder 5">
            <a:extLst>
              <a:ext uri="{FF2B5EF4-FFF2-40B4-BE49-F238E27FC236}">
                <a16:creationId xmlns:a16="http://schemas.microsoft.com/office/drawing/2014/main" xmlns="" id="{9BA6F3C0-6D47-0051-30A5-6D21B9786F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EF84556-3CB4-B032-F597-DE3712F042B8}"/>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322713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9141E-D8A1-6D6D-C0C1-420F229B77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4376C6C-2387-6B06-DFAC-371B8C4B9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DE7C897-4AF2-05A2-7979-042E085A93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B332253-A163-9991-1393-6F3212DED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B681080-48E4-9E60-4C44-2D7398DBD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C062495-D4C7-8449-21D2-821BEE354DA5}"/>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8" name="Footer Placeholder 7">
            <a:extLst>
              <a:ext uri="{FF2B5EF4-FFF2-40B4-BE49-F238E27FC236}">
                <a16:creationId xmlns:a16="http://schemas.microsoft.com/office/drawing/2014/main" xmlns="" id="{2F0D359B-E7E8-F3A9-072E-EAAAC7E5D8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61EC303-197A-631A-0ECB-8CC01C25E39B}"/>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20332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C777E-6767-51FC-DBC5-547A168F61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C9DFEDD-39AC-AF7F-87EF-E68008929796}"/>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4" name="Footer Placeholder 3">
            <a:extLst>
              <a:ext uri="{FF2B5EF4-FFF2-40B4-BE49-F238E27FC236}">
                <a16:creationId xmlns:a16="http://schemas.microsoft.com/office/drawing/2014/main" xmlns="" id="{517E163C-48DC-A8B0-7C1B-8088701D87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CEEB04F-D9E3-7C23-6F45-3DC0254A230F}"/>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178978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A488BD-13B4-22A5-3075-B52C7222C89F}"/>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3" name="Footer Placeholder 2">
            <a:extLst>
              <a:ext uri="{FF2B5EF4-FFF2-40B4-BE49-F238E27FC236}">
                <a16:creationId xmlns:a16="http://schemas.microsoft.com/office/drawing/2014/main" xmlns="" id="{DE246457-5D25-C2FF-2A7A-40ACBF0C00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EA5F8AE-49F9-A4C3-FEDF-670AD46B6606}"/>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50469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6DDA3-D067-72A8-9FFF-3554CF1EA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CF1EB35-2F4C-1B28-374D-615A7A61E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8E653F6-10E9-119C-1469-908A612F4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2AA8B2-7FB2-5882-C8EE-6415541B64BA}"/>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6" name="Footer Placeholder 5">
            <a:extLst>
              <a:ext uri="{FF2B5EF4-FFF2-40B4-BE49-F238E27FC236}">
                <a16:creationId xmlns:a16="http://schemas.microsoft.com/office/drawing/2014/main" xmlns="" id="{AF647EBC-B796-CC20-49E4-4F0D26D13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B4CAF9B-E3DA-9F48-DDA1-83AFF64112E1}"/>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299832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F48CF-77BA-F051-C443-B7C957B6E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FF05271-53EE-3127-B9DC-88D78D172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133FDA1-6BC0-ECE2-4B23-004E693C1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1DDD18-3917-53E6-1E7A-4C5ADFCB0606}"/>
              </a:ext>
            </a:extLst>
          </p:cNvPr>
          <p:cNvSpPr>
            <a:spLocks noGrp="1"/>
          </p:cNvSpPr>
          <p:nvPr>
            <p:ph type="dt" sz="half" idx="10"/>
          </p:nvPr>
        </p:nvSpPr>
        <p:spPr/>
        <p:txBody>
          <a:bodyPr/>
          <a:lstStyle/>
          <a:p>
            <a:fld id="{4E94A66C-54A0-47F0-BD56-22CB191F435E}" type="datetimeFigureOut">
              <a:rPr lang="en-IN" smtClean="0"/>
              <a:pPr/>
              <a:t>09-02-2024</a:t>
            </a:fld>
            <a:endParaRPr lang="en-IN"/>
          </a:p>
        </p:txBody>
      </p:sp>
      <p:sp>
        <p:nvSpPr>
          <p:cNvPr id="6" name="Footer Placeholder 5">
            <a:extLst>
              <a:ext uri="{FF2B5EF4-FFF2-40B4-BE49-F238E27FC236}">
                <a16:creationId xmlns:a16="http://schemas.microsoft.com/office/drawing/2014/main" xmlns="" id="{62FF2340-92E2-F08A-6AE9-A5227573A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77AD95D-B9BE-0208-602B-BA37F0F3C9A9}"/>
              </a:ext>
            </a:extLst>
          </p:cNvPr>
          <p:cNvSpPr>
            <a:spLocks noGrp="1"/>
          </p:cNvSpPr>
          <p:nvPr>
            <p:ph type="sldNum" sz="quarter" idx="12"/>
          </p:nvPr>
        </p:nvSpPr>
        <p:spPr/>
        <p:txBody>
          <a:body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324375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3D28FF-32FB-6A70-3344-1672DC08E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8EFBA22-3879-0909-F3FE-9370F7FCA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96E736-6F94-3BBD-3889-BED8D45C6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4A66C-54A0-47F0-BD56-22CB191F435E}" type="datetimeFigureOut">
              <a:rPr lang="en-IN" smtClean="0"/>
              <a:pPr/>
              <a:t>09-02-2024</a:t>
            </a:fld>
            <a:endParaRPr lang="en-IN"/>
          </a:p>
        </p:txBody>
      </p:sp>
      <p:sp>
        <p:nvSpPr>
          <p:cNvPr id="5" name="Footer Placeholder 4">
            <a:extLst>
              <a:ext uri="{FF2B5EF4-FFF2-40B4-BE49-F238E27FC236}">
                <a16:creationId xmlns:a16="http://schemas.microsoft.com/office/drawing/2014/main" xmlns="" id="{EAC52D07-674E-2FA6-0733-2EE6B17A5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D51985C-185E-F4ED-8B46-DAA41E5B6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254AF-B797-4281-8378-674DBA41DD6F}" type="slidenum">
              <a:rPr lang="en-IN" smtClean="0"/>
              <a:pPr/>
              <a:t>‹#›</a:t>
            </a:fld>
            <a:endParaRPr lang="en-IN"/>
          </a:p>
        </p:txBody>
      </p:sp>
    </p:spTree>
    <p:extLst>
      <p:ext uri="{BB962C8B-B14F-4D97-AF65-F5344CB8AC3E}">
        <p14:creationId xmlns:p14="http://schemas.microsoft.com/office/powerpoint/2010/main" xmlns="" val="44638637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9CB02-AB86-1F10-D675-CE6095650898}"/>
              </a:ext>
            </a:extLst>
          </p:cNvPr>
          <p:cNvSpPr>
            <a:spLocks noGrp="1"/>
          </p:cNvSpPr>
          <p:nvPr>
            <p:ph type="ctrTitle"/>
          </p:nvPr>
        </p:nvSpPr>
        <p:spPr>
          <a:xfrm>
            <a:off x="660400" y="2361010"/>
            <a:ext cx="10881360" cy="1788398"/>
          </a:xfrm>
        </p:spPr>
        <p:txBody>
          <a:bodyPr>
            <a:noAutofit/>
          </a:bodyPr>
          <a:lstStyle/>
          <a:p>
            <a:pPr marL="94615" marR="4445" algn="ctr">
              <a:spcBef>
                <a:spcPts val="960"/>
              </a:spcBef>
              <a:spcAft>
                <a:spcPts val="0"/>
              </a:spcAft>
            </a:pPr>
            <a:r>
              <a:rPr lang="en-IN" sz="4400" b="1" dirty="0" smtClean="0"/>
              <a:t>DEFECT DETECTION ON WELDED JOINTS USING ULTRASONIC TESTING</a:t>
            </a:r>
            <a:endParaRPr lang="en-IN" sz="4400" b="1" dirty="0"/>
          </a:p>
        </p:txBody>
      </p:sp>
      <p:sp>
        <p:nvSpPr>
          <p:cNvPr id="3" name="Subtitle 2">
            <a:extLst>
              <a:ext uri="{FF2B5EF4-FFF2-40B4-BE49-F238E27FC236}">
                <a16:creationId xmlns:a16="http://schemas.microsoft.com/office/drawing/2014/main" xmlns="" id="{27B3148B-4FC9-1D26-8210-FBAA63E76E3F}"/>
              </a:ext>
            </a:extLst>
          </p:cNvPr>
          <p:cNvSpPr>
            <a:spLocks noGrp="1"/>
          </p:cNvSpPr>
          <p:nvPr>
            <p:ph type="subTitle" idx="1"/>
          </p:nvPr>
        </p:nvSpPr>
        <p:spPr>
          <a:xfrm>
            <a:off x="1209043" y="4860062"/>
            <a:ext cx="3322319" cy="1617980"/>
          </a:xfrm>
        </p:spPr>
        <p:txBody>
          <a:bodyPr>
            <a:normAutofit fontScale="77500" lnSpcReduction="20000"/>
          </a:bodyPr>
          <a:lstStyle/>
          <a:p>
            <a:pPr algn="l"/>
            <a:r>
              <a:rPr lang="en-US" sz="2600" dirty="0">
                <a:solidFill>
                  <a:schemeClr val="tx1"/>
                </a:solidFill>
                <a:effectLst/>
                <a:latin typeface="Times New Roman" panose="02020603050405020304" pitchFamily="18" charset="0"/>
                <a:ea typeface="Times New Roman" panose="02020603050405020304" pitchFamily="18" charset="0"/>
              </a:rPr>
              <a:t>Under</a:t>
            </a:r>
            <a:r>
              <a:rPr lang="en-US" sz="2600" spc="-55" dirty="0">
                <a:solidFill>
                  <a:schemeClr val="tx1"/>
                </a:solidFill>
                <a:effectLst/>
                <a:latin typeface="Times New Roman" panose="02020603050405020304" pitchFamily="18" charset="0"/>
                <a:ea typeface="Times New Roman" panose="02020603050405020304" pitchFamily="18" charset="0"/>
              </a:rPr>
              <a:t> </a:t>
            </a:r>
            <a:r>
              <a:rPr lang="en-US" sz="2600" dirty="0">
                <a:solidFill>
                  <a:schemeClr val="tx1"/>
                </a:solidFill>
                <a:effectLst/>
                <a:latin typeface="Times New Roman" panose="02020603050405020304" pitchFamily="18" charset="0"/>
                <a:ea typeface="Times New Roman" panose="02020603050405020304" pitchFamily="18" charset="0"/>
              </a:rPr>
              <a:t>the</a:t>
            </a:r>
            <a:r>
              <a:rPr lang="en-US" sz="2600" spc="-55" dirty="0">
                <a:solidFill>
                  <a:schemeClr val="tx1"/>
                </a:solidFill>
                <a:effectLst/>
                <a:latin typeface="Times New Roman" panose="02020603050405020304" pitchFamily="18" charset="0"/>
                <a:ea typeface="Times New Roman" panose="02020603050405020304" pitchFamily="18" charset="0"/>
              </a:rPr>
              <a:t> </a:t>
            </a:r>
            <a:r>
              <a:rPr lang="en-US" sz="2600" dirty="0">
                <a:solidFill>
                  <a:schemeClr val="tx1"/>
                </a:solidFill>
                <a:effectLst/>
                <a:latin typeface="Times New Roman" panose="02020603050405020304" pitchFamily="18" charset="0"/>
                <a:ea typeface="Times New Roman" panose="02020603050405020304" pitchFamily="18" charset="0"/>
              </a:rPr>
              <a:t>Guidance</a:t>
            </a:r>
            <a:r>
              <a:rPr lang="en-US" sz="2600" spc="-40" dirty="0">
                <a:solidFill>
                  <a:schemeClr val="tx1"/>
                </a:solidFill>
                <a:effectLst/>
                <a:latin typeface="Times New Roman" panose="02020603050405020304" pitchFamily="18" charset="0"/>
                <a:ea typeface="Times New Roman" panose="02020603050405020304" pitchFamily="18" charset="0"/>
              </a:rPr>
              <a:t> </a:t>
            </a:r>
            <a:r>
              <a:rPr lang="en-US" sz="2600" spc="-25" dirty="0">
                <a:solidFill>
                  <a:schemeClr val="tx1"/>
                </a:solidFill>
                <a:effectLst/>
                <a:latin typeface="Times New Roman" panose="02020603050405020304" pitchFamily="18" charset="0"/>
                <a:ea typeface="Times New Roman" panose="02020603050405020304" pitchFamily="18" charset="0"/>
              </a:rPr>
              <a:t>of</a:t>
            </a:r>
            <a:endParaRPr lang="en-IN" sz="2600" spc="-25" dirty="0">
              <a:solidFill>
                <a:schemeClr val="tx1"/>
              </a:solidFill>
              <a:latin typeface="Times New Roman" panose="02020603050405020304" pitchFamily="18" charset="0"/>
              <a:ea typeface="Times New Roman" panose="02020603050405020304" pitchFamily="18" charset="0"/>
            </a:endParaRPr>
          </a:p>
          <a:p>
            <a:pPr algn="r">
              <a:lnSpc>
                <a:spcPct val="100000"/>
              </a:lnSpc>
            </a:pPr>
            <a:r>
              <a:rPr lang="en-IN" sz="4400" b="1" dirty="0">
                <a:solidFill>
                  <a:schemeClr val="tx1"/>
                </a:solidFill>
                <a:latin typeface="Times New Roman" panose="02020603050405020304" pitchFamily="18" charset="0"/>
                <a:cs typeface="Times New Roman" panose="02020603050405020304" pitchFamily="18" charset="0"/>
              </a:rPr>
              <a:t>Dr. </a:t>
            </a:r>
            <a:r>
              <a:rPr lang="en-IN" sz="4400" b="1" dirty="0" smtClean="0">
                <a:latin typeface="Times New Roman" panose="02020603050405020304" pitchFamily="18" charset="0"/>
                <a:cs typeface="Times New Roman" panose="02020603050405020304" pitchFamily="18" charset="0"/>
              </a:rPr>
              <a:t>D. SUNEEL</a:t>
            </a:r>
            <a:endParaRPr lang="en-IN" sz="4400" b="1" dirty="0">
              <a:solidFill>
                <a:schemeClr val="tx1"/>
              </a:solidFill>
              <a:latin typeface="Times New Roman" panose="02020603050405020304" pitchFamily="18" charset="0"/>
              <a:cs typeface="Times New Roman" panose="02020603050405020304" pitchFamily="18" charset="0"/>
            </a:endParaRPr>
          </a:p>
          <a:p>
            <a:pPr algn="r">
              <a:lnSpc>
                <a:spcPct val="100000"/>
              </a:lnSpc>
            </a:pPr>
            <a:r>
              <a:rPr lang="en-IN" sz="1900" dirty="0" err="1" smtClean="0">
                <a:solidFill>
                  <a:schemeClr val="tx1"/>
                </a:solidFill>
                <a:latin typeface="Times New Roman" panose="02020603050405020304" pitchFamily="18" charset="0"/>
                <a:cs typeface="Times New Roman" panose="02020603050405020304" pitchFamily="18" charset="0"/>
              </a:rPr>
              <a:t>M.Tech,Ph.D</a:t>
            </a:r>
            <a:r>
              <a:rPr lang="en-IN" sz="1900" dirty="0" smtClean="0">
                <a:solidFill>
                  <a:schemeClr val="tx1"/>
                </a:solidFill>
                <a:latin typeface="Times New Roman" panose="02020603050405020304" pitchFamily="18" charset="0"/>
                <a:cs typeface="Times New Roman" panose="02020603050405020304" pitchFamily="18" charset="0"/>
              </a:rPr>
              <a:t>,</a:t>
            </a:r>
            <a:endParaRPr lang="en-IN" sz="1900" dirty="0">
              <a:solidFill>
                <a:schemeClr val="tx1"/>
              </a:solidFill>
              <a:latin typeface="Times New Roman" panose="02020603050405020304" pitchFamily="18" charset="0"/>
              <a:cs typeface="Times New Roman" panose="02020603050405020304" pitchFamily="18" charset="0"/>
            </a:endParaRPr>
          </a:p>
          <a:p>
            <a:pPr algn="r">
              <a:lnSpc>
                <a:spcPct val="100000"/>
              </a:lnSpc>
            </a:pPr>
            <a:r>
              <a:rPr lang="en-IN" sz="1900" dirty="0">
                <a:solidFill>
                  <a:schemeClr val="tx1"/>
                </a:solidFill>
                <a:latin typeface="Times New Roman" panose="02020603050405020304" pitchFamily="18" charset="0"/>
                <a:cs typeface="Times New Roman" panose="02020603050405020304" pitchFamily="18" charset="0"/>
              </a:rPr>
              <a:t>Professor &amp; HOD</a:t>
            </a:r>
          </a:p>
        </p:txBody>
      </p:sp>
      <p:pic>
        <p:nvPicPr>
          <p:cNvPr id="4" name="Picture 3">
            <a:extLst>
              <a:ext uri="{FF2B5EF4-FFF2-40B4-BE49-F238E27FC236}">
                <a16:creationId xmlns:a16="http://schemas.microsoft.com/office/drawing/2014/main" xmlns="" id="{7F7C19E5-BABD-D2C4-FC4C-E9A55735CCBB}"/>
              </a:ext>
            </a:extLst>
          </p:cNvPr>
          <p:cNvPicPr>
            <a:picLocks noChangeAspect="1"/>
          </p:cNvPicPr>
          <p:nvPr/>
        </p:nvPicPr>
        <p:blipFill>
          <a:blip r:embed="rId2"/>
          <a:stretch>
            <a:fillRect/>
          </a:stretch>
        </p:blipFill>
        <p:spPr>
          <a:xfrm>
            <a:off x="3328987" y="355282"/>
            <a:ext cx="5534025" cy="1485900"/>
          </a:xfrm>
          <a:prstGeom prst="rect">
            <a:avLst/>
          </a:prstGeom>
        </p:spPr>
      </p:pic>
      <p:sp>
        <p:nvSpPr>
          <p:cNvPr id="6" name="TextBox 5">
            <a:extLst>
              <a:ext uri="{FF2B5EF4-FFF2-40B4-BE49-F238E27FC236}">
                <a16:creationId xmlns:a16="http://schemas.microsoft.com/office/drawing/2014/main" xmlns="" id="{0871354C-60EC-CBE6-1513-34EBE0372318}"/>
              </a:ext>
            </a:extLst>
          </p:cNvPr>
          <p:cNvSpPr txBox="1"/>
          <p:nvPr/>
        </p:nvSpPr>
        <p:spPr>
          <a:xfrm>
            <a:off x="6604000" y="4860062"/>
            <a:ext cx="2865120" cy="1323439"/>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P.D.BHARATH CHANDAN</a:t>
            </a:r>
          </a:p>
          <a:p>
            <a:r>
              <a:rPr lang="en-IN" sz="1600" dirty="0" smtClean="0">
                <a:latin typeface="Times New Roman" panose="02020603050405020304" pitchFamily="18" charset="0"/>
                <a:cs typeface="Times New Roman" panose="02020603050405020304" pitchFamily="18" charset="0"/>
              </a:rPr>
              <a:t>B.RAJESH</a:t>
            </a:r>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B.HEMANTH KUMAR</a:t>
            </a:r>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A.ADITHYA VARA PRASAD</a:t>
            </a:r>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M. </a:t>
            </a:r>
            <a:r>
              <a:rPr lang="en-IN" sz="1600" dirty="0" smtClean="0">
                <a:latin typeface="Times New Roman" panose="02020603050405020304" pitchFamily="18" charset="0"/>
                <a:cs typeface="Times New Roman" panose="02020603050405020304" pitchFamily="18" charset="0"/>
              </a:rPr>
              <a:t>SASI PAVAN</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26EFF7E0-F3C3-8B73-F900-7E2F2C2940D0}"/>
              </a:ext>
            </a:extLst>
          </p:cNvPr>
          <p:cNvSpPr txBox="1"/>
          <p:nvPr/>
        </p:nvSpPr>
        <p:spPr>
          <a:xfrm>
            <a:off x="9469120" y="4860062"/>
            <a:ext cx="2072640" cy="1323439"/>
          </a:xfrm>
          <a:prstGeom prst="rect">
            <a:avLst/>
          </a:prstGeom>
          <a:noFill/>
        </p:spPr>
        <p:txBody>
          <a:bodyPr wrap="square" rtlCol="0">
            <a:spAutoFit/>
          </a:bodyPr>
          <a:lstStyle/>
          <a:p>
            <a:r>
              <a:rPr lang="en-IN" sz="1600" dirty="0" smtClean="0"/>
              <a:t>20471A0338</a:t>
            </a:r>
            <a:endParaRPr lang="en-IN" sz="1600" dirty="0"/>
          </a:p>
          <a:p>
            <a:r>
              <a:rPr lang="en-IN" sz="1600" dirty="0" smtClean="0"/>
              <a:t>20471A0302</a:t>
            </a:r>
            <a:endParaRPr lang="en-IN" sz="1600" dirty="0"/>
          </a:p>
          <a:p>
            <a:r>
              <a:rPr lang="en-IN" sz="1600" dirty="0" smtClean="0"/>
              <a:t>20471A0303</a:t>
            </a:r>
            <a:endParaRPr lang="en-IN" sz="1600" dirty="0"/>
          </a:p>
          <a:p>
            <a:r>
              <a:rPr lang="en-IN" sz="1600" dirty="0" smtClean="0"/>
              <a:t>20471A0301</a:t>
            </a:r>
            <a:endParaRPr lang="en-IN" sz="1600" dirty="0"/>
          </a:p>
          <a:p>
            <a:r>
              <a:rPr lang="en-IN" sz="1600" dirty="0" smtClean="0"/>
              <a:t>20471A0325</a:t>
            </a:r>
            <a:endParaRPr lang="en-IN" sz="1600" dirty="0"/>
          </a:p>
        </p:txBody>
      </p:sp>
      <p:sp>
        <p:nvSpPr>
          <p:cNvPr id="5" name="TextBox 4">
            <a:extLst>
              <a:ext uri="{FF2B5EF4-FFF2-40B4-BE49-F238E27FC236}">
                <a16:creationId xmlns:a16="http://schemas.microsoft.com/office/drawing/2014/main" xmlns="" id="{E832D25F-F788-9DA0-A39F-EC8534F87C11}"/>
              </a:ext>
            </a:extLst>
          </p:cNvPr>
          <p:cNvSpPr txBox="1"/>
          <p:nvPr/>
        </p:nvSpPr>
        <p:spPr>
          <a:xfrm>
            <a:off x="2793999" y="2148214"/>
            <a:ext cx="6604000" cy="369332"/>
          </a:xfrm>
          <a:prstGeom prst="rect">
            <a:avLst/>
          </a:prstGeom>
          <a:noFill/>
        </p:spPr>
        <p:txBody>
          <a:bodyPr wrap="square" rtlCol="0">
            <a:spAutoFit/>
          </a:bodyPr>
          <a:lstStyle/>
          <a:p>
            <a:pPr algn="ctr"/>
            <a:r>
              <a:rPr lang="en-IN" dirty="0"/>
              <a:t>DEPARTMENT OF MECHANICAL ENGINEERING</a:t>
            </a:r>
          </a:p>
        </p:txBody>
      </p:sp>
    </p:spTree>
    <p:extLst>
      <p:ext uri="{BB962C8B-B14F-4D97-AF65-F5344CB8AC3E}">
        <p14:creationId xmlns:p14="http://schemas.microsoft.com/office/powerpoint/2010/main" xmlns="" val="9132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71A57-A4B8-8605-5266-39CCE213232E}"/>
              </a:ext>
            </a:extLst>
          </p:cNvPr>
          <p:cNvSpPr>
            <a:spLocks noGrp="1"/>
          </p:cNvSpPr>
          <p:nvPr>
            <p:ph type="title"/>
          </p:nvPr>
        </p:nvSpPr>
        <p:spPr>
          <a:xfrm>
            <a:off x="1061720" y="2857976"/>
            <a:ext cx="10515600" cy="1142048"/>
          </a:xfrm>
        </p:spPr>
        <p:txBody>
          <a:bodyPr/>
          <a:lstStyle/>
          <a:p>
            <a:pPr algn="ctr"/>
            <a:r>
              <a:rPr lang="en-IN" dirty="0"/>
              <a:t>THANK YOU</a:t>
            </a:r>
          </a:p>
        </p:txBody>
      </p:sp>
    </p:spTree>
    <p:extLst>
      <p:ext uri="{BB962C8B-B14F-4D97-AF65-F5344CB8AC3E}">
        <p14:creationId xmlns:p14="http://schemas.microsoft.com/office/powerpoint/2010/main" xmlns="" val="277364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41C13F-0F7C-6E79-E52D-71B1B8A5E5B2}"/>
              </a:ext>
            </a:extLst>
          </p:cNvPr>
          <p:cNvSpPr>
            <a:spLocks noGrp="1"/>
          </p:cNvSpPr>
          <p:nvPr>
            <p:ph type="title"/>
          </p:nvPr>
        </p:nvSpPr>
        <p:spPr/>
        <p:txBody>
          <a:bodyPr>
            <a:normAutofit/>
          </a:bodyPr>
          <a:lstStyle/>
          <a:p>
            <a:pPr algn="ctr"/>
            <a:r>
              <a:rPr lang="en-US" sz="4800" b="1" dirty="0">
                <a:effectLst/>
                <a:latin typeface="Times New Roman" panose="02020603050405020304" pitchFamily="18" charset="0"/>
                <a:cs typeface="Times New Roman" panose="02020603050405020304" pitchFamily="18" charset="0"/>
              </a:rPr>
              <a:t>Introduction</a:t>
            </a:r>
            <a:endParaRPr lang="en-IN" sz="4800" dirty="0"/>
          </a:p>
        </p:txBody>
      </p:sp>
      <p:sp>
        <p:nvSpPr>
          <p:cNvPr id="3" name="Content Placeholder 2">
            <a:extLst>
              <a:ext uri="{FF2B5EF4-FFF2-40B4-BE49-F238E27FC236}">
                <a16:creationId xmlns:a16="http://schemas.microsoft.com/office/drawing/2014/main" xmlns="" id="{FB0856F3-01B0-FFAB-1B8B-5DC12242DB9B}"/>
              </a:ext>
            </a:extLst>
          </p:cNvPr>
          <p:cNvSpPr>
            <a:spLocks noGrp="1"/>
          </p:cNvSpPr>
          <p:nvPr>
            <p:ph idx="1"/>
          </p:nvPr>
        </p:nvSpPr>
        <p:spPr>
          <a:xfrm>
            <a:off x="844391" y="1152982"/>
            <a:ext cx="6131560" cy="5633898"/>
          </a:xfrm>
        </p:spPr>
        <p:txBody>
          <a:bodyPr>
            <a:noAutofit/>
          </a:bodyPr>
          <a:lstStyle/>
          <a:p>
            <a:pPr>
              <a:buNone/>
            </a:pPr>
            <a:endParaRPr lang="en-US" sz="2000" b="1" dirty="0" smtClean="0"/>
          </a:p>
          <a:p>
            <a:r>
              <a:rPr lang="en-US" sz="2000" dirty="0" smtClean="0"/>
              <a:t>Non-Destructive: Ultrasonic testing allows for the inspection of welded joints without causing any damage to the material.</a:t>
            </a:r>
          </a:p>
          <a:p>
            <a:r>
              <a:rPr lang="en-US" sz="2000" dirty="0" smtClean="0"/>
              <a:t>Defect Detection: It is an effective method for detecting defects such as cracks, porosity, and voids in welded joints.</a:t>
            </a:r>
          </a:p>
          <a:p>
            <a:r>
              <a:rPr lang="en-US" sz="2000" dirty="0" smtClean="0"/>
              <a:t>High-Frequency Sound Waves: Ultrasonic testing uses high-frequency sound waves to penetrate the material and identify defects.</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11" name="Picture 10" descr="R.jpg"/>
          <p:cNvPicPr>
            <a:picLocks noChangeAspect="1"/>
          </p:cNvPicPr>
          <p:nvPr/>
        </p:nvPicPr>
        <p:blipFill>
          <a:blip r:embed="rId2"/>
          <a:stretch>
            <a:fillRect/>
          </a:stretch>
        </p:blipFill>
        <p:spPr>
          <a:xfrm>
            <a:off x="7253652" y="1892985"/>
            <a:ext cx="4262804" cy="3013124"/>
          </a:xfrm>
          <a:prstGeom prst="rect">
            <a:avLst/>
          </a:prstGeom>
        </p:spPr>
      </p:pic>
    </p:spTree>
    <p:extLst>
      <p:ext uri="{BB962C8B-B14F-4D97-AF65-F5344CB8AC3E}">
        <p14:creationId xmlns:p14="http://schemas.microsoft.com/office/powerpoint/2010/main" xmlns="" val="227505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B8C7E-2620-B3B2-8832-8C4B296E29B4}"/>
              </a:ext>
            </a:extLst>
          </p:cNvPr>
          <p:cNvSpPr>
            <a:spLocks noGrp="1"/>
          </p:cNvSpPr>
          <p:nvPr>
            <p:ph type="title"/>
          </p:nvPr>
        </p:nvSpPr>
        <p:spPr>
          <a:xfrm>
            <a:off x="646111" y="609600"/>
            <a:ext cx="9404723" cy="863599"/>
          </a:xfrm>
        </p:spPr>
        <p:txBody>
          <a:bodyPr>
            <a:normAutofit fontScale="90000"/>
          </a:bodyPr>
          <a:lstStyle/>
          <a:p>
            <a:pPr marL="457200" lvl="1" algn="ctr">
              <a:buSzPts val="1400"/>
              <a:tabLst>
                <a:tab pos="689610" algn="l"/>
              </a:tabLst>
            </a:pPr>
            <a:r>
              <a:rPr lang="en-US" sz="4800" b="1" spc="-40" dirty="0">
                <a:effectLst/>
                <a:latin typeface="Times New Roman" panose="02020603050405020304" pitchFamily="18" charset="0"/>
                <a:ea typeface="Times New Roman" panose="02020603050405020304" pitchFamily="18" charset="0"/>
              </a:rPr>
              <a:t>What</a:t>
            </a:r>
            <a:r>
              <a:rPr lang="en-US" sz="4800" b="1" spc="-15" dirty="0">
                <a:effectLst/>
                <a:latin typeface="Times New Roman" panose="02020603050405020304" pitchFamily="18" charset="0"/>
                <a:ea typeface="Times New Roman" panose="02020603050405020304" pitchFamily="18" charset="0"/>
              </a:rPr>
              <a:t> </a:t>
            </a:r>
            <a:r>
              <a:rPr lang="en-US" sz="4800" b="1" spc="-40" dirty="0">
                <a:effectLst/>
                <a:latin typeface="Times New Roman" panose="02020603050405020304" pitchFamily="18" charset="0"/>
                <a:ea typeface="Times New Roman" panose="02020603050405020304" pitchFamily="18" charset="0"/>
              </a:rPr>
              <a:t>Are</a:t>
            </a:r>
            <a:r>
              <a:rPr lang="en-US" sz="4800" b="1" spc="-95" dirty="0">
                <a:effectLst/>
                <a:latin typeface="Times New Roman" panose="02020603050405020304" pitchFamily="18" charset="0"/>
                <a:ea typeface="Times New Roman" panose="02020603050405020304" pitchFamily="18" charset="0"/>
              </a:rPr>
              <a:t> </a:t>
            </a:r>
            <a:r>
              <a:rPr lang="en-US" sz="4800" b="1" spc="-10" dirty="0" smtClean="0">
                <a:latin typeface="Times New Roman" panose="02020603050405020304" pitchFamily="18" charset="0"/>
                <a:ea typeface="Times New Roman" panose="02020603050405020304" pitchFamily="18" charset="0"/>
              </a:rPr>
              <a:t>ULTRASONTIC TESTING</a:t>
            </a:r>
            <a:r>
              <a:rPr lang="en-US" sz="4800" b="1" spc="-10" dirty="0" smtClean="0">
                <a:effectLst/>
                <a:latin typeface="Times New Roman" panose="02020603050405020304" pitchFamily="18" charset="0"/>
                <a:ea typeface="Times New Roman" panose="02020603050405020304" pitchFamily="18" charset="0"/>
              </a:rPr>
              <a:t>?</a:t>
            </a:r>
            <a:endParaRPr lang="en-IN" sz="4800" b="1" spc="-4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xmlns="" id="{EB046EB8-5245-02EB-607D-874F7E7A22D6}"/>
              </a:ext>
            </a:extLst>
          </p:cNvPr>
          <p:cNvSpPr>
            <a:spLocks noGrp="1"/>
          </p:cNvSpPr>
          <p:nvPr>
            <p:ph idx="1"/>
          </p:nvPr>
        </p:nvSpPr>
        <p:spPr>
          <a:xfrm>
            <a:off x="904241" y="1853248"/>
            <a:ext cx="5100319" cy="4395151"/>
          </a:xfrm>
        </p:spPr>
        <p:txBody>
          <a:bodyPr>
            <a:normAutofit fontScale="92500" lnSpcReduction="10000"/>
          </a:bodyPr>
          <a:lstStyle/>
          <a:p>
            <a:r>
              <a:rPr lang="en-US" sz="2200" dirty="0" smtClean="0"/>
              <a:t>Ultrasonic testing is done in materials to determine whether there are flaws or defects present in a material, </a:t>
            </a:r>
            <a:r>
              <a:rPr lang="en-US" sz="2200" dirty="0" smtClean="0"/>
              <a:t>and also to determine the thickness of </a:t>
            </a:r>
            <a:r>
              <a:rPr lang="en-US" sz="2200" dirty="0" smtClean="0"/>
              <a:t>a </a:t>
            </a:r>
            <a:r>
              <a:rPr lang="en-US" sz="2200" dirty="0" smtClean="0"/>
              <a:t>material. </a:t>
            </a:r>
          </a:p>
          <a:p>
            <a:r>
              <a:rPr lang="en-US" sz="2200" dirty="0" smtClean="0"/>
              <a:t>Ultrasonic testing methods use sound waves to find defects and measure thickness. </a:t>
            </a:r>
          </a:p>
          <a:p>
            <a:r>
              <a:rPr lang="en-US" sz="2200" dirty="0" smtClean="0"/>
              <a:t>Ultrasonic Testing (UT) is also often called Ultrasonic Thickness Measurement (UTM), Ultrasonic Thickness Testing (UTT), or Sonic Testing (ST). It is most commonly used on metal, because metal conducts sound waves in a manner that supports this kind of measurement.</a:t>
            </a:r>
          </a:p>
          <a:p>
            <a:r>
              <a:rPr lang="en-US" sz="2200" dirty="0" smtClean="0"/>
              <a:t>This method is commonly used by inspectors as one of many Non-Destructive Testing (NDT) testing </a:t>
            </a:r>
            <a:r>
              <a:rPr lang="en-US" sz="2200" dirty="0" smtClean="0"/>
              <a:t>methods.</a:t>
            </a:r>
            <a:endParaRPr lang="en-US" sz="2200" dirty="0" smtClean="0"/>
          </a:p>
          <a:p>
            <a:pPr algn="just"/>
            <a:endParaRPr lang="en-IN" sz="2000" dirty="0"/>
          </a:p>
        </p:txBody>
      </p:sp>
      <p:pic>
        <p:nvPicPr>
          <p:cNvPr id="7" name="Picture 6" descr="UT.jpg"/>
          <p:cNvPicPr>
            <a:picLocks noChangeAspect="1"/>
          </p:cNvPicPr>
          <p:nvPr/>
        </p:nvPicPr>
        <p:blipFill>
          <a:blip r:embed="rId2"/>
          <a:stretch>
            <a:fillRect/>
          </a:stretch>
        </p:blipFill>
        <p:spPr>
          <a:xfrm>
            <a:off x="6812573" y="1855177"/>
            <a:ext cx="4229100" cy="4088422"/>
          </a:xfrm>
          <a:prstGeom prst="rect">
            <a:avLst/>
          </a:prstGeom>
        </p:spPr>
      </p:pic>
    </p:spTree>
    <p:extLst>
      <p:ext uri="{BB962C8B-B14F-4D97-AF65-F5344CB8AC3E}">
        <p14:creationId xmlns:p14="http://schemas.microsoft.com/office/powerpoint/2010/main" xmlns="" val="23512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8DC9F-88B0-9423-ACEB-84A8863B7E75}"/>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Ma</a:t>
            </a:r>
            <a:r>
              <a:rPr lang="en-IN" b="1" dirty="0">
                <a:latin typeface="Times New Roman" panose="02020603050405020304" pitchFamily="18" charset="0"/>
                <a:cs typeface="Times New Roman" panose="02020603050405020304" pitchFamily="18" charset="0"/>
              </a:rPr>
              <a:t>terials Used</a:t>
            </a:r>
          </a:p>
        </p:txBody>
      </p:sp>
      <p:sp>
        <p:nvSpPr>
          <p:cNvPr id="3" name="Content Placeholder 2">
            <a:extLst>
              <a:ext uri="{FF2B5EF4-FFF2-40B4-BE49-F238E27FC236}">
                <a16:creationId xmlns:a16="http://schemas.microsoft.com/office/drawing/2014/main" xmlns="" id="{E62A1C55-7CB2-FD38-A4D8-0ABDF5E9D514}"/>
              </a:ext>
            </a:extLst>
          </p:cNvPr>
          <p:cNvSpPr>
            <a:spLocks noGrp="1"/>
          </p:cNvSpPr>
          <p:nvPr>
            <p:ph idx="1"/>
          </p:nvPr>
        </p:nvSpPr>
        <p:spPr>
          <a:xfrm>
            <a:off x="838200" y="2306320"/>
            <a:ext cx="4373720" cy="367792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Angular probe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 </a:t>
            </a:r>
            <a:r>
              <a:rPr lang="en-US" sz="2000" dirty="0" smtClean="0"/>
              <a:t>Flaw detectors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Lubricant oil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 </a:t>
            </a:r>
            <a:r>
              <a:rPr lang="en-US" sz="2000" dirty="0" smtClean="0">
                <a:latin typeface="Times New Roman" panose="02020603050405020304" pitchFamily="18" charset="0"/>
                <a:cs typeface="Times New Roman" panose="02020603050405020304" pitchFamily="18" charset="0"/>
              </a:rPr>
              <a:t>Calibration blocks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5. </a:t>
            </a:r>
            <a:r>
              <a:rPr lang="en-US" sz="2000" dirty="0" err="1" smtClean="0">
                <a:latin typeface="Times New Roman" panose="02020603050405020304" pitchFamily="18" charset="0"/>
                <a:cs typeface="Times New Roman" panose="02020603050405020304" pitchFamily="18" charset="0"/>
              </a:rPr>
              <a:t>Weldedtest</a:t>
            </a:r>
            <a:r>
              <a:rPr lang="en-US" sz="2000" dirty="0" smtClean="0">
                <a:latin typeface="Times New Roman" panose="02020603050405020304" pitchFamily="18" charset="0"/>
                <a:cs typeface="Times New Roman" panose="02020603050405020304" pitchFamily="18" charset="0"/>
              </a:rPr>
              <a:t> specimens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6. </a:t>
            </a:r>
            <a:r>
              <a:rPr lang="en-US" sz="2000" dirty="0" smtClean="0">
                <a:latin typeface="Times New Roman" panose="02020603050405020304" pitchFamily="18" charset="0"/>
                <a:cs typeface="Times New Roman" panose="02020603050405020304" pitchFamily="18" charset="0"/>
              </a:rPr>
              <a:t>surface preparation materials</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975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234D4-5D84-0182-9A30-FC34EB988414}"/>
              </a:ext>
            </a:extLst>
          </p:cNvPr>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xmlns="" id="{9EDD21B8-C143-6DBD-1A2E-B03FEE6DF962}"/>
              </a:ext>
            </a:extLst>
          </p:cNvPr>
          <p:cNvSpPr>
            <a:spLocks noGrp="1"/>
          </p:cNvSpPr>
          <p:nvPr>
            <p:ph idx="1"/>
          </p:nvPr>
        </p:nvSpPr>
        <p:spPr>
          <a:xfrm>
            <a:off x="543560" y="2154238"/>
            <a:ext cx="5552440" cy="3173095"/>
          </a:xfrm>
        </p:spPr>
        <p:txBody>
          <a:bodyPr>
            <a:normAutofit/>
          </a:bodyPr>
          <a:lstStyle/>
          <a:p>
            <a:pPr algn="just">
              <a:buFont typeface="Wingdings" panose="05000000000000000000" pitchFamily="2" charset="2"/>
              <a:buChar char="Ø"/>
            </a:pPr>
            <a:r>
              <a:rPr lang="en-US" sz="2000" dirty="0" smtClean="0"/>
              <a:t>The project aims to perform ultrasonic testing (UT) on welded joints to detect and evaluate internal defects, discontinuities, and anomalies. Ultrasonic testing is a non-destructive testing (NDT) method widely used in industries such as manufacturing, construction, and aerospace to ensure the integrity and reliability of welded structures.</a:t>
            </a:r>
            <a:endParaRPr lang="en-IN" sz="2000" dirty="0">
              <a:latin typeface="Times New Roman" panose="02020603050405020304" pitchFamily="18" charset="0"/>
              <a:cs typeface="Times New Roman" panose="02020603050405020304" pitchFamily="18" charset="0"/>
            </a:endParaRPr>
          </a:p>
        </p:txBody>
      </p:sp>
      <p:pic>
        <p:nvPicPr>
          <p:cNvPr id="5" name="Picture 4" descr="2.jpg"/>
          <p:cNvPicPr>
            <a:picLocks noChangeAspect="1"/>
          </p:cNvPicPr>
          <p:nvPr/>
        </p:nvPicPr>
        <p:blipFill>
          <a:blip r:embed="rId2"/>
          <a:stretch>
            <a:fillRect/>
          </a:stretch>
        </p:blipFill>
        <p:spPr>
          <a:xfrm>
            <a:off x="6840416" y="1406769"/>
            <a:ext cx="4062190" cy="5073162"/>
          </a:xfrm>
          <a:prstGeom prst="rect">
            <a:avLst/>
          </a:prstGeom>
        </p:spPr>
      </p:pic>
    </p:spTree>
    <p:extLst>
      <p:ext uri="{BB962C8B-B14F-4D97-AF65-F5344CB8AC3E}">
        <p14:creationId xmlns:p14="http://schemas.microsoft.com/office/powerpoint/2010/main" xmlns="" val="96690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79689-D3D9-AA6C-2FE7-A5D96EDB0FCC}"/>
              </a:ext>
            </a:extLst>
          </p:cNvPr>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Working Principle</a:t>
            </a:r>
          </a:p>
        </p:txBody>
      </p:sp>
      <p:sp>
        <p:nvSpPr>
          <p:cNvPr id="3" name="Content Placeholder 2">
            <a:extLst>
              <a:ext uri="{FF2B5EF4-FFF2-40B4-BE49-F238E27FC236}">
                <a16:creationId xmlns:a16="http://schemas.microsoft.com/office/drawing/2014/main" xmlns="" id="{9BDECE4A-F429-DA5B-542B-F150650F81A8}"/>
              </a:ext>
            </a:extLst>
          </p:cNvPr>
          <p:cNvSpPr>
            <a:spLocks noGrp="1"/>
          </p:cNvSpPr>
          <p:nvPr>
            <p:ph idx="1"/>
          </p:nvPr>
        </p:nvSpPr>
        <p:spPr>
          <a:xfrm>
            <a:off x="543560" y="1446848"/>
            <a:ext cx="5379720" cy="4811712"/>
          </a:xfrm>
        </p:spPr>
        <p:txBody>
          <a:bodyPr>
            <a:noAutofit/>
          </a:bodyPr>
          <a:lstStyle/>
          <a:p>
            <a:pPr marL="457200" indent="-457200" algn="just">
              <a:buFont typeface="+mj-lt"/>
              <a:buAutoNum type="arabicPeriod"/>
            </a:pPr>
            <a:r>
              <a:rPr lang="en-US" sz="2000" dirty="0" smtClean="0"/>
              <a:t>The working principle of ultrasonic testing (UT) on welded joints involves the transmission of high-frequency sound waves into the material being inspected and analyzing the reflections of these waves to detect internal defects or discontinuities within the weld</a:t>
            </a:r>
            <a:r>
              <a:rPr lang="en-US" sz="2000" dirty="0" smtClean="0"/>
              <a:t>.</a:t>
            </a:r>
          </a:p>
          <a:p>
            <a:pPr marL="457200" indent="-457200" algn="just">
              <a:buFont typeface="+mj-lt"/>
              <a:buAutoNum type="arabicPeriod"/>
            </a:pPr>
            <a:r>
              <a:rPr lang="en-US" sz="2000" dirty="0" smtClean="0"/>
              <a:t>ultrasonic testing on welded joints relies on the transmission, reflection, and analysis of high-frequency sound waves to detect and evaluate internal defects, ensuring the integrity and reliability of welded structures in various industries.</a:t>
            </a:r>
            <a:endParaRPr lang="en-IN" sz="2000" dirty="0">
              <a:latin typeface="Times New Roman" panose="02020603050405020304" pitchFamily="18" charset="0"/>
              <a:cs typeface="Times New Roman" panose="02020603050405020304" pitchFamily="18" charset="0"/>
            </a:endParaRPr>
          </a:p>
        </p:txBody>
      </p:sp>
      <p:pic>
        <p:nvPicPr>
          <p:cNvPr id="6" name="Picture 5" descr="WhatsApp Image 2024-02-09 at 12.43.05_37e94358.jpg"/>
          <p:cNvPicPr>
            <a:picLocks noChangeAspect="1"/>
          </p:cNvPicPr>
          <p:nvPr/>
        </p:nvPicPr>
        <p:blipFill>
          <a:blip r:embed="rId2"/>
          <a:stretch>
            <a:fillRect/>
          </a:stretch>
        </p:blipFill>
        <p:spPr>
          <a:xfrm>
            <a:off x="6365630" y="1582616"/>
            <a:ext cx="5257871" cy="4097215"/>
          </a:xfrm>
          <a:prstGeom prst="rect">
            <a:avLst/>
          </a:prstGeom>
        </p:spPr>
      </p:pic>
    </p:spTree>
    <p:extLst>
      <p:ext uri="{BB962C8B-B14F-4D97-AF65-F5344CB8AC3E}">
        <p14:creationId xmlns:p14="http://schemas.microsoft.com/office/powerpoint/2010/main" xmlns="" val="2143236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4FAEBC-5DDB-C492-E393-9989E7103CBB}"/>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xmlns="" id="{C7E7C94C-6FBA-E918-20D5-47AAB57E5C9D}"/>
              </a:ext>
            </a:extLst>
          </p:cNvPr>
          <p:cNvSpPr>
            <a:spLocks noGrp="1"/>
          </p:cNvSpPr>
          <p:nvPr>
            <p:ph idx="1"/>
          </p:nvPr>
        </p:nvSpPr>
        <p:spPr>
          <a:xfrm>
            <a:off x="850509" y="1567937"/>
            <a:ext cx="4932680" cy="2157095"/>
          </a:xfrm>
        </p:spPr>
        <p:txBody>
          <a:bodyPr>
            <a:noAutofit/>
          </a:bodyPr>
          <a:lstStyle/>
          <a:p>
            <a:r>
              <a:rPr lang="en-US" sz="2000" dirty="0" smtClean="0"/>
              <a:t>Ultrasonic testing (UT) is a non-destructive method of inspecting welds. It uses high-frequency sound waves to evaluate the internal structure of weld joints and materials. UT can detect internal flaws, such as:</a:t>
            </a:r>
          </a:p>
          <a:p>
            <a:r>
              <a:rPr lang="en-US" sz="2000" dirty="0" smtClean="0"/>
              <a:t>Cracks</a:t>
            </a:r>
          </a:p>
          <a:p>
            <a:r>
              <a:rPr lang="en-US" sz="2000" dirty="0" smtClean="0"/>
              <a:t>Porosity</a:t>
            </a:r>
          </a:p>
          <a:p>
            <a:r>
              <a:rPr lang="en-US" sz="2000" dirty="0" smtClean="0"/>
              <a:t>Lack of fusion</a:t>
            </a:r>
          </a:p>
          <a:p>
            <a:r>
              <a:rPr lang="en-US" sz="2000" dirty="0" smtClean="0"/>
              <a:t>Inclusions</a:t>
            </a:r>
          </a:p>
          <a:p>
            <a:r>
              <a:rPr lang="en-US" sz="2000" dirty="0" smtClean="0"/>
              <a:t>Voids</a:t>
            </a:r>
          </a:p>
          <a:p>
            <a:r>
              <a:rPr lang="en-US" sz="2000" dirty="0" smtClean="0"/>
              <a:t>Undercutting</a:t>
            </a:r>
          </a:p>
          <a:p>
            <a:r>
              <a:rPr lang="en-US" sz="2000" dirty="0" smtClean="0"/>
              <a:t>Longitudinal or transverse cracks</a:t>
            </a:r>
            <a:endParaRPr lang="en-US" sz="2000" dirty="0"/>
          </a:p>
        </p:txBody>
      </p:sp>
      <p:pic>
        <p:nvPicPr>
          <p:cNvPr id="5" name="Picture 4" descr="4.jpg"/>
          <p:cNvPicPr>
            <a:picLocks noChangeAspect="1"/>
          </p:cNvPicPr>
          <p:nvPr/>
        </p:nvPicPr>
        <p:blipFill>
          <a:blip r:embed="rId2"/>
          <a:stretch>
            <a:fillRect/>
          </a:stretch>
        </p:blipFill>
        <p:spPr>
          <a:xfrm>
            <a:off x="6339254" y="1565030"/>
            <a:ext cx="4791880" cy="4677508"/>
          </a:xfrm>
          <a:prstGeom prst="rect">
            <a:avLst/>
          </a:prstGeom>
        </p:spPr>
      </p:pic>
    </p:spTree>
    <p:extLst>
      <p:ext uri="{BB962C8B-B14F-4D97-AF65-F5344CB8AC3E}">
        <p14:creationId xmlns:p14="http://schemas.microsoft.com/office/powerpoint/2010/main" xmlns="" val="106626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4A554-AD87-FBC0-52AC-79FB7184C715}"/>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In conclusion</a:t>
            </a:r>
          </a:p>
        </p:txBody>
      </p:sp>
      <p:sp>
        <p:nvSpPr>
          <p:cNvPr id="3" name="Content Placeholder 2">
            <a:extLst>
              <a:ext uri="{FF2B5EF4-FFF2-40B4-BE49-F238E27FC236}">
                <a16:creationId xmlns:a16="http://schemas.microsoft.com/office/drawing/2014/main" xmlns="" id="{1E7560AD-CAD5-ABF0-EE2D-002FE0B1F28E}"/>
              </a:ext>
            </a:extLst>
          </p:cNvPr>
          <p:cNvSpPr>
            <a:spLocks noGrp="1"/>
          </p:cNvSpPr>
          <p:nvPr>
            <p:ph idx="1"/>
          </p:nvPr>
        </p:nvSpPr>
        <p:spPr>
          <a:xfrm>
            <a:off x="838200" y="2121851"/>
            <a:ext cx="4932679" cy="2683829"/>
          </a:xfrm>
        </p:spPr>
        <p:txBody>
          <a:bodyPr>
            <a:normAutofit/>
          </a:bodyPr>
          <a:lstStyle/>
          <a:p>
            <a:pPr algn="just">
              <a:buFont typeface="Wingdings" panose="05000000000000000000" pitchFamily="2" charset="2"/>
              <a:buChar char="Ø"/>
            </a:pPr>
            <a:r>
              <a:rPr lang="en-US" sz="2000" dirty="0" smtClean="0"/>
              <a:t>One of the most useful characteristics of ultrasonic testing is its ability to determine the exact position of a discontinuity in a weld. This testing method requires a high level of operator training and competence and is dependant on the establishment and application of suitable testing procedures.</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8" name="Picture 7" descr="5.jpg"/>
          <p:cNvPicPr>
            <a:picLocks noChangeAspect="1"/>
          </p:cNvPicPr>
          <p:nvPr/>
        </p:nvPicPr>
        <p:blipFill>
          <a:blip r:embed="rId2"/>
          <a:stretch>
            <a:fillRect/>
          </a:stretch>
        </p:blipFill>
        <p:spPr>
          <a:xfrm>
            <a:off x="6555988" y="1538652"/>
            <a:ext cx="5146717" cy="4554415"/>
          </a:xfrm>
          <a:prstGeom prst="rect">
            <a:avLst/>
          </a:prstGeom>
        </p:spPr>
      </p:pic>
    </p:spTree>
    <p:extLst>
      <p:ext uri="{BB962C8B-B14F-4D97-AF65-F5344CB8AC3E}">
        <p14:creationId xmlns:p14="http://schemas.microsoft.com/office/powerpoint/2010/main" xmlns="" val="399656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68BE3-F06C-5A11-30AB-24C8CA5EECC1}"/>
              </a:ext>
            </a:extLst>
          </p:cNvPr>
          <p:cNvSpPr>
            <a:spLocks noGrp="1"/>
          </p:cNvSpPr>
          <p:nvPr>
            <p:ph type="title"/>
          </p:nvPr>
        </p:nvSpPr>
        <p:spPr/>
        <p:txBody>
          <a:bodyPr/>
          <a:lstStyle/>
          <a:p>
            <a:pPr algn="ctr"/>
            <a:r>
              <a:rPr lang="en-IN" dirty="0"/>
              <a:t>Working Photos</a:t>
            </a:r>
          </a:p>
        </p:txBody>
      </p:sp>
      <p:pic>
        <p:nvPicPr>
          <p:cNvPr id="5" name="Picture 4" descr="6.jpg"/>
          <p:cNvPicPr>
            <a:picLocks noChangeAspect="1"/>
          </p:cNvPicPr>
          <p:nvPr/>
        </p:nvPicPr>
        <p:blipFill>
          <a:blip r:embed="rId2"/>
          <a:stretch>
            <a:fillRect/>
          </a:stretch>
        </p:blipFill>
        <p:spPr>
          <a:xfrm>
            <a:off x="1318846" y="685800"/>
            <a:ext cx="10278208" cy="5486400"/>
          </a:xfrm>
          <a:prstGeom prst="rect">
            <a:avLst/>
          </a:prstGeom>
        </p:spPr>
      </p:pic>
    </p:spTree>
    <p:extLst>
      <p:ext uri="{BB962C8B-B14F-4D97-AF65-F5344CB8AC3E}">
        <p14:creationId xmlns:p14="http://schemas.microsoft.com/office/powerpoint/2010/main" xmlns="" val="324956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304</Words>
  <Application>Microsoft Office PowerPoint</Application>
  <PresentationFormat>Custom</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DEFECT DETECTION ON WELDED JOINTS USING ULTRASONIC TESTING</vt:lpstr>
      <vt:lpstr>Introduction</vt:lpstr>
      <vt:lpstr>What Are ULTRASONTIC TESTING?</vt:lpstr>
      <vt:lpstr>Materials Used</vt:lpstr>
      <vt:lpstr>Project Overview</vt:lpstr>
      <vt:lpstr>Working Principle</vt:lpstr>
      <vt:lpstr>Benefits</vt:lpstr>
      <vt:lpstr>In conclusion</vt:lpstr>
      <vt:lpstr>Working Photos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Colour Code Sensing Punching Machine Controlled By PLC</dc:title>
  <dc:creator>HARSHA VARDHAN</dc:creator>
  <cp:lastModifiedBy>hp</cp:lastModifiedBy>
  <cp:revision>7</cp:revision>
  <dcterms:created xsi:type="dcterms:W3CDTF">2024-01-10T07:14:51Z</dcterms:created>
  <dcterms:modified xsi:type="dcterms:W3CDTF">2024-02-09T08:00:25Z</dcterms:modified>
</cp:coreProperties>
</file>