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gapWidth val="219"/>
        <c:overlap val="-27"/>
        <c:axId val="0"/>
        <c:axId val="1"/>
      </c:bar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out"/>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Column Labels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dPt>
            <c:idx val="0"/>
            <c:invertIfNegative val="0"/>
            <c:marker>
              <c:symbol val="dot"/>
              <c:size val="5"/>
              <c:spPr>
                <a:solidFill>
                  <a:srgbClr val="FFFFFF"/>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dash"/>
              <c:size val="5"/>
              <c:spPr>
                <a:solidFill>
                  <a:srgbClr val="FFFFFF"/>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iamond"/>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quare"/>
              <c:size val="5"/>
              <c:spPr>
                <a:solidFill>
                  <a:srgbClr val="8064A2"/>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triang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x"/>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star"/>
              <c:size val="5"/>
              <c:spPr>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circl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plus"/>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dot"/>
              <c:size val="5"/>
              <c:spPr>
                <a:solidFill>
                  <a:srgbClr val="FFFFFF"/>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dPt>
            <c:idx val="0"/>
            <c:invertIfNegative val="0"/>
            <c:marker>
              <c:symbol val="circl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plus"/>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ot"/>
              <c:size val="5"/>
              <c:spPr>
                <a:solidFill>
                  <a:srgbClr val="FFFFFF"/>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dash"/>
              <c:size val="5"/>
              <c:spPr>
                <a:solidFill>
                  <a:srgbClr val="FFFFFF"/>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iamond"/>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square"/>
              <c:size val="5"/>
              <c:spPr>
                <a:solidFill>
                  <a:srgbClr val="4BACC6"/>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triangle"/>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x"/>
              <c:size val="5"/>
              <c:spPr>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star"/>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circl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dPt>
            <c:idx val="0"/>
            <c:invertIfNegative val="0"/>
            <c:marker>
              <c:symbol val="x"/>
              <c:size val="5"/>
              <c:spPr>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star"/>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circle"/>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plus"/>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ot"/>
              <c:size val="5"/>
              <c:spPr>
                <a:solidFill>
                  <a:srgbClr val="FFFFFF"/>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dash"/>
              <c:size val="5"/>
              <c:spPr>
                <a:solidFill>
                  <a:srgbClr val="FFFFFF"/>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iamond"/>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squar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triangle"/>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x"/>
              <c:size val="5"/>
              <c:spPr>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dPt>
            <c:idx val="0"/>
            <c:invertIfNegative val="0"/>
            <c:marker>
              <c:symbol val="squar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triangle"/>
              <c:size val="5"/>
              <c:spPr>
                <a:solidFill>
                  <a:srgbClr val="C0504D"/>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x"/>
              <c:size val="5"/>
              <c:spPr>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tar"/>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circ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plus"/>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ot"/>
              <c:size val="5"/>
              <c:spPr>
                <a:solidFill>
                  <a:srgbClr val="FFFFFF"/>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dash"/>
              <c:size val="5"/>
              <c:spPr>
                <a:solidFill>
                  <a:srgbClr val="FFFFFF"/>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diamond"/>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squar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2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2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2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3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4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5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5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75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6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2" name=""/>
        <p:cNvGrpSpPr/>
        <p:nvPr/>
      </p:nvGrpSpPr>
      <p:grpSpPr>
        <a:xfrm>
          <a:off x="0" y="0"/>
          <a:ext cx="0" cy="0"/>
          <a:chOff x="0" y="0"/>
          <a:chExt cx="0" cy="0"/>
        </a:xfrm>
      </p:grpSpPr>
      <p:sp>
        <p:nvSpPr>
          <p:cNvPr id="104876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6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92"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9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0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1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2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3" name=""/>
        <p:cNvGrpSpPr/>
        <p:nvPr/>
      </p:nvGrpSpPr>
      <p:grpSpPr>
        <a:xfrm>
          <a:off x="0" y="0"/>
          <a:ext cx="0" cy="0"/>
          <a:chOff x="0" y="0"/>
          <a:chExt cx="0" cy="0"/>
        </a:xfrm>
      </p:grpSpPr>
      <p:sp>
        <p:nvSpPr>
          <p:cNvPr id="104876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1" name=""/>
        <p:cNvGrpSpPr/>
        <p:nvPr/>
      </p:nvGrpSpPr>
      <p:grpSpPr>
        <a:xfrm>
          <a:off x="0" y="0"/>
          <a:ext cx="0" cy="0"/>
          <a:chOff x="0" y="0"/>
          <a:chExt cx="0" cy="0"/>
        </a:xfrm>
      </p:grpSpPr>
      <p:sp>
        <p:nvSpPr>
          <p:cNvPr id="1048808" name="文本框"/>
          <p:cNvSpPr>
            <a:spLocks noGrp="1"/>
          </p:cNvSpPr>
          <p:nvPr>
            <p:ph type="title"/>
          </p:nvPr>
        </p:nvSpPr>
        <p:spPr/>
        <p:txBody>
          <a:bodyPr/>
          <a:p>
            <a:r>
              <a:rPr altLang="en-US" lang="zh-CN" smtClean="0"/>
              <a:t>单击此处编辑母版标题样式</a:t>
            </a:r>
            <a:endParaRPr altLang="en-US" lang="zh-CN"/>
          </a:p>
        </p:txBody>
      </p:sp>
      <p:sp>
        <p:nvSpPr>
          <p:cNvPr id="104880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1" name="文本框"/>
          <p:cNvSpPr>
            <a:spLocks noGrp="1"/>
          </p:cNvSpPr>
          <p:nvPr>
            <p:ph type="ftr" sz="quarter" idx="11"/>
          </p:nvPr>
        </p:nvSpPr>
        <p:spPr/>
        <p:txBody>
          <a:bodyPr/>
          <a:p>
            <a:endParaRPr altLang="en-US" lang="zh-CN"/>
          </a:p>
        </p:txBody>
      </p:sp>
      <p:sp>
        <p:nvSpPr>
          <p:cNvPr id="104881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5" name=""/>
        <p:cNvGrpSpPr/>
        <p:nvPr/>
      </p:nvGrpSpPr>
      <p:grpSpPr>
        <a:xfrm>
          <a:off x="0" y="0"/>
          <a:ext cx="0" cy="0"/>
          <a:chOff x="0" y="0"/>
          <a:chExt cx="0" cy="0"/>
        </a:xfrm>
      </p:grpSpPr>
      <p:sp>
        <p:nvSpPr>
          <p:cNvPr id="104877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7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6"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7" name=""/>
        <p:cNvGrpSpPr/>
        <p:nvPr/>
      </p:nvGrpSpPr>
      <p:grpSpPr>
        <a:xfrm>
          <a:off x="0" y="0"/>
          <a:ext cx="0" cy="0"/>
          <a:chOff x="0" y="0"/>
          <a:chExt cx="0" cy="0"/>
        </a:xfrm>
      </p:grpSpPr>
      <p:sp>
        <p:nvSpPr>
          <p:cNvPr id="104867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90" name=""/>
        <p:cNvGrpSpPr/>
        <p:nvPr/>
      </p:nvGrpSpPr>
      <p:grpSpPr>
        <a:xfrm>
          <a:off x="0" y="0"/>
          <a:ext cx="0" cy="0"/>
          <a:chOff x="0" y="0"/>
          <a:chExt cx="0" cy="0"/>
        </a:xfrm>
      </p:grpSpPr>
      <p:sp>
        <p:nvSpPr>
          <p:cNvPr id="1048803" name="文本框"/>
          <p:cNvSpPr>
            <a:spLocks noGrp="1"/>
          </p:cNvSpPr>
          <p:nvPr>
            <p:ph type="title"/>
          </p:nvPr>
        </p:nvSpPr>
        <p:spPr/>
        <p:txBody>
          <a:bodyPr/>
          <a:p>
            <a:r>
              <a:rPr altLang="en-US" lang="zh-CN" smtClean="0"/>
              <a:t>单击此处编辑母版标题样式</a:t>
            </a:r>
            <a:endParaRPr altLang="en-US" lang="zh-CN"/>
          </a:p>
        </p:txBody>
      </p:sp>
      <p:sp>
        <p:nvSpPr>
          <p:cNvPr id="104880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2" name=""/>
        <p:cNvGrpSpPr/>
        <p:nvPr/>
      </p:nvGrpSpPr>
      <p:grpSpPr>
        <a:xfrm>
          <a:off x="0" y="0"/>
          <a:ext cx="0" cy="0"/>
          <a:chOff x="0" y="0"/>
          <a:chExt cx="0" cy="0"/>
        </a:xfrm>
      </p:grpSpPr>
      <p:sp>
        <p:nvSpPr>
          <p:cNvPr id="1048813" name="文本框"/>
          <p:cNvSpPr>
            <a:spLocks noGrp="1"/>
          </p:cNvSpPr>
          <p:nvPr>
            <p:ph type="title"/>
          </p:nvPr>
        </p:nvSpPr>
        <p:spPr/>
        <p:txBody>
          <a:bodyPr/>
          <a:p>
            <a:r>
              <a:rPr altLang="en-US" lang="zh-CN" smtClean="0"/>
              <a:t>单击此处编辑母版标题样式</a:t>
            </a:r>
            <a:endParaRPr altLang="en-US" lang="zh-CN"/>
          </a:p>
        </p:txBody>
      </p:sp>
      <p:sp>
        <p:nvSpPr>
          <p:cNvPr id="104881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7" name="文本框"/>
          <p:cNvSpPr>
            <a:spLocks noGrp="1"/>
          </p:cNvSpPr>
          <p:nvPr>
            <p:ph type="ftr" sz="quarter" idx="11"/>
          </p:nvPr>
        </p:nvSpPr>
        <p:spPr/>
        <p:txBody>
          <a:bodyPr/>
          <a:p>
            <a:endParaRPr altLang="en-US" lang="zh-CN"/>
          </a:p>
        </p:txBody>
      </p:sp>
      <p:sp>
        <p:nvSpPr>
          <p:cNvPr id="104881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8"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9" name=""/>
        <p:cNvGrpSpPr/>
        <p:nvPr/>
      </p:nvGrpSpPr>
      <p:grpSpPr>
        <a:xfrm>
          <a:off x="0" y="0"/>
          <a:ext cx="0" cy="0"/>
          <a:chOff x="0" y="0"/>
          <a:chExt cx="0" cy="0"/>
        </a:xfrm>
      </p:grpSpPr>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3" name=""/>
        <p:cNvGrpSpPr/>
        <p:nvPr/>
      </p:nvGrpSpPr>
      <p:grpSpPr>
        <a:xfrm>
          <a:off x="0" y="0"/>
          <a:ext cx="0" cy="0"/>
          <a:chOff x="0" y="0"/>
          <a:chExt cx="0" cy="0"/>
        </a:xfrm>
      </p:grpSpPr>
      <p:sp>
        <p:nvSpPr>
          <p:cNvPr id="104881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2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3" name="文本框"/>
          <p:cNvSpPr>
            <a:spLocks noGrp="1"/>
          </p:cNvSpPr>
          <p:nvPr>
            <p:ph type="ftr" sz="quarter" idx="11"/>
          </p:nvPr>
        </p:nvSpPr>
        <p:spPr/>
        <p:txBody>
          <a:bodyPr/>
          <a:p>
            <a:endParaRPr altLang="en-US" lang="zh-CN"/>
          </a:p>
        </p:txBody>
      </p:sp>
      <p:sp>
        <p:nvSpPr>
          <p:cNvPr id="10488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6" name=""/>
        <p:cNvGrpSpPr/>
        <p:nvPr/>
      </p:nvGrpSpPr>
      <p:grpSpPr>
        <a:xfrm>
          <a:off x="0" y="0"/>
          <a:ext cx="0" cy="0"/>
          <a:chOff x="0" y="0"/>
          <a:chExt cx="0" cy="0"/>
        </a:xfrm>
      </p:grpSpPr>
      <p:sp>
        <p:nvSpPr>
          <p:cNvPr id="104878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8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8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j</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12220</a:t>
            </a:r>
            <a:r>
              <a:rPr altLang="zh-CN" baseline="0" b="0" cap="none" sz="2400" i="0" kern="1200" lang="en-US" spc="0" strike="noStrike" u="none">
                <a:solidFill>
                  <a:schemeClr val="tx1"/>
                </a:solidFill>
                <a:latin typeface="Calibri" pitchFamily="0" charset="0"/>
                <a:ea typeface="宋体" pitchFamily="0" charset="0"/>
                <a:cs typeface="Calibri" pitchFamily="0" charset="0"/>
              </a:rPr>
              <a:t>32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14731222032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DEPARTMENT:B</a:t>
            </a:r>
            <a:r>
              <a:rPr altLang="zh-CN" baseline="0" b="0" cap="none" sz="2400" i="0" kern="1200" lang="en-US" spc="0" strike="noStrike" u="none">
                <a:solidFill>
                  <a:schemeClr val="tx1"/>
                </a:solidFill>
                <a:latin typeface="Calibri" pitchFamily="0" charset="0"/>
                <a:ea typeface="宋体" pitchFamily="0" charset="0"/>
                <a:cs typeface="Calibri" pitchFamily="0" charset="0"/>
              </a:rPr>
              <a:t>.COM CORPORATE SECRETRARYSHIP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ST.THOMAS COLLEGE OF ARTS &amp; SCIENCE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3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title"/>
          </p:nvPr>
        </p:nvSpPr>
        <p:spPr>
          <a:xfrm rot="0">
            <a:off x="755332" y="385444"/>
            <a:ext cx="10681335" cy="147732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2" name="文本框"/>
          <p:cNvSpPr>
            <a:spLocks noGrp="1"/>
          </p:cNvSpPr>
          <p:nvPr>
            <p:ph type="body" idx="1"/>
          </p:nvPr>
        </p:nvSpPr>
        <p:spPr>
          <a:xfrm rot="0">
            <a:off x="457200" y="1219200"/>
            <a:ext cx="9524999" cy="664521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Data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 employee performance analysis table are taken from the website called Kaggle .</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data we had some missing figures to identify the missing terms we use conditional techniques to identify the missing terms like exit data etc..</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Then we used filtering and sorting to fill the  missing </a:t>
            </a:r>
            <a:r>
              <a:rPr altLang="zh-CN" baseline="0" b="0" cap="none" sz="2000" i="0" kern="0" lang="en-US" spc="0" strike="noStrike" u="none">
                <a:latin typeface="Calibri" pitchFamily="0" charset="0"/>
                <a:ea typeface="宋体" pitchFamily="0" charset="0"/>
                <a:cs typeface="Lucida Sans" pitchFamily="0" charset="0"/>
              </a:rPr>
              <a:t>figues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Features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Pivot table</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Charts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Conditional formatting</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0" lang="en-US" spc="0" strike="noStrike" u="none">
                <a:latin typeface="Calibri" pitchFamily="0" charset="0"/>
                <a:ea typeface="宋体" pitchFamily="0" charset="0"/>
                <a:cs typeface="Lucida Sans" pitchFamily="0" charset="0"/>
              </a:rPr>
              <a:t> </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46" name="文本框"/>
          <p:cNvSpPr>
            <a:spLocks noGrp="1"/>
          </p:cNvSpPr>
          <p:nvPr>
            <p:ph type="body" idx="1"/>
          </p:nvPr>
        </p:nvSpPr>
        <p:spPr>
          <a:xfrm rot="0">
            <a:off x="152400" y="0"/>
            <a:ext cx="9677400" cy="612475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538ED5"/>
                </a:solidFill>
                <a:latin typeface="Calibri" pitchFamily="0" charset="0"/>
                <a:ea typeface="宋体" pitchFamily="0" charset="0"/>
                <a:cs typeface="Lucida Sans" pitchFamily="0" charset="0"/>
              </a:rPr>
              <a:t> </a:t>
            </a:r>
            <a:r>
              <a:rPr altLang="zh-CN" baseline="0" b="0" cap="none" sz="3600" i="0" kern="0" lang="en-US" spc="0" strike="noStrike" u="none">
                <a:solidFill>
                  <a:srgbClr val="538ED5"/>
                </a:solidFill>
                <a:latin typeface="Calibri" pitchFamily="0" charset="0"/>
                <a:ea typeface="宋体" pitchFamily="0" charset="0"/>
                <a:cs typeface="Lucida Sans" pitchFamily="0" charset="0"/>
              </a:rPr>
              <a:t>Pivot table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Click insert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From the insert bar click pivot table in new excel sheet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Select business unit and drag it in row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Then select performance level and drag it in column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5 .  Select gender in value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Performance level</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pivot table we can see the analysis for female male and all and we can access all type of employees by  </a:t>
            </a:r>
            <a:r>
              <a:rPr altLang="zh-CN" baseline="0" b="0" cap="none" sz="2000" i="0" kern="0" lang="en-US" spc="0" strike="noStrike" u="none">
                <a:latin typeface="Calibri" pitchFamily="0" charset="0"/>
                <a:ea typeface="宋体" pitchFamily="0" charset="0"/>
                <a:cs typeface="Lucida Sans" pitchFamily="0" charset="0"/>
              </a:rPr>
              <a:t>inerting</a:t>
            </a:r>
            <a:r>
              <a:rPr altLang="zh-CN" baseline="0" b="0" cap="none" sz="2000" i="0" kern="0" lang="en-US" spc="0" strike="noStrike" u="none">
                <a:latin typeface="Calibri" pitchFamily="0" charset="0"/>
                <a:ea typeface="宋体" pitchFamily="0" charset="0"/>
                <a:cs typeface="Lucida Sans" pitchFamily="0" charset="0"/>
              </a:rPr>
              <a:t> slicers to see how many are full time ,part time and contract based employees.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Insert graph for better analysis the graph shows the accurate levels and the performance of employees. We can see the various graph by changing the options in the graph options.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20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5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5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53"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5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58" name="文本框"/>
          <p:cNvSpPr>
            <a:spLocks noGrp="1"/>
          </p:cNvSpPr>
          <p:nvPr>
            <p:ph type="title"/>
          </p:nvPr>
        </p:nvSpPr>
        <p:spPr>
          <a:xfrm rot="0">
            <a:off x="755332" y="385444"/>
            <a:ext cx="10681335" cy="43088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Trebuchet MS" pitchFamily="0" charset="0"/>
                <a:ea typeface="宋体" pitchFamily="0" charset="0"/>
                <a:cs typeface="Trebuchet MS" pitchFamily="0" charset="0"/>
              </a:rPr>
              <a:t>Pie chart for high level performance</a:t>
            </a:r>
            <a:endParaRPr altLang="en-US" baseline="0" b="1" cap="none" sz="2800" i="0" kern="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5" name="图表"/>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6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63" name="文本框"/>
          <p:cNvSpPr>
            <a:spLocks noGrp="1"/>
          </p:cNvSpPr>
          <p:nvPr>
            <p:ph type="body" idx="1"/>
          </p:nvPr>
        </p:nvSpPr>
        <p:spPr>
          <a:xfrm rot="0">
            <a:off x="609600" y="1577340"/>
            <a:ext cx="8991600" cy="2585322"/>
          </a:xfrm>
          <a:prstGeom prst="rect"/>
          <a:noFill/>
          <a:ln w="12700" cap="flat" cmpd="sng">
            <a:noFill/>
            <a:prstDash val="solid"/>
            <a:miter/>
          </a:ln>
        </p:spPr>
        <p:txBody>
          <a:bodyPr anchor="t" anchorCtr="0" bIns="45720" lIns="91440" rIns="91440" tIns="45720" vert="horz" wrap="square">
            <a:prstTxWarp prst="textNoShape"/>
          </a:bodyPr>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From the above analysis the low </a:t>
            </a:r>
            <a:r>
              <a:rPr altLang="zh-CN" baseline="0" b="0" cap="none" sz="2800" i="0" kern="0" lang="en-US" spc="0" strike="noStrike" u="none">
                <a:latin typeface="Calibri" pitchFamily="0" charset="0"/>
                <a:ea typeface="宋体" pitchFamily="0" charset="0"/>
                <a:cs typeface="Lucida Sans" pitchFamily="0" charset="0"/>
              </a:rPr>
              <a:t>level,medium</a:t>
            </a:r>
            <a:r>
              <a:rPr altLang="zh-CN" baseline="0" b="0" cap="none" sz="2800" i="0" kern="0" lang="en-US" spc="0" strike="noStrike" u="none">
                <a:latin typeface="Calibri" pitchFamily="0" charset="0"/>
                <a:ea typeface="宋体" pitchFamily="0" charset="0"/>
                <a:cs typeface="Lucida Sans" pitchFamily="0" charset="0"/>
              </a:rPr>
              <a:t> level to be improved by assigning various tasks and training in their field </a:t>
            </a: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The current high and very high level employees are improve their intensity by rewards and appreciations towards their growth to increase their participation and to give more potential towards their project</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7"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8"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9"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2"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43"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4"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7991475" y="2933700"/>
            <a:ext cx="2762249" cy="3257550"/>
            <a:chOff x="7991475" y="2933700"/>
            <a:chExt cx="2762249" cy="3257550"/>
          </a:xfrm>
        </p:grpSpPr>
        <p:sp>
          <p:nvSpPr>
            <p:cNvPr id="104868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body" idx="1"/>
          </p:nvPr>
        </p:nvSpPr>
        <p:spPr>
          <a:xfrm rot="0">
            <a:off x="990600" y="2004631"/>
            <a:ext cx="7848599" cy="2585322"/>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Analysing</a:t>
            </a:r>
            <a:r>
              <a:rPr altLang="zh-CN" baseline="0" b="0" cap="none" sz="2800" i="0" kern="0" lang="en-US" spc="0" strike="noStrike" u="none">
                <a:latin typeface="Calibri" pitchFamily="0" charset="0"/>
                <a:ea typeface="宋体" pitchFamily="0" charset="0"/>
                <a:cs typeface="Lucida Sans" pitchFamily="0" charset="0"/>
              </a:rPr>
              <a:t> employee performance to track their working skills and to motivate the low level employees by various tasks .</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To track the performance and give rewards to improve the current performance</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90"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grpSp>
        <p:nvGrpSpPr>
          <p:cNvPr id="53"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1066800" y="2362200"/>
            <a:ext cx="7924800" cy="379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taks</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to emerge themselves .</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2708433"/>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Employees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Organisations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Employers</a:t>
            </a: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pic>
        <p:nvPicPr>
          <p:cNvPr id="2097163" name="图片"/>
          <p:cNvPicPr>
            <a:picLocks noChangeAspect="1"/>
          </p:cNvPicPr>
          <p:nvPr/>
        </p:nvPicPr>
        <p:blipFill>
          <a:blip xmlns:r="http://schemas.openxmlformats.org/officeDocument/2006/relationships" r:embed="rId2" cstate="print"/>
          <a:stretch>
            <a:fillRect/>
          </a:stretch>
        </p:blipFill>
        <p:spPr>
          <a:xfrm rot="0">
            <a:off x="5562600" y="1501139"/>
            <a:ext cx="4038600" cy="2410656"/>
          </a:xfrm>
          <a:prstGeom prst="rect"/>
          <a:noFill/>
          <a:ln w="12700" cap="flat" cmpd="sng">
            <a:noFill/>
            <a:prstDash val="solid"/>
            <a:miter/>
          </a:ln>
        </p:spPr>
      </p:pic>
      <p:sp>
        <p:nvSpPr>
          <p:cNvPr id="1048709" name="矩形"/>
          <p:cNvSpPr/>
          <p:nvPr/>
        </p:nvSpPr>
        <p:spPr>
          <a:xfrm rot="0">
            <a:off x="3124200" y="7270553"/>
            <a:ext cx="10287000" cy="21526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3"/>
              </a:rPr>
              <a:t>This Photo</a:t>
            </a:r>
            <a:r>
              <a:rPr altLang="zh-CN" baseline="0" b="0" cap="none" sz="900" i="0" kern="1200" lang="en-US" spc="0" strike="noStrike" u="none">
                <a:solidFill>
                  <a:schemeClr val="tx1"/>
                </a:solidFill>
                <a:latin typeface="Calibri" pitchFamily="0" charset="0"/>
                <a:ea typeface="宋体" pitchFamily="0" charset="0"/>
                <a:cs typeface="Calibri" pitchFamily="0" charset="0"/>
              </a:rPr>
              <a:t> by Unknown Author is licensed under </a:t>
            </a: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4"/>
              </a:rPr>
              <a:t>CC BY-SA</a:t>
            </a:r>
            <a:endParaRPr altLang="en-US" baseline="0" b="0" cap="none" sz="9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143491" y="1447800"/>
            <a:ext cx="2695574" cy="3248025"/>
          </a:xfrm>
          <a:prstGeom prst="rect"/>
          <a:noFill/>
          <a:ln w="12700" cap="flat" cmpd="sng">
            <a:noFill/>
            <a:prstDash val="solid"/>
            <a:miter/>
          </a:ln>
        </p:spPr>
      </p:pic>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文本框"/>
          <p:cNvSpPr>
            <a:spLocks noGrp="1"/>
          </p:cNvSpPr>
          <p:nvPr>
            <p:ph type="body" idx="1"/>
          </p:nvPr>
        </p:nvSpPr>
        <p:spPr>
          <a:xfrm rot="0">
            <a:off x="3352800" y="2019300"/>
            <a:ext cx="5562600" cy="3937665"/>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Filtering – remove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Charts    - visualization repots</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Pivot </a:t>
            </a:r>
            <a:r>
              <a:rPr altLang="zh-CN" baseline="0" b="0" cap="none" sz="2400" i="0" kern="0" lang="en-US" spc="0" strike="noStrike" u="none">
                <a:latin typeface="Calibri" pitchFamily="0" charset="0"/>
                <a:ea typeface="宋体" pitchFamily="0" charset="0"/>
                <a:cs typeface="Lucida Sans" pitchFamily="0" charset="0"/>
              </a:rPr>
              <a:t>tabe</a:t>
            </a:r>
            <a:r>
              <a:rPr altLang="zh-CN" baseline="0" b="0" cap="none" sz="2400" i="0" kern="0" lang="en-US" spc="0" strike="noStrike" u="none">
                <a:latin typeface="Calibri" pitchFamily="0" charset="0"/>
                <a:ea typeface="宋体" pitchFamily="0" charset="0"/>
                <a:cs typeface="Lucida Sans" pitchFamily="0" charset="0"/>
              </a:rPr>
              <a:t> – summary</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Conditional formatting – identify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Formula   - performance level </a:t>
            </a:r>
            <a:endParaRPr altLang="en-US" baseline="0" b="0" cap="none" sz="2400" i="0" kern="0" lang="zh-CN" spc="0" strike="noStrike" u="none">
              <a:latin typeface="Calibri" pitchFamily="0" charset="0"/>
              <a:ea typeface="宋体" pitchFamily="0" charset="0"/>
              <a:cs typeface="Lucida Sans" pitchFamily="0" charset="0"/>
            </a:endParaRPr>
          </a:p>
        </p:txBody>
      </p:sp>
      <p:sp>
        <p:nvSpPr>
          <p:cNvPr id="104871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文本框"/>
          <p:cNvSpPr>
            <a:spLocks noGrp="1"/>
          </p:cNvSpPr>
          <p:nvPr>
            <p:ph type="body" idx="1"/>
          </p:nvPr>
        </p:nvSpPr>
        <p:spPr>
          <a:xfrm rot="0">
            <a:off x="228600" y="1371600"/>
            <a:ext cx="10820400" cy="489364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Employee data set  - the employee </a:t>
            </a:r>
            <a:r>
              <a:rPr altLang="zh-CN" baseline="0" b="0" cap="none" sz="2000" i="0" kern="0" lang="en-US" spc="0" strike="noStrike" u="none">
                <a:latin typeface="Calibri" pitchFamily="0" charset="0"/>
                <a:ea typeface="宋体" pitchFamily="0" charset="0"/>
                <a:cs typeface="Lucida Sans" pitchFamily="0" charset="0"/>
              </a:rPr>
              <a:t>datas</a:t>
            </a:r>
            <a:r>
              <a:rPr altLang="zh-CN" baseline="0" b="0" cap="none" sz="2000" i="0" kern="0" lang="en-US" spc="0" strike="noStrike" u="none">
                <a:latin typeface="Calibri" pitchFamily="0" charset="0"/>
                <a:ea typeface="宋体" pitchFamily="0" charset="0"/>
                <a:cs typeface="Lucida Sans" pitchFamily="0" charset="0"/>
              </a:rPr>
              <a:t> are taken from the Kaggle to analysis employe performance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9</a:t>
            </a:r>
            <a:r>
              <a:rPr altLang="zh-CN" baseline="0" b="0" cap="none" sz="2000" i="0" kern="0" lang="en-US" spc="0" strike="noStrike" u="none">
                <a:latin typeface="Calibri" pitchFamily="0" charset="0"/>
                <a:ea typeface="宋体" pitchFamily="0" charset="0"/>
                <a:cs typeface="Lucida Sans" pitchFamily="0" charset="0"/>
              </a:rPr>
              <a:t> features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ID</a:t>
            </a:r>
            <a:r>
              <a:rPr altLang="zh-CN" baseline="0" b="0" cap="none" sz="2000" i="0" kern="0" lang="en-US" spc="0" strike="noStrike" u="none">
                <a:latin typeface="Calibri" pitchFamily="0" charset="0"/>
                <a:ea typeface="宋体" pitchFamily="0" charset="0"/>
                <a:cs typeface="Lucida Sans" pitchFamily="0" charset="0"/>
              </a:rPr>
              <a:t>: Unique identifier for each employee 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First Name</a:t>
            </a:r>
            <a:r>
              <a:rPr altLang="zh-CN" baseline="0" b="0" cap="none" sz="2000" i="0" kern="0" lang="en-US" spc="0" strike="noStrike" u="none">
                <a:latin typeface="Calibri" pitchFamily="0" charset="0"/>
                <a:ea typeface="宋体" pitchFamily="0" charset="0"/>
                <a:cs typeface="Lucida Sans" pitchFamily="0" charset="0"/>
              </a:rPr>
              <a:t>: The first name of the employee.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Title:</a:t>
            </a:r>
            <a:r>
              <a:rPr altLang="zh-CN" baseline="0" b="0" cap="none" sz="2000" i="0" kern="0" lang="en-US" spc="0" strike="noStrike" u="none">
                <a:latin typeface="Calibri" pitchFamily="0" charset="0"/>
                <a:ea typeface="宋体" pitchFamily="0" charset="0"/>
                <a:cs typeface="Lucida Sans" pitchFamily="0" charset="0"/>
              </a:rPr>
              <a:t> The job title or position of the employee within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r>
              <a:rPr altLang="zh-CN" baseline="0" b="0" cap="none" sz="2000" i="0" kern="0" lang="en-US" spc="0" strike="noStrike" u="none">
                <a:solidFill>
                  <a:srgbClr val="FF0000"/>
                </a:solidFill>
                <a:latin typeface="Calibri" pitchFamily="0" charset="0"/>
                <a:ea typeface="宋体" pitchFamily="0" charset="0"/>
                <a:cs typeface="Lucida Sans" pitchFamily="0" charset="0"/>
              </a:rPr>
              <a:t>Business Unit</a:t>
            </a:r>
            <a:r>
              <a:rPr altLang="zh-CN" baseline="0" b="0" cap="none" sz="2000" i="0" kern="0" lang="en-US" spc="0" strike="noStrike" u="none">
                <a:latin typeface="Calibri" pitchFamily="0" charset="0"/>
                <a:ea typeface="宋体" pitchFamily="0" charset="0"/>
                <a:cs typeface="Lucida Sans" pitchFamily="0" charset="0"/>
              </a:rPr>
              <a:t>: The specific business unit or department to which the employee belongs.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Status</a:t>
            </a:r>
            <a:r>
              <a:rPr altLang="zh-CN" baseline="0" b="0" cap="none" sz="2000" i="0" kern="0" lang="en-US" spc="0" strike="noStrike" u="none">
                <a:latin typeface="Calibri" pitchFamily="0" charset="0"/>
                <a:ea typeface="宋体" pitchFamily="0" charset="0"/>
                <a:cs typeface="Lucida Sans" pitchFamily="0" charset="0"/>
              </a:rPr>
              <a:t>: The current employment status of the employee (e.g., Active, On Leave, Terminated).</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Type</a:t>
            </a:r>
            <a:r>
              <a:rPr altLang="zh-CN" baseline="0" b="0" cap="none" sz="2000" i="0" kern="0" lang="en-US" spc="0" strike="noStrike" u="none">
                <a:latin typeface="Calibri" pitchFamily="0" charset="0"/>
                <a:ea typeface="宋体" pitchFamily="0" charset="0"/>
                <a:cs typeface="Lucida Sans" pitchFamily="0" charset="0"/>
              </a:rPr>
              <a:t>: The type of employment the employee has (e.g., Full-time, Part-time, Contract).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3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2"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3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矩形"/>
          <p:cNvSpPr/>
          <p:nvPr/>
        </p:nvSpPr>
        <p:spPr>
          <a:xfrm rot="0">
            <a:off x="1219200" y="2354703"/>
            <a:ext cx="8686800"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=IFS(Z30&gt;=5,"VERY HIGH",Z30&gt;=4"HIGH",Z30&gt;=3"MED","TRUE","LOW"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2024-03-28T17:07:22Z</dcterms:created>
  <dcterms:modified xsi:type="dcterms:W3CDTF">2024-11-21T09:20:46Z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e3ae58403a844366ab553924a587cd45</vt:lpwstr>
  </property>
</Properties>
</file>