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rathraj R" userId="da6cf5691cd04f2d" providerId="LiveId" clId="{7A95881C-2397-4464-9668-5542E4CBD1CF}"/>
    <pc:docChg chg="delSld">
      <pc:chgData name="Bharathraj R" userId="da6cf5691cd04f2d" providerId="LiveId" clId="{7A95881C-2397-4464-9668-5542E4CBD1CF}" dt="2024-06-17T04:50:17.575" v="0" actId="47"/>
      <pc:docMkLst>
        <pc:docMk/>
      </pc:docMkLst>
      <pc:sldChg chg="del">
        <pc:chgData name="Bharathraj R" userId="da6cf5691cd04f2d" providerId="LiveId" clId="{7A95881C-2397-4464-9668-5542E4CBD1CF}" dt="2024-06-17T04:50:17.575" v="0" actId="47"/>
        <pc:sldMkLst>
          <pc:docMk/>
          <pc:sldMk cId="0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24376" y="190881"/>
            <a:ext cx="3817620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51712" y="2342514"/>
            <a:ext cx="9688575" cy="1536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645" y="1600962"/>
            <a:ext cx="8547100" cy="15600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BASE </a:t>
            </a:r>
            <a:r>
              <a:rPr sz="20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PAPER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TITLE</a:t>
            </a:r>
            <a:r>
              <a:rPr sz="2000" b="1" dirty="0">
                <a:latin typeface="Times New Roman"/>
                <a:cs typeface="Times New Roman"/>
              </a:rPr>
              <a:t>::DETECTION ENHANCEMENT FOR </a:t>
            </a:r>
            <a:r>
              <a:rPr sz="2000" b="1" spc="-35" dirty="0">
                <a:latin typeface="Times New Roman"/>
                <a:cs typeface="Times New Roman"/>
              </a:rPr>
              <a:t>VARIOUS 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spc="-20" dirty="0">
                <a:latin typeface="Times New Roman"/>
                <a:cs typeface="Times New Roman"/>
              </a:rPr>
              <a:t>DEEPFAKE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TYPES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BASED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ON RESIDUAL</a:t>
            </a:r>
            <a:r>
              <a:rPr sz="2000" b="1" spc="-114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NOISE</a:t>
            </a:r>
            <a:r>
              <a:rPr sz="2000" b="1" spc="-1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AND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MANIPULATION </a:t>
            </a:r>
            <a:r>
              <a:rPr sz="2000" b="1" spc="-484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TRACES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0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OWN</a:t>
            </a:r>
            <a:r>
              <a:rPr sz="2000" b="1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TITLE</a:t>
            </a:r>
            <a:r>
              <a:rPr sz="2000" b="1" dirty="0">
                <a:latin typeface="Times New Roman"/>
                <a:cs typeface="Times New Roman"/>
              </a:rPr>
              <a:t>::DETECTION OF</a:t>
            </a:r>
            <a:r>
              <a:rPr sz="2000" b="1" spc="-8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DEEP</a:t>
            </a:r>
            <a:r>
              <a:rPr sz="2000" b="1" spc="-110" dirty="0">
                <a:latin typeface="Times New Roman"/>
                <a:cs typeface="Times New Roman"/>
              </a:rPr>
              <a:t> </a:t>
            </a:r>
            <a:r>
              <a:rPr sz="2000" b="1" spc="-35" dirty="0">
                <a:latin typeface="Times New Roman"/>
                <a:cs typeface="Times New Roman"/>
              </a:rPr>
              <a:t>FAKE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>
                <a:latin typeface="Times New Roman"/>
                <a:cs typeface="Times New Roman"/>
              </a:rPr>
              <a:t>FORENSICS</a:t>
            </a:r>
            <a:r>
              <a:rPr sz="2000" b="1" spc="-20">
                <a:latin typeface="Times New Roman"/>
                <a:cs typeface="Times New Roman"/>
              </a:rPr>
              <a:t> 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6440"/>
            <a:ext cx="86467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S/W</a:t>
            </a:r>
            <a:r>
              <a:rPr spc="-90" dirty="0"/>
              <a:t> </a:t>
            </a:r>
            <a:r>
              <a:rPr dirty="0"/>
              <a:t>SYSTEM </a:t>
            </a:r>
            <a:r>
              <a:rPr spc="-25" dirty="0"/>
              <a:t>CONFIGURATION: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8586"/>
            <a:ext cx="3930650" cy="10496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b="1" spc="-30" dirty="0">
                <a:latin typeface="Times New Roman"/>
                <a:cs typeface="Times New Roman"/>
              </a:rPr>
              <a:t>OPERATING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SYSTEM</a:t>
            </a:r>
            <a:endParaRPr sz="28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b="1" spc="-10" dirty="0">
                <a:latin typeface="Times New Roman"/>
                <a:cs typeface="Times New Roman"/>
              </a:rPr>
              <a:t>FRONT</a:t>
            </a:r>
            <a:r>
              <a:rPr sz="2800" b="1" spc="-5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END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67883" y="1718586"/>
            <a:ext cx="2606040" cy="10496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34950">
              <a:lnSpc>
                <a:spcPct val="100000"/>
              </a:lnSpc>
              <a:spcBef>
                <a:spcPts val="770"/>
              </a:spcBef>
              <a:tabLst>
                <a:tab pos="524510" algn="l"/>
              </a:tabLst>
            </a:pPr>
            <a:r>
              <a:rPr sz="2800" spc="-5" dirty="0">
                <a:latin typeface="Times New Roman"/>
                <a:cs typeface="Times New Roman"/>
              </a:rPr>
              <a:t>-	</a:t>
            </a:r>
            <a:r>
              <a:rPr sz="2800" spc="-20" dirty="0">
                <a:latin typeface="Times New Roman"/>
                <a:cs typeface="Times New Roman"/>
              </a:rPr>
              <a:t>Windows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8/10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  <a:tabLst>
                <a:tab pos="398145" algn="l"/>
              </a:tabLst>
            </a:pPr>
            <a:r>
              <a:rPr sz="2800" spc="-5" dirty="0">
                <a:latin typeface="Times New Roman"/>
                <a:cs typeface="Times New Roman"/>
              </a:rPr>
              <a:t>-	</a:t>
            </a:r>
            <a:r>
              <a:rPr sz="2800" spc="-10" dirty="0">
                <a:latin typeface="Times New Roman"/>
                <a:cs typeface="Times New Roman"/>
              </a:rPr>
              <a:t>HTML</a:t>
            </a:r>
            <a:r>
              <a:rPr sz="2800" spc="-1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,CSS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2742717"/>
            <a:ext cx="2323465" cy="104648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b="1" spc="-10" dirty="0">
                <a:latin typeface="Times New Roman"/>
                <a:cs typeface="Times New Roman"/>
              </a:rPr>
              <a:t>NOTEBOOK</a:t>
            </a:r>
            <a:endParaRPr sz="2800">
              <a:latin typeface="Times New Roman"/>
              <a:cs typeface="Times New Roman"/>
            </a:endParaRPr>
          </a:p>
          <a:p>
            <a:pPr marL="329565" indent="-3175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329565" algn="l"/>
                <a:tab pos="33020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IDLE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63566" y="2742717"/>
            <a:ext cx="2860040" cy="104648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z="2800" spc="-5" dirty="0">
                <a:latin typeface="Times New Roman"/>
                <a:cs typeface="Times New Roman"/>
              </a:rPr>
              <a:t>-</a:t>
            </a:r>
            <a:r>
              <a:rPr sz="2800" spc="-1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Anaconda(Jupiter)</a:t>
            </a:r>
            <a:endParaRPr sz="2800">
              <a:latin typeface="Times New Roman"/>
              <a:cs typeface="Times New Roman"/>
            </a:endParaRPr>
          </a:p>
          <a:p>
            <a:pPr marL="78105" algn="ctr">
              <a:lnSpc>
                <a:spcPct val="100000"/>
              </a:lnSpc>
              <a:spcBef>
                <a:spcPts val="660"/>
              </a:spcBef>
              <a:tabLst>
                <a:tab pos="375285" algn="l"/>
              </a:tabLst>
            </a:pPr>
            <a:r>
              <a:rPr sz="2800" spc="-5" dirty="0">
                <a:latin typeface="Times New Roman"/>
                <a:cs typeface="Times New Roman"/>
              </a:rPr>
              <a:t>-	</a:t>
            </a:r>
            <a:r>
              <a:rPr sz="2800" dirty="0">
                <a:latin typeface="Times New Roman"/>
                <a:cs typeface="Times New Roman"/>
              </a:rPr>
              <a:t>Python(3.10)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1598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>
                <a:latin typeface="Calibri"/>
                <a:cs typeface="Calibri"/>
              </a:rPr>
              <a:t>BLOCK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DIAGRAM: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0555" y="2275323"/>
            <a:ext cx="8076439" cy="355245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3590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latin typeface="Calibri"/>
                <a:cs typeface="Calibri"/>
              </a:rPr>
              <a:t>DI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GRAM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1917" y="1583398"/>
            <a:ext cx="6026004" cy="42962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24993"/>
            <a:ext cx="47929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Experimental</a:t>
            </a:r>
            <a:r>
              <a:rPr spc="-95" dirty="0"/>
              <a:t> </a:t>
            </a:r>
            <a:r>
              <a:rPr dirty="0"/>
              <a:t>Setup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23973"/>
            <a:ext cx="10360660" cy="3510279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315"/>
              </a:spcBef>
            </a:pPr>
            <a:r>
              <a:rPr sz="1800" spc="-60" dirty="0">
                <a:latin typeface="Times New Roman"/>
                <a:cs typeface="Times New Roman"/>
              </a:rPr>
              <a:t>To </a:t>
            </a:r>
            <a:r>
              <a:rPr sz="1800" dirty="0">
                <a:latin typeface="Times New Roman"/>
                <a:cs typeface="Times New Roman"/>
              </a:rPr>
              <a:t>test the </a:t>
            </a:r>
            <a:r>
              <a:rPr sz="1800" spc="-5" dirty="0">
                <a:latin typeface="Times New Roman"/>
                <a:cs typeface="Times New Roman"/>
              </a:rPr>
              <a:t>proposed hypothesis </a:t>
            </a:r>
            <a:r>
              <a:rPr sz="1800" dirty="0">
                <a:latin typeface="Times New Roman"/>
                <a:cs typeface="Times New Roman"/>
              </a:rPr>
              <a:t>that </a:t>
            </a:r>
            <a:r>
              <a:rPr sz="1800" spc="-5" dirty="0">
                <a:latin typeface="Times New Roman"/>
                <a:cs typeface="Times New Roman"/>
              </a:rPr>
              <a:t>body languages can identify </a:t>
            </a:r>
            <a:r>
              <a:rPr sz="1800" dirty="0">
                <a:latin typeface="Times New Roman"/>
                <a:cs typeface="Times New Roman"/>
              </a:rPr>
              <a:t>and expose deepfakes, a </a:t>
            </a:r>
            <a:r>
              <a:rPr sz="1800" spc="-5" dirty="0">
                <a:latin typeface="Times New Roman"/>
                <a:cs typeface="Times New Roman"/>
              </a:rPr>
              <a:t>many-to-one LSTM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model was </a:t>
            </a:r>
            <a:r>
              <a:rPr sz="1800" dirty="0">
                <a:latin typeface="Times New Roman"/>
                <a:cs typeface="Times New Roman"/>
              </a:rPr>
              <a:t>designed using </a:t>
            </a:r>
            <a:r>
              <a:rPr sz="1800" spc="-20" dirty="0">
                <a:latin typeface="Times New Roman"/>
                <a:cs typeface="Times New Roman"/>
              </a:rPr>
              <a:t>PyTorch. </a:t>
            </a:r>
            <a:r>
              <a:rPr sz="1800" spc="-25" dirty="0">
                <a:latin typeface="Times New Roman"/>
                <a:cs typeface="Times New Roman"/>
              </a:rPr>
              <a:t>PyTorch </a:t>
            </a:r>
            <a:r>
              <a:rPr sz="1800" spc="-5" dirty="0">
                <a:latin typeface="Times New Roman"/>
                <a:cs typeface="Times New Roman"/>
              </a:rPr>
              <a:t>provides flexible DNN </a:t>
            </a:r>
            <a:r>
              <a:rPr sz="1800" dirty="0">
                <a:latin typeface="Times New Roman"/>
                <a:cs typeface="Times New Roman"/>
              </a:rPr>
              <a:t>implementation and </a:t>
            </a:r>
            <a:r>
              <a:rPr sz="1800" spc="-5" dirty="0">
                <a:latin typeface="Times New Roman"/>
                <a:cs typeface="Times New Roman"/>
              </a:rPr>
              <a:t>GPU </a:t>
            </a:r>
            <a:r>
              <a:rPr sz="1800" dirty="0">
                <a:latin typeface="Times New Roman"/>
                <a:cs typeface="Times New Roman"/>
              </a:rPr>
              <a:t>support. </a:t>
            </a:r>
            <a:r>
              <a:rPr sz="1800" spc="-45" dirty="0">
                <a:latin typeface="Times New Roman"/>
                <a:cs typeface="Times New Roman"/>
              </a:rPr>
              <a:t>Two 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kinds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objects </a:t>
            </a:r>
            <a:r>
              <a:rPr sz="1800" dirty="0">
                <a:latin typeface="Times New Roman"/>
                <a:cs typeface="Times New Roman"/>
              </a:rPr>
              <a:t>are </a:t>
            </a:r>
            <a:r>
              <a:rPr sz="1800" spc="-5" dirty="0">
                <a:latin typeface="Times New Roman"/>
                <a:cs typeface="Times New Roman"/>
              </a:rPr>
              <a:t>necessary for </a:t>
            </a:r>
            <a:r>
              <a:rPr sz="1800" dirty="0">
                <a:latin typeface="Times New Roman"/>
                <a:cs typeface="Times New Roman"/>
              </a:rPr>
              <a:t>setting up the </a:t>
            </a:r>
            <a:r>
              <a:rPr sz="1800" spc="-5" dirty="0">
                <a:latin typeface="Times New Roman"/>
                <a:cs typeface="Times New Roman"/>
              </a:rPr>
              <a:t>training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testing </a:t>
            </a:r>
            <a:r>
              <a:rPr sz="1800" dirty="0">
                <a:latin typeface="Times New Roman"/>
                <a:cs typeface="Times New Roman"/>
              </a:rPr>
              <a:t>experiment: </a:t>
            </a:r>
            <a:r>
              <a:rPr sz="1800" spc="-5" dirty="0">
                <a:latin typeface="Times New Roman"/>
                <a:cs typeface="Times New Roman"/>
              </a:rPr>
              <a:t>(a)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object </a:t>
            </a:r>
            <a:r>
              <a:rPr sz="1800" dirty="0">
                <a:latin typeface="Times New Roman"/>
                <a:cs typeface="Times New Roman"/>
              </a:rPr>
              <a:t>for data </a:t>
            </a:r>
            <a:r>
              <a:rPr sz="1800" spc="-5" dirty="0">
                <a:latin typeface="Times New Roman"/>
                <a:cs typeface="Times New Roman"/>
              </a:rPr>
              <a:t>loading </a:t>
            </a:r>
            <a:r>
              <a:rPr sz="1800" dirty="0">
                <a:latin typeface="Times New Roman"/>
                <a:cs typeface="Times New Roman"/>
              </a:rPr>
              <a:t> and (b) the </a:t>
            </a:r>
            <a:r>
              <a:rPr sz="1800" spc="-5" dirty="0">
                <a:latin typeface="Times New Roman"/>
                <a:cs typeface="Times New Roman"/>
              </a:rPr>
              <a:t>object </a:t>
            </a:r>
            <a:r>
              <a:rPr sz="1800" dirty="0">
                <a:latin typeface="Times New Roman"/>
                <a:cs typeface="Times New Roman"/>
              </a:rPr>
              <a:t>for </a:t>
            </a:r>
            <a:r>
              <a:rPr sz="1800" spc="-5" dirty="0">
                <a:latin typeface="Times New Roman"/>
                <a:cs typeface="Times New Roman"/>
              </a:rPr>
              <a:t>model creation. The </a:t>
            </a:r>
            <a:r>
              <a:rPr sz="1800" dirty="0">
                <a:latin typeface="Times New Roman"/>
                <a:cs typeface="Times New Roman"/>
              </a:rPr>
              <a:t>custom dataset was </a:t>
            </a:r>
            <a:r>
              <a:rPr sz="1800" spc="-5" dirty="0">
                <a:latin typeface="Times New Roman"/>
                <a:cs typeface="Times New Roman"/>
              </a:rPr>
              <a:t>divided </a:t>
            </a:r>
            <a:r>
              <a:rPr sz="1800" dirty="0">
                <a:latin typeface="Times New Roman"/>
                <a:cs typeface="Times New Roman"/>
              </a:rPr>
              <a:t>into an </a:t>
            </a:r>
            <a:r>
              <a:rPr sz="1800" spc="-5" dirty="0">
                <a:latin typeface="Times New Roman"/>
                <a:cs typeface="Times New Roman"/>
              </a:rPr>
              <a:t>80% </a:t>
            </a:r>
            <a:r>
              <a:rPr sz="1800" dirty="0">
                <a:latin typeface="Times New Roman"/>
                <a:cs typeface="Times New Roman"/>
              </a:rPr>
              <a:t>training set, a </a:t>
            </a:r>
            <a:r>
              <a:rPr sz="1800" spc="-10" dirty="0">
                <a:latin typeface="Times New Roman"/>
                <a:cs typeface="Times New Roman"/>
              </a:rPr>
              <a:t>10% </a:t>
            </a:r>
            <a:r>
              <a:rPr sz="1800" dirty="0">
                <a:latin typeface="Times New Roman"/>
                <a:cs typeface="Times New Roman"/>
              </a:rPr>
              <a:t>validation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set,</a:t>
            </a:r>
            <a:r>
              <a:rPr sz="1800" spc="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10%</a:t>
            </a:r>
            <a:r>
              <a:rPr sz="1800" spc="10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testing</a:t>
            </a:r>
            <a:r>
              <a:rPr sz="1800" spc="11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set.</a:t>
            </a:r>
            <a:r>
              <a:rPr sz="1800" spc="114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Moreover,</a:t>
            </a:r>
            <a:r>
              <a:rPr sz="1800" spc="10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11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values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were</a:t>
            </a:r>
            <a:r>
              <a:rPr sz="1800" spc="1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normalized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10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11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range.</a:t>
            </a:r>
            <a:r>
              <a:rPr sz="1800" spc="1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specially</a:t>
            </a:r>
            <a:r>
              <a:rPr sz="1800" spc="1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designed</a:t>
            </a:r>
            <a:r>
              <a:rPr sz="1800" spc="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(according </a:t>
            </a:r>
            <a:r>
              <a:rPr sz="1800" spc="-4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 needs of our custom dataset) Data </a:t>
            </a:r>
            <a:r>
              <a:rPr sz="1800" spc="-5" dirty="0">
                <a:latin typeface="Times New Roman"/>
                <a:cs typeface="Times New Roman"/>
              </a:rPr>
              <a:t>Loader </a:t>
            </a:r>
            <a:r>
              <a:rPr sz="1800" dirty="0">
                <a:latin typeface="Times New Roman"/>
                <a:cs typeface="Times New Roman"/>
              </a:rPr>
              <a:t>that </a:t>
            </a:r>
            <a:r>
              <a:rPr sz="1800" spc="-5" dirty="0">
                <a:latin typeface="Times New Roman"/>
                <a:cs typeface="Times New Roman"/>
              </a:rPr>
              <a:t>was </a:t>
            </a:r>
            <a:r>
              <a:rPr sz="1800" dirty="0">
                <a:latin typeface="Times New Roman"/>
                <a:cs typeface="Times New Roman"/>
              </a:rPr>
              <a:t>used for </a:t>
            </a:r>
            <a:r>
              <a:rPr sz="1800" spc="-5" dirty="0">
                <a:latin typeface="Times New Roman"/>
                <a:cs typeface="Times New Roman"/>
              </a:rPr>
              <a:t>passing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datasets </a:t>
            </a:r>
            <a:r>
              <a:rPr sz="1800" dirty="0">
                <a:latin typeface="Times New Roman"/>
                <a:cs typeface="Times New Roman"/>
              </a:rPr>
              <a:t>to the </a:t>
            </a:r>
            <a:r>
              <a:rPr sz="1800" spc="-5" dirty="0">
                <a:latin typeface="Times New Roman"/>
                <a:cs typeface="Times New Roman"/>
              </a:rPr>
              <a:t>LSTM model </a:t>
            </a:r>
            <a:r>
              <a:rPr sz="1800" dirty="0">
                <a:latin typeface="Times New Roman"/>
                <a:cs typeface="Times New Roman"/>
              </a:rPr>
              <a:t>for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training. The </a:t>
            </a:r>
            <a:r>
              <a:rPr sz="1800" spc="-10" dirty="0">
                <a:latin typeface="Times New Roman"/>
                <a:cs typeface="Times New Roman"/>
              </a:rPr>
              <a:t>data </a:t>
            </a:r>
            <a:r>
              <a:rPr sz="1800" spc="-5" dirty="0">
                <a:latin typeface="Times New Roman"/>
                <a:cs typeface="Times New Roman"/>
              </a:rPr>
              <a:t>only </a:t>
            </a:r>
            <a:r>
              <a:rPr sz="1800" dirty="0">
                <a:latin typeface="Times New Roman"/>
                <a:cs typeface="Times New Roman"/>
              </a:rPr>
              <a:t>contain the </a:t>
            </a:r>
            <a:r>
              <a:rPr sz="1800" spc="-5" dirty="0">
                <a:latin typeface="Times New Roman"/>
                <a:cs typeface="Times New Roman"/>
              </a:rPr>
              <a:t>body languages </a:t>
            </a:r>
            <a:r>
              <a:rPr sz="1800" dirty="0">
                <a:latin typeface="Times New Roman"/>
                <a:cs typeface="Times New Roman"/>
              </a:rPr>
              <a:t>with 24 </a:t>
            </a:r>
            <a:r>
              <a:rPr sz="1800" spc="-5" dirty="0">
                <a:latin typeface="Times New Roman"/>
                <a:cs typeface="Times New Roman"/>
              </a:rPr>
              <a:t>key points, </a:t>
            </a:r>
            <a:r>
              <a:rPr sz="1800" dirty="0">
                <a:latin typeface="Times New Roman"/>
                <a:cs typeface="Times New Roman"/>
              </a:rPr>
              <a:t>the model to be </a:t>
            </a:r>
            <a:r>
              <a:rPr sz="1800" spc="-5" dirty="0">
                <a:latin typeface="Times New Roman"/>
                <a:cs typeface="Times New Roman"/>
              </a:rPr>
              <a:t>implemented</a:t>
            </a:r>
            <a:r>
              <a:rPr sz="1800" dirty="0">
                <a:latin typeface="Times New Roman"/>
                <a:cs typeface="Times New Roman"/>
              </a:rPr>
              <a:t> with a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binary classification model having </a:t>
            </a:r>
            <a:r>
              <a:rPr sz="1800" dirty="0">
                <a:latin typeface="Times New Roman"/>
                <a:cs typeface="Times New Roman"/>
              </a:rPr>
              <a:t>an </a:t>
            </a:r>
            <a:r>
              <a:rPr sz="1800" spc="-5" dirty="0">
                <a:latin typeface="Times New Roman"/>
                <a:cs typeface="Times New Roman"/>
              </a:rPr>
              <a:t>input </a:t>
            </a:r>
            <a:r>
              <a:rPr sz="1800" dirty="0">
                <a:latin typeface="Times New Roman"/>
                <a:cs typeface="Times New Roman"/>
              </a:rPr>
              <a:t>layer with 24 </a:t>
            </a:r>
            <a:r>
              <a:rPr sz="1800" spc="-5" dirty="0">
                <a:latin typeface="Times New Roman"/>
                <a:cs typeface="Times New Roman"/>
              </a:rPr>
              <a:t>features. </a:t>
            </a:r>
            <a:r>
              <a:rPr sz="1800" dirty="0">
                <a:latin typeface="Times New Roman"/>
                <a:cs typeface="Times New Roman"/>
              </a:rPr>
              <a:t>It </a:t>
            </a:r>
            <a:r>
              <a:rPr sz="1800" spc="-5" dirty="0">
                <a:latin typeface="Times New Roman"/>
                <a:cs typeface="Times New Roman"/>
              </a:rPr>
              <a:t>also contains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fully connected </a:t>
            </a:r>
            <a:r>
              <a:rPr sz="1800" dirty="0">
                <a:latin typeface="Times New Roman"/>
                <a:cs typeface="Times New Roman"/>
              </a:rPr>
              <a:t>output </a:t>
            </a:r>
            <a:r>
              <a:rPr sz="1800" spc="-5" dirty="0">
                <a:latin typeface="Times New Roman"/>
                <a:cs typeface="Times New Roman"/>
              </a:rPr>
              <a:t>layer </a:t>
            </a:r>
            <a:r>
              <a:rPr sz="1800" dirty="0">
                <a:latin typeface="Times New Roman"/>
                <a:cs typeface="Times New Roman"/>
              </a:rPr>
              <a:t> with a single </a:t>
            </a:r>
            <a:r>
              <a:rPr sz="1800" spc="-5" dirty="0">
                <a:latin typeface="Times New Roman"/>
                <a:cs typeface="Times New Roman"/>
              </a:rPr>
              <a:t>output unit. The </a:t>
            </a:r>
            <a:r>
              <a:rPr sz="1800" dirty="0">
                <a:latin typeface="Times New Roman"/>
                <a:cs typeface="Times New Roman"/>
              </a:rPr>
              <a:t>many-to-one </a:t>
            </a:r>
            <a:r>
              <a:rPr sz="1800" spc="-5" dirty="0">
                <a:latin typeface="Times New Roman"/>
                <a:cs typeface="Times New Roman"/>
              </a:rPr>
              <a:t>LSTM model </a:t>
            </a:r>
            <a:r>
              <a:rPr sz="1800" dirty="0">
                <a:latin typeface="Times New Roman"/>
                <a:cs typeface="Times New Roman"/>
              </a:rPr>
              <a:t>outputs the </a:t>
            </a:r>
            <a:r>
              <a:rPr sz="1800" spc="-5" dirty="0">
                <a:latin typeface="Times New Roman"/>
                <a:cs typeface="Times New Roman"/>
              </a:rPr>
              <a:t>prediction </a:t>
            </a:r>
            <a:r>
              <a:rPr sz="1800" dirty="0">
                <a:latin typeface="Times New Roman"/>
                <a:cs typeface="Times New Roman"/>
              </a:rPr>
              <a:t>at the last </a:t>
            </a:r>
            <a:r>
              <a:rPr sz="1800" spc="-10" dirty="0">
                <a:latin typeface="Times New Roman"/>
                <a:cs typeface="Times New Roman"/>
              </a:rPr>
              <a:t>time </a:t>
            </a:r>
            <a:r>
              <a:rPr sz="1800" dirty="0">
                <a:latin typeface="Times New Roman"/>
                <a:cs typeface="Times New Roman"/>
              </a:rPr>
              <a:t>step. It </a:t>
            </a:r>
            <a:r>
              <a:rPr sz="1800" spc="-15" dirty="0">
                <a:latin typeface="Times New Roman"/>
                <a:cs typeface="Times New Roman"/>
              </a:rPr>
              <a:t>is 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observed that </a:t>
            </a:r>
            <a:r>
              <a:rPr sz="1800" spc="-5" dirty="0">
                <a:latin typeface="Times New Roman"/>
                <a:cs typeface="Times New Roman"/>
              </a:rPr>
              <a:t>every </a:t>
            </a:r>
            <a:r>
              <a:rPr sz="1800" dirty="0">
                <a:latin typeface="Times New Roman"/>
                <a:cs typeface="Times New Roman"/>
              </a:rPr>
              <a:t>150 poses </a:t>
            </a:r>
            <a:r>
              <a:rPr sz="1800" spc="-5" dirty="0">
                <a:latin typeface="Times New Roman"/>
                <a:cs typeface="Times New Roman"/>
              </a:rPr>
              <a:t>are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continuous movement; therefore,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time </a:t>
            </a:r>
            <a:r>
              <a:rPr sz="1800" dirty="0">
                <a:latin typeface="Times New Roman"/>
                <a:cs typeface="Times New Roman"/>
              </a:rPr>
              <a:t>step of </a:t>
            </a:r>
            <a:r>
              <a:rPr sz="1800" spc="-5" dirty="0">
                <a:latin typeface="Times New Roman"/>
                <a:cs typeface="Times New Roman"/>
              </a:rPr>
              <a:t>the model is </a:t>
            </a:r>
            <a:r>
              <a:rPr sz="1800" dirty="0">
                <a:latin typeface="Times New Roman"/>
                <a:cs typeface="Times New Roman"/>
              </a:rPr>
              <a:t>150. The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hidden </a:t>
            </a:r>
            <a:r>
              <a:rPr sz="1800" spc="-5" dirty="0">
                <a:latin typeface="Times New Roman"/>
                <a:cs typeface="Times New Roman"/>
              </a:rPr>
              <a:t>size </a:t>
            </a:r>
            <a:r>
              <a:rPr sz="1800" dirty="0">
                <a:latin typeface="Times New Roman"/>
                <a:cs typeface="Times New Roman"/>
              </a:rPr>
              <a:t>and the </a:t>
            </a:r>
            <a:r>
              <a:rPr sz="1800" spc="-5" dirty="0">
                <a:latin typeface="Times New Roman"/>
                <a:cs typeface="Times New Roman"/>
              </a:rPr>
              <a:t>number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hidden layers should </a:t>
            </a:r>
            <a:r>
              <a:rPr sz="1800" dirty="0">
                <a:latin typeface="Times New Roman"/>
                <a:cs typeface="Times New Roman"/>
              </a:rPr>
              <a:t>be </a:t>
            </a:r>
            <a:r>
              <a:rPr sz="1800" spc="-5" dirty="0">
                <a:latin typeface="Times New Roman"/>
                <a:cs typeface="Times New Roman"/>
              </a:rPr>
              <a:t>decided based </a:t>
            </a:r>
            <a:r>
              <a:rPr sz="1800" dirty="0">
                <a:latin typeface="Times New Roman"/>
                <a:cs typeface="Times New Roman"/>
              </a:rPr>
              <a:t>on the </a:t>
            </a:r>
            <a:r>
              <a:rPr sz="1800" spc="-5" dirty="0">
                <a:latin typeface="Times New Roman"/>
                <a:cs typeface="Times New Roman"/>
              </a:rPr>
              <a:t>experiment.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proper depth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width of the </a:t>
            </a:r>
            <a:r>
              <a:rPr sz="1800" spc="-5" dirty="0">
                <a:latin typeface="Times New Roman"/>
                <a:cs typeface="Times New Roman"/>
              </a:rPr>
              <a:t>network </a:t>
            </a:r>
            <a:r>
              <a:rPr sz="1800" dirty="0">
                <a:latin typeface="Times New Roman"/>
                <a:cs typeface="Times New Roman"/>
              </a:rPr>
              <a:t>can </a:t>
            </a:r>
            <a:r>
              <a:rPr sz="1800" spc="-5" dirty="0">
                <a:latin typeface="Times New Roman"/>
                <a:cs typeface="Times New Roman"/>
              </a:rPr>
              <a:t>prevent </a:t>
            </a:r>
            <a:r>
              <a:rPr sz="1800" dirty="0">
                <a:latin typeface="Times New Roman"/>
                <a:cs typeface="Times New Roman"/>
              </a:rPr>
              <a:t>under fitting and over fitting </a:t>
            </a:r>
            <a:r>
              <a:rPr sz="1800" spc="-5" dirty="0">
                <a:latin typeface="Times New Roman"/>
                <a:cs typeface="Times New Roman"/>
              </a:rPr>
              <a:t>problems.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initial setup was </a:t>
            </a:r>
            <a:r>
              <a:rPr sz="1800" dirty="0">
                <a:latin typeface="Times New Roman"/>
                <a:cs typeface="Times New Roman"/>
              </a:rPr>
              <a:t>based on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 original </a:t>
            </a:r>
            <a:r>
              <a:rPr sz="1800" spc="-5" dirty="0">
                <a:latin typeface="Times New Roman"/>
                <a:cs typeface="Times New Roman"/>
              </a:rPr>
              <a:t>LSTM architecture, </a:t>
            </a:r>
            <a:r>
              <a:rPr sz="1800" spc="-10" dirty="0">
                <a:latin typeface="Times New Roman"/>
                <a:cs typeface="Times New Roman"/>
              </a:rPr>
              <a:t>which </a:t>
            </a:r>
            <a:r>
              <a:rPr sz="1800" spc="-5" dirty="0">
                <a:latin typeface="Times New Roman"/>
                <a:cs typeface="Times New Roman"/>
              </a:rPr>
              <a:t>only </a:t>
            </a:r>
            <a:r>
              <a:rPr sz="1800" spc="-10" dirty="0">
                <a:latin typeface="Times New Roman"/>
                <a:cs typeface="Times New Roman"/>
              </a:rPr>
              <a:t>has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single hidden </a:t>
            </a:r>
            <a:r>
              <a:rPr sz="1800" spc="-20" dirty="0">
                <a:latin typeface="Times New Roman"/>
                <a:cs typeface="Times New Roman"/>
              </a:rPr>
              <a:t>layer. </a:t>
            </a:r>
            <a:r>
              <a:rPr sz="1800" spc="-5" dirty="0">
                <a:latin typeface="Times New Roman"/>
                <a:cs typeface="Times New Roman"/>
              </a:rPr>
              <a:t>A </a:t>
            </a:r>
            <a:r>
              <a:rPr sz="1800" dirty="0">
                <a:latin typeface="Times New Roman"/>
                <a:cs typeface="Times New Roman"/>
              </a:rPr>
              <a:t>single </a:t>
            </a:r>
            <a:r>
              <a:rPr sz="1800" spc="-5" dirty="0">
                <a:latin typeface="Times New Roman"/>
                <a:cs typeface="Times New Roman"/>
              </a:rPr>
              <a:t>hidden </a:t>
            </a:r>
            <a:r>
              <a:rPr sz="1800" dirty="0">
                <a:latin typeface="Times New Roman"/>
                <a:cs typeface="Times New Roman"/>
              </a:rPr>
              <a:t>layer cannot be </a:t>
            </a:r>
            <a:r>
              <a:rPr sz="1800" spc="-5" dirty="0">
                <a:latin typeface="Times New Roman"/>
                <a:cs typeface="Times New Roman"/>
              </a:rPr>
              <a:t>followed </a:t>
            </a:r>
            <a:r>
              <a:rPr sz="1800" spc="-10" dirty="0">
                <a:latin typeface="Times New Roman"/>
                <a:cs typeface="Times New Roman"/>
              </a:rPr>
              <a:t>by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dropout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layer,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so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initial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dropout</a:t>
            </a:r>
            <a:r>
              <a:rPr sz="1800" spc="-5" dirty="0">
                <a:latin typeface="Times New Roman"/>
                <a:cs typeface="Times New Roman"/>
              </a:rPr>
              <a:t> was</a:t>
            </a:r>
            <a:r>
              <a:rPr sz="1800" dirty="0">
                <a:latin typeface="Times New Roman"/>
                <a:cs typeface="Times New Roman"/>
              </a:rPr>
              <a:t> zero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CONCLUS</a:t>
            </a:r>
            <a:r>
              <a:rPr spc="5" dirty="0"/>
              <a:t>I</a:t>
            </a:r>
            <a:r>
              <a:rPr dirty="0"/>
              <a:t>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0409" y="837161"/>
            <a:ext cx="10586720" cy="4812665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291465" indent="-279400">
              <a:lnSpc>
                <a:spcPct val="100000"/>
              </a:lnSpc>
              <a:spcBef>
                <a:spcPts val="1065"/>
              </a:spcBef>
              <a:buFont typeface="Arial MT"/>
              <a:buChar char="•"/>
              <a:tabLst>
                <a:tab pos="291465" algn="l"/>
                <a:tab pos="292100" algn="l"/>
              </a:tabLst>
            </a:pPr>
            <a:r>
              <a:rPr sz="1600" spc="-5" dirty="0">
                <a:latin typeface="Times New Roman"/>
                <a:cs typeface="Times New Roman"/>
              </a:rPr>
              <a:t>This</a:t>
            </a:r>
            <a:r>
              <a:rPr sz="1600" spc="10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project</a:t>
            </a:r>
            <a:r>
              <a:rPr sz="1600" spc="1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1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used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as</a:t>
            </a:r>
            <a:r>
              <a:rPr sz="1600" spc="1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10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deep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fake</a:t>
            </a:r>
            <a:r>
              <a:rPr sz="1600" spc="1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creation,</a:t>
            </a:r>
            <a:r>
              <a:rPr sz="1600" spc="1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detection</a:t>
            </a:r>
            <a:r>
              <a:rPr sz="1600" spc="1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methods.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Deep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fake</a:t>
            </a:r>
            <a:r>
              <a:rPr sz="1600" spc="1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creates</a:t>
            </a:r>
            <a:r>
              <a:rPr sz="1600" spc="114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forged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images</a:t>
            </a:r>
            <a:r>
              <a:rPr sz="1600" spc="1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or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videos</a:t>
            </a:r>
            <a:r>
              <a:rPr sz="1600" spc="9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that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persons</a:t>
            </a:r>
            <a:endParaRPr sz="16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965"/>
              </a:spcBef>
            </a:pPr>
            <a:r>
              <a:rPr sz="1600" dirty="0">
                <a:latin typeface="Times New Roman"/>
                <a:cs typeface="Times New Roman"/>
              </a:rPr>
              <a:t>cannot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differentiate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from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real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images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or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videos.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latin typeface="Times New Roman"/>
                <a:cs typeface="Times New Roman"/>
              </a:rPr>
              <a:t>Deep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fakes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are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created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using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generative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adversarial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networks,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which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two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machine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learning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models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exit.</a:t>
            </a:r>
            <a:endParaRPr sz="1600">
              <a:latin typeface="Times New Roman"/>
              <a:cs typeface="Times New Roman"/>
            </a:endParaRPr>
          </a:p>
          <a:p>
            <a:pPr marL="241300" marR="6350" indent="-228600">
              <a:lnSpc>
                <a:spcPct val="150100"/>
              </a:lnSpc>
              <a:spcBef>
                <a:spcPts val="10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latin typeface="Times New Roman"/>
                <a:cs typeface="Times New Roman"/>
              </a:rPr>
              <a:t>One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model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trains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dataset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other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model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tries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detect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deep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fakes.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forger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creates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fakes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until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other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model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can't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detect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forgery.</a:t>
            </a:r>
            <a:endParaRPr sz="160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50000"/>
              </a:lnSpc>
              <a:spcBef>
                <a:spcPts val="994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latin typeface="Times New Roman"/>
                <a:cs typeface="Times New Roman"/>
              </a:rPr>
              <a:t>Deep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fakes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creating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fake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news,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videos,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images,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terrorism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events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that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can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cause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social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financial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fraud.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It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increasing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affects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religions,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organizations,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individuals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communities',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culture,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security,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democracy.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latin typeface="Times New Roman"/>
                <a:cs typeface="Times New Roman"/>
              </a:rPr>
              <a:t>When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deep</a:t>
            </a:r>
            <a:r>
              <a:rPr sz="1600" dirty="0">
                <a:latin typeface="Times New Roman"/>
                <a:cs typeface="Times New Roman"/>
              </a:rPr>
              <a:t> fake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videos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images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increase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on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social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media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people </a:t>
            </a:r>
            <a:r>
              <a:rPr sz="1600" spc="-5" dirty="0">
                <a:latin typeface="Times New Roman"/>
                <a:cs typeface="Times New Roman"/>
              </a:rPr>
              <a:t>will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ignore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trust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truth.</a:t>
            </a:r>
            <a:endParaRPr sz="160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50000"/>
              </a:lnSpc>
              <a:spcBef>
                <a:spcPts val="10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latin typeface="Times New Roman"/>
                <a:cs typeface="Times New Roman"/>
              </a:rPr>
              <a:t>So,</a:t>
            </a:r>
            <a:r>
              <a:rPr sz="1600" spc="29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deep</a:t>
            </a:r>
            <a:r>
              <a:rPr sz="1600" spc="3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fake</a:t>
            </a:r>
            <a:r>
              <a:rPr sz="1600" spc="3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datasets</a:t>
            </a:r>
            <a:r>
              <a:rPr sz="1600" spc="3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30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cross-platform</a:t>
            </a:r>
            <a:r>
              <a:rPr sz="1600" spc="29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detection</a:t>
            </a:r>
            <a:r>
              <a:rPr sz="1600" spc="3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techniques</a:t>
            </a:r>
            <a:r>
              <a:rPr sz="1600" spc="3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need</a:t>
            </a:r>
            <a:r>
              <a:rPr sz="1600" spc="3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30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</a:t>
            </a:r>
            <a:r>
              <a:rPr sz="1600" spc="30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developed</a:t>
            </a:r>
            <a:r>
              <a:rPr sz="1600" spc="3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3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30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future.</a:t>
            </a:r>
            <a:r>
              <a:rPr sz="1600" spc="29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This</a:t>
            </a:r>
            <a:r>
              <a:rPr sz="1600" spc="3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needs</a:t>
            </a:r>
            <a:r>
              <a:rPr sz="1600" spc="3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efficient,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reliable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robust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mobile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detectors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detect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deep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fakes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widely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used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mobile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devices.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-10" dirty="0">
                <a:latin typeface="Times New Roman"/>
                <a:cs typeface="Times New Roman"/>
              </a:rPr>
              <a:t>Moreover,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will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improve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deep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fake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detection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by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integrating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deep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fake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detection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object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detection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algorithms.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0321" y="2009343"/>
            <a:ext cx="4850130" cy="1154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400" b="0" spc="-5" dirty="0">
                <a:latin typeface="Calibri"/>
                <a:cs typeface="Calibri"/>
              </a:rPr>
              <a:t>Thank</a:t>
            </a:r>
            <a:r>
              <a:rPr sz="7400" b="0" spc="-85" dirty="0">
                <a:latin typeface="Calibri"/>
                <a:cs typeface="Calibri"/>
              </a:rPr>
              <a:t> </a:t>
            </a:r>
            <a:r>
              <a:rPr sz="7400" b="0" spc="-20" dirty="0">
                <a:latin typeface="Calibri"/>
                <a:cs typeface="Calibri"/>
              </a:rPr>
              <a:t>you….</a:t>
            </a:r>
            <a:endParaRPr sz="7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69384" y="298196"/>
            <a:ext cx="27870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ABSTRACT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16939" y="1159586"/>
            <a:ext cx="10359390" cy="49288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1465" indent="-279400" algn="just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2100" algn="l"/>
              </a:tabLst>
            </a:pPr>
            <a:r>
              <a:rPr sz="1600" spc="-5" dirty="0">
                <a:latin typeface="Times New Roman"/>
                <a:cs typeface="Times New Roman"/>
              </a:rPr>
              <a:t>As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deep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fake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techniques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become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more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sophisticated,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demand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 fake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facial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image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detection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continues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increase.</a:t>
            </a:r>
            <a:endParaRPr sz="1600">
              <a:latin typeface="Times New Roman"/>
              <a:cs typeface="Times New Roman"/>
            </a:endParaRPr>
          </a:p>
          <a:p>
            <a:pPr marL="241300" marR="5715" indent="-229235" algn="just">
              <a:lnSpc>
                <a:spcPct val="150000"/>
              </a:lnSpc>
              <a:spcBef>
                <a:spcPts val="1000"/>
              </a:spcBef>
              <a:buFont typeface="Arial MT"/>
              <a:buChar char="•"/>
              <a:tabLst>
                <a:tab pos="288925" algn="l"/>
              </a:tabLst>
            </a:pPr>
            <a:r>
              <a:rPr dirty="0"/>
              <a:t>	</a:t>
            </a:r>
            <a:r>
              <a:rPr sz="1600" spc="-30" dirty="0">
                <a:latin typeface="Times New Roman"/>
                <a:cs typeface="Times New Roman"/>
              </a:rPr>
              <a:t>Various</a:t>
            </a:r>
            <a:r>
              <a:rPr sz="1600" spc="3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deep fake detection </a:t>
            </a:r>
            <a:r>
              <a:rPr sz="1600" dirty="0">
                <a:latin typeface="Times New Roman"/>
                <a:cs typeface="Times New Roman"/>
              </a:rPr>
              <a:t>techniques </a:t>
            </a:r>
            <a:r>
              <a:rPr sz="1600" spc="-5" dirty="0">
                <a:latin typeface="Times New Roman"/>
                <a:cs typeface="Times New Roman"/>
              </a:rPr>
              <a:t>have been introduced </a:t>
            </a:r>
            <a:r>
              <a:rPr sz="1600" dirty="0">
                <a:latin typeface="Times New Roman"/>
                <a:cs typeface="Times New Roman"/>
              </a:rPr>
              <a:t>but detecting </a:t>
            </a:r>
            <a:r>
              <a:rPr sz="1600" spc="-5" dirty="0">
                <a:latin typeface="Times New Roman"/>
                <a:cs typeface="Times New Roman"/>
              </a:rPr>
              <a:t>all types </a:t>
            </a:r>
            <a:r>
              <a:rPr sz="1600" dirty="0">
                <a:latin typeface="Times New Roman"/>
                <a:cs typeface="Times New Roman"/>
              </a:rPr>
              <a:t>of </a:t>
            </a:r>
            <a:r>
              <a:rPr sz="1600" spc="-5" dirty="0">
                <a:latin typeface="Times New Roman"/>
                <a:cs typeface="Times New Roman"/>
              </a:rPr>
              <a:t>deep fake images </a:t>
            </a:r>
            <a:r>
              <a:rPr sz="1600" dirty="0">
                <a:latin typeface="Times New Roman"/>
                <a:cs typeface="Times New Roman"/>
              </a:rPr>
              <a:t>with </a:t>
            </a:r>
            <a:r>
              <a:rPr sz="1600" spc="-5" dirty="0">
                <a:latin typeface="Times New Roman"/>
                <a:cs typeface="Times New Roman"/>
              </a:rPr>
              <a:t>a </a:t>
            </a:r>
            <a:r>
              <a:rPr sz="1600" dirty="0">
                <a:latin typeface="Times New Roman"/>
                <a:cs typeface="Times New Roman"/>
              </a:rPr>
              <a:t>single 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model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remains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challenging.</a:t>
            </a:r>
            <a:endParaRPr sz="1600">
              <a:latin typeface="Times New Roman"/>
              <a:cs typeface="Times New Roman"/>
            </a:endParaRPr>
          </a:p>
          <a:p>
            <a:pPr marL="241300" marR="5080" indent="-229235" algn="just">
              <a:lnSpc>
                <a:spcPct val="150200"/>
              </a:lnSpc>
              <a:spcBef>
                <a:spcPts val="1005"/>
              </a:spcBef>
              <a:buFont typeface="Arial MT"/>
              <a:buChar char="•"/>
              <a:tabLst>
                <a:tab pos="241935" algn="l"/>
              </a:tabLst>
            </a:pPr>
            <a:r>
              <a:rPr sz="1600" spc="-70" dirty="0">
                <a:latin typeface="Times New Roman"/>
                <a:cs typeface="Times New Roman"/>
              </a:rPr>
              <a:t>We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propose </a:t>
            </a:r>
            <a:r>
              <a:rPr sz="1600" spc="-5" dirty="0">
                <a:latin typeface="Times New Roman"/>
                <a:cs typeface="Times New Roman"/>
              </a:rPr>
              <a:t>a technique </a:t>
            </a:r>
            <a:r>
              <a:rPr sz="1600" dirty="0">
                <a:latin typeface="Times New Roman"/>
                <a:cs typeface="Times New Roman"/>
              </a:rPr>
              <a:t>for detecting </a:t>
            </a:r>
            <a:r>
              <a:rPr sz="1600" spc="-5" dirty="0">
                <a:latin typeface="Times New Roman"/>
                <a:cs typeface="Times New Roman"/>
              </a:rPr>
              <a:t>various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types</a:t>
            </a:r>
            <a:r>
              <a:rPr sz="1600" dirty="0">
                <a:latin typeface="Times New Roman"/>
                <a:cs typeface="Times New Roman"/>
              </a:rPr>
              <a:t> of </a:t>
            </a:r>
            <a:r>
              <a:rPr sz="1600" spc="-5" dirty="0">
                <a:latin typeface="Times New Roman"/>
                <a:cs typeface="Times New Roman"/>
              </a:rPr>
              <a:t>deep fake</a:t>
            </a:r>
            <a:r>
              <a:rPr sz="1600" dirty="0">
                <a:latin typeface="Times New Roman"/>
                <a:cs typeface="Times New Roman"/>
              </a:rPr>
              <a:t> images </a:t>
            </a:r>
            <a:r>
              <a:rPr sz="1600" spc="-5" dirty="0">
                <a:latin typeface="Times New Roman"/>
                <a:cs typeface="Times New Roman"/>
              </a:rPr>
              <a:t>using</a:t>
            </a:r>
            <a:r>
              <a:rPr sz="1600" dirty="0">
                <a:latin typeface="Times New Roman"/>
                <a:cs typeface="Times New Roman"/>
              </a:rPr>
              <a:t> three </a:t>
            </a:r>
            <a:r>
              <a:rPr sz="1600" spc="-5" dirty="0">
                <a:latin typeface="Times New Roman"/>
                <a:cs typeface="Times New Roman"/>
              </a:rPr>
              <a:t>common</a:t>
            </a:r>
            <a:r>
              <a:rPr sz="1600" spc="3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traces </a:t>
            </a:r>
            <a:r>
              <a:rPr sz="1600" spc="-5" dirty="0">
                <a:latin typeface="Times New Roman"/>
                <a:cs typeface="Times New Roman"/>
              </a:rPr>
              <a:t>generated</a:t>
            </a:r>
            <a:r>
              <a:rPr sz="1600" spc="39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by </a:t>
            </a:r>
            <a:r>
              <a:rPr sz="1600" spc="-5" dirty="0">
                <a:latin typeface="Times New Roman"/>
                <a:cs typeface="Times New Roman"/>
              </a:rPr>
              <a:t>deep </a:t>
            </a:r>
            <a:r>
              <a:rPr sz="1600" dirty="0">
                <a:latin typeface="Times New Roman"/>
                <a:cs typeface="Times New Roman"/>
              </a:rPr>
              <a:t> fakes: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residual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noise,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warping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artifacts,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blur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effects.</a:t>
            </a:r>
            <a:endParaRPr sz="1600">
              <a:latin typeface="Times New Roman"/>
              <a:cs typeface="Times New Roman"/>
            </a:endParaRPr>
          </a:p>
          <a:p>
            <a:pPr marL="241300" marR="7620" indent="-229235" algn="just">
              <a:lnSpc>
                <a:spcPct val="150000"/>
              </a:lnSpc>
              <a:spcBef>
                <a:spcPts val="994"/>
              </a:spcBef>
              <a:buFont typeface="Arial MT"/>
              <a:buChar char="•"/>
              <a:tabLst>
                <a:tab pos="241935" algn="l"/>
              </a:tabLst>
            </a:pPr>
            <a:r>
              <a:rPr sz="1600" spc="-70" dirty="0">
                <a:latin typeface="Times New Roman"/>
                <a:cs typeface="Times New Roman"/>
              </a:rPr>
              <a:t>We </a:t>
            </a:r>
            <a:r>
              <a:rPr sz="1600" spc="-5" dirty="0">
                <a:latin typeface="Times New Roman"/>
                <a:cs typeface="Times New Roman"/>
              </a:rPr>
              <a:t>adopted a network designed </a:t>
            </a:r>
            <a:r>
              <a:rPr sz="1600" dirty="0">
                <a:latin typeface="Times New Roman"/>
                <a:cs typeface="Times New Roman"/>
              </a:rPr>
              <a:t>for </a:t>
            </a:r>
            <a:r>
              <a:rPr sz="1600" spc="-5" dirty="0">
                <a:latin typeface="Times New Roman"/>
                <a:cs typeface="Times New Roman"/>
              </a:rPr>
              <a:t>steganalysis to </a:t>
            </a:r>
            <a:r>
              <a:rPr sz="1600" dirty="0">
                <a:latin typeface="Times New Roman"/>
                <a:cs typeface="Times New Roman"/>
              </a:rPr>
              <a:t>detect </a:t>
            </a:r>
            <a:r>
              <a:rPr sz="1600" spc="-5" dirty="0">
                <a:latin typeface="Times New Roman"/>
                <a:cs typeface="Times New Roman"/>
              </a:rPr>
              <a:t>pixel-wise </a:t>
            </a:r>
            <a:r>
              <a:rPr sz="1600" dirty="0">
                <a:latin typeface="Times New Roman"/>
                <a:cs typeface="Times New Roman"/>
              </a:rPr>
              <a:t>residual-noise traces. </a:t>
            </a:r>
            <a:r>
              <a:rPr sz="1600" spc="-70" dirty="0">
                <a:latin typeface="Times New Roman"/>
                <a:cs typeface="Times New Roman"/>
              </a:rPr>
              <a:t>We </a:t>
            </a:r>
            <a:r>
              <a:rPr sz="1600" spc="-5" dirty="0">
                <a:latin typeface="Times New Roman"/>
                <a:cs typeface="Times New Roman"/>
              </a:rPr>
              <a:t>also consider landmarks,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which are the </a:t>
            </a:r>
            <a:r>
              <a:rPr sz="1600" dirty="0">
                <a:latin typeface="Times New Roman"/>
                <a:cs typeface="Times New Roman"/>
              </a:rPr>
              <a:t>primary </a:t>
            </a:r>
            <a:r>
              <a:rPr sz="1600" spc="-5" dirty="0">
                <a:latin typeface="Times New Roman"/>
                <a:cs typeface="Times New Roman"/>
              </a:rPr>
              <a:t>parts </a:t>
            </a:r>
            <a:r>
              <a:rPr sz="1600" dirty="0">
                <a:latin typeface="Times New Roman"/>
                <a:cs typeface="Times New Roman"/>
              </a:rPr>
              <a:t>of </a:t>
            </a:r>
            <a:r>
              <a:rPr sz="1600" spc="-5" dirty="0">
                <a:latin typeface="Times New Roman"/>
                <a:cs typeface="Times New Roman"/>
              </a:rPr>
              <a:t>the </a:t>
            </a:r>
            <a:r>
              <a:rPr sz="1600" dirty="0">
                <a:latin typeface="Times New Roman"/>
                <a:cs typeface="Times New Roman"/>
              </a:rPr>
              <a:t>face </a:t>
            </a:r>
            <a:r>
              <a:rPr sz="1600" spc="-5" dirty="0">
                <a:latin typeface="Times New Roman"/>
                <a:cs typeface="Times New Roman"/>
              </a:rPr>
              <a:t>where </a:t>
            </a:r>
            <a:r>
              <a:rPr sz="1600" dirty="0">
                <a:latin typeface="Times New Roman"/>
                <a:cs typeface="Times New Roman"/>
              </a:rPr>
              <a:t>unnatural deformations </a:t>
            </a:r>
            <a:r>
              <a:rPr sz="1600" spc="-5" dirty="0">
                <a:latin typeface="Times New Roman"/>
                <a:cs typeface="Times New Roman"/>
              </a:rPr>
              <a:t>often occur in deep fake images, to </a:t>
            </a:r>
            <a:r>
              <a:rPr sz="1600" dirty="0">
                <a:latin typeface="Times New Roman"/>
                <a:cs typeface="Times New Roman"/>
              </a:rPr>
              <a:t>capture high-level 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features.</a:t>
            </a:r>
            <a:endParaRPr sz="1600">
              <a:latin typeface="Times New Roman"/>
              <a:cs typeface="Times New Roman"/>
            </a:endParaRPr>
          </a:p>
          <a:p>
            <a:pPr marL="241300" marR="6985" indent="-229235" algn="just">
              <a:lnSpc>
                <a:spcPct val="150000"/>
              </a:lnSpc>
              <a:spcBef>
                <a:spcPts val="1000"/>
              </a:spcBef>
              <a:buFont typeface="Arial MT"/>
              <a:buChar char="•"/>
              <a:tabLst>
                <a:tab pos="241935" algn="l"/>
              </a:tabLst>
            </a:pPr>
            <a:r>
              <a:rPr sz="1600" spc="-15" dirty="0">
                <a:latin typeface="Times New Roman"/>
                <a:cs typeface="Times New Roman"/>
              </a:rPr>
              <a:t>Finally, </a:t>
            </a:r>
            <a:r>
              <a:rPr sz="1600" spc="-5" dirty="0">
                <a:latin typeface="Times New Roman"/>
                <a:cs typeface="Times New Roman"/>
              </a:rPr>
              <a:t>because </a:t>
            </a:r>
            <a:r>
              <a:rPr sz="1600" dirty="0">
                <a:latin typeface="Times New Roman"/>
                <a:cs typeface="Times New Roman"/>
              </a:rPr>
              <a:t>the </a:t>
            </a:r>
            <a:r>
              <a:rPr sz="1600" spc="-5" dirty="0">
                <a:latin typeface="Times New Roman"/>
                <a:cs typeface="Times New Roman"/>
              </a:rPr>
              <a:t>effect </a:t>
            </a:r>
            <a:r>
              <a:rPr sz="1600" dirty="0">
                <a:latin typeface="Times New Roman"/>
                <a:cs typeface="Times New Roman"/>
              </a:rPr>
              <a:t>of </a:t>
            </a:r>
            <a:r>
              <a:rPr sz="1600" spc="-5" dirty="0">
                <a:latin typeface="Times New Roman"/>
                <a:cs typeface="Times New Roman"/>
              </a:rPr>
              <a:t>a deep fake is </a:t>
            </a:r>
            <a:r>
              <a:rPr sz="1600" dirty="0">
                <a:latin typeface="Times New Roman"/>
                <a:cs typeface="Times New Roman"/>
              </a:rPr>
              <a:t>similar to </a:t>
            </a:r>
            <a:r>
              <a:rPr sz="1600" spc="-5" dirty="0">
                <a:latin typeface="Times New Roman"/>
                <a:cs typeface="Times New Roman"/>
              </a:rPr>
              <a:t>that </a:t>
            </a:r>
            <a:r>
              <a:rPr sz="1600" dirty="0">
                <a:latin typeface="Times New Roman"/>
                <a:cs typeface="Times New Roman"/>
              </a:rPr>
              <a:t>of </a:t>
            </a:r>
            <a:r>
              <a:rPr sz="1600" spc="-5" dirty="0">
                <a:latin typeface="Times New Roman"/>
                <a:cs typeface="Times New Roman"/>
              </a:rPr>
              <a:t>blurring, we apply </a:t>
            </a:r>
            <a:r>
              <a:rPr sz="1600" dirty="0">
                <a:latin typeface="Times New Roman"/>
                <a:cs typeface="Times New Roman"/>
              </a:rPr>
              <a:t>features </a:t>
            </a:r>
            <a:r>
              <a:rPr sz="1600" spc="5" dirty="0">
                <a:latin typeface="Times New Roman"/>
                <a:cs typeface="Times New Roman"/>
              </a:rPr>
              <a:t>from </a:t>
            </a:r>
            <a:r>
              <a:rPr sz="1600" dirty="0">
                <a:latin typeface="Times New Roman"/>
                <a:cs typeface="Times New Roman"/>
              </a:rPr>
              <a:t>various image quality 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measurement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tools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that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can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capture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traces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blurring.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9235" algn="just">
              <a:lnSpc>
                <a:spcPct val="100000"/>
              </a:lnSpc>
              <a:buFont typeface="Arial MT"/>
              <a:buChar char="•"/>
              <a:tabLst>
                <a:tab pos="241935" algn="l"/>
              </a:tabLst>
            </a:pP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results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demonstrate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that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each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detection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strategy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efficient,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that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performance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proposed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network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stable</a:t>
            </a:r>
            <a:endParaRPr sz="16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superior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that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of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existing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detection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networks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on datasets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of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various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deep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fake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types.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6590" y="471297"/>
            <a:ext cx="17176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SCOPE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16939" y="1618234"/>
            <a:ext cx="10359390" cy="3698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715" indent="-229235" algn="just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299720" algn="l"/>
              </a:tabLst>
            </a:pPr>
            <a:r>
              <a:rPr dirty="0"/>
              <a:t>	</a:t>
            </a:r>
            <a:r>
              <a:rPr sz="1800" dirty="0">
                <a:latin typeface="Times New Roman"/>
                <a:cs typeface="Times New Roman"/>
              </a:rPr>
              <a:t>This project in </a:t>
            </a:r>
            <a:r>
              <a:rPr sz="1800" spc="-5" dirty="0">
                <a:latin typeface="Times New Roman"/>
                <a:cs typeface="Times New Roman"/>
              </a:rPr>
              <a:t>image forensics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general image modifications, </a:t>
            </a:r>
            <a:r>
              <a:rPr sz="1800" dirty="0">
                <a:latin typeface="Times New Roman"/>
                <a:cs typeface="Times New Roman"/>
              </a:rPr>
              <a:t>several </a:t>
            </a:r>
            <a:r>
              <a:rPr sz="1800" spc="-5" dirty="0">
                <a:latin typeface="Times New Roman"/>
                <a:cs typeface="Times New Roman"/>
              </a:rPr>
              <a:t>deep </a:t>
            </a:r>
            <a:r>
              <a:rPr sz="1800" spc="-10" dirty="0">
                <a:latin typeface="Times New Roman"/>
                <a:cs typeface="Times New Roman"/>
              </a:rPr>
              <a:t>fake </a:t>
            </a:r>
            <a:r>
              <a:rPr sz="1800" spc="-5" dirty="0">
                <a:latin typeface="Times New Roman"/>
                <a:cs typeface="Times New Roman"/>
              </a:rPr>
              <a:t>detection techniques have </a:t>
            </a:r>
            <a:r>
              <a:rPr sz="1800" dirty="0">
                <a:latin typeface="Times New Roman"/>
                <a:cs typeface="Times New Roman"/>
              </a:rPr>
              <a:t> been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proposed.</a:t>
            </a:r>
            <a:endParaRPr sz="1800">
              <a:latin typeface="Times New Roman"/>
              <a:cs typeface="Times New Roman"/>
            </a:endParaRPr>
          </a:p>
          <a:p>
            <a:pPr marL="241300" marR="7620" indent="-229235" algn="just">
              <a:lnSpc>
                <a:spcPct val="150000"/>
              </a:lnSpc>
              <a:spcBef>
                <a:spcPts val="1000"/>
              </a:spcBef>
              <a:buFont typeface="Arial MT"/>
              <a:buChar char="•"/>
              <a:tabLst>
                <a:tab pos="241935" algn="l"/>
              </a:tabLst>
            </a:pPr>
            <a:r>
              <a:rPr sz="1800" dirty="0">
                <a:latin typeface="Times New Roman"/>
                <a:cs typeface="Times New Roman"/>
              </a:rPr>
              <a:t>This</a:t>
            </a:r>
            <a:r>
              <a:rPr sz="1800" spc="2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used</a:t>
            </a:r>
            <a:r>
              <a:rPr sz="1800" spc="22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color</a:t>
            </a:r>
            <a:r>
              <a:rPr sz="1800" spc="2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mismatch</a:t>
            </a:r>
            <a:r>
              <a:rPr sz="1800" spc="2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229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two</a:t>
            </a:r>
            <a:r>
              <a:rPr sz="1800" spc="2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eyes</a:t>
            </a:r>
            <a:r>
              <a:rPr sz="1800" spc="22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2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noise</a:t>
            </a:r>
            <a:r>
              <a:rPr sz="1800" spc="2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owing</a:t>
            </a:r>
            <a:r>
              <a:rPr sz="1800" spc="2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229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inaccurate</a:t>
            </a:r>
            <a:r>
              <a:rPr sz="1800" spc="2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geometric</a:t>
            </a:r>
            <a:r>
              <a:rPr sz="1800" spc="2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predictions</a:t>
            </a:r>
            <a:r>
              <a:rPr sz="1800" spc="2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2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inaccurate </a:t>
            </a:r>
            <a:r>
              <a:rPr sz="1800" spc="-4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light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predictions.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1800">
              <a:latin typeface="Times New Roman"/>
              <a:cs typeface="Times New Roman"/>
            </a:endParaRPr>
          </a:p>
          <a:p>
            <a:pPr marL="241300" indent="-229235" algn="just">
              <a:lnSpc>
                <a:spcPct val="100000"/>
              </a:lnSpc>
              <a:buFont typeface="Arial MT"/>
              <a:buChar char="•"/>
              <a:tabLst>
                <a:tab pos="241935" algn="l"/>
              </a:tabLst>
            </a:pPr>
            <a:r>
              <a:rPr sz="1800" spc="-5" dirty="0">
                <a:latin typeface="Times New Roman"/>
                <a:cs typeface="Times New Roman"/>
              </a:rPr>
              <a:t>Deep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fake using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inconsistency in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2d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direction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between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narrow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face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area and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overall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head.</a:t>
            </a:r>
            <a:endParaRPr sz="1800">
              <a:latin typeface="Times New Roman"/>
              <a:cs typeface="Times New Roman"/>
            </a:endParaRPr>
          </a:p>
          <a:p>
            <a:pPr marL="241300" marR="5080" indent="-229235" algn="just">
              <a:lnSpc>
                <a:spcPct val="150000"/>
              </a:lnSpc>
              <a:spcBef>
                <a:spcPts val="1005"/>
              </a:spcBef>
              <a:buFont typeface="Arial MT"/>
              <a:buChar char="•"/>
              <a:tabLst>
                <a:tab pos="241935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proposed two simple fake-face detection networks </a:t>
            </a:r>
            <a:r>
              <a:rPr sz="1800" dirty="0">
                <a:latin typeface="Times New Roman"/>
                <a:cs typeface="Times New Roman"/>
              </a:rPr>
              <a:t>that </a:t>
            </a:r>
            <a:r>
              <a:rPr sz="1800" spc="-5" dirty="0">
                <a:latin typeface="Times New Roman"/>
                <a:cs typeface="Times New Roman"/>
              </a:rPr>
              <a:t>exploit macroscopic features. Because </a:t>
            </a:r>
            <a:r>
              <a:rPr sz="1800" dirty="0">
                <a:latin typeface="Times New Roman"/>
                <a:cs typeface="Times New Roman"/>
              </a:rPr>
              <a:t>training is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performed </a:t>
            </a:r>
            <a:r>
              <a:rPr sz="1800" dirty="0">
                <a:latin typeface="Times New Roman"/>
                <a:cs typeface="Times New Roman"/>
              </a:rPr>
              <a:t>with a </a:t>
            </a:r>
            <a:r>
              <a:rPr sz="1800" spc="-5" dirty="0">
                <a:latin typeface="Times New Roman"/>
                <a:cs typeface="Times New Roman"/>
              </a:rPr>
              <a:t>distribution </a:t>
            </a:r>
            <a:r>
              <a:rPr sz="1800" dirty="0">
                <a:latin typeface="Times New Roman"/>
                <a:cs typeface="Times New Roman"/>
              </a:rPr>
              <a:t>in the RGB color </a:t>
            </a:r>
            <a:r>
              <a:rPr sz="1800" spc="-5" dirty="0">
                <a:latin typeface="Times New Roman"/>
                <a:cs typeface="Times New Roman"/>
              </a:rPr>
              <a:t>space, changed the </a:t>
            </a:r>
            <a:r>
              <a:rPr sz="1800" dirty="0">
                <a:latin typeface="Times New Roman"/>
                <a:cs typeface="Times New Roman"/>
              </a:rPr>
              <a:t>color </a:t>
            </a:r>
            <a:r>
              <a:rPr sz="1800" spc="-5" dirty="0">
                <a:latin typeface="Times New Roman"/>
                <a:cs typeface="Times New Roman"/>
              </a:rPr>
              <a:t>space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HSV </a:t>
            </a:r>
            <a:r>
              <a:rPr sz="1800" dirty="0">
                <a:latin typeface="Times New Roman"/>
                <a:cs typeface="Times New Roman"/>
              </a:rPr>
              <a:t>and detected deepfake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using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statistical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difference </a:t>
            </a:r>
            <a:r>
              <a:rPr sz="1800" dirty="0">
                <a:latin typeface="Times New Roman"/>
                <a:cs typeface="Times New Roman"/>
              </a:rPr>
              <a:t>between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color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spaces.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74590" y="471297"/>
            <a:ext cx="32410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OBJECTIVES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05357" y="1365910"/>
            <a:ext cx="10359390" cy="2601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8255" indent="-22860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292735" algn="l"/>
                <a:tab pos="293370" algn="l"/>
              </a:tabLst>
            </a:pPr>
            <a:r>
              <a:rPr dirty="0"/>
              <a:t>	</a:t>
            </a:r>
            <a:r>
              <a:rPr sz="1600" spc="-75" dirty="0">
                <a:latin typeface="Times New Roman"/>
                <a:cs typeface="Times New Roman"/>
              </a:rPr>
              <a:t>We</a:t>
            </a:r>
            <a:r>
              <a:rPr sz="1600" spc="1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propose</a:t>
            </a:r>
            <a:r>
              <a:rPr sz="1600" spc="204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204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technique</a:t>
            </a:r>
            <a:r>
              <a:rPr sz="1600" spc="2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1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detecting</a:t>
            </a:r>
            <a:r>
              <a:rPr sz="1600" spc="204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various</a:t>
            </a:r>
            <a:r>
              <a:rPr sz="1600" spc="204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types</a:t>
            </a:r>
            <a:r>
              <a:rPr sz="1600" spc="20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of</a:t>
            </a:r>
            <a:r>
              <a:rPr sz="1600" spc="2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deep</a:t>
            </a:r>
            <a:r>
              <a:rPr sz="1600" spc="2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fake</a:t>
            </a:r>
            <a:r>
              <a:rPr sz="1600" spc="2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images</a:t>
            </a:r>
            <a:r>
              <a:rPr sz="1600" spc="204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using</a:t>
            </a:r>
            <a:r>
              <a:rPr sz="1600" spc="2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three</a:t>
            </a:r>
            <a:r>
              <a:rPr sz="1600" spc="19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common</a:t>
            </a:r>
            <a:r>
              <a:rPr sz="1600" spc="2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traces</a:t>
            </a:r>
            <a:r>
              <a:rPr sz="1600" spc="204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generated</a:t>
            </a:r>
            <a:r>
              <a:rPr sz="1600" spc="2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by</a:t>
            </a:r>
            <a:r>
              <a:rPr sz="1600" spc="1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deep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fakes: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residual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noise,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warping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artifacts,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blur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effects.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-75" dirty="0">
                <a:latin typeface="Times New Roman"/>
                <a:cs typeface="Times New Roman"/>
              </a:rPr>
              <a:t>We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adopted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network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designed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steganalysis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detect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pixel-wise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residual-noise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traces.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-70" dirty="0">
                <a:latin typeface="Times New Roman"/>
                <a:cs typeface="Times New Roman"/>
              </a:rPr>
              <a:t>We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also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consider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landmarks,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which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are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primary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parts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of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face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where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unnatural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deformations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often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occur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deep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fake</a:t>
            </a:r>
            <a:endParaRPr sz="16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960"/>
              </a:spcBef>
            </a:pPr>
            <a:r>
              <a:rPr sz="1600" spc="-10" dirty="0">
                <a:latin typeface="Times New Roman"/>
                <a:cs typeface="Times New Roman"/>
              </a:rPr>
              <a:t>images,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capture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high-level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features.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-20" dirty="0">
                <a:latin typeface="Times New Roman"/>
                <a:cs typeface="Times New Roman"/>
              </a:rPr>
              <a:t>Finally,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apply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features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from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various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image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quality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measurement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tools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that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can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capture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traces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blurring.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8375" y="415797"/>
            <a:ext cx="51981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EXISTING</a:t>
            </a:r>
            <a:r>
              <a:rPr spc="-90" dirty="0"/>
              <a:t> </a:t>
            </a:r>
            <a:r>
              <a:rPr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8827" y="1248562"/>
            <a:ext cx="10357485" cy="5051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7620" indent="-22860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291465" algn="l"/>
                <a:tab pos="292100" algn="l"/>
              </a:tabLst>
            </a:pPr>
            <a:r>
              <a:rPr dirty="0"/>
              <a:t>	</a:t>
            </a:r>
            <a:r>
              <a:rPr sz="1600" spc="-5" dirty="0">
                <a:latin typeface="Times New Roman"/>
                <a:cs typeface="Times New Roman"/>
              </a:rPr>
              <a:t>This</a:t>
            </a:r>
            <a:r>
              <a:rPr sz="1600" spc="1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project</a:t>
            </a:r>
            <a:r>
              <a:rPr sz="1600" spc="2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present</a:t>
            </a:r>
            <a:r>
              <a:rPr sz="1600" spc="1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1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preview</a:t>
            </a:r>
            <a:r>
              <a:rPr sz="1600" spc="1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18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deep</a:t>
            </a:r>
            <a:r>
              <a:rPr sz="1600" spc="1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fake</a:t>
            </a:r>
            <a:r>
              <a:rPr sz="1600" spc="1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detection</a:t>
            </a:r>
            <a:r>
              <a:rPr sz="1600" spc="1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challenges</a:t>
            </a:r>
            <a:r>
              <a:rPr sz="1600" spc="18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public</a:t>
            </a:r>
            <a:r>
              <a:rPr sz="1600" spc="1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1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dataset</a:t>
            </a:r>
            <a:r>
              <a:rPr sz="1600" spc="1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18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feature</a:t>
            </a:r>
            <a:r>
              <a:rPr sz="1600" spc="18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two</a:t>
            </a:r>
            <a:r>
              <a:rPr sz="1600" spc="1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facial</a:t>
            </a:r>
            <a:r>
              <a:rPr sz="1600" spc="2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modification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algorithms.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states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challenges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opportunities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fake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news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detecting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fake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news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by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proposing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algorithms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which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detect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fake</a:t>
            </a:r>
            <a:endParaRPr sz="16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Times New Roman"/>
                <a:cs typeface="Times New Roman"/>
              </a:rPr>
              <a:t>news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form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web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services.</a:t>
            </a:r>
            <a:endParaRPr sz="1600">
              <a:latin typeface="Times New Roman"/>
              <a:cs typeface="Times New Roman"/>
            </a:endParaRPr>
          </a:p>
          <a:p>
            <a:pPr marL="241300" marR="6985" indent="-228600">
              <a:lnSpc>
                <a:spcPct val="150000"/>
              </a:lnSpc>
              <a:spcBef>
                <a:spcPts val="10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latin typeface="Times New Roman"/>
                <a:cs typeface="Times New Roman"/>
              </a:rPr>
              <a:t>This</a:t>
            </a:r>
            <a:r>
              <a:rPr sz="1600" spc="1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survey</a:t>
            </a:r>
            <a:r>
              <a:rPr sz="1600" spc="1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provides</a:t>
            </a:r>
            <a:r>
              <a:rPr sz="1600" spc="1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comprehensive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review</a:t>
            </a:r>
            <a:r>
              <a:rPr sz="1600" spc="1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recent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developments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deep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face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recognition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that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covers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databases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protocols,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algorithm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designs,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application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scenes.</a:t>
            </a:r>
            <a:endParaRPr sz="1600">
              <a:latin typeface="Times New Roman"/>
              <a:cs typeface="Times New Roman"/>
            </a:endParaRPr>
          </a:p>
          <a:p>
            <a:pPr marL="241300" marR="7620" indent="-228600">
              <a:lnSpc>
                <a:spcPct val="150000"/>
              </a:lnSpc>
              <a:spcBef>
                <a:spcPts val="10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latin typeface="Times New Roman"/>
                <a:cs typeface="Times New Roman"/>
              </a:rPr>
              <a:t>This</a:t>
            </a:r>
            <a:r>
              <a:rPr sz="1600" spc="1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paper</a:t>
            </a:r>
            <a:r>
              <a:rPr sz="1600" spc="1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presents</a:t>
            </a:r>
            <a:r>
              <a:rPr sz="1600" spc="1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1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review</a:t>
            </a:r>
            <a:r>
              <a:rPr sz="1600" spc="1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1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face</a:t>
            </a:r>
            <a:r>
              <a:rPr sz="1600" spc="1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image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manipulation</a:t>
            </a:r>
            <a:r>
              <a:rPr sz="1600" spc="1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techniques,</a:t>
            </a:r>
            <a:r>
              <a:rPr sz="1600" spc="1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deep</a:t>
            </a:r>
            <a:r>
              <a:rPr sz="1600" spc="1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fake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methods,</a:t>
            </a:r>
            <a:r>
              <a:rPr sz="1600" spc="1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methods</a:t>
            </a:r>
            <a:r>
              <a:rPr sz="1600" spc="1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1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detect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manipulations.</a:t>
            </a:r>
            <a:endParaRPr sz="1600">
              <a:latin typeface="Times New Roman"/>
              <a:cs typeface="Times New Roman"/>
            </a:endParaRPr>
          </a:p>
          <a:p>
            <a:pPr marL="241300" marR="5715" indent="-228600">
              <a:lnSpc>
                <a:spcPct val="150000"/>
              </a:lnSpc>
              <a:spcBef>
                <a:spcPts val="994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-10" dirty="0">
                <a:latin typeface="Times New Roman"/>
                <a:cs typeface="Times New Roman"/>
              </a:rPr>
              <a:t>Deep</a:t>
            </a:r>
            <a:r>
              <a:rPr sz="1600" spc="2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fake,</a:t>
            </a:r>
            <a:r>
              <a:rPr sz="1600" spc="2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2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deep</a:t>
            </a:r>
            <a:r>
              <a:rPr sz="1600" spc="2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learning</a:t>
            </a:r>
            <a:r>
              <a:rPr sz="1600" spc="229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based</a:t>
            </a:r>
            <a:r>
              <a:rPr sz="1600" spc="229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technology,</a:t>
            </a:r>
            <a:r>
              <a:rPr sz="1600" spc="2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2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alter</a:t>
            </a:r>
            <a:r>
              <a:rPr sz="1600" spc="2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images</a:t>
            </a:r>
            <a:r>
              <a:rPr sz="1600" spc="2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229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videos.</a:t>
            </a:r>
            <a:r>
              <a:rPr sz="1600" spc="2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2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most</a:t>
            </a:r>
            <a:r>
              <a:rPr sz="1600" spc="2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cases</a:t>
            </a:r>
            <a:r>
              <a:rPr sz="1600" spc="2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images</a:t>
            </a:r>
            <a:r>
              <a:rPr sz="1600" spc="2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229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videos</a:t>
            </a:r>
            <a:r>
              <a:rPr sz="1600" spc="229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are</a:t>
            </a:r>
            <a:r>
              <a:rPr sz="1600" spc="2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used</a:t>
            </a:r>
            <a:r>
              <a:rPr sz="1600" spc="229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as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evidence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investigations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court;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but,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deep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fake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has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potentially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made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these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pieces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evidence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unreliable.</a:t>
            </a:r>
            <a:endParaRPr sz="160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50000"/>
              </a:lnSpc>
              <a:spcBef>
                <a:spcPts val="10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latin typeface="Times New Roman"/>
                <a:cs typeface="Times New Roman"/>
              </a:rPr>
              <a:t>This</a:t>
            </a:r>
            <a:r>
              <a:rPr sz="1600" spc="18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research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examines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its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origin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history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while</a:t>
            </a:r>
            <a:r>
              <a:rPr sz="1600" spc="18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assessing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how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deep</a:t>
            </a:r>
            <a:r>
              <a:rPr sz="1600" spc="1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fake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photos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videos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are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created</a:t>
            </a:r>
            <a:r>
              <a:rPr sz="1600" spc="1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18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present</a:t>
            </a:r>
            <a:r>
              <a:rPr sz="1600" spc="18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deep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fake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impacts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society.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253" y="663016"/>
            <a:ext cx="4318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DIS</a:t>
            </a:r>
            <a:r>
              <a:rPr sz="4000" spc="-20" dirty="0"/>
              <a:t>A</a:t>
            </a:r>
            <a:r>
              <a:rPr sz="4000" spc="-5" dirty="0"/>
              <a:t>D</a:t>
            </a:r>
            <a:r>
              <a:rPr sz="4000" spc="-535" dirty="0"/>
              <a:t>V</a:t>
            </a:r>
            <a:r>
              <a:rPr sz="4000" spc="-5" dirty="0"/>
              <a:t>A</a:t>
            </a:r>
            <a:r>
              <a:rPr sz="4000" spc="-20" dirty="0"/>
              <a:t>N</a:t>
            </a:r>
            <a:r>
              <a:rPr sz="4000" spc="-310" dirty="0"/>
              <a:t>T</a:t>
            </a:r>
            <a:r>
              <a:rPr sz="4000" spc="-5" dirty="0"/>
              <a:t>AGES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16939" y="1939797"/>
            <a:ext cx="9679305" cy="1376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800" dirty="0">
                <a:latin typeface="Times New Roman"/>
                <a:cs typeface="Times New Roman"/>
              </a:rPr>
              <a:t>Creating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fake </a:t>
            </a:r>
            <a:r>
              <a:rPr sz="1800" spc="-5" dirty="0">
                <a:latin typeface="Times New Roman"/>
                <a:cs typeface="Times New Roman"/>
              </a:rPr>
              <a:t>news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propaganda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deep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fake</a:t>
            </a:r>
            <a:r>
              <a:rPr sz="1800" spc="-5" dirty="0">
                <a:latin typeface="Times New Roman"/>
                <a:cs typeface="Times New Roman"/>
              </a:rPr>
              <a:t> is</a:t>
            </a:r>
            <a:r>
              <a:rPr sz="1800" dirty="0">
                <a:latin typeface="Times New Roman"/>
                <a:cs typeface="Times New Roman"/>
              </a:rPr>
              <a:t> majority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 revenge.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18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800" dirty="0">
                <a:latin typeface="Times New Roman"/>
                <a:cs typeface="Times New Roman"/>
              </a:rPr>
              <a:t>Fake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videos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goes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viral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people believe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initially,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keep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sharing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others</a:t>
            </a:r>
            <a:r>
              <a:rPr sz="1800" spc="-5" dirty="0">
                <a:latin typeface="Times New Roman"/>
                <a:cs typeface="Times New Roman"/>
              </a:rPr>
              <a:t> makes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targeted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person.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18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800" dirty="0">
                <a:latin typeface="Times New Roman"/>
                <a:cs typeface="Times New Roman"/>
              </a:rPr>
              <a:t>Privacy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problems.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2383" y="298196"/>
            <a:ext cx="50031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PROPOSED</a:t>
            </a:r>
            <a:r>
              <a:rPr sz="4000" spc="-40" dirty="0"/>
              <a:t> </a:t>
            </a:r>
            <a:r>
              <a:rPr sz="4000" spc="-5" dirty="0"/>
              <a:t>SYSTEM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42366" y="1049172"/>
            <a:ext cx="11121390" cy="5543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7620" indent="-22860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291465" algn="l"/>
                <a:tab pos="292100" algn="l"/>
              </a:tabLst>
            </a:pPr>
            <a:r>
              <a:rPr dirty="0"/>
              <a:t>	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9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this</a:t>
            </a:r>
            <a:r>
              <a:rPr sz="1600" spc="9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study,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we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proposed</a:t>
            </a:r>
            <a:r>
              <a:rPr sz="1600" spc="1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generalized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detection</a:t>
            </a:r>
            <a:r>
              <a:rPr sz="1600" spc="1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method</a:t>
            </a:r>
            <a:r>
              <a:rPr sz="1600" spc="10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9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detect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three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types</a:t>
            </a:r>
            <a:r>
              <a:rPr sz="1600" spc="1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deep</a:t>
            </a:r>
            <a:r>
              <a:rPr sz="1600" spc="9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fake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techniques:</a:t>
            </a:r>
            <a:r>
              <a:rPr sz="1600" spc="9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face</a:t>
            </a:r>
            <a:r>
              <a:rPr sz="1600" spc="10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swap,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puppet-master,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 attribute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change.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-70" dirty="0">
                <a:latin typeface="Times New Roman"/>
                <a:cs typeface="Times New Roman"/>
              </a:rPr>
              <a:t>We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exploited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three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types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of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common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traces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residual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noise,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warping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artifacts,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blur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effects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generated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by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deep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fake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process.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125" dirty="0">
                <a:latin typeface="Times New Roman"/>
                <a:cs typeface="Times New Roman"/>
              </a:rPr>
              <a:t>We</a:t>
            </a:r>
            <a:endParaRPr sz="16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965"/>
              </a:spcBef>
            </a:pPr>
            <a:r>
              <a:rPr sz="1600" spc="-5" dirty="0">
                <a:latin typeface="Times New Roman"/>
                <a:cs typeface="Times New Roman"/>
              </a:rPr>
              <a:t>applied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them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proposed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network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deep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fake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detection.</a:t>
            </a:r>
            <a:endParaRPr sz="160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50000"/>
              </a:lnSpc>
              <a:spcBef>
                <a:spcPts val="10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dirty="0">
                <a:latin typeface="Times New Roman"/>
                <a:cs typeface="Times New Roman"/>
              </a:rPr>
              <a:t>First,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network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designed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steganalysis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was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adopted</a:t>
            </a:r>
            <a:r>
              <a:rPr sz="1600" spc="9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as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base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network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detect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residual</a:t>
            </a:r>
            <a:r>
              <a:rPr sz="1600" spc="9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noise.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Second,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landmark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patches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were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extracted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from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semantic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facial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region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detect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warping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artifacts,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which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unnatural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high-level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features.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-20" dirty="0">
                <a:latin typeface="Times New Roman"/>
                <a:cs typeface="Times New Roman"/>
              </a:rPr>
              <a:t>Finally,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applied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IQM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features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capture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statistical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characteristics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blur-like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effects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deep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fake.</a:t>
            </a:r>
            <a:endParaRPr sz="1600">
              <a:latin typeface="Times New Roman"/>
              <a:cs typeface="Times New Roman"/>
            </a:endParaRPr>
          </a:p>
          <a:p>
            <a:pPr marL="241300" marR="6350" indent="-228600">
              <a:lnSpc>
                <a:spcPct val="150000"/>
              </a:lnSpc>
              <a:spcBef>
                <a:spcPts val="994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2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results</a:t>
            </a:r>
            <a:r>
              <a:rPr sz="1600" spc="2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revealed</a:t>
            </a:r>
            <a:r>
              <a:rPr sz="1600" spc="204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that</a:t>
            </a:r>
            <a:r>
              <a:rPr sz="1600" spc="2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each</a:t>
            </a:r>
            <a:r>
              <a:rPr sz="1600" spc="2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detection</a:t>
            </a:r>
            <a:r>
              <a:rPr sz="1600" spc="2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strategy</a:t>
            </a:r>
            <a:r>
              <a:rPr sz="1600" spc="2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2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effective,</a:t>
            </a:r>
            <a:r>
              <a:rPr sz="1600" spc="2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204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2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performance</a:t>
            </a:r>
            <a:r>
              <a:rPr sz="1600" spc="204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2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2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proposed</a:t>
            </a:r>
            <a:r>
              <a:rPr sz="1600" spc="2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network</a:t>
            </a:r>
            <a:r>
              <a:rPr sz="1600" spc="2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2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superior</a:t>
            </a:r>
            <a:r>
              <a:rPr sz="1600" spc="2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2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that</a:t>
            </a:r>
            <a:r>
              <a:rPr sz="1600" spc="204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existing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networks.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latin typeface="Times New Roman"/>
                <a:cs typeface="Times New Roman"/>
              </a:rPr>
              <a:t>Because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 </a:t>
            </a:r>
            <a:r>
              <a:rPr sz="1600" dirty="0">
                <a:latin typeface="Times New Roman"/>
                <a:cs typeface="Times New Roman"/>
              </a:rPr>
              <a:t>deep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fake </a:t>
            </a:r>
            <a:r>
              <a:rPr sz="1600" spc="-5" dirty="0">
                <a:latin typeface="Times New Roman"/>
                <a:cs typeface="Times New Roman"/>
              </a:rPr>
              <a:t>video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inherits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residual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features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from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image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operations,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our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approach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be</a:t>
            </a:r>
            <a:r>
              <a:rPr sz="1600" dirty="0">
                <a:latin typeface="Times New Roman"/>
                <a:cs typeface="Times New Roman"/>
              </a:rPr>
              <a:t> directly adopted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deep</a:t>
            </a:r>
            <a:r>
              <a:rPr sz="1600" dirty="0">
                <a:latin typeface="Times New Roman"/>
                <a:cs typeface="Times New Roman"/>
              </a:rPr>
              <a:t> fake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video</a:t>
            </a:r>
            <a:endParaRPr sz="16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Times New Roman"/>
                <a:cs typeface="Times New Roman"/>
              </a:rPr>
              <a:t>detection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pipelines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based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frame-by-frame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detection.</a:t>
            </a:r>
            <a:endParaRPr sz="1600">
              <a:latin typeface="Times New Roman"/>
              <a:cs typeface="Times New Roman"/>
            </a:endParaRPr>
          </a:p>
          <a:p>
            <a:pPr marL="241300" marR="6350" indent="-228600">
              <a:lnSpc>
                <a:spcPct val="150000"/>
              </a:lnSpc>
              <a:spcBef>
                <a:spcPts val="994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latin typeface="Times New Roman"/>
                <a:cs typeface="Times New Roman"/>
              </a:rPr>
              <a:t>Based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proposed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method,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we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plan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expand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this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study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include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deep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fake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video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detection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method.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65" dirty="0">
                <a:latin typeface="Times New Roman"/>
                <a:cs typeface="Times New Roman"/>
              </a:rPr>
              <a:t>We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hope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this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method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robust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against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signal-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time-based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attacks.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82617" y="626440"/>
            <a:ext cx="38290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0" dirty="0"/>
              <a:t>ADVANTAGES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2637"/>
            <a:ext cx="10357485" cy="2336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9235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800" spc="-80" dirty="0">
                <a:latin typeface="Times New Roman"/>
                <a:cs typeface="Times New Roman"/>
              </a:rPr>
              <a:t>We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propose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generalized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detection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method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using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traces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detect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three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types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deep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fake: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face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swap,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puppet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master,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attribute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change.</a:t>
            </a:r>
            <a:endParaRPr sz="1800">
              <a:latin typeface="Times New Roman"/>
              <a:cs typeface="Times New Roman"/>
            </a:endParaRPr>
          </a:p>
          <a:p>
            <a:pPr marL="241300" marR="5080" indent="-229235">
              <a:lnSpc>
                <a:spcPct val="15000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800" spc="-80" dirty="0">
                <a:latin typeface="Times New Roman"/>
                <a:cs typeface="Times New Roman"/>
              </a:rPr>
              <a:t>We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developed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network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based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on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image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quality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measurement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(IQM)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features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warping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artifacts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extracted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facial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landmarks.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18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800" spc="-80" dirty="0">
                <a:latin typeface="Times New Roman"/>
                <a:cs typeface="Times New Roman"/>
              </a:rPr>
              <a:t>We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propose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using a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network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designed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 steganalysis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capture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residual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noise traces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deep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fake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images.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6440"/>
            <a:ext cx="87699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H/W</a:t>
            </a:r>
            <a:r>
              <a:rPr spc="-100" dirty="0"/>
              <a:t> </a:t>
            </a:r>
            <a:r>
              <a:rPr dirty="0"/>
              <a:t>SYSTEM </a:t>
            </a:r>
            <a:r>
              <a:rPr spc="-25" dirty="0"/>
              <a:t>CONFIGURATION: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21866"/>
            <a:ext cx="1996439" cy="139446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0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spc="-15" dirty="0">
                <a:latin typeface="Times New Roman"/>
                <a:cs typeface="Times New Roman"/>
              </a:rPr>
              <a:t>R</a:t>
            </a:r>
            <a:r>
              <a:rPr sz="2400" spc="-5" dirty="0">
                <a:latin typeface="Times New Roman"/>
                <a:cs typeface="Times New Roman"/>
              </a:rPr>
              <a:t>O</a:t>
            </a:r>
            <a:r>
              <a:rPr sz="2400" spc="-15" dirty="0">
                <a:latin typeface="Times New Roman"/>
                <a:cs typeface="Times New Roman"/>
              </a:rPr>
              <a:t>C</a:t>
            </a:r>
            <a:r>
              <a:rPr sz="2400" spc="-5" dirty="0">
                <a:latin typeface="Times New Roman"/>
                <a:cs typeface="Times New Roman"/>
              </a:rPr>
              <a:t>ES</a:t>
            </a:r>
            <a:r>
              <a:rPr sz="2400" spc="-15" dirty="0">
                <a:latin typeface="Times New Roman"/>
                <a:cs typeface="Times New Roman"/>
              </a:rPr>
              <a:t>S</a:t>
            </a:r>
            <a:r>
              <a:rPr sz="2400" spc="-5" dirty="0">
                <a:latin typeface="Times New Roman"/>
                <a:cs typeface="Times New Roman"/>
              </a:rPr>
              <a:t>OR</a:t>
            </a:r>
            <a:endParaRPr sz="24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5" dirty="0">
                <a:latin typeface="Times New Roman"/>
                <a:cs typeface="Times New Roman"/>
              </a:rPr>
              <a:t>RAM</a:t>
            </a:r>
            <a:endParaRPr sz="24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5" dirty="0">
                <a:latin typeface="Times New Roman"/>
                <a:cs typeface="Times New Roman"/>
              </a:rPr>
              <a:t>HARD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DISK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69919" y="1721866"/>
            <a:ext cx="4050029" cy="139446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454025">
              <a:lnSpc>
                <a:spcPct val="100000"/>
              </a:lnSpc>
              <a:spcBef>
                <a:spcPts val="805"/>
              </a:spcBef>
              <a:tabLst>
                <a:tab pos="861060" algn="l"/>
              </a:tabLst>
            </a:pPr>
            <a:r>
              <a:rPr sz="2400" dirty="0">
                <a:latin typeface="Times New Roman"/>
                <a:cs typeface="Times New Roman"/>
              </a:rPr>
              <a:t>-	I3, I5, I7,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AMD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</a:t>
            </a:r>
            <a:r>
              <a:rPr sz="2400" spc="-5" dirty="0">
                <a:latin typeface="Times New Roman"/>
                <a:cs typeface="Times New Roman"/>
              </a:rPr>
              <a:t>ssor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  <a:tabLst>
                <a:tab pos="402590" algn="l"/>
              </a:tabLst>
            </a:pPr>
            <a:r>
              <a:rPr sz="2400" dirty="0">
                <a:latin typeface="Times New Roman"/>
                <a:cs typeface="Times New Roman"/>
              </a:rPr>
              <a:t>-	Above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6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Gb</a:t>
            </a:r>
            <a:endParaRPr sz="2400">
              <a:latin typeface="Times New Roman"/>
              <a:cs typeface="Times New Roman"/>
            </a:endParaRPr>
          </a:p>
          <a:p>
            <a:pPr marL="361315">
              <a:lnSpc>
                <a:spcPct val="100000"/>
              </a:lnSpc>
              <a:spcBef>
                <a:spcPts val="725"/>
              </a:spcBef>
              <a:tabLst>
                <a:tab pos="598805" algn="l"/>
              </a:tabLst>
            </a:pPr>
            <a:r>
              <a:rPr sz="2400" dirty="0">
                <a:latin typeface="Times New Roman"/>
                <a:cs typeface="Times New Roman"/>
              </a:rPr>
              <a:t>-	Above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500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GB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1421</Words>
  <Application>Microsoft Office PowerPoint</Application>
  <PresentationFormat>Widescreen</PresentationFormat>
  <Paragraphs>93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 MT</vt:lpstr>
      <vt:lpstr>Calibri</vt:lpstr>
      <vt:lpstr>Times New Roman</vt:lpstr>
      <vt:lpstr>Office Theme</vt:lpstr>
      <vt:lpstr>PowerPoint Presentation</vt:lpstr>
      <vt:lpstr>ABSTRACT</vt:lpstr>
      <vt:lpstr>SCOPE</vt:lpstr>
      <vt:lpstr>OBJECTIVES</vt:lpstr>
      <vt:lpstr>EXISTING SYSTEM</vt:lpstr>
      <vt:lpstr>DISADVANTAGES</vt:lpstr>
      <vt:lpstr>PROPOSED SYSTEM</vt:lpstr>
      <vt:lpstr>ADVANTAGES</vt:lpstr>
      <vt:lpstr>H/W SYSTEM CONFIGURATION:</vt:lpstr>
      <vt:lpstr>S/W SYSTEM CONFIGURATION:</vt:lpstr>
      <vt:lpstr>BLOCK DIAGRAM:</vt:lpstr>
      <vt:lpstr>DIAGRAM</vt:lpstr>
      <vt:lpstr>Experimental Setup</vt:lpstr>
      <vt:lpstr>CONCLUSION</vt:lpstr>
      <vt:lpstr>Thank you….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Topic: Information System for Small-Scale Farmers</dc:title>
  <dc:creator>admin</dc:creator>
  <cp:lastModifiedBy>Bharathraj R</cp:lastModifiedBy>
  <cp:revision>1</cp:revision>
  <dcterms:created xsi:type="dcterms:W3CDTF">2023-06-13T09:55:41Z</dcterms:created>
  <dcterms:modified xsi:type="dcterms:W3CDTF">2024-06-17T04:50:28Z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2023-06-10T00:00:00Z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2023-06-13T00:00:00Z</vt:filetime>
  </property>
</Properties>
</file>