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D0A0"/>
    <a:srgbClr val="0174C6"/>
  </p:clrMru>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50" d="100"/>
          <a:sy n="50" d="100"/>
        </p:scale>
        <p:origin x="1476" y="426"/>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70" name=""/>
        <p:cNvGrpSpPr/>
        <p:nvPr/>
      </p:nvGrpSpPr>
      <p:grpSpPr>
        <a:xfrm>
          <a:off x="0" y="0"/>
          <a:ext cx="0" cy="0"/>
          <a:chOff x="0" y="0"/>
          <a:chExt cx="0" cy="0"/>
        </a:xfrm>
      </p:grpSpPr>
      <p:sp>
        <p:nvSpPr>
          <p:cNvPr id="104875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5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32FA5F87-0285-4FC8-82B7-6A1BA74BC18E}" type="datetimeFigureOut">
              <a:rPr lang="en-IN" smtClean="0"/>
              <a:t>09-09-2024</a:t>
            </a:fld>
            <a:endParaRPr lang="en-IN"/>
          </a:p>
        </p:txBody>
      </p:sp>
      <p:sp>
        <p:nvSpPr>
          <p:cNvPr id="104875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5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5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5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03A6542A-98D1-471F-A1E6-0F0B5C8A4C1C}"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56" name=""/>
        <p:cNvGrpSpPr/>
        <p:nvPr/>
      </p:nvGrpSpPr>
      <p:grpSpPr>
        <a:xfrm>
          <a:off x="0" y="0"/>
          <a:ext cx="0" cy="0"/>
          <a:chOff x="0" y="0"/>
          <a:chExt cx="0" cy="0"/>
        </a:xfrm>
      </p:grpSpPr>
      <p:grpSp>
        <p:nvGrpSpPr>
          <p:cNvPr id="57"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664"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5"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6"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7"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8"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9"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0"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1"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7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673"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74"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675" name="Footer Placeholder 4"/>
          <p:cNvSpPr>
            <a:spLocks noGrp="1"/>
          </p:cNvSpPr>
          <p:nvPr>
            <p:ph type="ftr" sz="quarter" idx="11"/>
          </p:nvPr>
        </p:nvSpPr>
        <p:spPr/>
        <p:txBody>
          <a:bodyPr/>
          <a:p>
            <a:endParaRPr lang="en-IN"/>
          </a:p>
        </p:txBody>
      </p:sp>
      <p:sp>
        <p:nvSpPr>
          <p:cNvPr id="1048676"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65" name=""/>
        <p:cNvGrpSpPr/>
        <p:nvPr/>
      </p:nvGrpSpPr>
      <p:grpSpPr>
        <a:xfrm>
          <a:off x="0" y="0"/>
          <a:ext cx="0" cy="0"/>
          <a:chOff x="0" y="0"/>
          <a:chExt cx="0" cy="0"/>
        </a:xfrm>
      </p:grpSpPr>
      <p:sp>
        <p:nvSpPr>
          <p:cNvPr id="1048722"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72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24"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725" name="Footer Placeholder 4"/>
          <p:cNvSpPr>
            <a:spLocks noGrp="1"/>
          </p:cNvSpPr>
          <p:nvPr>
            <p:ph type="ftr" sz="quarter" idx="11"/>
          </p:nvPr>
        </p:nvSpPr>
        <p:spPr/>
        <p:txBody>
          <a:bodyPr/>
          <a:p>
            <a:endParaRPr lang="en-IN"/>
          </a:p>
        </p:txBody>
      </p:sp>
      <p:sp>
        <p:nvSpPr>
          <p:cNvPr id="1048726"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9" name=""/>
        <p:cNvGrpSpPr/>
        <p:nvPr/>
      </p:nvGrpSpPr>
      <p:grpSpPr>
        <a:xfrm>
          <a:off x="0" y="0"/>
          <a:ext cx="0" cy="0"/>
          <a:chOff x="0" y="0"/>
          <a:chExt cx="0" cy="0"/>
        </a:xfrm>
      </p:grpSpPr>
      <p:sp>
        <p:nvSpPr>
          <p:cNvPr id="1048685"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86"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8"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689" name="Footer Placeholder 4"/>
          <p:cNvSpPr>
            <a:spLocks noGrp="1"/>
          </p:cNvSpPr>
          <p:nvPr>
            <p:ph type="ftr" sz="quarter" idx="11"/>
          </p:nvPr>
        </p:nvSpPr>
        <p:spPr/>
        <p:txBody>
          <a:bodyPr/>
          <a:p>
            <a:endParaRPr lang="en-IN"/>
          </a:p>
        </p:txBody>
      </p:sp>
      <p:sp>
        <p:nvSpPr>
          <p:cNvPr id="1048690"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
        <p:nvSpPr>
          <p:cNvPr id="1048691"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92"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64" name=""/>
        <p:cNvGrpSpPr/>
        <p:nvPr/>
      </p:nvGrpSpPr>
      <p:grpSpPr>
        <a:xfrm>
          <a:off x="0" y="0"/>
          <a:ext cx="0" cy="0"/>
          <a:chOff x="0" y="0"/>
          <a:chExt cx="0" cy="0"/>
        </a:xfrm>
      </p:grpSpPr>
      <p:sp>
        <p:nvSpPr>
          <p:cNvPr id="1048717"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718"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9"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720" name="Footer Placeholder 4"/>
          <p:cNvSpPr>
            <a:spLocks noGrp="1"/>
          </p:cNvSpPr>
          <p:nvPr>
            <p:ph type="ftr" sz="quarter" idx="11"/>
          </p:nvPr>
        </p:nvSpPr>
        <p:spPr/>
        <p:txBody>
          <a:bodyPr/>
          <a:p>
            <a:endParaRPr lang="en-IN"/>
          </a:p>
        </p:txBody>
      </p:sp>
      <p:sp>
        <p:nvSpPr>
          <p:cNvPr id="1048721"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8" name=""/>
        <p:cNvGrpSpPr/>
        <p:nvPr/>
      </p:nvGrpSpPr>
      <p:grpSpPr>
        <a:xfrm>
          <a:off x="0" y="0"/>
          <a:ext cx="0" cy="0"/>
          <a:chOff x="0" y="0"/>
          <a:chExt cx="0" cy="0"/>
        </a:xfrm>
      </p:grpSpPr>
      <p:sp>
        <p:nvSpPr>
          <p:cNvPr id="1048677"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78"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79"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0"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681" name="Footer Placeholder 4"/>
          <p:cNvSpPr>
            <a:spLocks noGrp="1"/>
          </p:cNvSpPr>
          <p:nvPr>
            <p:ph type="ftr" sz="quarter" idx="11"/>
          </p:nvPr>
        </p:nvSpPr>
        <p:spPr/>
        <p:txBody>
          <a:bodyPr/>
          <a:p>
            <a:endParaRPr lang="en-IN"/>
          </a:p>
        </p:txBody>
      </p:sp>
      <p:sp>
        <p:nvSpPr>
          <p:cNvPr id="1048682"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
        <p:nvSpPr>
          <p:cNvPr id="1048683"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84"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7" name=""/>
        <p:cNvGrpSpPr/>
        <p:nvPr/>
      </p:nvGrpSpPr>
      <p:grpSpPr>
        <a:xfrm>
          <a:off x="0" y="0"/>
          <a:ext cx="0" cy="0"/>
          <a:chOff x="0" y="0"/>
          <a:chExt cx="0" cy="0"/>
        </a:xfrm>
      </p:grpSpPr>
      <p:sp>
        <p:nvSpPr>
          <p:cNvPr id="1048733"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3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3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36"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737" name="Footer Placeholder 4"/>
          <p:cNvSpPr>
            <a:spLocks noGrp="1"/>
          </p:cNvSpPr>
          <p:nvPr>
            <p:ph type="ftr" sz="quarter" idx="11"/>
          </p:nvPr>
        </p:nvSpPr>
        <p:spPr/>
        <p:txBody>
          <a:bodyPr/>
          <a:p>
            <a:endParaRPr lang="en-IN"/>
          </a:p>
        </p:txBody>
      </p:sp>
      <p:sp>
        <p:nvSpPr>
          <p:cNvPr id="1048738"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1" name=""/>
        <p:cNvGrpSpPr/>
        <p:nvPr/>
      </p:nvGrpSpPr>
      <p:grpSpPr>
        <a:xfrm>
          <a:off x="0" y="0"/>
          <a:ext cx="0" cy="0"/>
          <a:chOff x="0" y="0"/>
          <a:chExt cx="0" cy="0"/>
        </a:xfrm>
      </p:grpSpPr>
      <p:sp>
        <p:nvSpPr>
          <p:cNvPr id="1048699" name="Title 1"/>
          <p:cNvSpPr>
            <a:spLocks noGrp="1"/>
          </p:cNvSpPr>
          <p:nvPr>
            <p:ph type="title"/>
          </p:nvPr>
        </p:nvSpPr>
        <p:spPr/>
        <p:txBody>
          <a:bodyPr/>
          <a:p>
            <a:r>
              <a:rPr lang="en-US"/>
              <a:t>Click to edit Master title style</a:t>
            </a:r>
            <a:endParaRPr dirty="0" lang="en-US"/>
          </a:p>
        </p:txBody>
      </p:sp>
      <p:sp>
        <p:nvSpPr>
          <p:cNvPr id="1048700"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1"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702" name="Footer Placeholder 4"/>
          <p:cNvSpPr>
            <a:spLocks noGrp="1"/>
          </p:cNvSpPr>
          <p:nvPr>
            <p:ph type="ftr" sz="quarter" idx="11"/>
          </p:nvPr>
        </p:nvSpPr>
        <p:spPr/>
        <p:txBody>
          <a:bodyPr/>
          <a:p>
            <a:endParaRPr lang="en-IN"/>
          </a:p>
        </p:txBody>
      </p:sp>
      <p:sp>
        <p:nvSpPr>
          <p:cNvPr id="1048703"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9" name=""/>
        <p:cNvGrpSpPr/>
        <p:nvPr/>
      </p:nvGrpSpPr>
      <p:grpSpPr>
        <a:xfrm>
          <a:off x="0" y="0"/>
          <a:ext cx="0" cy="0"/>
          <a:chOff x="0" y="0"/>
          <a:chExt cx="0" cy="0"/>
        </a:xfrm>
      </p:grpSpPr>
      <p:sp>
        <p:nvSpPr>
          <p:cNvPr id="1048745"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46"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7"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748" name="Footer Placeholder 4"/>
          <p:cNvSpPr>
            <a:spLocks noGrp="1"/>
          </p:cNvSpPr>
          <p:nvPr>
            <p:ph type="ftr" sz="quarter" idx="11"/>
          </p:nvPr>
        </p:nvSpPr>
        <p:spPr/>
        <p:txBody>
          <a:bodyPr/>
          <a:p>
            <a:endParaRPr lang="en-IN"/>
          </a:p>
        </p:txBody>
      </p:sp>
      <p:sp>
        <p:nvSpPr>
          <p:cNvPr id="1048749"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42" name=""/>
        <p:cNvGrpSpPr/>
        <p:nvPr/>
      </p:nvGrpSpPr>
      <p:grpSpPr>
        <a:xfrm>
          <a:off x="0" y="0"/>
          <a:ext cx="0" cy="0"/>
          <a:chOff x="0" y="0"/>
          <a:chExt cx="0" cy="0"/>
        </a:xfrm>
      </p:grpSpPr>
      <p:sp>
        <p:nvSpPr>
          <p:cNvPr id="1048609" name="Holder 2"/>
          <p:cNvSpPr>
            <a:spLocks noGrp="1"/>
          </p:cNvSpPr>
          <p:nvPr>
            <p:ph type="ctrTitle"/>
          </p:nvPr>
        </p:nvSpPr>
        <p:spPr>
          <a:xfrm>
            <a:off x="740092" y="695642"/>
            <a:ext cx="8095615" cy="673735"/>
          </a:xfrm>
          <a:prstGeom prst="rect"/>
        </p:spPr>
        <p:txBody>
          <a:bodyPr bIns="0" lIns="0" rIns="0" tIns="0" wrap="square">
            <a:spAutoFit/>
          </a:bodyPr>
          <a:lstStyle>
            <a:lvl1pPr>
              <a:defRPr b="1" sz="5400" i="1">
                <a:solidFill>
                  <a:schemeClr val="tx1"/>
                </a:solidFill>
                <a:latin typeface="Times New Roman"/>
                <a:cs typeface="Times New Roman"/>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lstStyle>
            <a:lvl1pPr>
              <a:defRPr b="0" sz="2800" i="0">
                <a:solidFill>
                  <a:schemeClr val="tx1"/>
                </a:solidFill>
                <a:latin typeface="Times New Roman"/>
                <a:cs typeface="Times New Roman"/>
              </a:defRPr>
            </a:lvl1pPr>
          </a:lstStyle>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38100">
              <a:lnSpc>
                <a:spcPct val="100000"/>
              </a:lnSpc>
              <a:spcBef>
                <a:spcPts val="30"/>
              </a:spcBef>
            </a:pPr>
            <a:fld id="{81D60167-4931-47E6-BA6A-407CBD079E47}" type="slidenum">
              <a:rPr dirty="0" spc="-50"/>
              <a:pPr marL="38100">
                <a:lnSpc>
                  <a:spcPct val="100000"/>
                </a:lnSpc>
                <a:spcBef>
                  <a:spcPts val="30"/>
                </a:spcBef>
              </a:pPr>
              <a:t>‹#›</a:t>
            </a:fld>
            <a:endParaRPr dirty="0" spc="-5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wo Content">
    <p:spTree>
      <p:nvGrpSpPr>
        <p:cNvPr id="52" name=""/>
        <p:cNvGrpSpPr/>
        <p:nvPr/>
      </p:nvGrpSpPr>
      <p:grpSpPr>
        <a:xfrm>
          <a:off x="0" y="0"/>
          <a:ext cx="0" cy="0"/>
          <a:chOff x="0" y="0"/>
          <a:chExt cx="0" cy="0"/>
        </a:xfrm>
      </p:grpSpPr>
      <p:sp>
        <p:nvSpPr>
          <p:cNvPr id="1048653" name="Holder 2"/>
          <p:cNvSpPr>
            <a:spLocks noGrp="1"/>
          </p:cNvSpPr>
          <p:nvPr>
            <p:ph type="title"/>
          </p:nvPr>
        </p:nvSpPr>
        <p:spPr/>
        <p:txBody>
          <a:bodyPr bIns="0" lIns="0" rIns="0" tIns="0"/>
          <a:lstStyle>
            <a:lvl1pPr>
              <a:defRPr b="1" sz="5400" i="1">
                <a:solidFill>
                  <a:schemeClr val="tx1"/>
                </a:solidFill>
                <a:latin typeface="Times New Roman"/>
                <a:cs typeface="Times New Roman"/>
              </a:defRPr>
            </a:lvl1pPr>
          </a:lstStyle>
          <a:p/>
        </p:txBody>
      </p:sp>
      <p:sp>
        <p:nvSpPr>
          <p:cNvPr id="104865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5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5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1048658" name="Holder 7"/>
          <p:cNvSpPr>
            <a:spLocks noGrp="1"/>
          </p:cNvSpPr>
          <p:nvPr>
            <p:ph type="sldNum" sz="quarter" idx="7"/>
          </p:nvPr>
        </p:nvSpPr>
        <p:spPr/>
        <p:txBody>
          <a:bodyPr bIns="0" lIns="0" rIns="0" tIns="0"/>
          <a:lstStyle>
            <a:lvl1pPr>
              <a:defRPr b="0" sz="1100" i="0">
                <a:solidFill>
                  <a:srgbClr val="2C926B"/>
                </a:solidFill>
                <a:latin typeface="Trebuchet MS"/>
                <a:cs typeface="Trebuchet MS"/>
              </a:defRPr>
            </a:lvl1pPr>
          </a:lstStyle>
          <a:p>
            <a:pPr marL="38100">
              <a:lnSpc>
                <a:spcPct val="100000"/>
              </a:lnSpc>
              <a:spcBef>
                <a:spcPts val="30"/>
              </a:spcBef>
            </a:pPr>
            <a:fld id="{81D60167-4931-47E6-BA6A-407CBD079E47}" type="slidenum">
              <a:rPr dirty="0" spc="-50"/>
              <a:pPr marL="38100">
                <a:lnSpc>
                  <a:spcPct val="100000"/>
                </a:lnSpc>
                <a:spcBef>
                  <a:spcPts val="30"/>
                </a:spcBef>
              </a:pPr>
              <a:t>‹#›</a:t>
            </a:fld>
            <a:endParaRPr dirty="0"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20"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21"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22"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623" name="Footer Placeholder 4"/>
          <p:cNvSpPr>
            <a:spLocks noGrp="1"/>
          </p:cNvSpPr>
          <p:nvPr>
            <p:ph type="ftr" sz="quarter" idx="11"/>
          </p:nvPr>
        </p:nvSpPr>
        <p:spPr/>
        <p:txBody>
          <a:bodyPr/>
          <a:p>
            <a:endParaRPr lang="en-IN"/>
          </a:p>
        </p:txBody>
      </p:sp>
      <p:sp>
        <p:nvSpPr>
          <p:cNvPr id="1048624"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704"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705"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6" name="Date Placeholder 3"/>
          <p:cNvSpPr>
            <a:spLocks noGrp="1"/>
          </p:cNvSpPr>
          <p:nvPr>
            <p:ph type="dt" sz="half" idx="10"/>
          </p:nvPr>
        </p:nvSpPr>
        <p:spPr/>
        <p:txBody>
          <a:bodyPr/>
          <a:p>
            <a:fld id="{1D8BD707-D9CF-40AE-B4C6-C98DA3205C09}" type="datetimeFigureOut">
              <a:rPr lang="en-US" smtClean="0"/>
              <a:t>9/9/2024</a:t>
            </a:fld>
            <a:endParaRPr lang="en-US"/>
          </a:p>
        </p:txBody>
      </p:sp>
      <p:sp>
        <p:nvSpPr>
          <p:cNvPr id="1048707" name="Footer Placeholder 4"/>
          <p:cNvSpPr>
            <a:spLocks noGrp="1"/>
          </p:cNvSpPr>
          <p:nvPr>
            <p:ph type="ftr" sz="quarter" idx="11"/>
          </p:nvPr>
        </p:nvSpPr>
        <p:spPr/>
        <p:txBody>
          <a:bodyPr/>
          <a:p>
            <a:endParaRPr lang="en-IN"/>
          </a:p>
        </p:txBody>
      </p:sp>
      <p:sp>
        <p:nvSpPr>
          <p:cNvPr id="1048708" name="Slide Number Placeholder 5"/>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6" name=""/>
        <p:cNvGrpSpPr/>
        <p:nvPr/>
      </p:nvGrpSpPr>
      <p:grpSpPr>
        <a:xfrm>
          <a:off x="0" y="0"/>
          <a:ext cx="0" cy="0"/>
          <a:chOff x="0" y="0"/>
          <a:chExt cx="0" cy="0"/>
        </a:xfrm>
      </p:grpSpPr>
      <p:sp>
        <p:nvSpPr>
          <p:cNvPr id="1048727" name="Title 1"/>
          <p:cNvSpPr>
            <a:spLocks noGrp="1"/>
          </p:cNvSpPr>
          <p:nvPr>
            <p:ph type="title"/>
          </p:nvPr>
        </p:nvSpPr>
        <p:spPr/>
        <p:txBody>
          <a:bodyPr/>
          <a:p>
            <a:r>
              <a:rPr lang="en-US"/>
              <a:t>Click to edit Master title style</a:t>
            </a:r>
            <a:endParaRPr dirty="0" lang="en-US"/>
          </a:p>
        </p:txBody>
      </p:sp>
      <p:sp>
        <p:nvSpPr>
          <p:cNvPr id="1048728"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9"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0" name="Date Placeholder 4"/>
          <p:cNvSpPr>
            <a:spLocks noGrp="1"/>
          </p:cNvSpPr>
          <p:nvPr>
            <p:ph type="dt" sz="half" idx="10"/>
          </p:nvPr>
        </p:nvSpPr>
        <p:spPr/>
        <p:txBody>
          <a:bodyPr/>
          <a:p>
            <a:fld id="{1D8BD707-D9CF-40AE-B4C6-C98DA3205C09}" type="datetimeFigureOut">
              <a:rPr lang="en-US" smtClean="0"/>
              <a:t>9/9/2024</a:t>
            </a:fld>
            <a:endParaRPr lang="en-US"/>
          </a:p>
        </p:txBody>
      </p:sp>
      <p:sp>
        <p:nvSpPr>
          <p:cNvPr id="1048731" name="Footer Placeholder 5"/>
          <p:cNvSpPr>
            <a:spLocks noGrp="1"/>
          </p:cNvSpPr>
          <p:nvPr>
            <p:ph type="ftr" sz="quarter" idx="11"/>
          </p:nvPr>
        </p:nvSpPr>
        <p:spPr/>
        <p:txBody>
          <a:bodyPr/>
          <a:p>
            <a:endParaRPr lang="en-IN"/>
          </a:p>
        </p:txBody>
      </p:sp>
      <p:sp>
        <p:nvSpPr>
          <p:cNvPr id="1048732" name="Slide Number Placeholder 6"/>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3" name=""/>
        <p:cNvGrpSpPr/>
        <p:nvPr/>
      </p:nvGrpSpPr>
      <p:grpSpPr>
        <a:xfrm>
          <a:off x="0" y="0"/>
          <a:ext cx="0" cy="0"/>
          <a:chOff x="0" y="0"/>
          <a:chExt cx="0" cy="0"/>
        </a:xfrm>
      </p:grpSpPr>
      <p:sp>
        <p:nvSpPr>
          <p:cNvPr id="1048709" name="Title 1"/>
          <p:cNvSpPr>
            <a:spLocks noGrp="1"/>
          </p:cNvSpPr>
          <p:nvPr>
            <p:ph type="title"/>
          </p:nvPr>
        </p:nvSpPr>
        <p:spPr/>
        <p:txBody>
          <a:bodyPr/>
          <a:p>
            <a:r>
              <a:rPr lang="en-US"/>
              <a:t>Click to edit Master title style</a:t>
            </a:r>
            <a:endParaRPr dirty="0" lang="en-US"/>
          </a:p>
        </p:txBody>
      </p:sp>
      <p:sp>
        <p:nvSpPr>
          <p:cNvPr id="1048710"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2"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4" name="Date Placeholder 6"/>
          <p:cNvSpPr>
            <a:spLocks noGrp="1"/>
          </p:cNvSpPr>
          <p:nvPr>
            <p:ph type="dt" sz="half" idx="10"/>
          </p:nvPr>
        </p:nvSpPr>
        <p:spPr/>
        <p:txBody>
          <a:bodyPr/>
          <a:p>
            <a:fld id="{1D8BD707-D9CF-40AE-B4C6-C98DA3205C09}" type="datetimeFigureOut">
              <a:rPr lang="en-US" smtClean="0"/>
              <a:t>9/9/2024</a:t>
            </a:fld>
            <a:endParaRPr lang="en-US"/>
          </a:p>
        </p:txBody>
      </p:sp>
      <p:sp>
        <p:nvSpPr>
          <p:cNvPr id="1048715" name="Footer Placeholder 7"/>
          <p:cNvSpPr>
            <a:spLocks noGrp="1"/>
          </p:cNvSpPr>
          <p:nvPr>
            <p:ph type="ftr" sz="quarter" idx="11"/>
          </p:nvPr>
        </p:nvSpPr>
        <p:spPr/>
        <p:txBody>
          <a:bodyPr/>
          <a:p>
            <a:endParaRPr lang="en-IN"/>
          </a:p>
        </p:txBody>
      </p:sp>
      <p:sp>
        <p:nvSpPr>
          <p:cNvPr id="1048716" name="Slide Number Placeholder 8"/>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6" name=""/>
        <p:cNvGrpSpPr/>
        <p:nvPr/>
      </p:nvGrpSpPr>
      <p:grpSpPr>
        <a:xfrm>
          <a:off x="0" y="0"/>
          <a:ext cx="0" cy="0"/>
          <a:chOff x="0" y="0"/>
          <a:chExt cx="0" cy="0"/>
        </a:xfrm>
      </p:grpSpPr>
      <p:sp>
        <p:nvSpPr>
          <p:cNvPr id="1048595"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596" name="Date Placeholder 2"/>
          <p:cNvSpPr>
            <a:spLocks noGrp="1"/>
          </p:cNvSpPr>
          <p:nvPr>
            <p:ph type="dt" sz="half" idx="10"/>
          </p:nvPr>
        </p:nvSpPr>
        <p:spPr/>
        <p:txBody>
          <a:bodyPr/>
          <a:p>
            <a:fld id="{1D8BD707-D9CF-40AE-B4C6-C98DA3205C09}" type="datetimeFigureOut">
              <a:rPr lang="en-US" smtClean="0"/>
              <a:t>9/9/2024</a:t>
            </a:fld>
            <a:endParaRPr lang="en-US"/>
          </a:p>
        </p:txBody>
      </p:sp>
      <p:sp>
        <p:nvSpPr>
          <p:cNvPr id="1048597" name="Footer Placeholder 3"/>
          <p:cNvSpPr>
            <a:spLocks noGrp="1"/>
          </p:cNvSpPr>
          <p:nvPr>
            <p:ph type="ftr" sz="quarter" idx="11"/>
          </p:nvPr>
        </p:nvSpPr>
        <p:spPr/>
        <p:txBody>
          <a:bodyPr/>
          <a:p>
            <a:endParaRPr lang="en-IN"/>
          </a:p>
        </p:txBody>
      </p:sp>
      <p:sp>
        <p:nvSpPr>
          <p:cNvPr id="1048598" name="Slide Number Placeholder 4"/>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2" name=""/>
        <p:cNvGrpSpPr/>
        <p:nvPr/>
      </p:nvGrpSpPr>
      <p:grpSpPr>
        <a:xfrm>
          <a:off x="0" y="0"/>
          <a:ext cx="0" cy="0"/>
          <a:chOff x="0" y="0"/>
          <a:chExt cx="0" cy="0"/>
        </a:xfrm>
      </p:grpSpPr>
      <p:sp>
        <p:nvSpPr>
          <p:cNvPr id="1048589" name="Date Placeholder 1"/>
          <p:cNvSpPr>
            <a:spLocks noGrp="1"/>
          </p:cNvSpPr>
          <p:nvPr>
            <p:ph type="dt" sz="half" idx="10"/>
          </p:nvPr>
        </p:nvSpPr>
        <p:spPr/>
        <p:txBody>
          <a:bodyPr/>
          <a:p>
            <a:fld id="{1D8BD707-D9CF-40AE-B4C6-C98DA3205C09}" type="datetimeFigureOut">
              <a:rPr lang="en-US" smtClean="0"/>
              <a:t>9/9/2024</a:t>
            </a:fld>
            <a:endParaRPr lang="en-US"/>
          </a:p>
        </p:txBody>
      </p:sp>
      <p:sp>
        <p:nvSpPr>
          <p:cNvPr id="1048590" name="Footer Placeholder 2"/>
          <p:cNvSpPr>
            <a:spLocks noGrp="1"/>
          </p:cNvSpPr>
          <p:nvPr>
            <p:ph type="ftr" sz="quarter" idx="11"/>
          </p:nvPr>
        </p:nvSpPr>
        <p:spPr/>
        <p:txBody>
          <a:bodyPr/>
          <a:p>
            <a:endParaRPr lang="en-IN"/>
          </a:p>
        </p:txBody>
      </p:sp>
      <p:sp>
        <p:nvSpPr>
          <p:cNvPr id="1048591" name="Slide Number Placeholder 3"/>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8" name=""/>
        <p:cNvGrpSpPr/>
        <p:nvPr/>
      </p:nvGrpSpPr>
      <p:grpSpPr>
        <a:xfrm>
          <a:off x="0" y="0"/>
          <a:ext cx="0" cy="0"/>
          <a:chOff x="0" y="0"/>
          <a:chExt cx="0" cy="0"/>
        </a:xfrm>
      </p:grpSpPr>
      <p:sp>
        <p:nvSpPr>
          <p:cNvPr id="104873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40"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1"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42" name="Date Placeholder 4"/>
          <p:cNvSpPr>
            <a:spLocks noGrp="1"/>
          </p:cNvSpPr>
          <p:nvPr>
            <p:ph type="dt" sz="half" idx="10"/>
          </p:nvPr>
        </p:nvSpPr>
        <p:spPr/>
        <p:txBody>
          <a:bodyPr/>
          <a:p>
            <a:fld id="{1D8BD707-D9CF-40AE-B4C6-C98DA3205C09}" type="datetimeFigureOut">
              <a:rPr lang="en-US" smtClean="0"/>
              <a:t>9/9/2024</a:t>
            </a:fld>
            <a:endParaRPr lang="en-US"/>
          </a:p>
        </p:txBody>
      </p:sp>
      <p:sp>
        <p:nvSpPr>
          <p:cNvPr id="1048743" name="Footer Placeholder 5"/>
          <p:cNvSpPr>
            <a:spLocks noGrp="1"/>
          </p:cNvSpPr>
          <p:nvPr>
            <p:ph type="ftr" sz="quarter" idx="11"/>
          </p:nvPr>
        </p:nvSpPr>
        <p:spPr/>
        <p:txBody>
          <a:bodyPr/>
          <a:p>
            <a:endParaRPr lang="en-IN"/>
          </a:p>
        </p:txBody>
      </p:sp>
      <p:sp>
        <p:nvSpPr>
          <p:cNvPr id="1048744" name="Slide Number Placeholder 6"/>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0" name=""/>
        <p:cNvGrpSpPr/>
        <p:nvPr/>
      </p:nvGrpSpPr>
      <p:grpSpPr>
        <a:xfrm>
          <a:off x="0" y="0"/>
          <a:ext cx="0" cy="0"/>
          <a:chOff x="0" y="0"/>
          <a:chExt cx="0" cy="0"/>
        </a:xfrm>
      </p:grpSpPr>
      <p:sp>
        <p:nvSpPr>
          <p:cNvPr id="1048693"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94"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95"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6" name="Date Placeholder 4"/>
          <p:cNvSpPr>
            <a:spLocks noGrp="1"/>
          </p:cNvSpPr>
          <p:nvPr>
            <p:ph type="dt" sz="half" idx="10"/>
          </p:nvPr>
        </p:nvSpPr>
        <p:spPr/>
        <p:txBody>
          <a:bodyPr/>
          <a:p>
            <a:fld id="{1D8BD707-D9CF-40AE-B4C6-C98DA3205C09}" type="datetimeFigureOut">
              <a:rPr lang="en-US" smtClean="0"/>
              <a:t>9/9/2024</a:t>
            </a:fld>
            <a:endParaRPr lang="en-US"/>
          </a:p>
        </p:txBody>
      </p:sp>
      <p:sp>
        <p:nvSpPr>
          <p:cNvPr id="1048697" name="Footer Placeholder 5"/>
          <p:cNvSpPr>
            <a:spLocks noGrp="1"/>
          </p:cNvSpPr>
          <p:nvPr>
            <p:ph type="ftr" sz="quarter" idx="11"/>
          </p:nvPr>
        </p:nvSpPr>
        <p:spPr/>
        <p:txBody>
          <a:bodyPr/>
          <a:p>
            <a:endParaRPr lang="en-IN"/>
          </a:p>
        </p:txBody>
      </p:sp>
      <p:sp>
        <p:nvSpPr>
          <p:cNvPr id="1048698" name="Slide Number Placeholder 6"/>
          <p:cNvSpPr>
            <a:spLocks noGrp="1"/>
          </p:cNvSpPr>
          <p:nvPr>
            <p:ph type="sldNum" sz="quarter" idx="12"/>
          </p:nvPr>
        </p:nvSpPr>
        <p:spPr/>
        <p:txBody>
          <a:bodyPr/>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D8BD707-D9CF-40AE-B4C6-C98DA3205C09}" type="datetimeFigureOut">
              <a:rPr lang="en-US" smtClean="0"/>
              <a:t>9/9/2024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pPr marL="38100">
              <a:lnSpc>
                <a:spcPct val="100000"/>
              </a:lnSpc>
              <a:spcBef>
                <a:spcPts val="30"/>
              </a:spcBef>
            </a:pPr>
            <a:fld id="{81D60167-4931-47E6-BA6A-407CBD079E47}" type="slidenum">
              <a:rPr lang="en-IN" spc="-50" smtClean="0"/>
              <a:pPr marL="38100">
                <a:lnSpc>
                  <a:spcPct val="100000"/>
                </a:lnSpc>
                <a:spcBef>
                  <a:spcPts val="30"/>
                </a:spcBef>
              </a:pPr>
              <a:t>‹#›</a:t>
            </a:fld>
            <a:endParaRPr dirty="0" lang="en-IN" spc="-5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jpe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png"/><Relationship Id="rId9" Type="http://schemas.openxmlformats.org/officeDocument/2006/relationships/image" Target="../media/image11.png"/><Relationship Id="rId10"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png"/><Relationship Id="rId3"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592" name="object 2"/>
          <p:cNvSpPr txBox="1"/>
          <p:nvPr/>
        </p:nvSpPr>
        <p:spPr>
          <a:xfrm>
            <a:off x="839416" y="1827087"/>
            <a:ext cx="9605149" cy="4321175"/>
          </a:xfrm>
          <a:prstGeom prst="rect"/>
        </p:spPr>
        <p:txBody>
          <a:bodyPr bIns="0" lIns="0" rIns="0" rtlCol="0" tIns="12700" vert="horz" wrap="square">
            <a:spAutoFit/>
          </a:bodyPr>
          <a:p>
            <a:pPr marL="12700" marR="2860040">
              <a:lnSpc>
                <a:spcPct val="150000"/>
              </a:lnSpc>
              <a:spcBef>
                <a:spcPts val="100"/>
              </a:spcBef>
            </a:pPr>
            <a:r>
              <a:rPr b="1" dirty="0" sz="2800" lang="en-IN">
                <a:latin typeface="+mn-lt"/>
                <a:cs typeface="Times New Roman"/>
              </a:rPr>
              <a:t>STUDENT</a:t>
            </a:r>
            <a:r>
              <a:rPr b="1" dirty="0" sz="2800" lang="en-IN" spc="-15">
                <a:latin typeface="+mn-lt"/>
                <a:cs typeface="Times New Roman"/>
              </a:rPr>
              <a:t> </a:t>
            </a:r>
            <a:r>
              <a:rPr b="1" dirty="0" sz="2800" lang="en-IN">
                <a:latin typeface="+mn-lt"/>
                <a:cs typeface="Times New Roman"/>
              </a:rPr>
              <a:t>NAME</a:t>
            </a:r>
            <a:r>
              <a:rPr b="1" dirty="0" sz="2800" lang="en-IN" spc="-15">
                <a:latin typeface="+mn-lt"/>
                <a:cs typeface="Times New Roman"/>
              </a:rPr>
              <a:t> 	</a:t>
            </a:r>
            <a:r>
              <a:rPr b="1" dirty="0" sz="2800">
                <a:latin typeface="+mn-lt"/>
                <a:cs typeface="Times New Roman"/>
              </a:rPr>
              <a:t>:</a:t>
            </a:r>
            <a:r>
              <a:rPr b="1" dirty="0" sz="2800" lang="en-IN">
                <a:latin typeface="+mn-lt"/>
                <a:cs typeface="Times New Roman"/>
              </a:rPr>
              <a:t> </a:t>
            </a:r>
            <a:r>
              <a:rPr altLang="en-IN" b="1" dirty="0" sz="2800" lang="en-US" spc="-10">
                <a:latin typeface="+mn-lt"/>
                <a:cs typeface="Times New Roman"/>
              </a:rPr>
              <a:t>B</a:t>
            </a:r>
            <a:r>
              <a:rPr altLang="en-IN" b="1" dirty="0" sz="2800" lang="en-US" spc="-10">
                <a:latin typeface="+mn-lt"/>
                <a:cs typeface="Times New Roman"/>
              </a:rPr>
              <a:t>H</a:t>
            </a:r>
            <a:r>
              <a:rPr altLang="en-IN" b="1" dirty="0" sz="2800" lang="en-US" spc="-10">
                <a:latin typeface="+mn-lt"/>
                <a:cs typeface="Times New Roman"/>
              </a:rPr>
              <a:t>A</a:t>
            </a:r>
            <a:r>
              <a:rPr altLang="en-IN" b="1" dirty="0" sz="2800" lang="en-US" spc="-10">
                <a:latin typeface="+mn-lt"/>
                <a:cs typeface="Times New Roman"/>
              </a:rPr>
              <a:t>R</a:t>
            </a:r>
            <a:r>
              <a:rPr altLang="en-IN" b="1" dirty="0" sz="2800" lang="en-US" spc="-10">
                <a:latin typeface="+mn-lt"/>
                <a:cs typeface="Times New Roman"/>
              </a:rPr>
              <a:t>A</a:t>
            </a:r>
            <a:r>
              <a:rPr altLang="en-IN" b="1" dirty="0" sz="2800" lang="en-US" spc="-10">
                <a:latin typeface="+mn-lt"/>
                <a:cs typeface="Times New Roman"/>
              </a:rPr>
              <a:t>T</a:t>
            </a:r>
            <a:r>
              <a:rPr altLang="en-IN" b="1" dirty="0" sz="2800" lang="en-US" spc="-10">
                <a:latin typeface="+mn-lt"/>
                <a:cs typeface="Times New Roman"/>
              </a:rPr>
              <a:t>H</a:t>
            </a:r>
            <a:r>
              <a:rPr altLang="en-IN" b="1" dirty="0" sz="2800" lang="en-US" spc="-10">
                <a:latin typeface="+mn-lt"/>
                <a:cs typeface="Times New Roman"/>
              </a:rPr>
              <a:t>R</a:t>
            </a:r>
            <a:r>
              <a:rPr altLang="en-IN" b="1" dirty="0" sz="2800" lang="en-US" spc="-10">
                <a:latin typeface="+mn-lt"/>
                <a:cs typeface="Times New Roman"/>
              </a:rPr>
              <a:t>A</a:t>
            </a:r>
            <a:r>
              <a:rPr altLang="en-IN" b="1" dirty="0" sz="2800" lang="en-US" spc="-10">
                <a:latin typeface="+mn-lt"/>
                <a:cs typeface="Times New Roman"/>
              </a:rPr>
              <a:t>J</a:t>
            </a:r>
            <a:r>
              <a:rPr altLang="en-IN" b="1" dirty="0" sz="2800" lang="en-US" spc="-10">
                <a:latin typeface="+mn-lt"/>
                <a:cs typeface="Times New Roman"/>
              </a:rPr>
              <a:t>.</a:t>
            </a:r>
            <a:r>
              <a:rPr dirty="0" sz="2800" lang="en-IN" spc="-10">
                <a:latin typeface="+mn-lt"/>
                <a:cs typeface="Times New Roman"/>
              </a:rPr>
              <a:t>S</a:t>
            </a:r>
            <a:endParaRPr altLang="en-US" lang="zh-CN"/>
          </a:p>
          <a:p>
            <a:pPr marL="12700" marR="2860040">
              <a:lnSpc>
                <a:spcPct val="150000"/>
              </a:lnSpc>
              <a:spcBef>
                <a:spcPts val="100"/>
              </a:spcBef>
            </a:pPr>
            <a:r>
              <a:rPr b="1" dirty="0" sz="2800" lang="en-IN">
                <a:latin typeface="+mn-lt"/>
                <a:cs typeface="Times New Roman"/>
              </a:rPr>
              <a:t>REGISTER NO		</a:t>
            </a:r>
            <a:r>
              <a:rPr b="1" dirty="0" sz="2800">
                <a:latin typeface="+mn-lt"/>
                <a:cs typeface="Times New Roman"/>
              </a:rPr>
              <a:t>:</a:t>
            </a:r>
            <a:r>
              <a:rPr b="1" dirty="0" sz="2800" spc="5">
                <a:latin typeface="+mn-lt"/>
                <a:cs typeface="Times New Roman"/>
              </a:rPr>
              <a:t> </a:t>
            </a:r>
            <a:r>
              <a:rPr dirty="0" sz="2800" spc="-10">
                <a:latin typeface="+mn-lt"/>
                <a:cs typeface="Times New Roman"/>
              </a:rPr>
              <a:t>31220</a:t>
            </a:r>
            <a:r>
              <a:rPr dirty="0" sz="2800" lang="en-IN" spc="-10">
                <a:latin typeface="+mn-lt"/>
                <a:cs typeface="Times New Roman"/>
              </a:rPr>
              <a:t>258</a:t>
            </a:r>
            <a:r>
              <a:rPr altLang="en-IN" dirty="0" sz="2800" lang="en-US" spc="-10">
                <a:latin typeface="+mn-lt"/>
                <a:cs typeface="Times New Roman"/>
              </a:rPr>
              <a:t>2</a:t>
            </a:r>
            <a:endParaRPr dirty="0" sz="2800">
              <a:latin typeface="+mn-lt"/>
              <a:cs typeface="Times New Roman"/>
            </a:endParaRPr>
          </a:p>
          <a:p>
            <a:pPr marL="12700">
              <a:lnSpc>
                <a:spcPct val="150000"/>
              </a:lnSpc>
            </a:pPr>
            <a:r>
              <a:rPr b="1" dirty="0" sz="2800" lang="en-IN">
                <a:latin typeface="+mn-lt"/>
                <a:cs typeface="Times New Roman"/>
              </a:rPr>
              <a:t>DEPARTMENT</a:t>
            </a:r>
            <a:r>
              <a:rPr b="1" dirty="0" sz="2800" lang="en-IN" spc="-25">
                <a:latin typeface="+mn-lt"/>
                <a:cs typeface="Times New Roman"/>
              </a:rPr>
              <a:t> 	</a:t>
            </a:r>
            <a:r>
              <a:rPr b="1" dirty="0" sz="2800">
                <a:latin typeface="+mn-lt"/>
                <a:cs typeface="Times New Roman"/>
              </a:rPr>
              <a:t>:</a:t>
            </a:r>
            <a:r>
              <a:rPr b="1" dirty="0" sz="2800" spc="-30">
                <a:latin typeface="+mn-lt"/>
                <a:cs typeface="Times New Roman"/>
              </a:rPr>
              <a:t> </a:t>
            </a:r>
            <a:r>
              <a:rPr dirty="0" sz="2800">
                <a:latin typeface="+mn-lt"/>
                <a:cs typeface="Times New Roman"/>
              </a:rPr>
              <a:t>IIIrd</a:t>
            </a:r>
            <a:r>
              <a:rPr dirty="0" sz="2800" spc="-30">
                <a:latin typeface="+mn-lt"/>
                <a:cs typeface="Times New Roman"/>
              </a:rPr>
              <a:t> </a:t>
            </a:r>
            <a:r>
              <a:rPr dirty="0" sz="2800">
                <a:latin typeface="+mn-lt"/>
                <a:cs typeface="Times New Roman"/>
              </a:rPr>
              <a:t>B.com</a:t>
            </a:r>
            <a:r>
              <a:rPr dirty="0" sz="2800" spc="-20">
                <a:latin typeface="+mn-lt"/>
                <a:cs typeface="Times New Roman"/>
              </a:rPr>
              <a:t> </a:t>
            </a:r>
            <a:r>
              <a:rPr dirty="0" sz="2800">
                <a:latin typeface="+mn-lt"/>
                <a:cs typeface="Times New Roman"/>
              </a:rPr>
              <a:t>General</a:t>
            </a:r>
            <a:r>
              <a:rPr dirty="0" sz="2800" spc="-20">
                <a:latin typeface="+mn-lt"/>
                <a:cs typeface="Times New Roman"/>
              </a:rPr>
              <a:t> </a:t>
            </a:r>
            <a:r>
              <a:rPr dirty="0" sz="2800" spc="-10">
                <a:latin typeface="+mn-lt"/>
                <a:cs typeface="Times New Roman"/>
              </a:rPr>
              <a:t>(Commerce)</a:t>
            </a:r>
            <a:endParaRPr dirty="0" sz="2800">
              <a:latin typeface="+mn-lt"/>
              <a:cs typeface="Times New Roman"/>
            </a:endParaRPr>
          </a:p>
          <a:p>
            <a:pPr indent="-6350" marL="19050" marR="5080">
              <a:lnSpc>
                <a:spcPct val="150000"/>
              </a:lnSpc>
              <a:spcBef>
                <a:spcPts val="75"/>
              </a:spcBef>
              <a:tabLst>
                <a:tab algn="l" pos="1390015"/>
                <a:tab algn="l" pos="1758950"/>
                <a:tab algn="l" pos="4082415"/>
                <a:tab algn="l" pos="5460365"/>
                <a:tab algn="l" pos="6142355"/>
              </a:tabLst>
            </a:pPr>
            <a:r>
              <a:rPr b="1" dirty="0" sz="2800" lang="en-IN" spc="-10">
                <a:latin typeface="+mn-lt"/>
                <a:cs typeface="Times New Roman"/>
              </a:rPr>
              <a:t>COLLEGE	</a:t>
            </a:r>
            <a:r>
              <a:rPr b="1" dirty="0" sz="2800" spc="-50">
                <a:latin typeface="+mn-lt"/>
                <a:cs typeface="Times New Roman"/>
              </a:rPr>
              <a:t>:</a:t>
            </a:r>
            <a:r>
              <a:rPr b="1" dirty="0" sz="2800" lang="en-IN" spc="-50">
                <a:cs typeface="Times New Roman"/>
              </a:rPr>
              <a:t> </a:t>
            </a:r>
            <a:r>
              <a:rPr dirty="0" sz="2800" lang="en-IN" spc="-10">
                <a:latin typeface="+mn-lt"/>
                <a:cs typeface="Times New Roman"/>
              </a:rPr>
              <a:t>Kanchi Shri Krishna College of Arts &amp; Science</a:t>
            </a:r>
          </a:p>
          <a:p>
            <a:pPr indent="-6350" marL="19050" marR="5080">
              <a:lnSpc>
                <a:spcPct val="150000"/>
              </a:lnSpc>
              <a:spcBef>
                <a:spcPts val="75"/>
              </a:spcBef>
              <a:tabLst>
                <a:tab algn="l" pos="1390015"/>
                <a:tab algn="l" pos="1758950"/>
                <a:tab algn="l" pos="4082415"/>
                <a:tab algn="l" pos="5460365"/>
                <a:tab algn="l" pos="6142355"/>
              </a:tabLst>
            </a:pPr>
            <a:r>
              <a:rPr dirty="0" sz="2800" lang="en-IN" spc="-10">
                <a:latin typeface="+mn-lt"/>
                <a:cs typeface="Times New Roman"/>
              </a:rPr>
              <a:t>			  Kilambi, Kanchipuram</a:t>
            </a:r>
            <a:br>
              <a:rPr dirty="0" sz="2800" lang="en-IN" spc="-10">
                <a:latin typeface="+mn-lt"/>
                <a:cs typeface="Times New Roman"/>
              </a:rPr>
            </a:br>
            <a:r>
              <a:rPr dirty="0" sz="2800" lang="en-IN" spc="-10">
                <a:latin typeface="+mn-lt"/>
                <a:cs typeface="Times New Roman"/>
              </a:rPr>
              <a:t>EMAIL ID: </a:t>
            </a:r>
            <a:r>
              <a:rPr altLang="en-IN" dirty="0" sz="2800" lang="en-US" spc="-10">
                <a:latin typeface="+mn-lt"/>
                <a:cs typeface="Times New Roman"/>
              </a:rPr>
              <a:t>bharathraj</a:t>
            </a:r>
            <a:r>
              <a:rPr altLang="en-IN" dirty="0" sz="2800" lang="en-US" spc="-10">
                <a:latin typeface="+mn-lt"/>
                <a:cs typeface="Times New Roman"/>
              </a:rPr>
              <a:t>kpm007@gmail.com</a:t>
            </a:r>
            <a:endParaRPr dirty="0" sz="2800" lang="en-IN" spc="-10">
              <a:latin typeface="+mn-lt"/>
              <a:cs typeface="Times New Roman"/>
            </a:endParaRPr>
          </a:p>
          <a:p>
            <a:pPr indent="-6350" marL="19050" marR="5080">
              <a:lnSpc>
                <a:spcPct val="150000"/>
              </a:lnSpc>
              <a:spcBef>
                <a:spcPts val="75"/>
              </a:spcBef>
              <a:tabLst>
                <a:tab algn="l" pos="1390015"/>
                <a:tab algn="l" pos="1758950"/>
                <a:tab algn="l" pos="4082415"/>
                <a:tab algn="l" pos="5460365"/>
                <a:tab algn="l" pos="6142355"/>
              </a:tabLst>
            </a:pPr>
            <a:r>
              <a:rPr dirty="0" sz="2800" lang="en-IN" spc="-10">
                <a:cs typeface="Times New Roman"/>
              </a:rPr>
              <a:t>Phone No: </a:t>
            </a:r>
            <a:r>
              <a:rPr altLang="en-IN" dirty="0" sz="2800" lang="en-US" spc="-10">
                <a:cs typeface="Times New Roman"/>
              </a:rPr>
              <a:t>9</a:t>
            </a:r>
            <a:r>
              <a:rPr altLang="en-IN" dirty="0" sz="2800" lang="en-US" spc="-10">
                <a:cs typeface="Times New Roman"/>
              </a:rPr>
              <a:t>0</a:t>
            </a:r>
            <a:r>
              <a:rPr altLang="en-IN" dirty="0" sz="2800" lang="en-US" spc="-10">
                <a:cs typeface="Times New Roman"/>
              </a:rPr>
              <a:t>0</a:t>
            </a:r>
            <a:r>
              <a:rPr altLang="en-IN" dirty="0" sz="2800" lang="en-US" spc="-10">
                <a:cs typeface="Times New Roman"/>
              </a:rPr>
              <a:t>3</a:t>
            </a:r>
            <a:r>
              <a:rPr altLang="en-IN" dirty="0" sz="2800" lang="en-US" spc="-10">
                <a:cs typeface="Times New Roman"/>
              </a:rPr>
              <a:t>8</a:t>
            </a:r>
            <a:r>
              <a:rPr altLang="en-IN" dirty="0" sz="2800" lang="en-US" spc="-10">
                <a:cs typeface="Times New Roman"/>
              </a:rPr>
              <a:t>5</a:t>
            </a:r>
            <a:r>
              <a:rPr altLang="en-IN" dirty="0" sz="2800" lang="en-US" spc="-10">
                <a:cs typeface="Times New Roman"/>
              </a:rPr>
              <a:t>2</a:t>
            </a:r>
            <a:r>
              <a:rPr altLang="en-IN" dirty="0" sz="2800" lang="en-US" spc="-10">
                <a:cs typeface="Times New Roman"/>
              </a:rPr>
              <a:t>3</a:t>
            </a:r>
            <a:r>
              <a:rPr altLang="en-IN" dirty="0" sz="2800" lang="en-US" spc="-10">
                <a:cs typeface="Times New Roman"/>
              </a:rPr>
              <a:t>5</a:t>
            </a:r>
            <a:r>
              <a:rPr altLang="en-IN" dirty="0" sz="2800" lang="en-US" spc="-10">
                <a:cs typeface="Times New Roman"/>
              </a:rPr>
              <a:t>3</a:t>
            </a:r>
            <a:endParaRPr dirty="0" sz="2800">
              <a:latin typeface="+mn-lt"/>
              <a:cs typeface="Times New Roman"/>
            </a:endParaRPr>
          </a:p>
        </p:txBody>
      </p:sp>
      <p:pic>
        <p:nvPicPr>
          <p:cNvPr id="2097152" name="object 8"/>
          <p:cNvPicPr>
            <a:picLocks/>
          </p:cNvPicPr>
          <p:nvPr/>
        </p:nvPicPr>
        <p:blipFill>
          <a:blip xmlns:r="http://schemas.openxmlformats.org/officeDocument/2006/relationships" r:embed="rId1" cstate="print"/>
          <a:stretch>
            <a:fillRect/>
          </a:stretch>
        </p:blipFill>
        <p:spPr>
          <a:xfrm>
            <a:off x="1665466" y="6467475"/>
            <a:ext cx="76091" cy="199390"/>
          </a:xfrm>
          <a:prstGeom prst="rect"/>
        </p:spPr>
      </p:pic>
      <p:sp>
        <p:nvSpPr>
          <p:cNvPr id="1048593" name="object 9"/>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1</a:t>
            </a:fld>
            <a:endParaRPr dirty="0" spc="-50"/>
          </a:p>
        </p:txBody>
      </p:sp>
      <p:sp>
        <p:nvSpPr>
          <p:cNvPr id="1048594" name="TextBox 9"/>
          <p:cNvSpPr txBox="1"/>
          <p:nvPr/>
        </p:nvSpPr>
        <p:spPr>
          <a:xfrm>
            <a:off x="479376" y="332656"/>
            <a:ext cx="9361040" cy="764540"/>
          </a:xfrm>
          <a:prstGeom prst="rect"/>
          <a:noFill/>
        </p:spPr>
        <p:txBody>
          <a:bodyPr rtlCol="0" wrap="square">
            <a:spAutoFit/>
          </a:bodyPr>
          <a:p>
            <a:r>
              <a:rPr b="1" dirty="0" sz="2800" lang="en-IN" u="sng"/>
              <a:t>TNSDC 2024</a:t>
            </a:r>
          </a:p>
          <a:p>
            <a:r>
              <a:rPr dirty="0" lang="en-IN"/>
              <a:t>EMPLOYEE DASHBOARD USING PIVOT TABLES AND DATA 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pic>
        <p:nvPicPr>
          <p:cNvPr id="2097172" name="Picture 7"/>
          <p:cNvPicPr>
            <a:picLocks noChangeAspect="1"/>
          </p:cNvPicPr>
          <p:nvPr/>
        </p:nvPicPr>
        <p:blipFill>
          <a:blip xmlns:r="http://schemas.openxmlformats.org/officeDocument/2006/relationships" r:embed="rId1"/>
          <a:stretch>
            <a:fillRect/>
          </a:stretch>
        </p:blipFill>
        <p:spPr>
          <a:xfrm>
            <a:off x="677334" y="1628800"/>
            <a:ext cx="10819266" cy="4544256"/>
          </a:xfrm>
          <a:prstGeom prst="rect"/>
        </p:spPr>
      </p:pic>
      <p:sp>
        <p:nvSpPr>
          <p:cNvPr id="1048659" name="Title 9"/>
          <p:cNvSpPr>
            <a:spLocks noGrp="1"/>
          </p:cNvSpPr>
          <p:nvPr>
            <p:ph type="title"/>
          </p:nvPr>
        </p:nvSpPr>
        <p:spPr>
          <a:xfrm>
            <a:off x="677334" y="163984"/>
            <a:ext cx="9811154" cy="1320800"/>
          </a:xfrm>
        </p:spPr>
        <p:txBody>
          <a:bodyPr>
            <a:normAutofit fontScale="97500"/>
          </a:bodyPr>
          <a:p>
            <a:r>
              <a:rPr dirty="0" lang="en-IN"/>
              <a:t>Result</a:t>
            </a:r>
            <a:br>
              <a:rPr dirty="0" lang="en-IN"/>
            </a:br>
            <a:r>
              <a:rPr b="0" dirty="0" sz="4000" lang="en-IN"/>
              <a:t>Look at this beautiful dashboard 👇👇👇😍</a:t>
            </a:r>
            <a:endParaRPr b="0"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0" name="object 2"/>
          <p:cNvSpPr txBox="1">
            <a:spLocks noGrp="1"/>
          </p:cNvSpPr>
          <p:nvPr>
            <p:ph type="title"/>
          </p:nvPr>
        </p:nvSpPr>
        <p:spPr>
          <a:xfrm>
            <a:off x="247073" y="816638"/>
            <a:ext cx="9457189" cy="889000"/>
          </a:xfrm>
          <a:prstGeom prst="rect"/>
        </p:spPr>
        <p:txBody>
          <a:bodyPr bIns="0" lIns="0" rIns="0" rtlCol="0" tIns="12700" vert="horz" wrap="square">
            <a:spAutoFit/>
          </a:bodyPr>
          <a:p>
            <a:pPr marL="12700">
              <a:lnSpc>
                <a:spcPct val="100000"/>
              </a:lnSpc>
              <a:spcBef>
                <a:spcPts val="100"/>
              </a:spcBef>
            </a:pPr>
            <a:r>
              <a:rPr dirty="0" sz="6000" lang="en-IN" spc="-10"/>
              <a:t>Functions of this dashboard</a:t>
            </a:r>
            <a:endParaRPr dirty="0" sz="6000"/>
          </a:p>
        </p:txBody>
      </p:sp>
      <p:sp>
        <p:nvSpPr>
          <p:cNvPr id="1048661" name="Rectangle 1"/>
          <p:cNvSpPr>
            <a:spLocks noGrp="1" noChangeArrowheads="1"/>
          </p:cNvSpPr>
          <p:nvPr>
            <p:ph idx="1"/>
          </p:nvPr>
        </p:nvSpPr>
        <p:spPr bwMode="auto">
          <a:xfrm>
            <a:off x="695400" y="2000754"/>
            <a:ext cx="9457189" cy="345059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Employee Demographics:</a:t>
            </a:r>
            <a:r>
              <a:rPr altLang="en-US" baseline="0" b="0" cap="none" dirty="0" sz="2000" i="0" kumimoji="0" lang="en-US" normalizeH="0" strike="noStrike" u="none">
                <a:ln>
                  <a:noFill/>
                </a:ln>
                <a:solidFill>
                  <a:schemeClr val="tx1"/>
                </a:solidFill>
                <a:effectLst/>
                <a:latin typeface="Arial" panose="020B0604020202020204" pitchFamily="34" charset="0"/>
              </a:rPr>
              <a:t> Track gender, age, ethnicity, and region.</a:t>
            </a:r>
          </a:p>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Turnover Analysis:</a:t>
            </a:r>
            <a:r>
              <a:rPr altLang="en-US" baseline="0" b="0" cap="none" dirty="0" sz="2000" i="0" kumimoji="0" lang="en-US" normalizeH="0" strike="noStrike" u="none">
                <a:ln>
                  <a:noFill/>
                </a:ln>
                <a:solidFill>
                  <a:schemeClr val="tx1"/>
                </a:solidFill>
                <a:effectLst/>
                <a:latin typeface="Arial" panose="020B0604020202020204" pitchFamily="34" charset="0"/>
              </a:rPr>
              <a:t> Monitor separations, terminations, and rehires.</a:t>
            </a:r>
          </a:p>
          <a:p>
            <a:pPr algn="l" defTabSz="914400" eaLnBrk="0" fontAlgn="base" hangingPunct="0" indent="0" latinLnBrk="0" lvl="0" marL="0" marR="0" rtl="0">
              <a:lnSpc>
                <a:spcPct val="15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Employee Actives and Separations:</a:t>
            </a:r>
            <a:r>
              <a:rPr altLang="en-US" baseline="0" b="0" cap="none" dirty="0" sz="2000" i="0" kumimoji="0" lang="en-US" normalizeH="0" strike="noStrike" u="none">
                <a:ln>
                  <a:noFill/>
                </a:ln>
                <a:solidFill>
                  <a:schemeClr val="tx1"/>
                </a:solidFill>
                <a:effectLst/>
                <a:latin typeface="Arial" panose="020B0604020202020204" pitchFamily="34" charset="0"/>
              </a:rPr>
              <a:t> Visualize employee count over time.</a:t>
            </a:r>
          </a:p>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Tenure and Performance:</a:t>
            </a:r>
            <a:r>
              <a:rPr altLang="en-US" baseline="0" b="0" cap="none" dirty="0" sz="2000" i="0" kumimoji="0" lang="en-US" normalizeH="0" strike="noStrike" u="none">
                <a:ln>
                  <a:noFill/>
                </a:ln>
                <a:solidFill>
                  <a:schemeClr val="tx1"/>
                </a:solidFill>
                <a:effectLst/>
                <a:latin typeface="Arial" panose="020B0604020202020204" pitchFamily="34" charset="0"/>
              </a:rPr>
              <a:t> Measure tenure and assess performance.</a:t>
            </a:r>
          </a:p>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Diversity and Inclusion:</a:t>
            </a:r>
            <a:r>
              <a:rPr altLang="en-US" baseline="0" b="0" cap="none" dirty="0" sz="2000" i="0" kumimoji="0" lang="en-US" normalizeH="0" strike="noStrike" u="none">
                <a:ln>
                  <a:noFill/>
                </a:ln>
                <a:solidFill>
                  <a:schemeClr val="tx1"/>
                </a:solidFill>
                <a:effectLst/>
                <a:latin typeface="Arial" panose="020B0604020202020204" pitchFamily="34" charset="0"/>
              </a:rPr>
              <a:t> Track ethnic group representation.</a:t>
            </a:r>
          </a:p>
          <a:p>
            <a:pPr algn="l" defTabSz="914400" eaLnBrk="0" fontAlgn="base" hangingPunct="0" indent="0" latinLnBrk="0" lvl="0" marL="0" marR="0" rtl="0">
              <a:lnSpc>
                <a:spcPct val="200000"/>
              </a:lnSpc>
              <a:spcBef>
                <a:spcPct val="0"/>
              </a:spcBef>
              <a:spcAft>
                <a:spcPct val="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HR Planning:</a:t>
            </a:r>
            <a:r>
              <a:rPr altLang="en-US" baseline="0" b="0" cap="none" dirty="0" sz="2000" i="0" kumimoji="0" lang="en-US" normalizeH="0" strike="noStrike" u="none">
                <a:ln>
                  <a:noFill/>
                </a:ln>
                <a:solidFill>
                  <a:schemeClr val="tx1"/>
                </a:solidFill>
                <a:effectLst/>
                <a:latin typeface="Arial" panose="020B0604020202020204" pitchFamily="34" charset="0"/>
              </a:rPr>
              <a:t> Inform decision-making and identify areas for improvement.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2" name="object 2"/>
          <p:cNvSpPr txBox="1">
            <a:spLocks noGrp="1"/>
          </p:cNvSpPr>
          <p:nvPr>
            <p:ph type="title"/>
          </p:nvPr>
        </p:nvSpPr>
        <p:spPr>
          <a:xfrm>
            <a:off x="743267" y="851217"/>
            <a:ext cx="5352733" cy="889000"/>
          </a:xfrm>
          <a:prstGeom prst="rect"/>
        </p:spPr>
        <p:txBody>
          <a:bodyPr bIns="0" lIns="0" rIns="0" rtlCol="0" tIns="12700" vert="horz" wrap="square">
            <a:spAutoFit/>
          </a:bodyPr>
          <a:p>
            <a:pPr marL="12700">
              <a:lnSpc>
                <a:spcPct val="100000"/>
              </a:lnSpc>
              <a:spcBef>
                <a:spcPts val="100"/>
              </a:spcBef>
            </a:pPr>
            <a:r>
              <a:rPr dirty="0" sz="6000" spc="-10"/>
              <a:t>Conclusion</a:t>
            </a:r>
            <a:endParaRPr dirty="0" sz="6000"/>
          </a:p>
        </p:txBody>
      </p:sp>
      <p:sp>
        <p:nvSpPr>
          <p:cNvPr id="1048663" name="object 3"/>
          <p:cNvSpPr txBox="1">
            <a:spLocks noGrp="1"/>
          </p:cNvSpPr>
          <p:nvPr>
            <p:ph idx="1"/>
          </p:nvPr>
        </p:nvSpPr>
        <p:spPr>
          <a:xfrm>
            <a:off x="677334" y="2160589"/>
            <a:ext cx="8596668" cy="2352993"/>
          </a:xfrm>
          <a:prstGeom prst="rect"/>
        </p:spPr>
        <p:txBody>
          <a:bodyPr bIns="0" lIns="0" rIns="0" rtlCol="0" tIns="15240" vert="horz" wrap="square">
            <a:spAutoFit/>
          </a:bodyPr>
          <a:p>
            <a:pPr marL="12700" marR="5080">
              <a:lnSpc>
                <a:spcPct val="99500"/>
              </a:lnSpc>
              <a:spcBef>
                <a:spcPts val="120"/>
              </a:spcBef>
            </a:pPr>
            <a:r>
              <a:rPr dirty="0" sz="3200" lang="en-GB"/>
              <a:t>The HR dashboard offers valuable insights into employee demographics, turnover, tenure, and diversity. By using this data, organizations can make informed decisions, improve employee satisfaction, and optimize HR practices.</a:t>
            </a:r>
            <a:endParaRPr dirty="0" sz="3200" spc="-5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9" name="object 2"/>
          <p:cNvSpPr txBox="1">
            <a:spLocks noGrp="1"/>
          </p:cNvSpPr>
          <p:nvPr>
            <p:ph type="title"/>
          </p:nvPr>
        </p:nvSpPr>
        <p:spPr>
          <a:xfrm>
            <a:off x="546101" y="2544381"/>
            <a:ext cx="8807450" cy="2034531"/>
          </a:xfrm>
          <a:prstGeom prst="rect"/>
        </p:spPr>
        <p:txBody>
          <a:bodyPr bIns="0" lIns="0" rIns="0" rtlCol="0" tIns="31115" vert="horz" wrap="square">
            <a:spAutoFit/>
          </a:bodyPr>
          <a:p>
            <a:pPr marL="12700" marR="5080">
              <a:lnSpc>
                <a:spcPts val="5230"/>
              </a:lnSpc>
              <a:spcBef>
                <a:spcPts val="245"/>
              </a:spcBef>
            </a:pPr>
            <a:r>
              <a:rPr dirty="0" sz="4400" i="0">
                <a:solidFill>
                  <a:srgbClr val="0E0E0E"/>
                </a:solidFill>
                <a:latin typeface="Georgia" panose="02040502050405020303" pitchFamily="18" charset="0"/>
              </a:rPr>
              <a:t>"</a:t>
            </a:r>
            <a:r>
              <a:rPr dirty="0" sz="4400" i="0" lang="en-IN">
                <a:solidFill>
                  <a:srgbClr val="0E0E0E"/>
                </a:solidFill>
                <a:latin typeface="Georgia" panose="02040502050405020303" pitchFamily="18" charset="0"/>
              </a:rPr>
              <a:t>Interactive HR Dashboard</a:t>
            </a:r>
            <a:r>
              <a:rPr dirty="0" sz="4400" i="0" spc="-10">
                <a:solidFill>
                  <a:srgbClr val="0E0E0E"/>
                </a:solidFill>
                <a:latin typeface="Georgia" panose="02040502050405020303" pitchFamily="18" charset="0"/>
              </a:rPr>
              <a:t>" </a:t>
            </a:r>
            <a:r>
              <a:rPr dirty="0" sz="4400" i="0">
                <a:solidFill>
                  <a:srgbClr val="0E0E0E"/>
                </a:solidFill>
                <a:latin typeface="Georgia" panose="02040502050405020303" pitchFamily="18" charset="0"/>
              </a:rPr>
              <a:t>using</a:t>
            </a:r>
            <a:r>
              <a:rPr dirty="0" sz="4400" i="0" lang="en-IN">
                <a:solidFill>
                  <a:srgbClr val="0E0E0E"/>
                </a:solidFill>
                <a:latin typeface="Georgia" panose="02040502050405020303" pitchFamily="18" charset="0"/>
              </a:rPr>
              <a:t> Pivot Tables and Data Analysis Methods</a:t>
            </a:r>
            <a:endParaRPr dirty="0" sz="4400">
              <a:latin typeface="Georgia" panose="02040502050405020303" pitchFamily="18" charset="0"/>
            </a:endParaRPr>
          </a:p>
        </p:txBody>
      </p:sp>
      <p:sp>
        <p:nvSpPr>
          <p:cNvPr id="1048600" name="object 23"/>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2</a:t>
            </a:fld>
            <a:endParaRPr dirty="0" spc="-50"/>
          </a:p>
        </p:txBody>
      </p:sp>
      <p:sp>
        <p:nvSpPr>
          <p:cNvPr id="1048601" name="object 17"/>
          <p:cNvSpPr/>
          <p:nvPr/>
        </p:nvSpPr>
        <p:spPr>
          <a:xfrm>
            <a:off x="9653587" y="2780928"/>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bIns="0" lIns="0" rIns="0" rtlCol="0" tIns="0" wrap="square"/>
          <a:p/>
        </p:txBody>
      </p:sp>
      <p:sp>
        <p:nvSpPr>
          <p:cNvPr id="1048602" name="object 18"/>
          <p:cNvSpPr/>
          <p:nvPr/>
        </p:nvSpPr>
        <p:spPr>
          <a:xfrm>
            <a:off x="9353550" y="5121021"/>
            <a:ext cx="457200" cy="457200"/>
          </a:xfrm>
          <a:custGeom>
            <a:avLst/>
            <a:ah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bIns="0" lIns="0" rIns="0" rtlCol="0" tIns="0" wrap="square"/>
          <a:p/>
        </p:txBody>
      </p:sp>
      <p:sp>
        <p:nvSpPr>
          <p:cNvPr id="1048603" name="object 19"/>
          <p:cNvSpPr/>
          <p:nvPr/>
        </p:nvSpPr>
        <p:spPr>
          <a:xfrm>
            <a:off x="9353550" y="565437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grpSp>
        <p:nvGrpSpPr>
          <p:cNvPr id="38" name="object 20"/>
          <p:cNvGrpSpPr/>
          <p:nvPr/>
        </p:nvGrpSpPr>
        <p:grpSpPr>
          <a:xfrm>
            <a:off x="466090" y="6409690"/>
            <a:ext cx="3704590" cy="295275"/>
            <a:chOff x="466090" y="6409690"/>
            <a:chExt cx="3704590" cy="295275"/>
          </a:xfrm>
        </p:grpSpPr>
        <p:pic>
          <p:nvPicPr>
            <p:cNvPr id="2097153" name="object 21"/>
            <p:cNvPicPr>
              <a:picLocks/>
            </p:cNvPicPr>
            <p:nvPr/>
          </p:nvPicPr>
          <p:blipFill>
            <a:blip xmlns:r="http://schemas.openxmlformats.org/officeDocument/2006/relationships" r:embed="rId1" cstate="print"/>
            <a:stretch>
              <a:fillRect/>
            </a:stretch>
          </p:blipFill>
          <p:spPr>
            <a:xfrm>
              <a:off x="1666754" y="6467525"/>
              <a:ext cx="76181" cy="199390"/>
            </a:xfrm>
            <a:prstGeom prst="rect"/>
          </p:spPr>
        </p:pic>
        <p:pic>
          <p:nvPicPr>
            <p:cNvPr id="2097154" name="object 22"/>
            <p:cNvPicPr>
              <a:picLocks/>
            </p:cNvPicPr>
            <p:nvPr/>
          </p:nvPicPr>
          <p:blipFill>
            <a:blip xmlns:r="http://schemas.openxmlformats.org/officeDocument/2006/relationships" r:embed="rId2" cstate="print"/>
            <a:stretch>
              <a:fillRect/>
            </a:stretch>
          </p:blipFill>
          <p:spPr>
            <a:xfrm>
              <a:off x="466090" y="6409690"/>
              <a:ext cx="3704590" cy="295274"/>
            </a:xfrm>
            <a:prstGeom prst="rect"/>
          </p:spPr>
        </p:pic>
      </p:grpSp>
      <p:sp>
        <p:nvSpPr>
          <p:cNvPr id="1048604" name="TextBox 23"/>
          <p:cNvSpPr txBox="1"/>
          <p:nvPr/>
        </p:nvSpPr>
        <p:spPr>
          <a:xfrm>
            <a:off x="546101" y="836712"/>
            <a:ext cx="7854155" cy="707886"/>
          </a:xfrm>
          <a:prstGeom prst="rect"/>
          <a:noFill/>
        </p:spPr>
        <p:txBody>
          <a:bodyPr rtlCol="0" wrap="square">
            <a:spAutoFit/>
          </a:bodyPr>
          <a:p>
            <a:r>
              <a:rPr b="1" dirty="0" sz="4000" lang="en-IN" u="sng"/>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47625" y="4220883"/>
            <a:ext cx="4124325" cy="2637155"/>
            <a:chOff x="47625" y="4220883"/>
            <a:chExt cx="4124325" cy="2637155"/>
          </a:xfrm>
        </p:grpSpPr>
        <p:pic>
          <p:nvPicPr>
            <p:cNvPr id="2097155" name="object 3"/>
            <p:cNvPicPr>
              <a:picLocks/>
            </p:cNvPicPr>
            <p:nvPr/>
          </p:nvPicPr>
          <p:blipFill>
            <a:blip xmlns:r="http://schemas.openxmlformats.org/officeDocument/2006/relationships" r:embed="rId1" cstate="print"/>
            <a:stretch>
              <a:fillRect/>
            </a:stretch>
          </p:blipFill>
          <p:spPr>
            <a:xfrm>
              <a:off x="466725" y="6811683"/>
              <a:ext cx="3704844" cy="46315"/>
            </a:xfrm>
            <a:prstGeom prst="rect"/>
          </p:spPr>
        </p:pic>
        <p:pic>
          <p:nvPicPr>
            <p:cNvPr id="2097156" name="object 4"/>
            <p:cNvPicPr>
              <a:picLocks/>
            </p:cNvPicPr>
            <p:nvPr/>
          </p:nvPicPr>
          <p:blipFill>
            <a:blip xmlns:r="http://schemas.openxmlformats.org/officeDocument/2006/relationships" r:embed="rId2" cstate="print"/>
            <a:stretch>
              <a:fillRect/>
            </a:stretch>
          </p:blipFill>
          <p:spPr>
            <a:xfrm>
              <a:off x="47625" y="4220883"/>
              <a:ext cx="1734312" cy="2637114"/>
            </a:xfrm>
            <a:prstGeom prst="rect"/>
          </p:spPr>
        </p:pic>
      </p:grpSp>
      <p:sp>
        <p:nvSpPr>
          <p:cNvPr id="1048605" name="object 5"/>
          <p:cNvSpPr txBox="1"/>
          <p:nvPr/>
        </p:nvSpPr>
        <p:spPr>
          <a:xfrm>
            <a:off x="2581910" y="2064702"/>
            <a:ext cx="5602322" cy="3903346"/>
          </a:xfrm>
          <a:prstGeom prst="rect"/>
        </p:spPr>
        <p:txBody>
          <a:bodyPr bIns="0" lIns="0" rIns="0" rtlCol="0" tIns="12700" vert="horz" wrap="square">
            <a:spAutoFit/>
          </a:bodyPr>
          <a:p>
            <a:pPr indent="-307975" marL="317500">
              <a:lnSpc>
                <a:spcPct val="100000"/>
              </a:lnSpc>
              <a:spcBef>
                <a:spcPts val="100"/>
              </a:spcBef>
              <a:buSzPct val="96875"/>
              <a:buAutoNum type="arabicPeriod"/>
              <a:tabLst>
                <a:tab algn="l" pos="317500"/>
              </a:tabLst>
            </a:pPr>
            <a:r>
              <a:rPr dirty="0" sz="3200">
                <a:solidFill>
                  <a:srgbClr val="0D0D0D"/>
                </a:solidFill>
                <a:latin typeface="Tekton Pro" panose="020F0603020208020904" pitchFamily="34" charset="0"/>
                <a:cs typeface="Times New Roman"/>
              </a:rPr>
              <a:t>Problem</a:t>
            </a:r>
            <a:r>
              <a:rPr dirty="0" sz="3200" spc="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Statement</a:t>
            </a:r>
            <a:endParaRPr dirty="0" sz="3200">
              <a:latin typeface="Tekton Pro" panose="020F0603020208020904" pitchFamily="34" charset="0"/>
              <a:cs typeface="Times New Roman"/>
            </a:endParaRPr>
          </a:p>
          <a:p>
            <a:pPr indent="-307975" marL="317500">
              <a:lnSpc>
                <a:spcPct val="100000"/>
              </a:lnSpc>
              <a:spcBef>
                <a:spcPts val="160"/>
              </a:spcBef>
              <a:buSzPct val="96875"/>
              <a:buAutoNum type="arabicPeriod"/>
              <a:tabLst>
                <a:tab algn="l" pos="317500"/>
              </a:tabLst>
            </a:pPr>
            <a:r>
              <a:rPr dirty="0" sz="3200">
                <a:solidFill>
                  <a:srgbClr val="0D0D0D"/>
                </a:solidFill>
                <a:latin typeface="Tekton Pro" panose="020F0603020208020904" pitchFamily="34" charset="0"/>
                <a:cs typeface="Times New Roman"/>
              </a:rPr>
              <a:t>Project</a:t>
            </a:r>
            <a:r>
              <a:rPr dirty="0" sz="3200" spc="-10">
                <a:solidFill>
                  <a:srgbClr val="0D0D0D"/>
                </a:solidFill>
                <a:latin typeface="Tekton Pro" panose="020F0603020208020904" pitchFamily="34" charset="0"/>
                <a:cs typeface="Times New Roman"/>
              </a:rPr>
              <a:t> Overview</a:t>
            </a:r>
            <a:endParaRPr dirty="0" sz="3200">
              <a:latin typeface="Tekton Pro" panose="020F0603020208020904" pitchFamily="34" charset="0"/>
              <a:cs typeface="Times New Roman"/>
            </a:endParaRPr>
          </a:p>
          <a:p>
            <a:pPr indent="-307975" marL="317500">
              <a:lnSpc>
                <a:spcPct val="100000"/>
              </a:lnSpc>
              <a:spcBef>
                <a:spcPts val="140"/>
              </a:spcBef>
              <a:buSzPct val="96875"/>
              <a:buAutoNum type="arabicPeriod"/>
              <a:tabLst>
                <a:tab algn="l" pos="317500"/>
              </a:tabLst>
            </a:pPr>
            <a:r>
              <a:rPr dirty="0" sz="3200">
                <a:solidFill>
                  <a:srgbClr val="0D0D0D"/>
                </a:solidFill>
                <a:latin typeface="Tekton Pro" panose="020F0603020208020904" pitchFamily="34" charset="0"/>
                <a:cs typeface="Times New Roman"/>
              </a:rPr>
              <a:t>End</a:t>
            </a:r>
            <a:r>
              <a:rPr dirty="0" sz="3200" spc="-10">
                <a:solidFill>
                  <a:srgbClr val="0D0D0D"/>
                </a:solidFill>
                <a:latin typeface="Tekton Pro" panose="020F0603020208020904" pitchFamily="34" charset="0"/>
                <a:cs typeface="Times New Roman"/>
              </a:rPr>
              <a:t> Users</a:t>
            </a:r>
            <a:endParaRPr dirty="0" sz="3200">
              <a:latin typeface="Tekton Pro" panose="020F0603020208020904" pitchFamily="34" charset="0"/>
              <a:cs typeface="Times New Roman"/>
            </a:endParaRPr>
          </a:p>
          <a:p>
            <a:pPr indent="-307975" marL="317500">
              <a:lnSpc>
                <a:spcPct val="100000"/>
              </a:lnSpc>
              <a:spcBef>
                <a:spcPts val="160"/>
              </a:spcBef>
              <a:buSzPct val="96875"/>
              <a:buAutoNum type="arabicPeriod"/>
              <a:tabLst>
                <a:tab algn="l" pos="317500"/>
              </a:tabLst>
            </a:pPr>
            <a:r>
              <a:rPr dirty="0" sz="3200">
                <a:solidFill>
                  <a:srgbClr val="0D0D0D"/>
                </a:solidFill>
                <a:latin typeface="Tekton Pro" panose="020F0603020208020904" pitchFamily="34" charset="0"/>
                <a:cs typeface="Times New Roman"/>
              </a:rPr>
              <a:t>Our</a:t>
            </a:r>
            <a:r>
              <a:rPr dirty="0" sz="3200" spc="-15">
                <a:solidFill>
                  <a:srgbClr val="0D0D0D"/>
                </a:solidFill>
                <a:latin typeface="Tekton Pro" panose="020F0603020208020904" pitchFamily="34" charset="0"/>
                <a:cs typeface="Times New Roman"/>
              </a:rPr>
              <a:t> </a:t>
            </a:r>
            <a:r>
              <a:rPr dirty="0" sz="3200">
                <a:solidFill>
                  <a:srgbClr val="0D0D0D"/>
                </a:solidFill>
                <a:latin typeface="Tekton Pro" panose="020F0603020208020904" pitchFamily="34" charset="0"/>
                <a:cs typeface="Times New Roman"/>
              </a:rPr>
              <a:t>Solution</a:t>
            </a:r>
            <a:r>
              <a:rPr dirty="0" sz="3200" spc="-15">
                <a:solidFill>
                  <a:srgbClr val="0D0D0D"/>
                </a:solidFill>
                <a:latin typeface="Tekton Pro" panose="020F0603020208020904" pitchFamily="34" charset="0"/>
                <a:cs typeface="Times New Roman"/>
              </a:rPr>
              <a:t> </a:t>
            </a:r>
            <a:r>
              <a:rPr dirty="0" sz="3200">
                <a:solidFill>
                  <a:srgbClr val="0D0D0D"/>
                </a:solidFill>
                <a:latin typeface="Tekton Pro" panose="020F0603020208020904" pitchFamily="34" charset="0"/>
                <a:cs typeface="Times New Roman"/>
              </a:rPr>
              <a:t>and</a:t>
            </a:r>
            <a:r>
              <a:rPr dirty="0" sz="3200" spc="-4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Proposition</a:t>
            </a:r>
            <a:endParaRPr dirty="0" sz="3200">
              <a:latin typeface="Tekton Pro" panose="020F0603020208020904" pitchFamily="34" charset="0"/>
              <a:cs typeface="Times New Roman"/>
            </a:endParaRPr>
          </a:p>
          <a:p>
            <a:pPr indent="-307975" marL="317500">
              <a:lnSpc>
                <a:spcPct val="100000"/>
              </a:lnSpc>
              <a:spcBef>
                <a:spcPts val="140"/>
              </a:spcBef>
              <a:buSzPct val="96875"/>
              <a:buAutoNum type="arabicPeriod"/>
              <a:tabLst>
                <a:tab algn="l" pos="317500"/>
              </a:tabLst>
            </a:pPr>
            <a:r>
              <a:rPr dirty="0" sz="3200">
                <a:solidFill>
                  <a:srgbClr val="0D0D0D"/>
                </a:solidFill>
                <a:latin typeface="Tekton Pro" panose="020F0603020208020904" pitchFamily="34" charset="0"/>
                <a:cs typeface="Times New Roman"/>
              </a:rPr>
              <a:t>Dataset</a:t>
            </a:r>
            <a:r>
              <a:rPr dirty="0" sz="3200" spc="-6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Description</a:t>
            </a:r>
            <a:endParaRPr dirty="0" sz="3200">
              <a:latin typeface="Tekton Pro" panose="020F0603020208020904" pitchFamily="34" charset="0"/>
              <a:cs typeface="Times New Roman"/>
            </a:endParaRPr>
          </a:p>
          <a:p>
            <a:pPr indent="-307975" marL="317500">
              <a:lnSpc>
                <a:spcPct val="100000"/>
              </a:lnSpc>
              <a:spcBef>
                <a:spcPts val="160"/>
              </a:spcBef>
              <a:buSzPct val="96875"/>
              <a:buAutoNum type="arabicPeriod"/>
              <a:tabLst>
                <a:tab algn="l" pos="317500"/>
              </a:tabLst>
            </a:pPr>
            <a:r>
              <a:rPr dirty="0" sz="3200">
                <a:solidFill>
                  <a:srgbClr val="0D0D0D"/>
                </a:solidFill>
                <a:latin typeface="Tekton Pro" panose="020F0603020208020904" pitchFamily="34" charset="0"/>
                <a:cs typeface="Times New Roman"/>
              </a:rPr>
              <a:t>Modelling</a:t>
            </a:r>
            <a:r>
              <a:rPr dirty="0" sz="3200" spc="-9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Approach</a:t>
            </a:r>
            <a:endParaRPr dirty="0" sz="3200">
              <a:latin typeface="Tekton Pro" panose="020F0603020208020904" pitchFamily="34" charset="0"/>
              <a:cs typeface="Times New Roman"/>
            </a:endParaRPr>
          </a:p>
          <a:p>
            <a:pPr indent="-307975" marL="317500">
              <a:lnSpc>
                <a:spcPts val="3770"/>
              </a:lnSpc>
              <a:spcBef>
                <a:spcPts val="135"/>
              </a:spcBef>
              <a:buSzPct val="96875"/>
              <a:buAutoNum type="arabicPeriod"/>
              <a:tabLst>
                <a:tab algn="l" pos="317500"/>
              </a:tabLst>
            </a:pPr>
            <a:r>
              <a:rPr dirty="0" sz="3200">
                <a:solidFill>
                  <a:srgbClr val="0D0D0D"/>
                </a:solidFill>
                <a:latin typeface="Tekton Pro" panose="020F0603020208020904" pitchFamily="34" charset="0"/>
                <a:cs typeface="Times New Roman"/>
              </a:rPr>
              <a:t>Results</a:t>
            </a:r>
            <a:r>
              <a:rPr dirty="0" sz="3200" spc="-70">
                <a:solidFill>
                  <a:srgbClr val="0D0D0D"/>
                </a:solidFill>
                <a:latin typeface="Tekton Pro" panose="020F0603020208020904" pitchFamily="34" charset="0"/>
                <a:cs typeface="Times New Roman"/>
              </a:rPr>
              <a:t> </a:t>
            </a:r>
            <a:r>
              <a:rPr dirty="0" sz="3200">
                <a:solidFill>
                  <a:srgbClr val="0D0D0D"/>
                </a:solidFill>
                <a:latin typeface="Tekton Pro" panose="020F0603020208020904" pitchFamily="34" charset="0"/>
                <a:cs typeface="Times New Roman"/>
              </a:rPr>
              <a:t>and</a:t>
            </a:r>
            <a:r>
              <a:rPr dirty="0" sz="3200" spc="-65">
                <a:solidFill>
                  <a:srgbClr val="0D0D0D"/>
                </a:solidFill>
                <a:latin typeface="Tekton Pro" panose="020F0603020208020904" pitchFamily="34" charset="0"/>
                <a:cs typeface="Times New Roman"/>
              </a:rPr>
              <a:t> </a:t>
            </a:r>
            <a:r>
              <a:rPr dirty="0" sz="3200" spc="-10">
                <a:solidFill>
                  <a:srgbClr val="0D0D0D"/>
                </a:solidFill>
                <a:latin typeface="Tekton Pro" panose="020F0603020208020904" pitchFamily="34" charset="0"/>
                <a:cs typeface="Times New Roman"/>
              </a:rPr>
              <a:t>Discussion</a:t>
            </a:r>
            <a:endParaRPr dirty="0" sz="3200">
              <a:latin typeface="Tekton Pro" panose="020F0603020208020904" pitchFamily="34" charset="0"/>
              <a:cs typeface="Times New Roman"/>
            </a:endParaRPr>
          </a:p>
          <a:p>
            <a:pPr indent="-307975" marL="322580">
              <a:lnSpc>
                <a:spcPts val="3770"/>
              </a:lnSpc>
              <a:buSzPct val="96875"/>
              <a:buAutoNum type="arabicPeriod"/>
              <a:tabLst>
                <a:tab algn="l" pos="322580"/>
              </a:tabLst>
            </a:pPr>
            <a:r>
              <a:rPr dirty="0" sz="3200" spc="-10">
                <a:solidFill>
                  <a:srgbClr val="0D0D0D"/>
                </a:solidFill>
                <a:latin typeface="Tekton Pro" panose="020F0603020208020904" pitchFamily="34" charset="0"/>
                <a:cs typeface="Times New Roman"/>
              </a:rPr>
              <a:t>Conclusion</a:t>
            </a:r>
            <a:endParaRPr dirty="0" sz="3200">
              <a:latin typeface="Tekton Pro" panose="020F0603020208020904" pitchFamily="34" charset="0"/>
              <a:cs typeface="Times New Roman"/>
            </a:endParaRPr>
          </a:p>
        </p:txBody>
      </p:sp>
      <p:sp>
        <p:nvSpPr>
          <p:cNvPr id="1048606" name="object 6"/>
          <p:cNvSpPr/>
          <p:nvPr/>
        </p:nvSpPr>
        <p:spPr>
          <a:xfrm>
            <a:off x="7362190" y="742823"/>
            <a:ext cx="361950" cy="361950"/>
          </a:xfrm>
          <a:custGeom>
            <a:avLst/>
            <a:ahLst/>
            <a:rect l="l" t="t" r="r" b="b"/>
            <a:pathLst>
              <a:path w="361950" h="361950">
                <a:moveTo>
                  <a:pt x="180975" y="0"/>
                </a:moveTo>
                <a:lnTo>
                  <a:pt x="132841" y="6476"/>
                </a:lnTo>
                <a:lnTo>
                  <a:pt x="89661" y="24764"/>
                </a:lnTo>
                <a:lnTo>
                  <a:pt x="53085" y="52959"/>
                </a:lnTo>
                <a:lnTo>
                  <a:pt x="24764" y="89662"/>
                </a:lnTo>
                <a:lnTo>
                  <a:pt x="6476" y="132841"/>
                </a:lnTo>
                <a:lnTo>
                  <a:pt x="0" y="180975"/>
                </a:lnTo>
                <a:lnTo>
                  <a:pt x="6476" y="229107"/>
                </a:lnTo>
                <a:lnTo>
                  <a:pt x="24764" y="272288"/>
                </a:lnTo>
                <a:lnTo>
                  <a:pt x="53085" y="308863"/>
                </a:lnTo>
                <a:lnTo>
                  <a:pt x="89661" y="337185"/>
                </a:lnTo>
                <a:lnTo>
                  <a:pt x="132841" y="355473"/>
                </a:lnTo>
                <a:lnTo>
                  <a:pt x="180975" y="361950"/>
                </a:lnTo>
                <a:lnTo>
                  <a:pt x="229107" y="355473"/>
                </a:lnTo>
                <a:lnTo>
                  <a:pt x="272287" y="337185"/>
                </a:lnTo>
                <a:lnTo>
                  <a:pt x="308990" y="308863"/>
                </a:lnTo>
                <a:lnTo>
                  <a:pt x="337184" y="272288"/>
                </a:lnTo>
                <a:lnTo>
                  <a:pt x="355473" y="229107"/>
                </a:lnTo>
                <a:lnTo>
                  <a:pt x="361950" y="180975"/>
                </a:lnTo>
                <a:lnTo>
                  <a:pt x="355473" y="132841"/>
                </a:lnTo>
                <a:lnTo>
                  <a:pt x="337184" y="89662"/>
                </a:lnTo>
                <a:lnTo>
                  <a:pt x="308990" y="52959"/>
                </a:lnTo>
                <a:lnTo>
                  <a:pt x="272287" y="24764"/>
                </a:lnTo>
                <a:lnTo>
                  <a:pt x="229107" y="6476"/>
                </a:lnTo>
                <a:lnTo>
                  <a:pt x="180975" y="0"/>
                </a:lnTo>
                <a:close/>
              </a:path>
            </a:pathLst>
          </a:custGeom>
          <a:solidFill>
            <a:srgbClr val="EBEBEB"/>
          </a:solidFill>
        </p:spPr>
        <p:txBody>
          <a:bodyPr bIns="0" lIns="0" rIns="0" rtlCol="0" tIns="0" wrap="square"/>
          <a:p/>
        </p:txBody>
      </p:sp>
      <p:pic>
        <p:nvPicPr>
          <p:cNvPr id="2097157" name="object 7"/>
          <p:cNvPicPr>
            <a:picLocks/>
          </p:cNvPicPr>
          <p:nvPr/>
        </p:nvPicPr>
        <p:blipFill>
          <a:blip xmlns:r="http://schemas.openxmlformats.org/officeDocument/2006/relationships" r:embed="rId3" cstate="print"/>
          <a:stretch>
            <a:fillRect/>
          </a:stretch>
        </p:blipFill>
        <p:spPr>
          <a:xfrm>
            <a:off x="699769" y="966685"/>
            <a:ext cx="554710" cy="572935"/>
          </a:xfrm>
          <a:prstGeom prst="rect"/>
        </p:spPr>
      </p:pic>
      <p:grpSp>
        <p:nvGrpSpPr>
          <p:cNvPr id="41" name="object 8"/>
          <p:cNvGrpSpPr/>
          <p:nvPr/>
        </p:nvGrpSpPr>
        <p:grpSpPr>
          <a:xfrm>
            <a:off x="1372056" y="966685"/>
            <a:ext cx="2816860" cy="585470"/>
            <a:chOff x="1372056" y="966685"/>
            <a:chExt cx="2816860" cy="585470"/>
          </a:xfrm>
        </p:grpSpPr>
        <p:pic>
          <p:nvPicPr>
            <p:cNvPr id="2097158" name="object 9"/>
            <p:cNvPicPr>
              <a:picLocks/>
            </p:cNvPicPr>
            <p:nvPr/>
          </p:nvPicPr>
          <p:blipFill>
            <a:blip xmlns:r="http://schemas.openxmlformats.org/officeDocument/2006/relationships" r:embed="rId4" cstate="print"/>
            <a:stretch>
              <a:fillRect/>
            </a:stretch>
          </p:blipFill>
          <p:spPr>
            <a:xfrm>
              <a:off x="1372056" y="971481"/>
              <a:ext cx="568223" cy="580330"/>
            </a:xfrm>
            <a:prstGeom prst="rect"/>
          </p:spPr>
        </p:pic>
        <p:pic>
          <p:nvPicPr>
            <p:cNvPr id="2097159" name="object 10"/>
            <p:cNvPicPr>
              <a:picLocks/>
            </p:cNvPicPr>
            <p:nvPr/>
          </p:nvPicPr>
          <p:blipFill>
            <a:blip xmlns:r="http://schemas.openxmlformats.org/officeDocument/2006/relationships" r:embed="rId5" cstate="print"/>
            <a:stretch>
              <a:fillRect/>
            </a:stretch>
          </p:blipFill>
          <p:spPr>
            <a:xfrm>
              <a:off x="1890394" y="979893"/>
              <a:ext cx="597369" cy="560743"/>
            </a:xfrm>
            <a:prstGeom prst="rect"/>
          </p:spPr>
        </p:pic>
        <p:pic>
          <p:nvPicPr>
            <p:cNvPr id="2097160" name="object 11"/>
            <p:cNvPicPr>
              <a:picLocks/>
            </p:cNvPicPr>
            <p:nvPr/>
          </p:nvPicPr>
          <p:blipFill>
            <a:blip xmlns:r="http://schemas.openxmlformats.org/officeDocument/2006/relationships" r:embed="rId6" cstate="print"/>
            <a:stretch>
              <a:fillRect/>
            </a:stretch>
          </p:blipFill>
          <p:spPr>
            <a:xfrm>
              <a:off x="2440050" y="979893"/>
              <a:ext cx="710145" cy="566839"/>
            </a:xfrm>
            <a:prstGeom prst="rect"/>
          </p:spPr>
        </p:pic>
        <p:pic>
          <p:nvPicPr>
            <p:cNvPr id="2097161" name="object 12"/>
            <p:cNvPicPr>
              <a:picLocks/>
            </p:cNvPicPr>
            <p:nvPr/>
          </p:nvPicPr>
          <p:blipFill>
            <a:blip xmlns:r="http://schemas.openxmlformats.org/officeDocument/2006/relationships" r:embed="rId7" cstate="print"/>
            <a:stretch>
              <a:fillRect/>
            </a:stretch>
          </p:blipFill>
          <p:spPr>
            <a:xfrm>
              <a:off x="3046602" y="979893"/>
              <a:ext cx="621753" cy="560743"/>
            </a:xfrm>
            <a:prstGeom prst="rect"/>
          </p:spPr>
        </p:pic>
        <p:pic>
          <p:nvPicPr>
            <p:cNvPr id="2097162" name="object 13"/>
            <p:cNvPicPr>
              <a:picLocks/>
            </p:cNvPicPr>
            <p:nvPr/>
          </p:nvPicPr>
          <p:blipFill>
            <a:blip xmlns:r="http://schemas.openxmlformats.org/officeDocument/2006/relationships" r:embed="rId8" cstate="print"/>
            <a:stretch>
              <a:fillRect/>
            </a:stretch>
          </p:blipFill>
          <p:spPr>
            <a:xfrm>
              <a:off x="3633850" y="966685"/>
              <a:ext cx="554710" cy="572935"/>
            </a:xfrm>
            <a:prstGeom prst="rect"/>
          </p:spPr>
        </p:pic>
      </p:grpSp>
      <p:sp>
        <p:nvSpPr>
          <p:cNvPr id="1048607" name="object 14"/>
          <p:cNvSpPr/>
          <p:nvPr/>
        </p:nvSpPr>
        <p:spPr>
          <a:xfrm>
            <a:off x="11010645" y="5610225"/>
            <a:ext cx="647700" cy="647700"/>
          </a:xfrm>
          <a:custGeom>
            <a:avLst/>
            <a:ahLst/>
            <a:rect l="l" t="t" r="r" b="b"/>
            <a:pathLst>
              <a:path w="647700" h="647700">
                <a:moveTo>
                  <a:pt x="323596" y="0"/>
                </a:moveTo>
                <a:lnTo>
                  <a:pt x="275844" y="3505"/>
                </a:lnTo>
                <a:lnTo>
                  <a:pt x="230124" y="13715"/>
                </a:lnTo>
                <a:lnTo>
                  <a:pt x="187198" y="30099"/>
                </a:lnTo>
                <a:lnTo>
                  <a:pt x="147447" y="52158"/>
                </a:lnTo>
                <a:lnTo>
                  <a:pt x="111251" y="79425"/>
                </a:lnTo>
                <a:lnTo>
                  <a:pt x="79375" y="111366"/>
                </a:lnTo>
                <a:lnTo>
                  <a:pt x="52070" y="147485"/>
                </a:lnTo>
                <a:lnTo>
                  <a:pt x="30099" y="187299"/>
                </a:lnTo>
                <a:lnTo>
                  <a:pt x="13715" y="230276"/>
                </a:lnTo>
                <a:lnTo>
                  <a:pt x="3428" y="275945"/>
                </a:lnTo>
                <a:lnTo>
                  <a:pt x="0" y="323799"/>
                </a:lnTo>
                <a:lnTo>
                  <a:pt x="3428" y="371640"/>
                </a:lnTo>
                <a:lnTo>
                  <a:pt x="13715" y="417322"/>
                </a:lnTo>
                <a:lnTo>
                  <a:pt x="30099" y="460298"/>
                </a:lnTo>
                <a:lnTo>
                  <a:pt x="52070" y="500113"/>
                </a:lnTo>
                <a:lnTo>
                  <a:pt x="79375" y="536232"/>
                </a:lnTo>
                <a:lnTo>
                  <a:pt x="111251" y="568172"/>
                </a:lnTo>
                <a:lnTo>
                  <a:pt x="147447" y="595426"/>
                </a:lnTo>
                <a:lnTo>
                  <a:pt x="187198" y="617499"/>
                </a:lnTo>
                <a:lnTo>
                  <a:pt x="230124" y="633882"/>
                </a:lnTo>
                <a:lnTo>
                  <a:pt x="275844" y="644080"/>
                </a:lnTo>
                <a:lnTo>
                  <a:pt x="323596" y="647598"/>
                </a:lnTo>
                <a:lnTo>
                  <a:pt x="371475" y="644080"/>
                </a:lnTo>
                <a:lnTo>
                  <a:pt x="417068" y="633882"/>
                </a:lnTo>
                <a:lnTo>
                  <a:pt x="460121" y="617499"/>
                </a:lnTo>
                <a:lnTo>
                  <a:pt x="499872" y="595426"/>
                </a:lnTo>
                <a:lnTo>
                  <a:pt x="535939" y="568172"/>
                </a:lnTo>
                <a:lnTo>
                  <a:pt x="567944" y="536232"/>
                </a:lnTo>
                <a:lnTo>
                  <a:pt x="595122" y="500113"/>
                </a:lnTo>
                <a:lnTo>
                  <a:pt x="617220" y="460298"/>
                </a:lnTo>
                <a:lnTo>
                  <a:pt x="633602" y="417322"/>
                </a:lnTo>
                <a:lnTo>
                  <a:pt x="643762" y="371640"/>
                </a:lnTo>
                <a:lnTo>
                  <a:pt x="647319" y="323799"/>
                </a:lnTo>
                <a:lnTo>
                  <a:pt x="643762" y="275945"/>
                </a:lnTo>
                <a:lnTo>
                  <a:pt x="633602" y="230276"/>
                </a:lnTo>
                <a:lnTo>
                  <a:pt x="617220" y="187299"/>
                </a:lnTo>
                <a:lnTo>
                  <a:pt x="595122" y="147485"/>
                </a:lnTo>
                <a:lnTo>
                  <a:pt x="567944" y="111366"/>
                </a:lnTo>
                <a:lnTo>
                  <a:pt x="535939" y="79425"/>
                </a:lnTo>
                <a:lnTo>
                  <a:pt x="499872" y="52158"/>
                </a:lnTo>
                <a:lnTo>
                  <a:pt x="460121" y="30099"/>
                </a:lnTo>
                <a:lnTo>
                  <a:pt x="417068" y="13715"/>
                </a:lnTo>
                <a:lnTo>
                  <a:pt x="371475" y="3505"/>
                </a:lnTo>
                <a:lnTo>
                  <a:pt x="323596" y="0"/>
                </a:lnTo>
                <a:close/>
              </a:path>
            </a:pathLst>
          </a:custGeom>
          <a:solidFill>
            <a:srgbClr val="2C83C3"/>
          </a:solidFill>
        </p:spPr>
        <p:txBody>
          <a:bodyPr bIns="0" lIns="0" rIns="0" rtlCol="0" tIns="0" wrap="square"/>
          <a:p/>
        </p:txBody>
      </p:sp>
      <p:pic>
        <p:nvPicPr>
          <p:cNvPr id="2097163" name="object 15"/>
          <p:cNvPicPr>
            <a:picLocks/>
          </p:cNvPicPr>
          <p:nvPr/>
        </p:nvPicPr>
        <p:blipFill>
          <a:blip xmlns:r="http://schemas.openxmlformats.org/officeDocument/2006/relationships" r:embed="rId9" cstate="print"/>
          <a:stretch>
            <a:fillRect/>
          </a:stretch>
        </p:blipFill>
        <p:spPr>
          <a:xfrm>
            <a:off x="10687684" y="6134011"/>
            <a:ext cx="248284" cy="248373"/>
          </a:xfrm>
          <a:prstGeom prst="rect"/>
        </p:spPr>
      </p:pic>
      <p:sp>
        <p:nvSpPr>
          <p:cNvPr id="1048608" name="object 16"/>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3</a:t>
            </a:fld>
            <a:endParaRPr dirty="0" spc="-5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4" name="object 2"/>
          <p:cNvSpPr txBox="1">
            <a:spLocks noGrp="1"/>
          </p:cNvSpPr>
          <p:nvPr>
            <p:ph type="ctrTitle"/>
          </p:nvPr>
        </p:nvSpPr>
        <p:spPr>
          <a:xfrm>
            <a:off x="691400" y="1213281"/>
            <a:ext cx="8095615" cy="673735"/>
          </a:xfrm>
          <a:prstGeom prst="rect"/>
        </p:spPr>
        <p:txBody>
          <a:bodyPr bIns="0" lIns="0" rIns="0" rtlCol="0" tIns="12700" vert="horz" wrap="square">
            <a:spAutoFit/>
          </a:bodyPr>
          <a:p>
            <a:pPr marL="107950">
              <a:lnSpc>
                <a:spcPct val="100000"/>
              </a:lnSpc>
              <a:spcBef>
                <a:spcPts val="100"/>
              </a:spcBef>
            </a:pPr>
            <a:r>
              <a:rPr dirty="0" sz="4250" i="0">
                <a:latin typeface="Source Sans Pro" panose="020B0503030403020204" pitchFamily="34" charset="0"/>
              </a:rPr>
              <a:t>PROBLEM</a:t>
            </a:r>
            <a:r>
              <a:rPr dirty="0" sz="4250" i="0" spc="-155">
                <a:latin typeface="Source Sans Pro" panose="020B0503030403020204" pitchFamily="34" charset="0"/>
              </a:rPr>
              <a:t> </a:t>
            </a:r>
            <a:r>
              <a:rPr dirty="0" sz="4250" i="0" spc="-10">
                <a:latin typeface="Source Sans Pro" panose="020B0503030403020204" pitchFamily="34" charset="0"/>
              </a:rPr>
              <a:t>STATEMENT</a:t>
            </a:r>
            <a:endParaRPr dirty="0" sz="4250" i="0">
              <a:latin typeface="Source Sans Pro" panose="020B0503030403020204" pitchFamily="34" charset="0"/>
            </a:endParaRPr>
          </a:p>
        </p:txBody>
      </p:sp>
      <p:sp>
        <p:nvSpPr>
          <p:cNvPr id="1048615" name="object 10"/>
          <p:cNvSpPr txBox="1">
            <a:spLocks noGrp="1"/>
          </p:cNvSpPr>
          <p:nvPr>
            <p:ph type="sldNum" sz="quarter" idx="7"/>
          </p:nvPr>
        </p:nvSpPr>
        <p:spPr>
          <a:xfrm>
            <a:off x="8590663" y="6145819"/>
            <a:ext cx="683339" cy="1562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4</a:t>
            </a:fld>
            <a:endParaRPr dirty="0" spc="-50"/>
          </a:p>
        </p:txBody>
      </p:sp>
      <p:sp>
        <p:nvSpPr>
          <p:cNvPr id="1048616" name="object 3"/>
          <p:cNvSpPr txBox="1"/>
          <p:nvPr/>
        </p:nvSpPr>
        <p:spPr>
          <a:xfrm>
            <a:off x="705489" y="2209202"/>
            <a:ext cx="7712075" cy="3279749"/>
          </a:xfrm>
          <a:prstGeom prst="rect"/>
        </p:spPr>
        <p:txBody>
          <a:bodyPr bIns="0" lIns="0" rIns="0" rtlCol="0" tIns="2540" vert="horz" wrap="square">
            <a:spAutoFit/>
          </a:bodyPr>
          <a:p>
            <a:pPr algn="just" indent="-6350" marL="19050" marR="5080">
              <a:lnSpc>
                <a:spcPct val="102400"/>
              </a:lnSpc>
              <a:spcBef>
                <a:spcPts val="20"/>
              </a:spcBef>
            </a:pPr>
            <a:r>
              <a:rPr dirty="0" sz="2800" lang="en-GB">
                <a:latin typeface="Source Sans Pro" panose="020B0503030403020204" pitchFamily="34" charset="0"/>
                <a:cs typeface="Times New Roman"/>
              </a:rPr>
              <a:t>To analyse employee attrition (turnover) by examining job satisfaction levels, using employee feedback to identify patterns and trends that contribute to turnover. The goal is to gain insights into factors influencing attrition and develop strategies to improve job satisfaction, retain talent, and reduce turnover.</a:t>
            </a:r>
          </a:p>
        </p:txBody>
      </p:sp>
      <p:sp>
        <p:nvSpPr>
          <p:cNvPr id="1048617" name="object 4"/>
          <p:cNvSpPr/>
          <p:nvPr/>
        </p:nvSpPr>
        <p:spPr>
          <a:xfrm>
            <a:off x="9408368" y="155014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C83C3"/>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1665466" y="6467475"/>
            <a:ext cx="76091" cy="199390"/>
          </a:xfrm>
          <a:prstGeom prst="rect"/>
        </p:spPr>
      </p:pic>
      <p:grpSp>
        <p:nvGrpSpPr>
          <p:cNvPr id="44" name="object 6"/>
          <p:cNvGrpSpPr/>
          <p:nvPr/>
        </p:nvGrpSpPr>
        <p:grpSpPr>
          <a:xfrm>
            <a:off x="8534400" y="2702471"/>
            <a:ext cx="2762885" cy="3258185"/>
            <a:chOff x="8534400" y="2702471"/>
            <a:chExt cx="2762885" cy="3258185"/>
          </a:xfrm>
        </p:grpSpPr>
        <p:sp>
          <p:nvSpPr>
            <p:cNvPr id="1048618" name="object 7"/>
            <p:cNvSpPr/>
            <p:nvPr/>
          </p:nvSpPr>
          <p:spPr>
            <a:xfrm>
              <a:off x="9896475" y="5131307"/>
              <a:ext cx="457200" cy="457200"/>
            </a:xfrm>
            <a:custGeom>
              <a:avLst/>
              <a:ahLst/>
              <a:rect l="l" t="t" r="r" b="b"/>
              <a:pathLst>
                <a:path w="457200" h="457200">
                  <a:moveTo>
                    <a:pt x="457073" y="0"/>
                  </a:moveTo>
                  <a:lnTo>
                    <a:pt x="0" y="0"/>
                  </a:lnTo>
                  <a:lnTo>
                    <a:pt x="0" y="457136"/>
                  </a:lnTo>
                  <a:lnTo>
                    <a:pt x="457073" y="457136"/>
                  </a:lnTo>
                  <a:lnTo>
                    <a:pt x="457073" y="0"/>
                  </a:lnTo>
                  <a:close/>
                </a:path>
              </a:pathLst>
            </a:custGeom>
            <a:solidFill>
              <a:srgbClr val="42AE51"/>
            </a:solidFill>
          </p:spPr>
          <p:txBody>
            <a:bodyPr bIns="0" lIns="0" rIns="0" rtlCol="0" tIns="0" wrap="square"/>
            <a:p/>
          </p:txBody>
        </p:sp>
        <p:sp>
          <p:nvSpPr>
            <p:cNvPr id="1048619" name="object 8"/>
            <p:cNvSpPr/>
            <p:nvPr/>
          </p:nvSpPr>
          <p:spPr>
            <a:xfrm>
              <a:off x="9896475" y="5664631"/>
              <a:ext cx="180975" cy="180975"/>
            </a:xfrm>
            <a:custGeom>
              <a:avLst/>
              <a:ahLst/>
              <a:rect l="l" t="t" r="r" b="b"/>
              <a:pathLst>
                <a:path w="180975" h="180975">
                  <a:moveTo>
                    <a:pt x="180848" y="0"/>
                  </a:moveTo>
                  <a:lnTo>
                    <a:pt x="0" y="0"/>
                  </a:lnTo>
                  <a:lnTo>
                    <a:pt x="0" y="180975"/>
                  </a:lnTo>
                  <a:lnTo>
                    <a:pt x="180848" y="180975"/>
                  </a:lnTo>
                  <a:lnTo>
                    <a:pt x="180848" y="0"/>
                  </a:lnTo>
                  <a:close/>
                </a:path>
              </a:pathLst>
            </a:custGeom>
            <a:solidFill>
              <a:srgbClr val="2C926B"/>
            </a:solidFill>
          </p:spPr>
          <p:txBody>
            <a:bodyPr bIns="0" lIns="0" rIns="0" rtlCol="0" tIns="0" wrap="square"/>
            <a:p/>
          </p:txBody>
        </p:sp>
        <p:pic>
          <p:nvPicPr>
            <p:cNvPr id="2097165" name="object 9"/>
            <p:cNvPicPr>
              <a:picLocks/>
            </p:cNvPicPr>
            <p:nvPr/>
          </p:nvPicPr>
          <p:blipFill>
            <a:blip xmlns:r="http://schemas.openxmlformats.org/officeDocument/2006/relationships" r:embed="rId2" cstate="print"/>
            <a:stretch>
              <a:fillRect/>
            </a:stretch>
          </p:blipFill>
          <p:spPr>
            <a:xfrm>
              <a:off x="8534400" y="2702471"/>
              <a:ext cx="2762884" cy="3258185"/>
            </a:xfrm>
            <a:prstGeom prst="rec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grpSp>
        <p:nvGrpSpPr>
          <p:cNvPr id="47" name="object 2"/>
          <p:cNvGrpSpPr/>
          <p:nvPr/>
        </p:nvGrpSpPr>
        <p:grpSpPr>
          <a:xfrm>
            <a:off x="8657590" y="2648585"/>
            <a:ext cx="3533775" cy="3810000"/>
            <a:chOff x="8657590" y="2648585"/>
            <a:chExt cx="3533775" cy="3810000"/>
          </a:xfrm>
        </p:grpSpPr>
        <p:sp>
          <p:nvSpPr>
            <p:cNvPr id="1048625" name="object 3"/>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sp>
          <p:nvSpPr>
            <p:cNvPr id="1048626" name="object 4"/>
            <p:cNvSpPr/>
            <p:nvPr/>
          </p:nvSpPr>
          <p:spPr>
            <a:xfrm>
              <a:off x="9353169" y="5362448"/>
              <a:ext cx="457200" cy="457200"/>
            </a:xfrm>
            <a:custGeom>
              <a:avLst/>
              <a:ahLst/>
              <a:rect l="l" t="t" r="r" b="b"/>
              <a:pathLst>
                <a:path w="457200" h="457200">
                  <a:moveTo>
                    <a:pt x="457200" y="0"/>
                  </a:moveTo>
                  <a:lnTo>
                    <a:pt x="0" y="0"/>
                  </a:lnTo>
                  <a:lnTo>
                    <a:pt x="0" y="457199"/>
                  </a:lnTo>
                  <a:lnTo>
                    <a:pt x="457200" y="457199"/>
                  </a:lnTo>
                  <a:lnTo>
                    <a:pt x="457200" y="0"/>
                  </a:lnTo>
                  <a:close/>
                </a:path>
              </a:pathLst>
            </a:custGeom>
            <a:solidFill>
              <a:srgbClr val="42AE51"/>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7590" y="2648585"/>
              <a:ext cx="3533775" cy="3810000"/>
            </a:xfrm>
            <a:prstGeom prst="rect"/>
          </p:spPr>
        </p:pic>
      </p:grpSp>
      <p:sp>
        <p:nvSpPr>
          <p:cNvPr id="1048627" name="object 6"/>
          <p:cNvSpPr txBox="1">
            <a:spLocks noGrp="1"/>
          </p:cNvSpPr>
          <p:nvPr>
            <p:ph type="title"/>
          </p:nvPr>
        </p:nvSpPr>
        <p:spPr>
          <a:xfrm>
            <a:off x="677334" y="609600"/>
            <a:ext cx="8596668" cy="622300"/>
          </a:xfrm>
          <a:prstGeom prst="rect"/>
        </p:spPr>
        <p:txBody>
          <a:bodyPr bIns="0" lIns="0" rIns="0" rtlCol="0" tIns="12700" vert="horz" wrap="square">
            <a:spAutoFit/>
          </a:bodyPr>
          <a:p>
            <a:pPr marL="9525">
              <a:lnSpc>
                <a:spcPct val="100000"/>
              </a:lnSpc>
              <a:spcBef>
                <a:spcPts val="100"/>
              </a:spcBef>
            </a:pPr>
            <a:r>
              <a:rPr b="1" dirty="0" sz="4250">
                <a:solidFill>
                  <a:schemeClr val="tx1"/>
                </a:solidFill>
              </a:rPr>
              <a:t>PROJECT</a:t>
            </a:r>
            <a:r>
              <a:rPr b="1" dirty="0" sz="4250" spc="-210">
                <a:solidFill>
                  <a:schemeClr val="tx1"/>
                </a:solidFill>
              </a:rPr>
              <a:t> </a:t>
            </a:r>
            <a:r>
              <a:rPr b="1" dirty="0" sz="4250" spc="-10">
                <a:solidFill>
                  <a:schemeClr val="tx1"/>
                </a:solidFill>
              </a:rPr>
              <a:t>OVERVIEW</a:t>
            </a:r>
            <a:r>
              <a:rPr b="1" dirty="0" sz="4250" lang="en-IN" spc="-10">
                <a:solidFill>
                  <a:schemeClr val="tx1"/>
                </a:solidFill>
              </a:rPr>
              <a:t>:</a:t>
            </a:r>
            <a:endParaRPr b="1" dirty="0" sz="4250">
              <a:solidFill>
                <a:schemeClr val="tx1"/>
              </a:solidFill>
            </a:endParaRPr>
          </a:p>
        </p:txBody>
      </p:sp>
      <p:sp>
        <p:nvSpPr>
          <p:cNvPr id="1048628" name="object 12"/>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5</a:t>
            </a:fld>
            <a:endParaRPr dirty="0" spc="-50"/>
          </a:p>
        </p:txBody>
      </p:sp>
      <p:sp>
        <p:nvSpPr>
          <p:cNvPr id="1048629" name="object 8"/>
          <p:cNvSpPr txBox="1"/>
          <p:nvPr/>
        </p:nvSpPr>
        <p:spPr>
          <a:xfrm>
            <a:off x="8542908" y="2039620"/>
            <a:ext cx="210185" cy="391160"/>
          </a:xfrm>
          <a:prstGeom prst="rect"/>
        </p:spPr>
        <p:txBody>
          <a:bodyPr bIns="0" lIns="0" rIns="0" rtlCol="0" tIns="12700" vert="horz" wrap="square">
            <a:spAutoFit/>
          </a:bodyPr>
          <a:p>
            <a:pPr marL="12700">
              <a:lnSpc>
                <a:spcPct val="100000"/>
              </a:lnSpc>
              <a:spcBef>
                <a:spcPts val="100"/>
              </a:spcBef>
            </a:pPr>
            <a:r>
              <a:rPr dirty="0" sz="2400" spc="-25">
                <a:solidFill>
                  <a:srgbClr val="0D0D0D"/>
                </a:solidFill>
                <a:latin typeface="Arial MT"/>
                <a:cs typeface="Arial MT"/>
              </a:rPr>
              <a:t>•</a:t>
            </a:r>
            <a:r>
              <a:rPr dirty="0" sz="2400" spc="-25">
                <a:solidFill>
                  <a:srgbClr val="0D0D0D"/>
                </a:solidFill>
                <a:latin typeface="Times New Roman"/>
                <a:cs typeface="Times New Roman"/>
              </a:rPr>
              <a:t>.</a:t>
            </a:r>
            <a:endParaRPr sz="2400">
              <a:latin typeface="Times New Roman"/>
              <a:cs typeface="Times New Roman"/>
            </a:endParaRPr>
          </a:p>
        </p:txBody>
      </p:sp>
      <p:sp>
        <p:nvSpPr>
          <p:cNvPr id="1048630" name="object 9"/>
          <p:cNvSpPr txBox="1"/>
          <p:nvPr/>
        </p:nvSpPr>
        <p:spPr>
          <a:xfrm>
            <a:off x="677995" y="1694929"/>
            <a:ext cx="7893684" cy="3640928"/>
          </a:xfrm>
          <a:prstGeom prst="rect"/>
        </p:spPr>
        <p:txBody>
          <a:bodyPr bIns="0" lIns="0" rIns="0" rtlCol="0" tIns="3175" vert="horz" wrap="square">
            <a:spAutoFit/>
          </a:bodyPr>
          <a:p>
            <a:pPr algn="just" marL="12700" marR="5080">
              <a:lnSpc>
                <a:spcPct val="102299"/>
              </a:lnSpc>
              <a:spcBef>
                <a:spcPts val="25"/>
              </a:spcBef>
            </a:pPr>
            <a:r>
              <a:rPr dirty="0" sz="2400" lang="en-GB"/>
              <a:t>The "HR Employee Management Dashboard" is built to help HR teams easily track and analyse important employee data like turnover rates, performance, and workforce demographics. By offering interactive visuals and filters, it allows users to dive into key areas such as job satisfaction, employment type, and regional differences. This tool helps HR professionals spot trends, understand the reasons behind employee attrition, and make better decisions to improve retention and team management. Overall, it aims to simplify workforce analysis and support smarter, data-backed HR strategies.</a:t>
            </a:r>
            <a:endParaRPr dirty="0" sz="2400">
              <a:latin typeface="Times New Roman"/>
              <a:cs typeface="Times New Roman"/>
            </a:endParaRPr>
          </a:p>
        </p:txBody>
      </p:sp>
      <p:sp>
        <p:nvSpPr>
          <p:cNvPr id="1048631" name="object 10"/>
          <p:cNvSpPr/>
          <p:nvPr/>
        </p:nvSpPr>
        <p:spPr>
          <a:xfrm>
            <a:off x="9534525" y="179964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2"/>
          </a:solidFill>
        </p:spPr>
        <p:txBody>
          <a:bodyPr bIns="0" lIns="0" rIns="0" rtlCol="0" tIns="0" wrap="square"/>
          <a:p>
            <a:endParaRPr>
              <a:solidFill>
                <a:srgbClr val="42D0A0"/>
              </a:solidFill>
            </a:endParaRPr>
          </a:p>
        </p:txBody>
      </p:sp>
      <p:pic>
        <p:nvPicPr>
          <p:cNvPr id="2097167" name="object 11"/>
          <p:cNvPicPr>
            <a:picLocks/>
          </p:cNvPicPr>
          <p:nvPr/>
        </p:nvPicPr>
        <p:blipFill>
          <a:blip xmlns:r="http://schemas.openxmlformats.org/officeDocument/2006/relationships" r:embed="rId2" cstate="print"/>
          <a:stretch>
            <a:fillRect/>
          </a:stretch>
        </p:blipFill>
        <p:spPr>
          <a:xfrm>
            <a:off x="1665466" y="6467475"/>
            <a:ext cx="76091" cy="199390"/>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68" name="object 5"/>
          <p:cNvPicPr>
            <a:picLocks/>
          </p:cNvPicPr>
          <p:nvPr/>
        </p:nvPicPr>
        <p:blipFill>
          <a:blip xmlns:r="http://schemas.openxmlformats.org/officeDocument/2006/relationships" r:embed="rId1" cstate="print"/>
          <a:stretch>
            <a:fillRect/>
          </a:stretch>
        </p:blipFill>
        <p:spPr>
          <a:xfrm>
            <a:off x="78764" y="513206"/>
            <a:ext cx="1718945" cy="2221865"/>
          </a:xfrm>
          <a:prstGeom prst="rect"/>
        </p:spPr>
      </p:pic>
      <p:sp>
        <p:nvSpPr>
          <p:cNvPr id="1048632" name="object 2"/>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chemeClr val="accent2"/>
          </a:solidFill>
        </p:spPr>
        <p:txBody>
          <a:bodyPr bIns="0" lIns="0" rIns="0" rtlCol="0" tIns="0" wrap="square"/>
          <a:p/>
        </p:txBody>
      </p:sp>
      <p:sp>
        <p:nvSpPr>
          <p:cNvPr id="1048633" name="object 3"/>
          <p:cNvSpPr txBox="1">
            <a:spLocks noGrp="1"/>
          </p:cNvSpPr>
          <p:nvPr>
            <p:ph type="title"/>
          </p:nvPr>
        </p:nvSpPr>
        <p:spPr>
          <a:xfrm>
            <a:off x="1896428" y="133695"/>
            <a:ext cx="7547609" cy="609600"/>
          </a:xfrm>
          <a:prstGeom prst="rect"/>
        </p:spPr>
        <p:txBody>
          <a:bodyPr bIns="0" lIns="0" rIns="0" rtlCol="0" tIns="12700" vert="horz" wrap="square">
            <a:spAutoFit/>
          </a:bodyPr>
          <a:p>
            <a:pPr marL="12700">
              <a:lnSpc>
                <a:spcPct val="100000"/>
              </a:lnSpc>
              <a:spcBef>
                <a:spcPts val="100"/>
              </a:spcBef>
              <a:tabLst>
                <a:tab algn="l" pos="4467860"/>
              </a:tabLst>
            </a:pPr>
            <a:r>
              <a:rPr dirty="0" sz="4000"/>
              <a:t>WHO</a:t>
            </a:r>
            <a:r>
              <a:rPr dirty="0" sz="4000" spc="-45"/>
              <a:t> </a:t>
            </a:r>
            <a:r>
              <a:rPr dirty="0" sz="4000"/>
              <a:t>ARE</a:t>
            </a:r>
            <a:r>
              <a:rPr dirty="0" sz="4000" spc="-40"/>
              <a:t> </a:t>
            </a:r>
            <a:r>
              <a:rPr dirty="0" sz="4000" spc="-25"/>
              <a:t>THE</a:t>
            </a:r>
            <a:r>
              <a:rPr dirty="0" sz="4000" lang="en-IN" spc="-25"/>
              <a:t> </a:t>
            </a:r>
            <a:r>
              <a:rPr dirty="0" sz="4000"/>
              <a:t>END</a:t>
            </a:r>
            <a:r>
              <a:rPr dirty="0" sz="4000" spc="-10"/>
              <a:t> USERS?</a:t>
            </a:r>
            <a:endParaRPr dirty="0" sz="4000"/>
          </a:p>
        </p:txBody>
      </p:sp>
      <p:sp>
        <p:nvSpPr>
          <p:cNvPr id="1048634" name="object 7"/>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6</a:t>
            </a:fld>
            <a:endParaRPr dirty="0" spc="-50"/>
          </a:p>
        </p:txBody>
      </p:sp>
      <p:sp>
        <p:nvSpPr>
          <p:cNvPr id="1048635" name="object 4"/>
          <p:cNvSpPr txBox="1"/>
          <p:nvPr/>
        </p:nvSpPr>
        <p:spPr>
          <a:xfrm>
            <a:off x="2658110" y="1556448"/>
            <a:ext cx="5974080" cy="443711"/>
          </a:xfrm>
          <a:prstGeom prst="rect"/>
        </p:spPr>
        <p:txBody>
          <a:bodyPr bIns="0" lIns="0" rIns="0" rtlCol="0" tIns="12700" vert="horz" wrap="square">
            <a:spAutoFit/>
          </a:bodyPr>
          <a:p>
            <a:pPr algn="ctr" marL="636270">
              <a:lnSpc>
                <a:spcPct val="100000"/>
              </a:lnSpc>
              <a:spcBef>
                <a:spcPts val="100"/>
              </a:spcBef>
            </a:pPr>
            <a:endParaRPr dirty="0" sz="2800">
              <a:latin typeface="Times New Roman"/>
              <a:cs typeface="Times New Roman"/>
            </a:endParaRPr>
          </a:p>
        </p:txBody>
      </p:sp>
      <p:sp>
        <p:nvSpPr>
          <p:cNvPr id="1048636" name="object 6"/>
          <p:cNvSpPr/>
          <p:nvPr/>
        </p:nvSpPr>
        <p:spPr>
          <a:xfrm>
            <a:off x="9892336" y="262769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chemeClr val="accent2"/>
          </a:solidFill>
        </p:spPr>
        <p:style>
          <a:lnRef idx="2">
            <a:schemeClr val="accent1"/>
          </a:lnRef>
          <a:fillRef idx="1">
            <a:schemeClr val="lt1"/>
          </a:fillRef>
          <a:effectRef idx="0">
            <a:schemeClr val="accent1"/>
          </a:effectRef>
          <a:fontRef idx="minor">
            <a:schemeClr val="dk1"/>
          </a:fontRef>
        </p:style>
        <p:txBody>
          <a:bodyPr bIns="0" lIns="0" rIns="0" rtlCol="0" tIns="0" wrap="square"/>
          <a:p/>
        </p:txBody>
      </p:sp>
      <p:sp>
        <p:nvSpPr>
          <p:cNvPr id="1048637" name="Rectangle 2"/>
          <p:cNvSpPr>
            <a:spLocks noChangeArrowheads="1"/>
          </p:cNvSpPr>
          <p:nvPr/>
        </p:nvSpPr>
        <p:spPr bwMode="auto">
          <a:xfrm>
            <a:off x="1789427" y="977488"/>
            <a:ext cx="8506145" cy="555879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50000"/>
              </a:lnSpc>
              <a:spcBef>
                <a:spcPct val="0"/>
              </a:spcBef>
              <a:spcAft>
                <a:spcPct val="0"/>
              </a:spcAft>
              <a:buClrTx/>
              <a:buSzTx/>
              <a:buFontTx/>
              <a:buNone/>
            </a:pPr>
            <a:r>
              <a:rPr altLang="en-US" baseline="0" b="0" cap="none" dirty="0" sz="1800" i="0" kumimoji="0" lang="en-US" normalizeH="0" strike="noStrike" u="none">
                <a:ln>
                  <a:noFill/>
                </a:ln>
                <a:solidFill>
                  <a:schemeClr val="tx1"/>
                </a:solidFill>
                <a:effectLst/>
                <a:latin typeface="Arial" panose="020B0604020202020204" pitchFamily="34" charset="0"/>
              </a:rPr>
              <a:t>The end users of the "HR Employee Management Dashboard" include:</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HR Managers</a:t>
            </a:r>
            <a:r>
              <a:rPr altLang="en-US" baseline="0" b="0" cap="none" dirty="0" sz="1800" i="0" kumimoji="0" lang="en-US" normalizeH="0" strike="noStrike" u="none">
                <a:ln>
                  <a:noFill/>
                </a:ln>
                <a:solidFill>
                  <a:schemeClr val="tx1"/>
                </a:solidFill>
                <a:effectLst/>
                <a:latin typeface="Arial" panose="020B0604020202020204" pitchFamily="34" charset="0"/>
              </a:rPr>
              <a:t> – To track employee performance, turnover, and satisfaction, and make data-driven decisions regarding hiring, retention, and training strategies.</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Recruitment Teams</a:t>
            </a:r>
            <a:r>
              <a:rPr altLang="en-US" baseline="0" b="0" cap="none" dirty="0" sz="1800" i="0" kumimoji="0" lang="en-US" normalizeH="0" strike="noStrike" u="none">
                <a:ln>
                  <a:noFill/>
                </a:ln>
                <a:solidFill>
                  <a:schemeClr val="tx1"/>
                </a:solidFill>
                <a:effectLst/>
                <a:latin typeface="Arial" panose="020B0604020202020204" pitchFamily="34" charset="0"/>
              </a:rPr>
              <a:t> – To identify patterns in workforce attrition and improve hiring processes by understanding the factors influencing employee turnover.</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Department Heads/Team Leaders</a:t>
            </a:r>
            <a:r>
              <a:rPr altLang="en-US" baseline="0" b="0" cap="none" dirty="0" sz="1800" i="0" kumimoji="0" lang="en-US" normalizeH="0" strike="noStrike" u="none">
                <a:ln>
                  <a:noFill/>
                </a:ln>
                <a:solidFill>
                  <a:schemeClr val="tx1"/>
                </a:solidFill>
                <a:effectLst/>
                <a:latin typeface="Arial" panose="020B0604020202020204" pitchFamily="34" charset="0"/>
              </a:rPr>
              <a:t> – To monitor employee performance within their teams and manage resources more effectively.</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Executives and Decision Makers</a:t>
            </a:r>
            <a:r>
              <a:rPr altLang="en-US" baseline="0" b="0" cap="none" dirty="0" sz="1800" i="0" kumimoji="0" lang="en-US" normalizeH="0" strike="noStrike" u="none">
                <a:ln>
                  <a:noFill/>
                </a:ln>
                <a:solidFill>
                  <a:schemeClr val="tx1"/>
                </a:solidFill>
                <a:effectLst/>
                <a:latin typeface="Arial" panose="020B0604020202020204" pitchFamily="34" charset="0"/>
              </a:rPr>
              <a:t> – To gain a high-level view of workforce trends and make strategic decisions related to human resources, talent retention, and organizational development.</a:t>
            </a:r>
          </a:p>
          <a:p>
            <a:pPr algn="l" defTabSz="914400" eaLnBrk="0" fontAlgn="base" hangingPunct="0" indent="-342900" latinLnBrk="0" lvl="0" marL="342900" marR="0" rtl="0">
              <a:lnSpc>
                <a:spcPct val="150000"/>
              </a:lnSpc>
              <a:spcBef>
                <a:spcPct val="0"/>
              </a:spcBef>
              <a:spcAft>
                <a:spcPct val="0"/>
              </a:spcAft>
              <a:buClrTx/>
              <a:buSzTx/>
              <a:buFont typeface="+mj-lt"/>
              <a:buAutoNum type="arabicPeriod"/>
            </a:pPr>
            <a:r>
              <a:rPr altLang="en-US" baseline="0" b="1" cap="none" dirty="0" sz="1800" i="0" kumimoji="0" lang="en-US" normalizeH="0" strike="noStrike" u="none">
                <a:ln>
                  <a:noFill/>
                </a:ln>
                <a:solidFill>
                  <a:schemeClr val="tx1"/>
                </a:solidFill>
                <a:effectLst/>
                <a:latin typeface="Arial" panose="020B0604020202020204" pitchFamily="34" charset="0"/>
              </a:rPr>
              <a:t>HR Analysts</a:t>
            </a:r>
            <a:r>
              <a:rPr altLang="en-US" baseline="0" b="0" cap="none" dirty="0" sz="1800" i="0" kumimoji="0" lang="en-US" normalizeH="0" strike="noStrike" u="none">
                <a:ln>
                  <a:noFill/>
                </a:ln>
                <a:solidFill>
                  <a:schemeClr val="tx1"/>
                </a:solidFill>
                <a:effectLst/>
                <a:latin typeface="Arial" panose="020B0604020202020204" pitchFamily="34" charset="0"/>
              </a:rPr>
              <a:t> – To conduct in-depth data analysis and provide insights into workforce trends, turnover, and job satisfaction, contributing to HR planning and improvements.</a:t>
            </a:r>
          </a:p>
          <a:p>
            <a:pPr algn="l" defTabSz="914400" eaLnBrk="0" fontAlgn="base" hangingPunct="0" indent="0" latinLnBrk="0" lvl="0" marL="0" marR="0" rtl="0">
              <a:lnSpc>
                <a:spcPct val="100000"/>
              </a:lnSpc>
              <a:spcBef>
                <a:spcPct val="0"/>
              </a:spcBef>
              <a:spcAft>
                <a:spcPct val="0"/>
              </a:spcAft>
              <a:buClrTx/>
              <a:buSzTx/>
              <a:buFontTx/>
              <a:buNone/>
            </a:pPr>
            <a:endParaRPr altLang="en-US" baseline="0" b="0" cap="none" dirty="0" sz="18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9" name="object 2"/>
          <p:cNvPicPr>
            <a:picLocks/>
          </p:cNvPicPr>
          <p:nvPr/>
        </p:nvPicPr>
        <p:blipFill>
          <a:blip xmlns:r="http://schemas.openxmlformats.org/officeDocument/2006/relationships" r:embed="rId1" cstate="print"/>
          <a:stretch>
            <a:fillRect/>
          </a:stretch>
        </p:blipFill>
        <p:spPr>
          <a:xfrm>
            <a:off x="13825" y="951146"/>
            <a:ext cx="2695574" cy="3248025"/>
          </a:xfrm>
          <a:prstGeom prst="rect"/>
        </p:spPr>
      </p:pic>
      <p:sp>
        <p:nvSpPr>
          <p:cNvPr id="1048638" name="object 6"/>
          <p:cNvSpPr txBox="1"/>
          <p:nvPr/>
        </p:nvSpPr>
        <p:spPr>
          <a:xfrm>
            <a:off x="407368" y="375836"/>
            <a:ext cx="9763125" cy="546735"/>
          </a:xfrm>
          <a:prstGeom prst="rect"/>
        </p:spPr>
        <p:txBody>
          <a:bodyPr bIns="0" lIns="0" rIns="0" rtlCol="0" tIns="13335" vert="horz" wrap="square">
            <a:spAutoFit/>
          </a:bodyPr>
          <a:lst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GB" spc="10"/>
              <a:t>O</a:t>
            </a:r>
            <a:r>
              <a:rPr dirty="0" lang="en-GB" spc="25"/>
              <a:t>U</a:t>
            </a:r>
            <a:r>
              <a:rPr dirty="0" lang="en-GB"/>
              <a:t>R</a:t>
            </a:r>
            <a:r>
              <a:rPr dirty="0" lang="en-GB" spc="5"/>
              <a:t> </a:t>
            </a:r>
            <a:r>
              <a:rPr dirty="0" lang="en-GB" spc="25"/>
              <a:t>S</a:t>
            </a:r>
            <a:r>
              <a:rPr dirty="0" lang="en-GB" spc="10"/>
              <a:t>O</a:t>
            </a:r>
            <a:r>
              <a:rPr dirty="0" lang="en-GB" spc="25"/>
              <a:t>LU</a:t>
            </a:r>
            <a:r>
              <a:rPr dirty="0" lang="en-GB" spc="-35"/>
              <a:t>T</a:t>
            </a:r>
            <a:r>
              <a:rPr dirty="0" lang="en-GB" spc="-30"/>
              <a:t>I</a:t>
            </a:r>
            <a:r>
              <a:rPr dirty="0" lang="en-GB" spc="10"/>
              <a:t>O</a:t>
            </a:r>
            <a:r>
              <a:rPr dirty="0" lang="en-GB"/>
              <a:t>N</a:t>
            </a:r>
            <a:r>
              <a:rPr dirty="0" lang="en-GB" spc="-345"/>
              <a:t> </a:t>
            </a:r>
            <a:r>
              <a:rPr dirty="0" lang="en-GB" spc="-35"/>
              <a:t>A</a:t>
            </a:r>
            <a:r>
              <a:rPr dirty="0" lang="en-GB" spc="-5"/>
              <a:t>N</a:t>
            </a:r>
            <a:r>
              <a:rPr dirty="0" lang="en-GB"/>
              <a:t>D</a:t>
            </a:r>
            <a:r>
              <a:rPr dirty="0" lang="en-GB" spc="35"/>
              <a:t> </a:t>
            </a:r>
            <a:r>
              <a:rPr dirty="0" lang="en-GB" spc="-30"/>
              <a:t>I</a:t>
            </a:r>
            <a:r>
              <a:rPr dirty="0" lang="en-GB" spc="-35"/>
              <a:t>T</a:t>
            </a:r>
            <a:r>
              <a:rPr dirty="0" lang="en-GB"/>
              <a:t>S</a:t>
            </a:r>
            <a:r>
              <a:rPr dirty="0" lang="en-GB" spc="60"/>
              <a:t> </a:t>
            </a:r>
            <a:r>
              <a:rPr dirty="0" lang="en-GB" spc="-295"/>
              <a:t>V</a:t>
            </a:r>
            <a:r>
              <a:rPr dirty="0" lang="en-GB" spc="-35"/>
              <a:t>A</a:t>
            </a:r>
            <a:r>
              <a:rPr dirty="0" lang="en-GB" spc="25"/>
              <a:t>LU</a:t>
            </a:r>
            <a:r>
              <a:rPr dirty="0" lang="en-GB"/>
              <a:t>E</a:t>
            </a:r>
            <a:r>
              <a:rPr dirty="0" lang="en-GB" spc="-65"/>
              <a:t> </a:t>
            </a:r>
            <a:r>
              <a:rPr dirty="0" lang="en-GB" spc="-15"/>
              <a:t>P</a:t>
            </a:r>
            <a:r>
              <a:rPr dirty="0" lang="en-GB" spc="-30"/>
              <a:t>R</a:t>
            </a:r>
            <a:r>
              <a:rPr dirty="0" lang="en-GB" spc="10"/>
              <a:t>O</a:t>
            </a:r>
            <a:r>
              <a:rPr dirty="0" lang="en-GB" spc="-15"/>
              <a:t>P</a:t>
            </a:r>
            <a:r>
              <a:rPr dirty="0" lang="en-GB" spc="10"/>
              <a:t>O</a:t>
            </a:r>
            <a:r>
              <a:rPr dirty="0" lang="en-GB" spc="25"/>
              <a:t>S</a:t>
            </a:r>
            <a:r>
              <a:rPr dirty="0" lang="en-GB" spc="-30"/>
              <a:t>I</a:t>
            </a:r>
            <a:r>
              <a:rPr dirty="0" lang="en-GB" spc="-35"/>
              <a:t>T</a:t>
            </a:r>
            <a:r>
              <a:rPr dirty="0" lang="en-GB" spc="-30"/>
              <a:t>I</a:t>
            </a:r>
            <a:r>
              <a:rPr dirty="0" lang="en-GB" spc="10"/>
              <a:t>O</a:t>
            </a:r>
            <a:r>
              <a:rPr dirty="0" lang="en-GB"/>
              <a:t>N</a:t>
            </a:r>
          </a:p>
        </p:txBody>
      </p:sp>
      <p:sp>
        <p:nvSpPr>
          <p:cNvPr id="1048639" name="Rectangle 1"/>
          <p:cNvSpPr>
            <a:spLocks noChangeArrowheads="1"/>
          </p:cNvSpPr>
          <p:nvPr/>
        </p:nvSpPr>
        <p:spPr bwMode="auto">
          <a:xfrm>
            <a:off x="2709399" y="1891094"/>
            <a:ext cx="7272808" cy="3291841"/>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285750" latinLnBrk="0" lvl="0" marL="285750" marR="0" rtl="0">
              <a:lnSpc>
                <a:spcPct val="150000"/>
              </a:lnSpc>
              <a:spcBef>
                <a:spcPct val="0"/>
              </a:spcBef>
              <a:spcAft>
                <a:spcPct val="0"/>
              </a:spcAft>
              <a:buClrTx/>
              <a:buSzTx/>
              <a:buFont typeface="Arial" panose="020B0604020202020204" pitchFamily="34" charset="0"/>
              <a:buChar char="•"/>
            </a:pPr>
            <a:r>
              <a:rPr altLang="en-US" baseline="0" b="1" cap="none" dirty="0" sz="2400" i="0" kumimoji="0" lang="en-US" normalizeH="0" strike="noStrike" u="none">
                <a:ln>
                  <a:noFill/>
                </a:ln>
                <a:solidFill>
                  <a:schemeClr val="tx1"/>
                </a:solidFill>
                <a:effectLst/>
                <a:latin typeface="Arial" panose="020B0604020202020204" pitchFamily="34" charset="0"/>
              </a:rPr>
              <a:t>Visualization:</a:t>
            </a:r>
            <a:r>
              <a:rPr altLang="en-US" baseline="0" b="0" cap="none" dirty="0" sz="2400" i="0" kumimoji="0" lang="en-US" normalizeH="0" strike="noStrike" u="none">
                <a:ln>
                  <a:noFill/>
                </a:ln>
                <a:solidFill>
                  <a:schemeClr val="tx1"/>
                </a:solidFill>
                <a:effectLst/>
                <a:latin typeface="Arial" panose="020B0604020202020204" pitchFamily="34" charset="0"/>
              </a:rPr>
              <a:t> A simple diagram or flowchart can illustrate how your solution works. Use bullet points to highlight key features and benefits.</a:t>
            </a:r>
          </a:p>
          <a:p>
            <a:pPr algn="l" defTabSz="914400" eaLnBrk="0" fontAlgn="base" hangingPunct="0" latinLnBrk="0" lvl="0" marR="0" rtl="0">
              <a:lnSpc>
                <a:spcPct val="150000"/>
              </a:lnSpc>
              <a:spcBef>
                <a:spcPct val="0"/>
              </a:spcBef>
              <a:spcAft>
                <a:spcPct val="0"/>
              </a:spcAft>
              <a:buClrTx/>
              <a:buSzTx/>
            </a:pPr>
            <a:endParaRPr altLang="en-US" baseline="0" b="0" cap="none" dirty="0" sz="2400" i="0" kumimoji="0" lang="en-US" normalizeH="0" strike="noStrike" u="none">
              <a:ln>
                <a:noFill/>
              </a:ln>
              <a:solidFill>
                <a:schemeClr val="tx1"/>
              </a:solidFill>
              <a:effectLst/>
              <a:latin typeface="Arial" panose="020B0604020202020204" pitchFamily="34" charset="0"/>
            </a:endParaRPr>
          </a:p>
          <a:p>
            <a:pPr algn="l" defTabSz="914400" eaLnBrk="0" fontAlgn="base" hangingPunct="0" indent="-285750" latinLnBrk="0" lvl="0" marL="285750" marR="0" rtl="0">
              <a:lnSpc>
                <a:spcPct val="150000"/>
              </a:lnSpc>
              <a:spcBef>
                <a:spcPct val="0"/>
              </a:spcBef>
              <a:spcAft>
                <a:spcPct val="0"/>
              </a:spcAft>
              <a:buClrTx/>
              <a:buSzTx/>
              <a:buFont typeface="Arial" panose="020B0604020202020204" pitchFamily="34" charset="0"/>
              <a:buChar char="•"/>
            </a:pPr>
            <a:r>
              <a:rPr altLang="en-US" baseline="0" b="1" cap="none" dirty="0" sz="2400" i="0" kumimoji="0" lang="en-US" normalizeH="0" strike="noStrike" u="none">
                <a:ln>
                  <a:noFill/>
                </a:ln>
                <a:solidFill>
                  <a:schemeClr val="tx1"/>
                </a:solidFill>
                <a:effectLst/>
                <a:latin typeface="Arial" panose="020B0604020202020204" pitchFamily="34" charset="0"/>
              </a:rPr>
              <a:t>Value Proposition:</a:t>
            </a:r>
            <a:r>
              <a:rPr altLang="en-US" baseline="0" b="0" cap="none" dirty="0" sz="2400" i="0" kumimoji="0" lang="en-US" normalizeH="0" strike="noStrike" u="none">
                <a:ln>
                  <a:noFill/>
                </a:ln>
                <a:solidFill>
                  <a:schemeClr val="tx1"/>
                </a:solidFill>
                <a:effectLst/>
                <a:latin typeface="Arial" panose="020B0604020202020204" pitchFamily="34" charset="0"/>
              </a:rPr>
              <a:t> A strong value proposition can be presented in a concise statement or a tagline.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0" name="object 2"/>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sp>
        <p:nvSpPr>
          <p:cNvPr id="1048641" name="object 5"/>
          <p:cNvSpPr txBox="1">
            <a:spLocks noGrp="1"/>
          </p:cNvSpPr>
          <p:nvPr>
            <p:ph type="sldNum" sz="quarter" idx="12"/>
          </p:nvPr>
        </p:nvSpPr>
        <p:spPr>
          <a:xfrm>
            <a:off x="8590663" y="6158519"/>
            <a:ext cx="683339" cy="130811"/>
          </a:xfrm>
          <a:prstGeom prst="rect"/>
        </p:spPr>
        <p:txBody>
          <a:bodyPr bIns="0" lIns="0" rIns="0" rtlCol="0" tIns="3810" vert="horz" wrap="square">
            <a:spAutoFit/>
          </a:bodyPr>
          <a:p>
            <a:pPr marL="38100">
              <a:lnSpc>
                <a:spcPct val="100000"/>
              </a:lnSpc>
              <a:spcBef>
                <a:spcPts val="30"/>
              </a:spcBef>
            </a:pPr>
            <a:fld id="{81D60167-4931-47E6-BA6A-407CBD079E47}" type="slidenum">
              <a:rPr dirty="0" spc="-50"/>
              <a:pPr marL="38100">
                <a:lnSpc>
                  <a:spcPct val="100000"/>
                </a:lnSpc>
                <a:spcBef>
                  <a:spcPts val="30"/>
                </a:spcBef>
              </a:pPr>
              <a:t>8</a:t>
            </a:fld>
            <a:endParaRPr dirty="0" spc="-50"/>
          </a:p>
        </p:txBody>
      </p:sp>
      <p:sp>
        <p:nvSpPr>
          <p:cNvPr id="1048642" name="object 4"/>
          <p:cNvSpPr/>
          <p:nvPr/>
        </p:nvSpPr>
        <p:spPr>
          <a:xfrm>
            <a:off x="9353550" y="226352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sp>
        <p:nvSpPr>
          <p:cNvPr id="1048643" name="object 6"/>
          <p:cNvSpPr txBox="1"/>
          <p:nvPr/>
        </p:nvSpPr>
        <p:spPr>
          <a:xfrm>
            <a:off x="2279576" y="332656"/>
            <a:ext cx="3960440" cy="546735"/>
          </a:xfrm>
          <a:prstGeom prst="rect"/>
        </p:spPr>
        <p:txBody>
          <a:bodyPr bIns="0" lIns="0" rIns="0" rtlCol="0" tIns="13335" vert="horz" wrap="square">
            <a:spAutoFit/>
          </a:bodyPr>
          <a:lst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12700">
              <a:spcBef>
                <a:spcPts val="105"/>
              </a:spcBef>
            </a:pPr>
            <a:r>
              <a:rPr dirty="0" lang="en-GB" spc="10"/>
              <a:t>DATASET SUMMARY</a:t>
            </a:r>
            <a:endParaRPr dirty="0" lang="en-GB"/>
          </a:p>
        </p:txBody>
      </p:sp>
      <p:sp>
        <p:nvSpPr>
          <p:cNvPr id="1048644" name="Rectangle 4"/>
          <p:cNvSpPr>
            <a:spLocks noChangeArrowheads="1"/>
          </p:cNvSpPr>
          <p:nvPr/>
        </p:nvSpPr>
        <p:spPr bwMode="auto">
          <a:xfrm>
            <a:off x="383704" y="1156186"/>
            <a:ext cx="11712624" cy="5463540"/>
          </a:xfrm>
          <a:prstGeom prst="rect"/>
          <a:noFill/>
          <a:ln>
            <a:noFill/>
          </a:ln>
          <a:effectLst/>
        </p:spPr>
        <p:txBody>
          <a:bodyPr anchor="ctr" anchorCtr="0" bIns="45720" compatLnSpc="1" lIns="91440" numCol="1" rIns="91440" tIns="45720" vert="horz" wrap="square">
            <a:prstTxWarp prst="textNoShape"/>
            <a:spAutoFit/>
          </a:bodyPr>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Date:</a:t>
            </a:r>
            <a:r>
              <a:rPr altLang="en-US" baseline="0" b="0" cap="none" dirty="0" sz="2000" i="0" kumimoji="0" lang="en-US" normalizeH="0" strike="noStrike" u="none">
                <a:ln>
                  <a:noFill/>
                </a:ln>
                <a:solidFill>
                  <a:schemeClr val="tx1"/>
                </a:solidFill>
                <a:effectLst/>
                <a:latin typeface="Arial" panose="020B0604020202020204" pitchFamily="34" charset="0"/>
              </a:rPr>
              <a:t> The date of data entry or a specific date related to the employee record.</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EmpID</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A unique identifier for each employee.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Gender:</a:t>
            </a:r>
            <a:r>
              <a:rPr altLang="en-US" baseline="0" b="0" cap="none" dirty="0" sz="2000" i="0" kumimoji="0" lang="en-US" normalizeH="0" strike="noStrike" u="none">
                <a:ln>
                  <a:noFill/>
                </a:ln>
                <a:solidFill>
                  <a:schemeClr val="tx1"/>
                </a:solidFill>
                <a:effectLst/>
                <a:latin typeface="Arial" panose="020B0604020202020204" pitchFamily="34" charset="0"/>
              </a:rPr>
              <a:t> The gender of the employee (M for male, F for female).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Age:</a:t>
            </a:r>
            <a:r>
              <a:rPr altLang="en-US" baseline="0" b="0" cap="none" dirty="0" sz="2000" i="0" kumimoji="0" lang="en-US" normalizeH="0" strike="noStrike" u="none">
                <a:ln>
                  <a:noFill/>
                </a:ln>
                <a:solidFill>
                  <a:schemeClr val="tx1"/>
                </a:solidFill>
                <a:effectLst/>
                <a:latin typeface="Arial" panose="020B0604020202020204" pitchFamily="34" charset="0"/>
              </a:rPr>
              <a:t> The age of the employee.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EthnicGro</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employee's ethnic group or ethnicity.</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FP:</a:t>
            </a:r>
            <a:r>
              <a:rPr altLang="en-US" baseline="0" b="0" cap="none" dirty="0" sz="2000" i="0" kumimoji="0" lang="en-US" normalizeH="0" strike="noStrike" u="none">
                <a:ln>
                  <a:noFill/>
                </a:ln>
                <a:solidFill>
                  <a:schemeClr val="tx1"/>
                </a:solidFill>
                <a:effectLst/>
                <a:latin typeface="Arial" panose="020B0604020202020204" pitchFamily="34" charset="0"/>
              </a:rPr>
              <a:t> The employee's employment status (e.g., full-time, part-time).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TermDate</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termination date of the employee's employment (if applicable).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isNewHire</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Indicates whether the employee is a new hire (1 for new hire, 0 otherwise).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strike="noStrike" u="none">
                <a:ln>
                  <a:noFill/>
                </a:ln>
                <a:solidFill>
                  <a:schemeClr val="tx1"/>
                </a:solidFill>
                <a:effectLst/>
                <a:latin typeface="Arial" panose="020B0604020202020204" pitchFamily="34" charset="0"/>
              </a:rPr>
              <a:t>BU Region:</a:t>
            </a:r>
            <a:r>
              <a:rPr altLang="en-US" baseline="0" b="0" cap="none" dirty="0" sz="2000" i="0" kumimoji="0" lang="en-US" normalizeH="0" strike="noStrike" u="none">
                <a:ln>
                  <a:noFill/>
                </a:ln>
                <a:solidFill>
                  <a:schemeClr val="tx1"/>
                </a:solidFill>
                <a:effectLst/>
                <a:latin typeface="Arial" panose="020B0604020202020204" pitchFamily="34" charset="0"/>
              </a:rPr>
              <a:t> The business unit or region where the employee works.</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HireDate</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date the employee was hired.</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PayType</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type of pay the employee receives (e.g., hourly, salaried).</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TermReas</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reason for the employee's termination (if applicable).</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AgeGroup</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age group of the employee (e.g., &lt;30, 30-49).</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TenureDa</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tenure of the employee in days.</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TenureMc</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The tenure of the employee in months.</a:t>
            </a:r>
          </a:p>
          <a:p>
            <a:pPr algn="l" defTabSz="914400" eaLnBrk="0" fontAlgn="base" hangingPunct="0" indent="0" latinLnBrk="0" lvl="0" marL="0" marR="0" rtl="0">
              <a:lnSpc>
                <a:spcPct val="100000"/>
              </a:lnSpc>
              <a:spcBef>
                <a:spcPct val="0"/>
              </a:spcBef>
              <a:spcAft>
                <a:spcPts val="200"/>
              </a:spcAft>
              <a:buClrTx/>
              <a:buSzTx/>
              <a:buFontTx/>
              <a:buChar char="•"/>
            </a:pPr>
            <a:r>
              <a:rPr altLang="en-US" baseline="0" b="1" cap="none" dirty="0" sz="2000" i="0" kumimoji="0" lang="en-US" normalizeH="0" err="1" strike="noStrike" u="none">
                <a:ln>
                  <a:noFill/>
                </a:ln>
                <a:solidFill>
                  <a:schemeClr val="tx1"/>
                </a:solidFill>
                <a:effectLst/>
                <a:latin typeface="Arial" panose="020B0604020202020204" pitchFamily="34" charset="0"/>
              </a:rPr>
              <a:t>BadHires</a:t>
            </a:r>
            <a:r>
              <a:rPr altLang="en-US" baseline="0" b="1" cap="none" dirty="0" sz="2000" i="0" kumimoji="0" lang="en-US" normalizeH="0" strike="noStrike" u="none">
                <a:ln>
                  <a:noFill/>
                </a:ln>
                <a:solidFill>
                  <a:schemeClr val="tx1"/>
                </a:solidFill>
                <a:effectLst/>
                <a:latin typeface="Arial" panose="020B0604020202020204" pitchFamily="34" charset="0"/>
              </a:rPr>
              <a:t>:</a:t>
            </a:r>
            <a:r>
              <a:rPr altLang="en-US" baseline="0" b="0" cap="none" dirty="0" sz="2000" i="0" kumimoji="0" lang="en-US" normalizeH="0" strike="noStrike" u="none">
                <a:ln>
                  <a:noFill/>
                </a:ln>
                <a:solidFill>
                  <a:schemeClr val="tx1"/>
                </a:solidFill>
                <a:effectLst/>
                <a:latin typeface="Arial" panose="020B0604020202020204" pitchFamily="34" charset="0"/>
              </a:rPr>
              <a:t> A binary indicator for whether the employee is considered a "bad hire" (1 for bad hire, 0 otherwise). </a:t>
            </a:r>
          </a:p>
          <a:p>
            <a:pPr algn="ctr"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45" name="object 2"/>
          <p:cNvSpPr txBox="1">
            <a:spLocks noGrp="1"/>
          </p:cNvSpPr>
          <p:nvPr>
            <p:ph type="title"/>
          </p:nvPr>
        </p:nvSpPr>
        <p:spPr>
          <a:xfrm>
            <a:off x="2519997" y="667855"/>
            <a:ext cx="6508750" cy="480900"/>
          </a:xfrm>
          <a:prstGeom prst="rect"/>
        </p:spPr>
        <p:txBody>
          <a:bodyPr bIns="0" lIns="0" rIns="0" rtlCol="0" tIns="14604" vert="horz" wrap="square">
            <a:spAutoFit/>
          </a:bodyPr>
          <a:p>
            <a:pPr marL="12700" marR="5080">
              <a:lnSpc>
                <a:spcPts val="3479"/>
              </a:lnSpc>
              <a:spcBef>
                <a:spcPts val="114"/>
              </a:spcBef>
            </a:pPr>
            <a:r>
              <a:rPr b="1" dirty="0" sz="4400" lang="en-IN" spc="-10"/>
              <a:t>MODELLING APPROACH</a:t>
            </a:r>
          </a:p>
        </p:txBody>
      </p:sp>
      <p:sp>
        <p:nvSpPr>
          <p:cNvPr id="1048646" name="object 3"/>
          <p:cNvSpPr txBox="1"/>
          <p:nvPr/>
        </p:nvSpPr>
        <p:spPr>
          <a:xfrm>
            <a:off x="2547895" y="1134355"/>
            <a:ext cx="6400165" cy="6445250"/>
          </a:xfrm>
          <a:prstGeom prst="rect"/>
        </p:spPr>
        <p:txBody>
          <a:bodyPr bIns="0" lIns="0" rIns="0" rtlCol="0" tIns="12700" vert="horz" wrap="square">
            <a:spAutoFit/>
          </a:bodyPr>
          <a:p>
            <a:pPr indent="-457200" marL="469900">
              <a:lnSpc>
                <a:spcPct val="150000"/>
              </a:lnSpc>
              <a:spcBef>
                <a:spcPts val="100"/>
              </a:spcBef>
              <a:buFont typeface="+mj-lt"/>
              <a:buAutoNum type="arabicPeriod"/>
              <a:tabLst>
                <a:tab algn="l" pos="520700"/>
              </a:tabLst>
            </a:pPr>
            <a:r>
              <a:rPr dirty="0" sz="2400">
                <a:latin typeface="Times New Roman"/>
                <a:cs typeface="Times New Roman"/>
              </a:rPr>
              <a:t>Dataset</a:t>
            </a:r>
            <a:r>
              <a:rPr dirty="0" sz="2400" spc="-30">
                <a:latin typeface="Times New Roman"/>
                <a:cs typeface="Times New Roman"/>
              </a:rPr>
              <a:t> </a:t>
            </a:r>
            <a:r>
              <a:rPr dirty="0" sz="2400">
                <a:latin typeface="Times New Roman"/>
                <a:cs typeface="Times New Roman"/>
              </a:rPr>
              <a:t>Collection -</a:t>
            </a:r>
            <a:r>
              <a:rPr dirty="0" sz="2400" spc="-50">
                <a:latin typeface="Times New Roman"/>
                <a:cs typeface="Times New Roman"/>
              </a:rPr>
              <a:t> </a:t>
            </a:r>
            <a:r>
              <a:rPr dirty="0" sz="2400">
                <a:latin typeface="Times New Roman"/>
                <a:cs typeface="Times New Roman"/>
              </a:rPr>
              <a:t>Employee</a:t>
            </a:r>
            <a:r>
              <a:rPr dirty="0" sz="2400" spc="-25">
                <a:latin typeface="Times New Roman"/>
                <a:cs typeface="Times New Roman"/>
              </a:rPr>
              <a:t> </a:t>
            </a:r>
            <a:r>
              <a:rPr dirty="0" sz="2400">
                <a:latin typeface="Times New Roman"/>
                <a:cs typeface="Times New Roman"/>
              </a:rPr>
              <a:t>Attrition</a:t>
            </a:r>
            <a:r>
              <a:rPr dirty="0" sz="2400" spc="-25">
                <a:latin typeface="Times New Roman"/>
                <a:cs typeface="Times New Roman"/>
              </a:rPr>
              <a:t> </a:t>
            </a:r>
            <a:r>
              <a:rPr dirty="0" sz="2400" spc="-10">
                <a:latin typeface="Times New Roman"/>
                <a:cs typeface="Times New Roman"/>
              </a:rPr>
              <a:t>Dataset</a:t>
            </a:r>
            <a:endParaRPr dirty="0" sz="2400">
              <a:latin typeface="Times New Roman"/>
              <a:cs typeface="Times New Roman"/>
            </a:endParaRPr>
          </a:p>
          <a:p>
            <a:pPr indent="-457200" marL="469900">
              <a:lnSpc>
                <a:spcPct val="150000"/>
              </a:lnSpc>
              <a:spcBef>
                <a:spcPts val="120"/>
              </a:spcBef>
              <a:buFont typeface="+mj-lt"/>
              <a:buAutoNum type="arabicPeriod"/>
              <a:tabLst>
                <a:tab algn="l" pos="520700"/>
              </a:tabLst>
            </a:pPr>
            <a:r>
              <a:rPr dirty="0" sz="2400">
                <a:latin typeface="Times New Roman"/>
                <a:cs typeface="Times New Roman"/>
              </a:rPr>
              <a:t>Dataset</a:t>
            </a:r>
            <a:r>
              <a:rPr dirty="0" sz="2400" spc="-30">
                <a:latin typeface="Times New Roman"/>
                <a:cs typeface="Times New Roman"/>
              </a:rPr>
              <a:t> </a:t>
            </a:r>
            <a:r>
              <a:rPr dirty="0" sz="2400">
                <a:latin typeface="Times New Roman"/>
                <a:cs typeface="Times New Roman"/>
              </a:rPr>
              <a:t>Preparation</a:t>
            </a:r>
            <a:r>
              <a:rPr dirty="0" sz="2400" spc="-5">
                <a:latin typeface="Times New Roman"/>
                <a:cs typeface="Times New Roman"/>
              </a:rPr>
              <a:t> </a:t>
            </a:r>
            <a:r>
              <a:rPr dirty="0" sz="2400">
                <a:latin typeface="Times New Roman"/>
                <a:cs typeface="Times New Roman"/>
              </a:rPr>
              <a:t>-</a:t>
            </a:r>
            <a:r>
              <a:rPr dirty="0" sz="2400" spc="-30">
                <a:latin typeface="Times New Roman"/>
                <a:cs typeface="Times New Roman"/>
              </a:rPr>
              <a:t> </a:t>
            </a:r>
            <a:r>
              <a:rPr dirty="0" sz="2400">
                <a:latin typeface="Times New Roman"/>
                <a:cs typeface="Times New Roman"/>
              </a:rPr>
              <a:t>Clearing</a:t>
            </a:r>
            <a:r>
              <a:rPr dirty="0" sz="2400" spc="-30">
                <a:latin typeface="Times New Roman"/>
                <a:cs typeface="Times New Roman"/>
              </a:rPr>
              <a:t> </a:t>
            </a:r>
            <a:r>
              <a:rPr dirty="0" sz="2400">
                <a:latin typeface="Times New Roman"/>
                <a:cs typeface="Times New Roman"/>
              </a:rPr>
              <a:t>Blanks,</a:t>
            </a:r>
            <a:r>
              <a:rPr dirty="0" sz="2400" spc="-30">
                <a:latin typeface="Times New Roman"/>
                <a:cs typeface="Times New Roman"/>
              </a:rPr>
              <a:t> </a:t>
            </a:r>
            <a:r>
              <a:rPr dirty="0" sz="2400" spc="-10">
                <a:latin typeface="Times New Roman"/>
                <a:cs typeface="Times New Roman"/>
              </a:rPr>
              <a:t>Filtering</a:t>
            </a:r>
            <a:r>
              <a:rPr dirty="0" sz="2400" lang="en-IN" spc="-10">
                <a:latin typeface="Times New Roman"/>
                <a:cs typeface="Times New Roman"/>
              </a:rPr>
              <a:t> </a:t>
            </a:r>
            <a:r>
              <a:rPr dirty="0" sz="2400" lang="en-GB">
                <a:latin typeface="Times New Roman"/>
                <a:cs typeface="Times New Roman"/>
              </a:rPr>
              <a:t>and</a:t>
            </a:r>
            <a:r>
              <a:rPr dirty="0" sz="2400" lang="en-GB" spc="-20">
                <a:latin typeface="Times New Roman"/>
                <a:cs typeface="Times New Roman"/>
              </a:rPr>
              <a:t> </a:t>
            </a:r>
            <a:r>
              <a:rPr dirty="0" sz="2400" lang="en-GB">
                <a:latin typeface="Times New Roman"/>
                <a:cs typeface="Times New Roman"/>
              </a:rPr>
              <a:t>Removing</a:t>
            </a:r>
            <a:r>
              <a:rPr dirty="0" sz="2400" lang="en-GB" spc="-5">
                <a:latin typeface="Times New Roman"/>
                <a:cs typeface="Times New Roman"/>
              </a:rPr>
              <a:t> </a:t>
            </a:r>
            <a:r>
              <a:rPr dirty="0" sz="2400" lang="en-GB">
                <a:latin typeface="Times New Roman"/>
                <a:cs typeface="Times New Roman"/>
              </a:rPr>
              <a:t>Blank</a:t>
            </a:r>
            <a:r>
              <a:rPr dirty="0" sz="2400" lang="en-GB" spc="-5">
                <a:latin typeface="Times New Roman"/>
                <a:cs typeface="Times New Roman"/>
              </a:rPr>
              <a:t> </a:t>
            </a:r>
            <a:r>
              <a:rPr dirty="0" sz="2400" lang="en-GB">
                <a:latin typeface="Times New Roman"/>
                <a:cs typeface="Times New Roman"/>
              </a:rPr>
              <a:t>data</a:t>
            </a:r>
            <a:r>
              <a:rPr dirty="0" sz="2400" lang="en-GB" spc="-25">
                <a:latin typeface="Times New Roman"/>
                <a:cs typeface="Times New Roman"/>
              </a:rPr>
              <a:t> </a:t>
            </a:r>
            <a:r>
              <a:rPr dirty="0" sz="2400" lang="en-GB">
                <a:latin typeface="Times New Roman"/>
                <a:cs typeface="Times New Roman"/>
              </a:rPr>
              <a:t>in</a:t>
            </a:r>
            <a:r>
              <a:rPr dirty="0" sz="2400" lang="en-GB" spc="-5">
                <a:latin typeface="Times New Roman"/>
                <a:cs typeface="Times New Roman"/>
              </a:rPr>
              <a:t> </a:t>
            </a:r>
            <a:r>
              <a:rPr dirty="0" sz="2400" lang="en-GB">
                <a:latin typeface="Times New Roman"/>
                <a:cs typeface="Times New Roman"/>
              </a:rPr>
              <a:t>the</a:t>
            </a:r>
            <a:r>
              <a:rPr dirty="0" sz="2400" lang="en-GB" spc="40">
                <a:latin typeface="Times New Roman"/>
                <a:cs typeface="Times New Roman"/>
              </a:rPr>
              <a:t> </a:t>
            </a:r>
            <a:r>
              <a:rPr dirty="0" sz="2400" lang="en-GB" spc="-10">
                <a:latin typeface="Times New Roman"/>
                <a:cs typeface="Times New Roman"/>
              </a:rPr>
              <a:t>Dataset.</a:t>
            </a:r>
          </a:p>
          <a:p>
            <a:pPr indent="-457200" marL="469900">
              <a:lnSpc>
                <a:spcPct val="150000"/>
              </a:lnSpc>
              <a:spcBef>
                <a:spcPts val="120"/>
              </a:spcBef>
              <a:buFont typeface="+mj-lt"/>
              <a:buAutoNum type="arabicPeriod"/>
              <a:tabLst>
                <a:tab algn="l" pos="520700"/>
              </a:tabLst>
            </a:pPr>
            <a:r>
              <a:rPr dirty="0" sz="2400" lang="en-GB">
                <a:latin typeface="Times New Roman"/>
                <a:cs typeface="Times New Roman"/>
              </a:rPr>
              <a:t>Using</a:t>
            </a:r>
            <a:r>
              <a:rPr dirty="0" sz="2400" lang="en-GB" spc="-25">
                <a:latin typeface="Times New Roman"/>
                <a:cs typeface="Times New Roman"/>
              </a:rPr>
              <a:t> </a:t>
            </a:r>
            <a:r>
              <a:rPr dirty="0" sz="2400" lang="en-GB">
                <a:latin typeface="Times New Roman"/>
                <a:cs typeface="Times New Roman"/>
              </a:rPr>
              <a:t>IFS</a:t>
            </a:r>
            <a:r>
              <a:rPr dirty="0" sz="2400" lang="en-GB" spc="-30">
                <a:latin typeface="Times New Roman"/>
                <a:cs typeface="Times New Roman"/>
              </a:rPr>
              <a:t> </a:t>
            </a:r>
            <a:r>
              <a:rPr dirty="0" sz="2400" lang="en-GB">
                <a:latin typeface="Times New Roman"/>
                <a:cs typeface="Times New Roman"/>
              </a:rPr>
              <a:t>formula</a:t>
            </a:r>
            <a:r>
              <a:rPr dirty="0" sz="2400" lang="en-GB" spc="-15">
                <a:latin typeface="Times New Roman"/>
                <a:cs typeface="Times New Roman"/>
              </a:rPr>
              <a:t> </a:t>
            </a:r>
            <a:r>
              <a:rPr dirty="0" sz="2400" lang="en-GB">
                <a:latin typeface="Times New Roman"/>
                <a:cs typeface="Times New Roman"/>
              </a:rPr>
              <a:t>to</a:t>
            </a:r>
            <a:r>
              <a:rPr dirty="0" sz="2400" lang="en-GB" spc="-25">
                <a:latin typeface="Times New Roman"/>
                <a:cs typeface="Times New Roman"/>
              </a:rPr>
              <a:t> </a:t>
            </a:r>
            <a:r>
              <a:rPr dirty="0" sz="2400" lang="en-GB">
                <a:latin typeface="Times New Roman"/>
                <a:cs typeface="Times New Roman"/>
              </a:rPr>
              <a:t>attain</a:t>
            </a:r>
            <a:r>
              <a:rPr dirty="0" sz="2400" lang="en-GB" spc="-20">
                <a:latin typeface="Times New Roman"/>
                <a:cs typeface="Times New Roman"/>
              </a:rPr>
              <a:t> </a:t>
            </a:r>
            <a:r>
              <a:rPr dirty="0" sz="2400" lang="en-GB">
                <a:latin typeface="Times New Roman"/>
                <a:cs typeface="Times New Roman"/>
              </a:rPr>
              <a:t>the</a:t>
            </a:r>
            <a:r>
              <a:rPr dirty="0" sz="2400" lang="en-GB" spc="-15">
                <a:latin typeface="Times New Roman"/>
                <a:cs typeface="Times New Roman"/>
              </a:rPr>
              <a:t> </a:t>
            </a:r>
            <a:r>
              <a:rPr dirty="0" sz="2400" lang="en-GB">
                <a:latin typeface="Times New Roman"/>
                <a:cs typeface="Times New Roman"/>
              </a:rPr>
              <a:t>Feedback</a:t>
            </a:r>
            <a:r>
              <a:rPr dirty="0" sz="2400" lang="en-GB" spc="-25">
                <a:latin typeface="Times New Roman"/>
                <a:cs typeface="Times New Roman"/>
              </a:rPr>
              <a:t> </a:t>
            </a:r>
            <a:r>
              <a:rPr dirty="0" sz="2400" lang="en-GB">
                <a:latin typeface="Times New Roman"/>
                <a:cs typeface="Times New Roman"/>
              </a:rPr>
              <a:t>for</a:t>
            </a:r>
            <a:r>
              <a:rPr dirty="0" sz="2400" lang="en-GB" spc="-20">
                <a:latin typeface="Times New Roman"/>
                <a:cs typeface="Times New Roman"/>
              </a:rPr>
              <a:t> </a:t>
            </a:r>
            <a:r>
              <a:rPr dirty="0" sz="2400" lang="en-GB" spc="-25">
                <a:latin typeface="Times New Roman"/>
                <a:cs typeface="Times New Roman"/>
              </a:rPr>
              <a:t>Job </a:t>
            </a:r>
            <a:r>
              <a:rPr dirty="0" sz="2400" lang="en-GB">
                <a:latin typeface="Times New Roman"/>
                <a:cs typeface="Times New Roman"/>
              </a:rPr>
              <a:t>through</a:t>
            </a:r>
            <a:r>
              <a:rPr dirty="0" sz="2400" lang="en-GB" spc="-50">
                <a:latin typeface="Times New Roman"/>
                <a:cs typeface="Times New Roman"/>
              </a:rPr>
              <a:t> </a:t>
            </a:r>
            <a:r>
              <a:rPr dirty="0" sz="2400" lang="en-GB">
                <a:latin typeface="Times New Roman"/>
                <a:cs typeface="Times New Roman"/>
              </a:rPr>
              <a:t>Job</a:t>
            </a:r>
            <a:r>
              <a:rPr dirty="0" sz="2400" lang="en-GB" spc="-50">
                <a:latin typeface="Times New Roman"/>
                <a:cs typeface="Times New Roman"/>
              </a:rPr>
              <a:t> </a:t>
            </a:r>
            <a:r>
              <a:rPr dirty="0" sz="2400" lang="en-GB">
                <a:latin typeface="Times New Roman"/>
                <a:cs typeface="Times New Roman"/>
              </a:rPr>
              <a:t>Satisfaction</a:t>
            </a:r>
            <a:r>
              <a:rPr dirty="0" sz="2400" lang="en-GB" spc="-50">
                <a:latin typeface="Times New Roman"/>
                <a:cs typeface="Times New Roman"/>
              </a:rPr>
              <a:t> </a:t>
            </a:r>
            <a:r>
              <a:rPr dirty="0" sz="2400" lang="en-GB">
                <a:latin typeface="Times New Roman"/>
                <a:cs typeface="Times New Roman"/>
              </a:rPr>
              <a:t>Level</a:t>
            </a:r>
            <a:r>
              <a:rPr dirty="0" sz="2400" lang="en-GB" spc="-50">
                <a:latin typeface="Times New Roman"/>
                <a:cs typeface="Times New Roman"/>
              </a:rPr>
              <a:t> </a:t>
            </a:r>
            <a:r>
              <a:rPr dirty="0" sz="2400" lang="en-GB">
                <a:latin typeface="Times New Roman"/>
                <a:cs typeface="Times New Roman"/>
              </a:rPr>
              <a:t>(1,2,3,4)</a:t>
            </a:r>
            <a:r>
              <a:rPr dirty="0" sz="2400" lang="en-GB" spc="-50">
                <a:latin typeface="Times New Roman"/>
                <a:cs typeface="Times New Roman"/>
              </a:rPr>
              <a:t> </a:t>
            </a:r>
            <a:r>
              <a:rPr dirty="0" sz="2400" lang="en-GB">
                <a:latin typeface="Times New Roman"/>
                <a:cs typeface="Times New Roman"/>
              </a:rPr>
              <a:t>(Satisfied</a:t>
            </a:r>
            <a:r>
              <a:rPr dirty="0" sz="2400" lang="en-GB" spc="-70">
                <a:latin typeface="Times New Roman"/>
                <a:cs typeface="Times New Roman"/>
              </a:rPr>
              <a:t> </a:t>
            </a:r>
            <a:r>
              <a:rPr dirty="0" sz="2400" lang="en-GB" spc="-50">
                <a:latin typeface="Times New Roman"/>
                <a:cs typeface="Times New Roman"/>
              </a:rPr>
              <a:t>&amp;</a:t>
            </a:r>
            <a:r>
              <a:rPr dirty="0" sz="2400" lang="en-GB" spc="-10">
                <a:latin typeface="Times New Roman"/>
                <a:cs typeface="Times New Roman"/>
              </a:rPr>
              <a:t>Dissatisfied)</a:t>
            </a:r>
            <a:endParaRPr dirty="0" sz="2400" lang="en-GB">
              <a:latin typeface="Times New Roman"/>
              <a:cs typeface="Times New Roman"/>
            </a:endParaRPr>
          </a:p>
          <a:p>
            <a:pPr indent="-457200" marL="469265" marR="5080">
              <a:lnSpc>
                <a:spcPct val="150000"/>
              </a:lnSpc>
              <a:spcBef>
                <a:spcPts val="10"/>
              </a:spcBef>
              <a:buFont typeface="+mj-lt"/>
              <a:buAutoNum type="arabicPeriod"/>
              <a:tabLst>
                <a:tab algn="l" pos="469265"/>
              </a:tabLst>
            </a:pPr>
            <a:r>
              <a:rPr dirty="0" sz="2400" lang="en-GB">
                <a:latin typeface="Times New Roman"/>
                <a:cs typeface="Times New Roman"/>
              </a:rPr>
              <a:t>Insert</a:t>
            </a:r>
            <a:r>
              <a:rPr dirty="0" sz="2400" lang="en-GB" spc="-25">
                <a:latin typeface="Times New Roman"/>
                <a:cs typeface="Times New Roman"/>
              </a:rPr>
              <a:t> </a:t>
            </a:r>
            <a:r>
              <a:rPr dirty="0" sz="2400" lang="en-GB">
                <a:latin typeface="Times New Roman"/>
                <a:cs typeface="Times New Roman"/>
              </a:rPr>
              <a:t>Pivot</a:t>
            </a:r>
            <a:r>
              <a:rPr dirty="0" sz="2400" lang="en-GB" spc="-25">
                <a:latin typeface="Times New Roman"/>
                <a:cs typeface="Times New Roman"/>
              </a:rPr>
              <a:t> </a:t>
            </a:r>
            <a:r>
              <a:rPr dirty="0" sz="2400" lang="en-GB">
                <a:latin typeface="Times New Roman"/>
                <a:cs typeface="Times New Roman"/>
              </a:rPr>
              <a:t>Table</a:t>
            </a:r>
            <a:r>
              <a:rPr dirty="0" sz="2400" lang="en-GB" spc="-20">
                <a:latin typeface="Times New Roman"/>
                <a:cs typeface="Times New Roman"/>
              </a:rPr>
              <a:t> </a:t>
            </a:r>
            <a:r>
              <a:rPr dirty="0" sz="2400" lang="en-GB">
                <a:latin typeface="Times New Roman"/>
                <a:cs typeface="Times New Roman"/>
              </a:rPr>
              <a:t>to</a:t>
            </a:r>
            <a:r>
              <a:rPr dirty="0" sz="2400" lang="en-GB" spc="-25">
                <a:latin typeface="Times New Roman"/>
                <a:cs typeface="Times New Roman"/>
              </a:rPr>
              <a:t> </a:t>
            </a:r>
            <a:r>
              <a:rPr dirty="0" sz="2400" lang="en-GB">
                <a:latin typeface="Times New Roman"/>
                <a:cs typeface="Times New Roman"/>
              </a:rPr>
              <a:t>Summarize</a:t>
            </a:r>
            <a:r>
              <a:rPr dirty="0" sz="2400" lang="en-GB" spc="-20">
                <a:latin typeface="Times New Roman"/>
                <a:cs typeface="Times New Roman"/>
              </a:rPr>
              <a:t> </a:t>
            </a:r>
            <a:r>
              <a:rPr dirty="0" sz="2400" lang="en-GB">
                <a:latin typeface="Times New Roman"/>
                <a:cs typeface="Times New Roman"/>
              </a:rPr>
              <a:t>the</a:t>
            </a:r>
            <a:r>
              <a:rPr dirty="0" sz="2400" lang="en-GB" spc="-25">
                <a:latin typeface="Times New Roman"/>
                <a:cs typeface="Times New Roman"/>
              </a:rPr>
              <a:t> </a:t>
            </a:r>
            <a:r>
              <a:rPr dirty="0" sz="2400" lang="en-GB">
                <a:latin typeface="Times New Roman"/>
                <a:cs typeface="Times New Roman"/>
              </a:rPr>
              <a:t>Dataset</a:t>
            </a:r>
            <a:r>
              <a:rPr dirty="0" sz="2400" lang="en-GB" spc="-25">
                <a:latin typeface="Times New Roman"/>
                <a:cs typeface="Times New Roman"/>
              </a:rPr>
              <a:t> </a:t>
            </a:r>
            <a:r>
              <a:rPr dirty="0" sz="2400" lang="en-GB">
                <a:latin typeface="Times New Roman"/>
                <a:cs typeface="Times New Roman"/>
              </a:rPr>
              <a:t>on</a:t>
            </a:r>
            <a:r>
              <a:rPr dirty="0" sz="2400" lang="en-GB" spc="-25">
                <a:latin typeface="Times New Roman"/>
                <a:cs typeface="Times New Roman"/>
              </a:rPr>
              <a:t> </a:t>
            </a:r>
            <a:r>
              <a:rPr dirty="0" sz="2400" lang="en-GB" spc="-10">
                <a:latin typeface="Times New Roman"/>
                <a:cs typeface="Times New Roman"/>
              </a:rPr>
              <a:t>Employee </a:t>
            </a:r>
            <a:r>
              <a:rPr dirty="0" sz="2400" lang="en-GB">
                <a:latin typeface="Times New Roman"/>
                <a:cs typeface="Times New Roman"/>
              </a:rPr>
              <a:t>Attrition</a:t>
            </a:r>
            <a:r>
              <a:rPr dirty="0" sz="2400" lang="en-GB" spc="-25">
                <a:latin typeface="Times New Roman"/>
                <a:cs typeface="Times New Roman"/>
              </a:rPr>
              <a:t> </a:t>
            </a:r>
            <a:r>
              <a:rPr dirty="0" sz="2400" lang="en-GB">
                <a:latin typeface="Times New Roman"/>
                <a:cs typeface="Times New Roman"/>
              </a:rPr>
              <a:t>based</a:t>
            </a:r>
            <a:r>
              <a:rPr dirty="0" sz="2400" lang="en-GB" spc="-25">
                <a:latin typeface="Times New Roman"/>
                <a:cs typeface="Times New Roman"/>
              </a:rPr>
              <a:t> </a:t>
            </a:r>
            <a:r>
              <a:rPr dirty="0" sz="2400" lang="en-GB">
                <a:latin typeface="Times New Roman"/>
                <a:cs typeface="Times New Roman"/>
              </a:rPr>
              <a:t>on</a:t>
            </a:r>
            <a:r>
              <a:rPr dirty="0" sz="2400" lang="en-GB" spc="-25">
                <a:latin typeface="Times New Roman"/>
                <a:cs typeface="Times New Roman"/>
              </a:rPr>
              <a:t> </a:t>
            </a:r>
            <a:r>
              <a:rPr dirty="0" sz="2400" lang="en-GB">
                <a:latin typeface="Times New Roman"/>
                <a:cs typeface="Times New Roman"/>
              </a:rPr>
              <a:t>Gender,</a:t>
            </a:r>
            <a:r>
              <a:rPr dirty="0" sz="2400" lang="en-GB" spc="-20">
                <a:latin typeface="Times New Roman"/>
                <a:cs typeface="Times New Roman"/>
              </a:rPr>
              <a:t> </a:t>
            </a:r>
            <a:r>
              <a:rPr dirty="0" sz="2400" lang="en-GB">
                <a:latin typeface="Times New Roman"/>
                <a:cs typeface="Times New Roman"/>
              </a:rPr>
              <a:t>Job</a:t>
            </a:r>
            <a:r>
              <a:rPr dirty="0" sz="2400" lang="en-GB" spc="-25">
                <a:latin typeface="Times New Roman"/>
                <a:cs typeface="Times New Roman"/>
              </a:rPr>
              <a:t> </a:t>
            </a:r>
            <a:r>
              <a:rPr dirty="0" sz="2400" lang="en-GB">
                <a:latin typeface="Times New Roman"/>
                <a:cs typeface="Times New Roman"/>
              </a:rPr>
              <a:t>Satisfaction</a:t>
            </a:r>
            <a:r>
              <a:rPr dirty="0" sz="2400" lang="en-GB" spc="-50">
                <a:latin typeface="Times New Roman"/>
                <a:cs typeface="Times New Roman"/>
              </a:rPr>
              <a:t> </a:t>
            </a:r>
            <a:r>
              <a:rPr dirty="0" sz="2400" lang="en-GB">
                <a:latin typeface="Times New Roman"/>
                <a:cs typeface="Times New Roman"/>
              </a:rPr>
              <a:t>Level,</a:t>
            </a:r>
            <a:r>
              <a:rPr dirty="0" sz="2400" lang="en-GB" spc="-20">
                <a:latin typeface="Times New Roman"/>
                <a:cs typeface="Times New Roman"/>
              </a:rPr>
              <a:t> </a:t>
            </a:r>
            <a:r>
              <a:rPr dirty="0" sz="2400" lang="en-GB" spc="-10">
                <a:latin typeface="Times New Roman"/>
                <a:cs typeface="Times New Roman"/>
              </a:rPr>
              <a:t>Attrition </a:t>
            </a:r>
            <a:r>
              <a:rPr dirty="0" sz="2400" lang="en-GB">
                <a:latin typeface="Times New Roman"/>
                <a:cs typeface="Times New Roman"/>
              </a:rPr>
              <a:t>(Yes/No)</a:t>
            </a:r>
            <a:r>
              <a:rPr dirty="0" sz="2400" lang="en-GB" spc="-35">
                <a:latin typeface="Times New Roman"/>
                <a:cs typeface="Times New Roman"/>
              </a:rPr>
              <a:t> </a:t>
            </a:r>
            <a:r>
              <a:rPr dirty="0" sz="2400" lang="en-GB">
                <a:latin typeface="Times New Roman"/>
                <a:cs typeface="Times New Roman"/>
              </a:rPr>
              <a:t>and</a:t>
            </a:r>
            <a:r>
              <a:rPr dirty="0" sz="2400" lang="en-GB" spc="-30">
                <a:latin typeface="Times New Roman"/>
                <a:cs typeface="Times New Roman"/>
              </a:rPr>
              <a:t> </a:t>
            </a:r>
            <a:r>
              <a:rPr dirty="0" sz="2400" lang="en-GB">
                <a:latin typeface="Times New Roman"/>
                <a:cs typeface="Times New Roman"/>
              </a:rPr>
              <a:t>Feedback</a:t>
            </a:r>
            <a:r>
              <a:rPr dirty="0" sz="2400" lang="en-GB" spc="-30">
                <a:latin typeface="Times New Roman"/>
                <a:cs typeface="Times New Roman"/>
              </a:rPr>
              <a:t> </a:t>
            </a:r>
            <a:r>
              <a:rPr dirty="0" sz="2400" lang="en-GB">
                <a:latin typeface="Times New Roman"/>
                <a:cs typeface="Times New Roman"/>
              </a:rPr>
              <a:t>for</a:t>
            </a:r>
            <a:r>
              <a:rPr dirty="0" sz="2400" lang="en-GB" spc="-30">
                <a:latin typeface="Times New Roman"/>
                <a:cs typeface="Times New Roman"/>
              </a:rPr>
              <a:t> </a:t>
            </a:r>
            <a:r>
              <a:rPr dirty="0" sz="2400" lang="en-GB" spc="-20">
                <a:latin typeface="Times New Roman"/>
                <a:cs typeface="Times New Roman"/>
              </a:rPr>
              <a:t>Job.</a:t>
            </a:r>
            <a:endParaRPr dirty="0" sz="2400" lang="en-GB">
              <a:latin typeface="Times New Roman"/>
              <a:cs typeface="Times New Roman"/>
            </a:endParaRPr>
          </a:p>
        </p:txBody>
      </p:sp>
      <p:sp>
        <p:nvSpPr>
          <p:cNvPr id="1048647" name="object 6"/>
          <p:cNvSpPr txBox="1"/>
          <p:nvPr/>
        </p:nvSpPr>
        <p:spPr>
          <a:xfrm>
            <a:off x="740092" y="3824604"/>
            <a:ext cx="1779905" cy="165101"/>
          </a:xfrm>
          <a:prstGeom prst="rect"/>
        </p:spPr>
        <p:txBody>
          <a:bodyPr bIns="0" lIns="0" rIns="0" rtlCol="0" tIns="12700" vert="horz" wrap="square">
            <a:spAutoFit/>
          </a:bodyPr>
          <a:p>
            <a:pPr marL="12700">
              <a:lnSpc>
                <a:spcPct val="100000"/>
              </a:lnSpc>
              <a:spcBef>
                <a:spcPts val="100"/>
              </a:spcBef>
            </a:pPr>
            <a:r>
              <a:rPr dirty="0" sz="1100">
                <a:solidFill>
                  <a:srgbClr val="2C83C3"/>
                </a:solidFill>
                <a:latin typeface="Trebuchet MS"/>
                <a:cs typeface="Trebuchet MS"/>
              </a:rPr>
              <a:t>3/21/2024</a:t>
            </a:r>
            <a:r>
              <a:rPr dirty="0" sz="1100" spc="125">
                <a:solidFill>
                  <a:srgbClr val="2C83C3"/>
                </a:solidFill>
                <a:latin typeface="Trebuchet MS"/>
                <a:cs typeface="Trebuchet MS"/>
              </a:rPr>
              <a:t>  </a:t>
            </a:r>
            <a:r>
              <a:rPr b="1" dirty="0" sz="1100">
                <a:solidFill>
                  <a:srgbClr val="2C83C3"/>
                </a:solidFill>
                <a:latin typeface="Trebuchet MS"/>
                <a:cs typeface="Trebuchet MS"/>
              </a:rPr>
              <a:t>Annual</a:t>
            </a:r>
            <a:r>
              <a:rPr b="1" dirty="0" sz="1100" spc="-70">
                <a:solidFill>
                  <a:srgbClr val="2C83C3"/>
                </a:solidFill>
                <a:latin typeface="Trebuchet MS"/>
                <a:cs typeface="Trebuchet MS"/>
              </a:rPr>
              <a:t> </a:t>
            </a:r>
            <a:r>
              <a:rPr b="1" dirty="0" sz="1100" spc="-10">
                <a:solidFill>
                  <a:srgbClr val="2C83C3"/>
                </a:solidFill>
                <a:latin typeface="Trebuchet MS"/>
                <a:cs typeface="Trebuchet MS"/>
              </a:rPr>
              <a:t>Review</a:t>
            </a:r>
            <a:endParaRPr sz="1100">
              <a:latin typeface="Trebuchet MS"/>
              <a:cs typeface="Trebuchet MS"/>
            </a:endParaRPr>
          </a:p>
        </p:txBody>
      </p:sp>
      <p:pic>
        <p:nvPicPr>
          <p:cNvPr id="2097170" name="object 7"/>
          <p:cNvPicPr>
            <a:picLocks/>
          </p:cNvPicPr>
          <p:nvPr/>
        </p:nvPicPr>
        <p:blipFill>
          <a:blip xmlns:r="http://schemas.openxmlformats.org/officeDocument/2006/relationships" r:embed="rId1" cstate="print"/>
          <a:stretch>
            <a:fillRect/>
          </a:stretch>
        </p:blipFill>
        <p:spPr>
          <a:xfrm>
            <a:off x="67308" y="742823"/>
            <a:ext cx="2466973" cy="3419475"/>
          </a:xfrm>
          <a:prstGeom prst="rect"/>
        </p:spPr>
      </p:pic>
      <p:sp>
        <p:nvSpPr>
          <p:cNvPr id="1048648" name="object 8"/>
          <p:cNvSpPr/>
          <p:nvPr/>
        </p:nvSpPr>
        <p:spPr>
          <a:xfrm>
            <a:off x="9353550" y="2620517"/>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sp>
        <p:nvSpPr>
          <p:cNvPr id="1048649" name="object 9"/>
          <p:cNvSpPr/>
          <p:nvPr/>
        </p:nvSpPr>
        <p:spPr>
          <a:xfrm>
            <a:off x="9353550" y="3153917"/>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sp>
        <p:nvSpPr>
          <p:cNvPr id="1048650" name="object 10"/>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C926B"/>
          </a:solidFill>
        </p:spPr>
        <p:txBody>
          <a:bodyPr bIns="0" lIns="0" rIns="0" rtlCol="0" tIns="0" wrap="square"/>
          <a:p/>
        </p:txBody>
      </p:sp>
      <p:pic>
        <p:nvPicPr>
          <p:cNvPr id="2097171" name="object 11"/>
          <p:cNvPicPr>
            <a:picLocks/>
          </p:cNvPicPr>
          <p:nvPr/>
        </p:nvPicPr>
        <p:blipFill>
          <a:blip xmlns:r="http://schemas.openxmlformats.org/officeDocument/2006/relationships" r:embed="rId2" cstate="print"/>
          <a:stretch>
            <a:fillRect/>
          </a:stretch>
        </p:blipFill>
        <p:spPr>
          <a:xfrm>
            <a:off x="1666875" y="6467475"/>
            <a:ext cx="75982" cy="177800"/>
          </a:xfrm>
          <a:prstGeom prst="rect"/>
        </p:spPr>
      </p:pic>
      <p:sp>
        <p:nvSpPr>
          <p:cNvPr id="1048651" name="object 12"/>
          <p:cNvSpPr/>
          <p:nvPr/>
        </p:nvSpPr>
        <p:spPr>
          <a:xfrm>
            <a:off x="10058400" y="525144"/>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E51"/>
          </a:solidFill>
        </p:spPr>
        <p:txBody>
          <a:bodyPr bIns="0" lIns="0" rIns="0" rtlCol="0" tIns="0" wrap="square"/>
          <a:p/>
        </p:txBody>
      </p:sp>
      <p:sp>
        <p:nvSpPr>
          <p:cNvPr id="1048652" name="object 13"/>
          <p:cNvSpPr txBox="1"/>
          <p:nvPr/>
        </p:nvSpPr>
        <p:spPr>
          <a:xfrm>
            <a:off x="11283695" y="6215334"/>
            <a:ext cx="234950" cy="156211"/>
          </a:xfrm>
          <a:prstGeom prst="rect"/>
        </p:spPr>
        <p:txBody>
          <a:bodyPr bIns="0" lIns="0" rIns="0" rtlCol="0" tIns="3810" vert="horz" wrap="square">
            <a:spAutoFit/>
          </a:bodyPr>
          <a:p>
            <a:pPr marL="38100">
              <a:lnSpc>
                <a:spcPct val="100000"/>
              </a:lnSpc>
              <a:spcBef>
                <a:spcPts val="30"/>
              </a:spcBef>
            </a:pPr>
            <a:fld id="{81D60167-4931-47E6-BA6A-407CBD079E47}" type="slidenum">
              <a:rPr dirty="0" sz="1100" spc="-25">
                <a:solidFill>
                  <a:srgbClr val="2C926B"/>
                </a:solidFill>
                <a:latin typeface="Trebuchet MS"/>
                <a:cs typeface="Trebuchet MS"/>
              </a:rPr>
              <a:pPr marL="38100">
                <a:lnSpc>
                  <a:spcPct val="100000"/>
                </a:lnSpc>
                <a:spcBef>
                  <a:spcPts val="30"/>
                </a:spcBef>
              </a:pPr>
              <a:t>9</a:t>
            </a:fld>
            <a:endParaRPr sz="1100">
              <a:latin typeface="Trebuchet MS"/>
              <a:cs typeface="Trebuchet MS"/>
            </a:endParaRPr>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918667370650</dc:creator>
  <cp:lastModifiedBy>DHAMODHARAN S</cp:lastModifiedBy>
  <dcterms:created xsi:type="dcterms:W3CDTF">2024-08-29T22:35:35Z</dcterms:created>
  <dcterms:modified xsi:type="dcterms:W3CDTF">2024-09-09T12:34:40Z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2024-08-29T00:00:00Z</vt:filetime>
  </property>
  <property fmtid="{D5CDD505-2E9C-101B-9397-08002B2CF9AE}" pid="3" name="Creator">
    <vt:lpwstr>Microsoft Word</vt:lpwstr>
  </property>
  <property fmtid="{D5CDD505-2E9C-101B-9397-08002B2CF9AE}" pid="4" name="LastSaved">
    <vt:filetime>2024-08-30T00:00:00Z</vt:filetime>
  </property>
  <property fmtid="{D5CDD505-2E9C-101B-9397-08002B2CF9AE}" pid="5" name="ICV">
    <vt:lpwstr>1e81af0ba4ba4f3e85e37975bb2a934f</vt:lpwstr>
  </property>
</Properties>
</file>