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Inter Bold" charset="1" panose="020B0802030000000004"/>
      <p:regular r:id="rId20"/>
    </p:embeddedFont>
    <p:embeddedFont>
      <p:font typeface="Inter" charset="1" panose="020B0502030000000004"/>
      <p:regular r:id="rId21"/>
    </p:embeddedFont>
    <p:embeddedFont>
      <p:font typeface="Oswald Bold" charset="1" panose="00000800000000000000"/>
      <p:regular r:id="rId22"/>
    </p:embeddedFont>
    <p:embeddedFont>
      <p:font typeface="Open Sans Bold" charset="1" panose="020B08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EAv_hZ2cQ.mp4" Type="http://schemas.openxmlformats.org/officeDocument/2006/relationships/video"/><Relationship Id="rId4" Target="../media/VAEAv_hZ2cQ.mp4" Type="http://schemas.microsoft.com/office/2007/relationships/media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953155" y="1938032"/>
            <a:ext cx="14381689" cy="6410936"/>
            <a:chOff x="0" y="0"/>
            <a:chExt cx="19175586" cy="854791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155809"/>
              <a:ext cx="19175586" cy="435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50"/>
                </a:lnSpc>
              </a:pPr>
              <a:r>
                <a:rPr lang="en-US" sz="11500">
                  <a:solidFill>
                    <a:srgbClr val="FEFFF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APP DEVELOPMENT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319025" y="7890689"/>
              <a:ext cx="1453753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EFFFD"/>
                  </a:solidFill>
                  <a:latin typeface="Inter"/>
                  <a:ea typeface="Inter"/>
                  <a:cs typeface="Inter"/>
                  <a:sym typeface="Inter"/>
                </a:rPr>
                <a:t>What it is and why it's important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319025" y="-76200"/>
              <a:ext cx="14537536" cy="739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02604" y="1766278"/>
            <a:ext cx="13082791" cy="6754444"/>
          </a:xfrm>
          <a:custGeom>
            <a:avLst/>
            <a:gdLst/>
            <a:ahLst/>
            <a:cxnLst/>
            <a:rect r="r" b="b" t="t" l="l"/>
            <a:pathLst>
              <a:path h="6754444" w="13082791">
                <a:moveTo>
                  <a:pt x="0" y="0"/>
                </a:moveTo>
                <a:lnTo>
                  <a:pt x="13082792" y="0"/>
                </a:lnTo>
                <a:lnTo>
                  <a:pt x="13082792" y="6754444"/>
                </a:lnTo>
                <a:lnTo>
                  <a:pt x="0" y="6754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898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E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75005"/>
            <a:ext cx="16230600" cy="873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How the State of the Data is Maintained in the Element Tree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Stateful Widgets: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Widgets that maintain state across builds, allowing them to change dynamically.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State Object: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Each Statefulwidget has a corresponding State object that holds the widget’s state.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setState() Method: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Used to notify the framework that the state has changed, triggering a rebuild of the widget.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Element Tree Maintenance: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element tree keeps track of the stateful elements and their associated state objects.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State Preservation: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During a rebuild, the framework reuses existing state objects, preserving the state across rebuilds.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Context and State: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BuildContext is used to access the state of other widgets and communicate between widgets.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InheritedWidget: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Used to propagate state down the widget tree, allowing child widgets to access and react to changes in the state.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Provider Package: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Simplifies state management by providing a dependency injection system and a way to propagate state changes.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Global State Management: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Techniques like BLoC (Business Logic Component) and Redux can be used for managing global state across the app.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Lifecycle Methods: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Methods like initState(), dispose(), and didUpdateWidget() manage the state lifecycle, ensuring proper initialization and cleanup.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924619" y="3202251"/>
            <a:ext cx="10412784" cy="4208864"/>
            <a:chOff x="0" y="0"/>
            <a:chExt cx="201087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0878" cy="812800"/>
            </a:xfrm>
            <a:custGeom>
              <a:avLst/>
              <a:gdLst/>
              <a:ahLst/>
              <a:cxnLst/>
              <a:rect r="r" b="b" t="t" l="l"/>
              <a:pathLst>
                <a:path h="812800" w="2010878">
                  <a:moveTo>
                    <a:pt x="0" y="0"/>
                  </a:moveTo>
                  <a:lnTo>
                    <a:pt x="2010878" y="0"/>
                  </a:lnTo>
                  <a:lnTo>
                    <a:pt x="201087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010878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638869" y="4348786"/>
            <a:ext cx="10906352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PROJECTS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OUR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67095" y="1898421"/>
            <a:ext cx="3909190" cy="7359879"/>
          </a:xfrm>
          <a:custGeom>
            <a:avLst/>
            <a:gdLst/>
            <a:ahLst/>
            <a:cxnLst/>
            <a:rect r="r" b="b" t="t" l="l"/>
            <a:pathLst>
              <a:path h="7359879" w="3909190">
                <a:moveTo>
                  <a:pt x="0" y="0"/>
                </a:moveTo>
                <a:lnTo>
                  <a:pt x="3909191" y="0"/>
                </a:lnTo>
                <a:lnTo>
                  <a:pt x="3909191" y="7359879"/>
                </a:lnTo>
                <a:lnTo>
                  <a:pt x="0" y="73598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69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05703" y="1898421"/>
            <a:ext cx="3298146" cy="7359879"/>
          </a:xfrm>
          <a:custGeom>
            <a:avLst/>
            <a:gdLst/>
            <a:ahLst/>
            <a:cxnLst/>
            <a:rect r="r" b="b" t="t" l="l"/>
            <a:pathLst>
              <a:path h="7359879" w="3298146">
                <a:moveTo>
                  <a:pt x="0" y="0"/>
                </a:moveTo>
                <a:lnTo>
                  <a:pt x="3298146" y="0"/>
                </a:lnTo>
                <a:lnTo>
                  <a:pt x="3298146" y="7359879"/>
                </a:lnTo>
                <a:lnTo>
                  <a:pt x="0" y="73598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17949" y="1898421"/>
            <a:ext cx="3252101" cy="7254687"/>
          </a:xfrm>
          <a:custGeom>
            <a:avLst/>
            <a:gdLst/>
            <a:ahLst/>
            <a:cxnLst/>
            <a:rect r="r" b="b" t="t" l="l"/>
            <a:pathLst>
              <a:path h="7254687" w="3252101">
                <a:moveTo>
                  <a:pt x="0" y="0"/>
                </a:moveTo>
                <a:lnTo>
                  <a:pt x="3252102" y="0"/>
                </a:lnTo>
                <a:lnTo>
                  <a:pt x="3252102" y="7254687"/>
                </a:lnTo>
                <a:lnTo>
                  <a:pt x="0" y="72546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3441" y="3256604"/>
            <a:ext cx="15705859" cy="3392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20"/>
              </a:lnSpc>
              <a:spcBef>
                <a:spcPct val="0"/>
              </a:spcBef>
            </a:pPr>
            <a:r>
              <a:rPr lang="en-US" sz="19800" u="none">
                <a:solidFill>
                  <a:srgbClr val="04050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290066" y="-4808021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59121">
            <a:off x="14473353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E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77352" y="3290354"/>
            <a:ext cx="162052" cy="16205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97784" y="3477404"/>
            <a:ext cx="6802514" cy="2044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0"/>
              </a:lnSpc>
            </a:pPr>
            <a:r>
              <a:rPr lang="en-US" sz="6709">
                <a:solidFill>
                  <a:srgbClr val="3F284B"/>
                </a:solidFill>
                <a:latin typeface="Inter Bold"/>
                <a:ea typeface="Inter Bold"/>
                <a:cs typeface="Inter Bold"/>
                <a:sym typeface="Inter Bold"/>
              </a:rPr>
              <a:t>APPLICATION DEVELOPMENT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7784" y="6132322"/>
            <a:ext cx="6981736" cy="53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086">
                <a:solidFill>
                  <a:srgbClr val="3F284B"/>
                </a:solidFill>
                <a:latin typeface="Inter"/>
                <a:ea typeface="Inter"/>
                <a:cs typeface="Inter"/>
                <a:sym typeface="Inter"/>
              </a:rPr>
              <a:t>What is meant by app development?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39646" y="3909035"/>
            <a:ext cx="545395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3F284B"/>
                </a:solidFill>
                <a:latin typeface="Inter"/>
                <a:ea typeface="Inter"/>
                <a:cs typeface="Inter"/>
                <a:sym typeface="Inter"/>
              </a:rPr>
              <a:t>What is platform-specific software?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64376" y="5479588"/>
            <a:ext cx="464220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3F284B"/>
                </a:solidFill>
                <a:latin typeface="Inter"/>
                <a:ea typeface="Inter"/>
                <a:cs typeface="Inter"/>
                <a:sym typeface="Inter"/>
              </a:rPr>
              <a:t>What is meant by UI and UX?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39646" y="3144685"/>
            <a:ext cx="528953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3F284B"/>
                </a:solidFill>
                <a:latin typeface="Inter"/>
                <a:ea typeface="Inter"/>
                <a:cs typeface="Inter"/>
                <a:sym typeface="Inter"/>
              </a:rPr>
              <a:t>Is app more versatile than web?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64376" y="4733900"/>
            <a:ext cx="464220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3F284B"/>
                </a:solidFill>
                <a:latin typeface="Inter"/>
                <a:ea typeface="Inter"/>
                <a:cs typeface="Inter"/>
                <a:sym typeface="Inter"/>
              </a:rPr>
              <a:t>How to develop an App?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64376" y="6260750"/>
            <a:ext cx="464220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3F284B"/>
                </a:solidFill>
                <a:latin typeface="Inter"/>
                <a:ea typeface="Inter"/>
                <a:cs typeface="Inter"/>
                <a:sym typeface="Inter"/>
              </a:rPr>
              <a:t>Trends in app development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577352" y="4048036"/>
            <a:ext cx="162052" cy="16205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602081" y="4893912"/>
            <a:ext cx="162052" cy="16205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602081" y="5651594"/>
            <a:ext cx="162052" cy="162052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602081" y="6409276"/>
            <a:ext cx="162052" cy="162052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E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4474" y="538035"/>
            <a:ext cx="15739612" cy="8580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6"/>
              </a:lnSpc>
              <a:spcBef>
                <a:spcPct val="0"/>
              </a:spcBef>
            </a:pPr>
            <a:r>
              <a:rPr lang="en-US" sz="346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What is Flutter?</a:t>
            </a:r>
          </a:p>
          <a:p>
            <a:pPr algn="ctr">
              <a:lnSpc>
                <a:spcPts val="3667"/>
              </a:lnSpc>
              <a:spcBef>
                <a:spcPct val="0"/>
              </a:spcBef>
            </a:pPr>
          </a:p>
          <a:p>
            <a:pPr algn="l">
              <a:lnSpc>
                <a:spcPts val="3143"/>
              </a:lnSpc>
              <a:spcBef>
                <a:spcPct val="0"/>
              </a:spcBef>
            </a:pP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Developed by Google: Flutter is an open-source UI software development kit created by Google.</a:t>
            </a:r>
          </a:p>
          <a:p>
            <a:pPr algn="l">
              <a:lnSpc>
                <a:spcPts val="3143"/>
              </a:lnSpc>
              <a:spcBef>
                <a:spcPct val="0"/>
              </a:spcBef>
            </a:pP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First Released in 2017: Officially released in May 2017, it has quickly become popular among developers.</a:t>
            </a:r>
          </a:p>
          <a:p>
            <a:pPr algn="l">
              <a:lnSpc>
                <a:spcPts val="3143"/>
              </a:lnSpc>
              <a:spcBef>
                <a:spcPct val="0"/>
              </a:spcBef>
            </a:pP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Cross-Platform Development: Enables developers to create natively compiled applications for mobile (iOS, Android), web, desktop, and embedded devices from a single codebase.</a:t>
            </a:r>
          </a:p>
          <a:p>
            <a:pPr algn="l">
              <a:lnSpc>
                <a:spcPts val="3143"/>
              </a:lnSpc>
              <a:spcBef>
                <a:spcPct val="0"/>
              </a:spcBef>
            </a:pPr>
          </a:p>
          <a:p>
            <a:pPr algn="l" marL="484755" indent="-242377" lvl="1">
              <a:lnSpc>
                <a:spcPts val="3682"/>
              </a:lnSpc>
              <a:buFont typeface="Arial"/>
              <a:buChar char="•"/>
            </a:pPr>
            <a:r>
              <a:rPr lang="en-US" sz="22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Written in Dart: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It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uses Dart language, which was also developed by Google, is optimized for UI development, and provides smooth performance.</a:t>
            </a:r>
          </a:p>
          <a:p>
            <a:pPr algn="l" marL="484755" indent="-242377" lvl="1">
              <a:lnSpc>
                <a:spcPts val="3682"/>
              </a:lnSpc>
              <a:buFont typeface="Arial"/>
              <a:buChar char="•"/>
            </a:pPr>
            <a:r>
              <a:rPr lang="en-US" sz="22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High-Performance Rendering Engine: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Skia, a powerful 2D graphics engine, is used for rendering, ensuring high performance across different platforms.</a:t>
            </a:r>
          </a:p>
          <a:p>
            <a:pPr algn="l" marL="484755" indent="-242377" lvl="1">
              <a:lnSpc>
                <a:spcPts val="3682"/>
              </a:lnSpc>
              <a:buFont typeface="Arial"/>
              <a:buChar char="•"/>
            </a:pPr>
            <a:r>
              <a:rPr lang="en-US" sz="22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Single Codebase: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Allows to develop apps with one codebase that runs on multiple platforms, reducing development time and effort.</a:t>
            </a:r>
          </a:p>
          <a:p>
            <a:pPr algn="l" marL="484755" indent="-242377" lvl="1">
              <a:lnSpc>
                <a:spcPts val="3682"/>
              </a:lnSpc>
              <a:buFont typeface="Arial"/>
              <a:buChar char="•"/>
            </a:pPr>
            <a:r>
              <a:rPr lang="en-US" sz="22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Rich Widget Library: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Offers a wide range of pre-designed widgets that follow the Material Design guidelines and Cupertino (iOS) design principles.</a:t>
            </a:r>
          </a:p>
          <a:p>
            <a:pPr algn="l" marL="484755" indent="-242377" lvl="1">
              <a:lnSpc>
                <a:spcPts val="3682"/>
              </a:lnSpc>
              <a:buFont typeface="Arial"/>
              <a:buChar char="•"/>
            </a:pPr>
            <a:r>
              <a:rPr lang="en-US" sz="22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Hot Reload: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Feature allows developers to see the results of code changes in real-time without restarting the app, significantly speeding up the development process.</a:t>
            </a:r>
          </a:p>
          <a:p>
            <a:pPr algn="l" marL="484755" indent="-242377" lvl="1">
              <a:lnSpc>
                <a:spcPts val="3682"/>
              </a:lnSpc>
              <a:buFont typeface="Arial"/>
              <a:buChar char="•"/>
            </a:pPr>
            <a:r>
              <a:rPr lang="en-US" sz="22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Strong Community Support: 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large and active community, along with extensive documentation and tutorials, makes it easier for developers to find help and resources.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E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4851" y="535887"/>
            <a:ext cx="16378298" cy="8722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8"/>
              </a:lnSpc>
              <a:spcBef>
                <a:spcPct val="0"/>
              </a:spcBef>
            </a:pPr>
            <a:r>
              <a:rPr lang="en-US" sz="326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326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Why Flutter is Better than Other Cross-Platform Apps like React Native or Ionic</a:t>
            </a:r>
          </a:p>
          <a:p>
            <a:pPr algn="ctr">
              <a:lnSpc>
                <a:spcPts val="4568"/>
              </a:lnSpc>
              <a:spcBef>
                <a:spcPct val="0"/>
              </a:spcBef>
            </a:pPr>
          </a:p>
          <a:p>
            <a:pPr algn="l" marL="497306" indent="-248653" lvl="1">
              <a:lnSpc>
                <a:spcPts val="3800"/>
              </a:lnSpc>
              <a:buFont typeface="Arial"/>
              <a:buChar char="•"/>
            </a:pPr>
            <a:r>
              <a:rPr lang="en-US" sz="230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Performance:</a:t>
            </a:r>
            <a:r>
              <a:rPr lang="en-US" sz="23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Flutter’s architecture allows direct compilation to native ARM code, eliminating the performance bottlenecks seen in other frameworks like React Native, which uses a JavaScript bridge.</a:t>
            </a:r>
          </a:p>
          <a:p>
            <a:pPr algn="l" marL="497306" indent="-248653" lvl="1">
              <a:lnSpc>
                <a:spcPts val="3800"/>
              </a:lnSpc>
              <a:buFont typeface="Arial"/>
              <a:buChar char="•"/>
            </a:pPr>
            <a:r>
              <a:rPr lang="en-US" sz="230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Consistency:</a:t>
            </a:r>
            <a:r>
              <a:rPr lang="en-US" sz="23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Ensures consistent performance and appearance across different platforms, unlike Ionic, which may have platform-specific inconsistencies due to its reliance on web technologies.</a:t>
            </a:r>
          </a:p>
          <a:p>
            <a:pPr algn="l" marL="497306" indent="-248653" lvl="1">
              <a:lnSpc>
                <a:spcPts val="3800"/>
              </a:lnSpc>
              <a:buFont typeface="Arial"/>
              <a:buChar char="•"/>
            </a:pPr>
            <a:r>
              <a:rPr lang="en-US" sz="230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Rich Set of Widgets:</a:t>
            </a:r>
            <a:r>
              <a:rPr lang="en-US" sz="23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Flutter comes with a comprehensive set of pre-designed widgets that adhere to platform-specific design principles, unlike React Native, which relies heavily on third-party libraries.</a:t>
            </a:r>
          </a:p>
          <a:p>
            <a:pPr algn="l" marL="497306" indent="-248653" lvl="1">
              <a:lnSpc>
                <a:spcPts val="3800"/>
              </a:lnSpc>
              <a:buFont typeface="Arial"/>
              <a:buChar char="•"/>
            </a:pPr>
            <a:r>
              <a:rPr lang="en-US" sz="230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Hot Reload: </a:t>
            </a:r>
            <a:r>
              <a:rPr lang="en-US" sz="23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Both React Native and Flutter offer hot reload, but Flutter’s implementation is generally more reliable and faster.</a:t>
            </a:r>
          </a:p>
          <a:p>
            <a:pPr algn="l" marL="497306" indent="-248653" lvl="1">
              <a:lnSpc>
                <a:spcPts val="3800"/>
              </a:lnSpc>
              <a:buFont typeface="Arial"/>
              <a:buChar char="•"/>
            </a:pPr>
            <a:r>
              <a:rPr lang="en-US" sz="230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Single Language (Dart):</a:t>
            </a:r>
            <a:r>
              <a:rPr lang="en-US" sz="23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Using Dart for both UI and business logic reduces the complexity of dealing with multiple languages, as is often the case with React Native (JavaScript) and Ionic (HTML/CSS/JavaScript).</a:t>
            </a:r>
          </a:p>
          <a:p>
            <a:pPr algn="l" marL="497306" indent="-248653" lvl="1">
              <a:lnSpc>
                <a:spcPts val="3800"/>
              </a:lnSpc>
              <a:buFont typeface="Arial"/>
              <a:buChar char="•"/>
            </a:pPr>
            <a:r>
              <a:rPr lang="en-US" sz="230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High Performance UI:</a:t>
            </a:r>
            <a:r>
              <a:rPr lang="en-US" sz="23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Flutter’s custom rendering engine ensures smooth animations and transitions, providing a high-performance UI experience.</a:t>
            </a:r>
          </a:p>
          <a:p>
            <a:pPr algn="l" marL="497306" indent="-248653" lvl="1">
              <a:lnSpc>
                <a:spcPts val="3800"/>
              </a:lnSpc>
              <a:buFont typeface="Arial"/>
              <a:buChar char="•"/>
            </a:pPr>
            <a:r>
              <a:rPr lang="en-US" sz="230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Access to Native Features:</a:t>
            </a:r>
            <a:r>
              <a:rPr lang="en-US" sz="23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Flutter offers easy access to native APIs via platform channels, enabling developers to leverage device-specific features efficiently.</a:t>
            </a:r>
          </a:p>
          <a:p>
            <a:pPr algn="l" marL="497306" indent="-248653" lvl="1">
              <a:lnSpc>
                <a:spcPts val="3800"/>
              </a:lnSpc>
              <a:buFont typeface="Arial"/>
              <a:buChar char="•"/>
            </a:pPr>
            <a:r>
              <a:rPr lang="en-US" sz="230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Developer Productivity:</a:t>
            </a:r>
            <a:r>
              <a:rPr lang="en-US" sz="23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Flutter’s tooling, hot reload, and comprehensive widget library significantly boost developer productivity compared to the more fragmented tooling ecosystems of React Native and Ionic.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E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98669"/>
            <a:ext cx="16230600" cy="905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7"/>
              </a:lnSpc>
              <a:spcBef>
                <a:spcPct val="0"/>
              </a:spcBef>
            </a:pPr>
            <a:r>
              <a:rPr lang="en-US" sz="331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What is the Core of Flutter Framework and How it Works Behind the Hood</a:t>
            </a:r>
          </a:p>
          <a:p>
            <a:pPr algn="ctr">
              <a:lnSpc>
                <a:spcPts val="4647"/>
              </a:lnSpc>
              <a:spcBef>
                <a:spcPct val="0"/>
              </a:spcBef>
            </a:pPr>
          </a:p>
          <a:p>
            <a:pPr algn="l" marL="505915" indent="-252958" lvl="1">
              <a:lnSpc>
                <a:spcPts val="3678"/>
              </a:lnSpc>
              <a:buFont typeface="Arial"/>
              <a:buChar char="•"/>
            </a:pPr>
            <a:r>
              <a:rPr lang="en-US" sz="23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Layered Architecture: </a:t>
            </a:r>
            <a:r>
              <a:rPr lang="en-US" sz="234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Comprises three main layers - the framework, the engine, and the embedder.</a:t>
            </a:r>
          </a:p>
          <a:p>
            <a:pPr algn="l" marL="505915" indent="-252958" lvl="1">
              <a:lnSpc>
                <a:spcPts val="3678"/>
              </a:lnSpc>
              <a:buFont typeface="Arial"/>
              <a:buChar char="•"/>
            </a:pPr>
            <a:r>
              <a:rPr lang="en-US" sz="23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Framework (Dart):</a:t>
            </a:r>
            <a:r>
              <a:rPr lang="en-US" sz="234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The upper layer is written in Dart and provides a rich set of libraries and tools for building applications.</a:t>
            </a:r>
          </a:p>
          <a:p>
            <a:pPr algn="l" marL="505915" indent="-252958" lvl="1">
              <a:lnSpc>
                <a:spcPts val="3678"/>
              </a:lnSpc>
              <a:buFont typeface="Arial"/>
              <a:buChar char="•"/>
            </a:pPr>
            <a:r>
              <a:rPr lang="en-US" sz="23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Engine (C++):</a:t>
            </a:r>
            <a:r>
              <a:rPr lang="en-US" sz="234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The middle layer, written in C++, includes the Skia graphics library for rendering, Dart runtime, and text layout engine.</a:t>
            </a:r>
          </a:p>
          <a:p>
            <a:pPr algn="l" marL="505915" indent="-252958" lvl="1">
              <a:lnSpc>
                <a:spcPts val="3678"/>
              </a:lnSpc>
              <a:buFont typeface="Arial"/>
              <a:buChar char="•"/>
            </a:pPr>
            <a:r>
              <a:rPr lang="en-US" sz="23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Embedder: </a:t>
            </a:r>
            <a:r>
              <a:rPr lang="en-US" sz="234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lowest layer is platform-specific code that bridges the engine with platform APIs and manages the app lifecycle.</a:t>
            </a:r>
          </a:p>
          <a:p>
            <a:pPr algn="l" marL="505915" indent="-252958" lvl="1">
              <a:lnSpc>
                <a:spcPts val="3678"/>
              </a:lnSpc>
              <a:buFont typeface="Arial"/>
              <a:buChar char="•"/>
            </a:pPr>
            <a:r>
              <a:rPr lang="en-US" sz="23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Skia Graphics Library:</a:t>
            </a:r>
            <a:r>
              <a:rPr lang="en-US" sz="234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Used for rendering, Skia ensures high-performance graphics and consistent UI across platforms.</a:t>
            </a:r>
          </a:p>
          <a:p>
            <a:pPr algn="l" marL="505915" indent="-252958" lvl="1">
              <a:lnSpc>
                <a:spcPts val="3678"/>
              </a:lnSpc>
              <a:buFont typeface="Arial"/>
              <a:buChar char="•"/>
            </a:pPr>
            <a:r>
              <a:rPr lang="en-US" sz="23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Dart VM: </a:t>
            </a:r>
            <a:r>
              <a:rPr lang="en-US" sz="234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Dart virtual machine provides a runtime for executing Dart code, enabling features like hot reload.</a:t>
            </a:r>
          </a:p>
          <a:p>
            <a:pPr algn="l" marL="505915" indent="-252958" lvl="1">
              <a:lnSpc>
                <a:spcPts val="3678"/>
              </a:lnSpc>
              <a:buFont typeface="Arial"/>
              <a:buChar char="•"/>
            </a:pPr>
            <a:r>
              <a:rPr lang="en-US" sz="23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Ahead-of-Time (AOT) Compilation: </a:t>
            </a:r>
            <a:r>
              <a:rPr lang="en-US" sz="234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 production builds, Dart code is compiled ahead-of-time to native ARM code, ensuring optimal performance.</a:t>
            </a:r>
          </a:p>
          <a:p>
            <a:pPr algn="l" marL="505915" indent="-252958" lvl="1">
              <a:lnSpc>
                <a:spcPts val="3678"/>
              </a:lnSpc>
              <a:buFont typeface="Arial"/>
              <a:buChar char="•"/>
            </a:pPr>
            <a:r>
              <a:rPr lang="en-US" sz="23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Asynchronous Programming:</a:t>
            </a:r>
            <a:r>
              <a:rPr lang="en-US" sz="234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Dart’s async and await keywords enable efficient asynchronous programming, crucial for smooth user experiences.</a:t>
            </a:r>
          </a:p>
          <a:p>
            <a:pPr algn="l" marL="505915" indent="-252958" lvl="1">
              <a:lnSpc>
                <a:spcPts val="3678"/>
              </a:lnSpc>
              <a:buFont typeface="Arial"/>
              <a:buChar char="•"/>
            </a:pPr>
            <a:r>
              <a:rPr lang="en-US" sz="23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Reactive Framework:</a:t>
            </a:r>
            <a:r>
              <a:rPr lang="en-US" sz="234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Flutter’s reactive framework updates the UI automatically when the app’s state changes, similar to React.</a:t>
            </a:r>
          </a:p>
          <a:p>
            <a:pPr algn="l" marL="505915" indent="-252958" lvl="1">
              <a:lnSpc>
                <a:spcPts val="3678"/>
              </a:lnSpc>
              <a:buFont typeface="Arial"/>
              <a:buChar char="•"/>
            </a:pPr>
            <a:r>
              <a:rPr lang="en-US" sz="23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Event Loop:</a:t>
            </a:r>
            <a:r>
              <a:rPr lang="en-US" sz="234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Manages events and UI updates, ensuring that the app remains responsive and performs well.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E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95325"/>
            <a:ext cx="16230600" cy="8927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3"/>
              </a:lnSpc>
              <a:spcBef>
                <a:spcPct val="0"/>
              </a:spcBef>
            </a:pPr>
            <a:r>
              <a:rPr lang="en-US" sz="363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363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About Widget, Element, Render Tree</a:t>
            </a:r>
          </a:p>
          <a:p>
            <a:pPr algn="ctr">
              <a:lnSpc>
                <a:spcPts val="5093"/>
              </a:lnSpc>
              <a:spcBef>
                <a:spcPct val="0"/>
              </a:spcBef>
            </a:pPr>
          </a:p>
          <a:p>
            <a:pPr algn="l" marL="489719" indent="-244860" lvl="1">
              <a:lnSpc>
                <a:spcPts val="4060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Widget Tree:</a:t>
            </a:r>
            <a:r>
              <a:rPr lang="en-US" sz="226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Represents the structure of the UI; every element in Flutter is a widget.</a:t>
            </a:r>
          </a:p>
          <a:p>
            <a:pPr algn="l" marL="489719" indent="-244860" lvl="1">
              <a:lnSpc>
                <a:spcPts val="4060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Stateless Widgets:</a:t>
            </a:r>
            <a:r>
              <a:rPr lang="en-US" sz="226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Widgets that do not hold any state, rendering once and never re-rendering unless explicitly told.</a:t>
            </a:r>
          </a:p>
          <a:p>
            <a:pPr algn="l" marL="489719" indent="-244860" lvl="1">
              <a:lnSpc>
                <a:spcPts val="4060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Stateful Widgets:</a:t>
            </a:r>
            <a:r>
              <a:rPr lang="en-US" sz="226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Widgets that hold state, allowing them to re-render when the state changes.</a:t>
            </a:r>
          </a:p>
          <a:p>
            <a:pPr algn="l" marL="489719" indent="-244860" lvl="1">
              <a:lnSpc>
                <a:spcPts val="4060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Element Tree: </a:t>
            </a:r>
            <a:r>
              <a:rPr lang="en-US" sz="226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Manages the relationship between widgets and their respective render objects, keeping track of the widget configuration.</a:t>
            </a:r>
          </a:p>
          <a:p>
            <a:pPr algn="l" marL="489719" indent="-244860" lvl="1">
              <a:lnSpc>
                <a:spcPts val="4060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Render Tree:</a:t>
            </a:r>
            <a:r>
              <a:rPr lang="en-US" sz="226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Describes the layout and painting of widgets, handling the actual rendering on the screen.</a:t>
            </a:r>
          </a:p>
          <a:p>
            <a:pPr algn="l" marL="489719" indent="-244860" lvl="1">
              <a:lnSpc>
                <a:spcPts val="4060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Widget Lifecycle: Stateless and Stateful widgets have different lifecycles, dictating how they are created, updated, and destroyed.</a:t>
            </a:r>
          </a:p>
          <a:p>
            <a:pPr algn="l" marL="489719" indent="-244860" lvl="1">
              <a:lnSpc>
                <a:spcPts val="4060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Build Method:</a:t>
            </a:r>
            <a:r>
              <a:rPr lang="en-US" sz="226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Both Stateless and Stateful widgets use a build method to describe how to display themselves.</a:t>
            </a:r>
          </a:p>
          <a:p>
            <a:pPr algn="l" marL="489719" indent="-244860" lvl="1">
              <a:lnSpc>
                <a:spcPts val="4060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Context:</a:t>
            </a:r>
            <a:r>
              <a:rPr lang="en-US" sz="226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Each widget has a BuildContext, which provides information about the position of the widget in the widget tree.</a:t>
            </a:r>
          </a:p>
          <a:p>
            <a:pPr algn="l" marL="489719" indent="-244860" lvl="1">
              <a:lnSpc>
                <a:spcPts val="4060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Render Objects:</a:t>
            </a:r>
            <a:r>
              <a:rPr lang="en-US" sz="226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Render objects perform layout calculations and paint operations, forming the render tree.</a:t>
            </a:r>
          </a:p>
          <a:p>
            <a:pPr algn="l" marL="489719" indent="-244860" lvl="1">
              <a:lnSpc>
                <a:spcPts val="4060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Element Binding:</a:t>
            </a:r>
            <a:r>
              <a:rPr lang="en-US" sz="226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Elements bind the widget tree to the render tree, ensuring that changes in the widget tree propagate to the render tree.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92340" y="1872243"/>
            <a:ext cx="11503321" cy="6542514"/>
          </a:xfrm>
          <a:custGeom>
            <a:avLst/>
            <a:gdLst/>
            <a:ahLst/>
            <a:cxnLst/>
            <a:rect r="r" b="b" t="t" l="l"/>
            <a:pathLst>
              <a:path h="6542514" w="11503321">
                <a:moveTo>
                  <a:pt x="0" y="0"/>
                </a:moveTo>
                <a:lnTo>
                  <a:pt x="11503320" y="0"/>
                </a:lnTo>
                <a:lnTo>
                  <a:pt x="11503320" y="6542514"/>
                </a:lnTo>
                <a:lnTo>
                  <a:pt x="0" y="6542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E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08196"/>
            <a:ext cx="16230600" cy="844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Widget Binding and Actual Tree Structure on Widget Construction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Initial Widget Construction: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When a Flutter app starts, the main() function calls runApp(), which inflates the widget tree.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Widget Creation: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Each widget is instantiated and added to the widget tree.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Element Creation: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For each widget, a corresponding element is created, forming the element tree.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Render Object Creation: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Elements create and manage render objects, forming the render tree.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Element Binding: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Elements bind widgets to render objects, ensuring a seamless flow of data and layout.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Widget Configuration: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Elements store the configuration of their associated widgets, allowing them to rebuild when necessary.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BuildContext: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Provides information about the widget’s location in the tree and is used to look up other elements and render objects.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Rebuild Mechanism: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When a widget’s state changes, it triggers a rebuild, updating the widget and its corresponding element and render object.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Layout Pass: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The render tree performs a layout pass to calculate the size and position of each render object.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Paint Pass: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After layout, the render tree performs a paint pass, rendering each object on the screen.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03128" y="1465755"/>
            <a:ext cx="12481745" cy="7355491"/>
          </a:xfrm>
          <a:custGeom>
            <a:avLst/>
            <a:gdLst/>
            <a:ahLst/>
            <a:cxnLst/>
            <a:rect r="r" b="b" t="t" l="l"/>
            <a:pathLst>
              <a:path h="7355491" w="12481745">
                <a:moveTo>
                  <a:pt x="0" y="0"/>
                </a:moveTo>
                <a:lnTo>
                  <a:pt x="12481744" y="0"/>
                </a:lnTo>
                <a:lnTo>
                  <a:pt x="12481744" y="7355490"/>
                </a:lnTo>
                <a:lnTo>
                  <a:pt x="0" y="73554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15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DAFtZBbzf9c</dc:identifier>
  <dcterms:modified xsi:type="dcterms:W3CDTF">2011-08-01T06:04:30Z</dcterms:modified>
  <cp:revision>1</cp:revision>
  <dc:title>App dev</dc:title>
</cp:coreProperties>
</file>