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notesMasterIdLst>
    <p:notesMasterId r:id="rId16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9010313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59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485" y="43"/>
      </p:cViewPr>
      <p:guideLst>
        <p:guide orient="horz" pos="3368"/>
        <p:guide pos="59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ED4C05"/>
                </a:solidFill>
                <a:latin typeface="Calibri"/>
              </a:rPr>
              <a:t>Click to move the slide</a:t>
            </a: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7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7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7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7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D6AE0CA-D85F-47E1-B80C-D0A5F6804EC5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256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1336675"/>
            <a:ext cx="6413500" cy="360680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755640" y="5146560"/>
            <a:ext cx="6044040" cy="420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ldNum" idx="4"/>
          </p:nvPr>
        </p:nvSpPr>
        <p:spPr>
          <a:xfrm>
            <a:off x="4280040" y="10156680"/>
            <a:ext cx="3273840" cy="53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cs-CZ" sz="1200" b="0" strike="noStrike" spc="-1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0718E13-A5DC-4FCE-97E5-B18005E6ABB8}" type="slidenum">
              <a:rPr lang="cs-CZ" sz="1200" b="0" strike="noStrike" spc="-1">
                <a:solidFill>
                  <a:schemeClr val="dk1"/>
                </a:solidFill>
                <a:latin typeface="Times New Roman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185166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228600" y="5874480"/>
            <a:ext cx="185166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22860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971676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489000" y="17992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12749400" y="17992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228600" y="58744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6489000" y="58744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12749400" y="58744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228600" y="1799280"/>
            <a:ext cx="185166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185166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228600" y="896760"/>
            <a:ext cx="15773400" cy="303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22860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228600" y="1799280"/>
            <a:ext cx="185166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971676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228600" y="5874480"/>
            <a:ext cx="185166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185166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228600" y="5874480"/>
            <a:ext cx="185166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22860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971676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489000" y="17992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2749400" y="17992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228600" y="58744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/>
          </p:nvPr>
        </p:nvSpPr>
        <p:spPr>
          <a:xfrm>
            <a:off x="6489000" y="58744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/>
          </p:nvPr>
        </p:nvSpPr>
        <p:spPr>
          <a:xfrm>
            <a:off x="12749400" y="58744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228600" y="1799280"/>
            <a:ext cx="185166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185166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185166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228600" y="896760"/>
            <a:ext cx="15773400" cy="303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22860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971676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228600" y="5874480"/>
            <a:ext cx="185166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185166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228600" y="5874480"/>
            <a:ext cx="185166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22860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971676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489000" y="17992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12749400" y="17992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228600" y="58744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6489000" y="58744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12749400" y="58744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228600" y="1799280"/>
            <a:ext cx="185166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185166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228600" y="896760"/>
            <a:ext cx="15773400" cy="303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22860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971676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228600" y="5874480"/>
            <a:ext cx="185166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185166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228600" y="5874480"/>
            <a:ext cx="185166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22860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971676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489000" y="17992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12749400" y="17992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228600" y="58744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6489000" y="58744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12749400" y="58744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228600" y="1799280"/>
            <a:ext cx="185166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185166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228600" y="896760"/>
            <a:ext cx="15773400" cy="303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22860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971676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228600" y="5874480"/>
            <a:ext cx="185166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185166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228600" y="5874480"/>
            <a:ext cx="185166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22860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/>
          </p:nvPr>
        </p:nvSpPr>
        <p:spPr>
          <a:xfrm>
            <a:off x="971676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228600" y="896760"/>
            <a:ext cx="15773400" cy="303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6489000" y="17992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12749400" y="17992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/>
          </p:nvPr>
        </p:nvSpPr>
        <p:spPr>
          <a:xfrm>
            <a:off x="228600" y="58744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/>
          </p:nvPr>
        </p:nvSpPr>
        <p:spPr>
          <a:xfrm>
            <a:off x="6489000" y="58744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/>
          </p:nvPr>
        </p:nvSpPr>
        <p:spPr>
          <a:xfrm>
            <a:off x="12749400" y="58744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ubTitle"/>
          </p:nvPr>
        </p:nvSpPr>
        <p:spPr>
          <a:xfrm>
            <a:off x="228600" y="1799280"/>
            <a:ext cx="185166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185166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ubTitle"/>
          </p:nvPr>
        </p:nvSpPr>
        <p:spPr>
          <a:xfrm>
            <a:off x="228600" y="896760"/>
            <a:ext cx="15773400" cy="303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22860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/>
          </p:nvPr>
        </p:nvSpPr>
        <p:spPr>
          <a:xfrm>
            <a:off x="971676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228600" y="5874480"/>
            <a:ext cx="185166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22860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185166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228600" y="5874480"/>
            <a:ext cx="185166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22860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/>
          </p:nvPr>
        </p:nvSpPr>
        <p:spPr>
          <a:xfrm>
            <a:off x="971676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6489000" y="17992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12749400" y="17992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/>
          </p:nvPr>
        </p:nvSpPr>
        <p:spPr>
          <a:xfrm>
            <a:off x="228600" y="58744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6" name="PlaceHolder 6"/>
          <p:cNvSpPr>
            <a:spLocks noGrp="1"/>
          </p:cNvSpPr>
          <p:nvPr>
            <p:ph/>
          </p:nvPr>
        </p:nvSpPr>
        <p:spPr>
          <a:xfrm>
            <a:off x="6489000" y="58744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7" name="PlaceHolder 7"/>
          <p:cNvSpPr>
            <a:spLocks noGrp="1"/>
          </p:cNvSpPr>
          <p:nvPr>
            <p:ph/>
          </p:nvPr>
        </p:nvSpPr>
        <p:spPr>
          <a:xfrm>
            <a:off x="12749400" y="58744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ubTitle"/>
          </p:nvPr>
        </p:nvSpPr>
        <p:spPr>
          <a:xfrm>
            <a:off x="228600" y="1799280"/>
            <a:ext cx="185166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185166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ubTitle"/>
          </p:nvPr>
        </p:nvSpPr>
        <p:spPr>
          <a:xfrm>
            <a:off x="228600" y="896760"/>
            <a:ext cx="15773400" cy="303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/>
          </p:nvPr>
        </p:nvSpPr>
        <p:spPr>
          <a:xfrm>
            <a:off x="22860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971676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971676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228600" y="5874480"/>
            <a:ext cx="185166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185166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228600" y="5874480"/>
            <a:ext cx="185166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/>
          </p:nvPr>
        </p:nvSpPr>
        <p:spPr>
          <a:xfrm>
            <a:off x="22860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/>
          </p:nvPr>
        </p:nvSpPr>
        <p:spPr>
          <a:xfrm>
            <a:off x="9716760" y="58744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6489000" y="17992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/>
          </p:nvPr>
        </p:nvSpPr>
        <p:spPr>
          <a:xfrm>
            <a:off x="12749400" y="17992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/>
          </p:nvPr>
        </p:nvSpPr>
        <p:spPr>
          <a:xfrm>
            <a:off x="228600" y="58744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0" name="PlaceHolder 6"/>
          <p:cNvSpPr>
            <a:spLocks noGrp="1"/>
          </p:cNvSpPr>
          <p:nvPr>
            <p:ph/>
          </p:nvPr>
        </p:nvSpPr>
        <p:spPr>
          <a:xfrm>
            <a:off x="6489000" y="58744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1" name="PlaceHolder 7"/>
          <p:cNvSpPr>
            <a:spLocks noGrp="1"/>
          </p:cNvSpPr>
          <p:nvPr>
            <p:ph/>
          </p:nvPr>
        </p:nvSpPr>
        <p:spPr>
          <a:xfrm>
            <a:off x="12749400" y="5874480"/>
            <a:ext cx="596196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1" strike="noStrike" spc="-1">
              <a:solidFill>
                <a:srgbClr val="ED4C05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22860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716760" y="1799280"/>
            <a:ext cx="90360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228600" y="5874480"/>
            <a:ext cx="18516600" cy="372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9865080"/>
            <a:ext cx="19009440" cy="809280"/>
            <a:chOff x="0" y="9865080"/>
            <a:chExt cx="19009440" cy="809280"/>
          </a:xfrm>
        </p:grpSpPr>
        <p:grpSp>
          <p:nvGrpSpPr>
            <p:cNvPr id="13" name="Group 6"/>
            <p:cNvGrpSpPr/>
            <p:nvPr/>
          </p:nvGrpSpPr>
          <p:grpSpPr>
            <a:xfrm>
              <a:off x="0" y="9865080"/>
              <a:ext cx="19009440" cy="809280"/>
              <a:chOff x="0" y="9865080"/>
              <a:chExt cx="19009440" cy="809280"/>
            </a:xfrm>
          </p:grpSpPr>
          <p:sp>
            <p:nvSpPr>
              <p:cNvPr id="2" name="object 2"/>
              <p:cNvSpPr/>
              <p:nvPr/>
            </p:nvSpPr>
            <p:spPr>
              <a:xfrm>
                <a:off x="0" y="9865080"/>
                <a:ext cx="4781160" cy="809280"/>
              </a:xfrm>
              <a:custGeom>
                <a:avLst/>
                <a:gdLst>
                  <a:gd name="textAreaLeft" fmla="*/ 0 w 4781160"/>
                  <a:gd name="textAreaRight" fmla="*/ 4781520 w 478116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92300" h="440055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009EF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" name="object 3"/>
              <p:cNvSpPr/>
              <p:nvPr/>
            </p:nvSpPr>
            <p:spPr>
              <a:xfrm>
                <a:off x="14250600" y="9865080"/>
                <a:ext cx="4758840" cy="809280"/>
              </a:xfrm>
              <a:custGeom>
                <a:avLst/>
                <a:gdLst>
                  <a:gd name="textAreaLeft" fmla="*/ 0 w 4758840"/>
                  <a:gd name="textAreaRight" fmla="*/ 4759200 w 475884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83409" h="440055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" name="object 2"/>
              <p:cNvSpPr/>
              <p:nvPr/>
            </p:nvSpPr>
            <p:spPr>
              <a:xfrm>
                <a:off x="4750200" y="9865080"/>
                <a:ext cx="4781160" cy="809280"/>
              </a:xfrm>
              <a:custGeom>
                <a:avLst/>
                <a:gdLst>
                  <a:gd name="textAreaLeft" fmla="*/ 0 w 4781160"/>
                  <a:gd name="textAreaRight" fmla="*/ 4781520 w 478116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92300" h="440055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BF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" name="object 2"/>
              <p:cNvSpPr/>
              <p:nvPr/>
            </p:nvSpPr>
            <p:spPr>
              <a:xfrm>
                <a:off x="9500400" y="9865080"/>
                <a:ext cx="4781160" cy="809280"/>
              </a:xfrm>
              <a:custGeom>
                <a:avLst/>
                <a:gdLst>
                  <a:gd name="textAreaLeft" fmla="*/ 0 w 4781160"/>
                  <a:gd name="textAreaRight" fmla="*/ 4781520 w 478116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92300" h="440055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A1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6" name="object 5"/>
            <p:cNvSpPr/>
            <p:nvPr/>
          </p:nvSpPr>
          <p:spPr>
            <a:xfrm>
              <a:off x="36000" y="9948600"/>
              <a:ext cx="4665240" cy="51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PES University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object 5"/>
            <p:cNvSpPr/>
            <p:nvPr/>
          </p:nvSpPr>
          <p:spPr>
            <a:xfrm>
              <a:off x="4758840" y="9960480"/>
              <a:ext cx="4781160" cy="51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Department of CA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object 5"/>
            <p:cNvSpPr/>
            <p:nvPr/>
          </p:nvSpPr>
          <p:spPr>
            <a:xfrm>
              <a:off x="9541080" y="9945360"/>
              <a:ext cx="4665240" cy="51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Semester III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object 5"/>
            <p:cNvSpPr/>
            <p:nvPr/>
          </p:nvSpPr>
          <p:spPr>
            <a:xfrm>
              <a:off x="14259240" y="9935280"/>
              <a:ext cx="4750200" cy="51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Capstone Project - Phase 1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28600" y="896760"/>
            <a:ext cx="15773400" cy="65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000" b="1" strike="noStrike" spc="-1">
                <a:solidFill>
                  <a:srgbClr val="ED4C05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28600" y="1799280"/>
            <a:ext cx="18516600" cy="780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15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15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15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8600" y="756360"/>
            <a:ext cx="15773400" cy="83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BE480A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8600" y="2713680"/>
            <a:ext cx="18516600" cy="68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15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15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15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pic>
        <p:nvPicPr>
          <p:cNvPr id="50" name="Picture 49"/>
          <p:cNvPicPr/>
          <p:nvPr/>
        </p:nvPicPr>
        <p:blipFill>
          <a:blip r:embed="rId14"/>
          <a:srcRect b="23039"/>
          <a:stretch/>
        </p:blipFill>
        <p:spPr>
          <a:xfrm>
            <a:off x="16230600" y="173160"/>
            <a:ext cx="2671560" cy="128088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228600" y="118080"/>
            <a:ext cx="15773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2F5597"/>
                </a:solidFill>
                <a:latin typeface="Calibri"/>
                <a:ea typeface="DejaVu Sans"/>
              </a:rPr>
              <a:t>Capstone Project – Phase I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Line 2"/>
          <p:cNvSpPr/>
          <p:nvPr/>
        </p:nvSpPr>
        <p:spPr>
          <a:xfrm>
            <a:off x="-7920" y="1589400"/>
            <a:ext cx="19018080" cy="4356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53" name="Group 1"/>
          <p:cNvGrpSpPr/>
          <p:nvPr/>
        </p:nvGrpSpPr>
        <p:grpSpPr>
          <a:xfrm>
            <a:off x="-360" y="1631520"/>
            <a:ext cx="7772760" cy="870480"/>
            <a:chOff x="-360" y="1631520"/>
            <a:chExt cx="7772760" cy="870480"/>
          </a:xfrm>
        </p:grpSpPr>
        <p:sp>
          <p:nvSpPr>
            <p:cNvPr id="54" name="object 4"/>
            <p:cNvSpPr/>
            <p:nvPr/>
          </p:nvSpPr>
          <p:spPr>
            <a:xfrm>
              <a:off x="-360" y="1631520"/>
              <a:ext cx="7110360" cy="870480"/>
            </a:xfrm>
            <a:custGeom>
              <a:avLst/>
              <a:gdLst>
                <a:gd name="textAreaLeft" fmla="*/ 0 w 7110360"/>
                <a:gd name="textAreaRight" fmla="*/ 7110720 w 7110360"/>
                <a:gd name="textAreaTop" fmla="*/ 0 h 870480"/>
                <a:gd name="textAreaBottom" fmla="*/ 870840 h 870480"/>
              </a:gdLst>
              <a:ahLst/>
              <a:cxnLst/>
              <a:rect l="textAreaLeft" t="textAreaTop" r="textAreaRight" b="textAreaBottom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object 5"/>
            <p:cNvSpPr/>
            <p:nvPr/>
          </p:nvSpPr>
          <p:spPr>
            <a:xfrm>
              <a:off x="6427800" y="1631520"/>
              <a:ext cx="1344600" cy="870480"/>
            </a:xfrm>
            <a:custGeom>
              <a:avLst/>
              <a:gdLst>
                <a:gd name="textAreaLeft" fmla="*/ 0 w 1344600"/>
                <a:gd name="textAreaRight" fmla="*/ 1344960 w 1344600"/>
                <a:gd name="textAreaTop" fmla="*/ 0 h 870480"/>
                <a:gd name="textAreaBottom" fmla="*/ 870840 h 870480"/>
              </a:gdLst>
              <a:ahLst/>
              <a:cxnLst/>
              <a:rect l="textAreaLeft" t="textAreaTop" r="textAreaRight" b="textAreaBottom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-360" y="9865080"/>
            <a:ext cx="19009440" cy="809280"/>
            <a:chOff x="-360" y="9865080"/>
            <a:chExt cx="19009440" cy="809280"/>
          </a:xfrm>
        </p:grpSpPr>
        <p:grpSp>
          <p:nvGrpSpPr>
            <p:cNvPr id="57" name="Group 6"/>
            <p:cNvGrpSpPr/>
            <p:nvPr/>
          </p:nvGrpSpPr>
          <p:grpSpPr>
            <a:xfrm>
              <a:off x="-360" y="9865080"/>
              <a:ext cx="19009440" cy="809280"/>
              <a:chOff x="-360" y="9865080"/>
              <a:chExt cx="19009440" cy="809280"/>
            </a:xfrm>
          </p:grpSpPr>
          <p:sp>
            <p:nvSpPr>
              <p:cNvPr id="58" name="object 2"/>
              <p:cNvSpPr/>
              <p:nvPr/>
            </p:nvSpPr>
            <p:spPr>
              <a:xfrm>
                <a:off x="-360" y="9865080"/>
                <a:ext cx="4781160" cy="809280"/>
              </a:xfrm>
              <a:custGeom>
                <a:avLst/>
                <a:gdLst>
                  <a:gd name="textAreaLeft" fmla="*/ 0 w 4781160"/>
                  <a:gd name="textAreaRight" fmla="*/ 4781520 w 478116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92300" h="440055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009EF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" name="object 3"/>
              <p:cNvSpPr/>
              <p:nvPr/>
            </p:nvSpPr>
            <p:spPr>
              <a:xfrm>
                <a:off x="14250240" y="9865080"/>
                <a:ext cx="4758840" cy="809280"/>
              </a:xfrm>
              <a:custGeom>
                <a:avLst/>
                <a:gdLst>
                  <a:gd name="textAreaLeft" fmla="*/ 0 w 4758840"/>
                  <a:gd name="textAreaRight" fmla="*/ 4759200 w 475884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83409" h="440055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" name="object 2"/>
              <p:cNvSpPr/>
              <p:nvPr/>
            </p:nvSpPr>
            <p:spPr>
              <a:xfrm>
                <a:off x="4749840" y="9865080"/>
                <a:ext cx="4781160" cy="809280"/>
              </a:xfrm>
              <a:custGeom>
                <a:avLst/>
                <a:gdLst>
                  <a:gd name="textAreaLeft" fmla="*/ 0 w 4781160"/>
                  <a:gd name="textAreaRight" fmla="*/ 4781520 w 478116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92300" h="440055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BF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" name="object 2"/>
              <p:cNvSpPr/>
              <p:nvPr/>
            </p:nvSpPr>
            <p:spPr>
              <a:xfrm>
                <a:off x="9500040" y="9865080"/>
                <a:ext cx="4781160" cy="809280"/>
              </a:xfrm>
              <a:custGeom>
                <a:avLst/>
                <a:gdLst>
                  <a:gd name="textAreaLeft" fmla="*/ 0 w 4781160"/>
                  <a:gd name="textAreaRight" fmla="*/ 4781520 w 478116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92300" h="440055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A1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62" name="object 5"/>
            <p:cNvSpPr/>
            <p:nvPr/>
          </p:nvSpPr>
          <p:spPr>
            <a:xfrm>
              <a:off x="35640" y="9948600"/>
              <a:ext cx="4665240" cy="51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PES University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object 5"/>
            <p:cNvSpPr/>
            <p:nvPr/>
          </p:nvSpPr>
          <p:spPr>
            <a:xfrm>
              <a:off x="4758480" y="9960480"/>
              <a:ext cx="4781160" cy="51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Department of CA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object 5"/>
            <p:cNvSpPr/>
            <p:nvPr/>
          </p:nvSpPr>
          <p:spPr>
            <a:xfrm>
              <a:off x="9540720" y="9945360"/>
              <a:ext cx="4665240" cy="51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Semester III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object 5"/>
            <p:cNvSpPr/>
            <p:nvPr/>
          </p:nvSpPr>
          <p:spPr>
            <a:xfrm>
              <a:off x="14258880" y="9935280"/>
              <a:ext cx="4750200" cy="51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Capstone Project - Phase 1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28600" y="756360"/>
            <a:ext cx="15773400" cy="83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BE480A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228600" y="2713680"/>
            <a:ext cx="18516600" cy="68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15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15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15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pic>
        <p:nvPicPr>
          <p:cNvPr id="104" name="Picture 103"/>
          <p:cNvPicPr/>
          <p:nvPr/>
        </p:nvPicPr>
        <p:blipFill>
          <a:blip r:embed="rId14"/>
          <a:srcRect b="23039"/>
          <a:stretch/>
        </p:blipFill>
        <p:spPr>
          <a:xfrm>
            <a:off x="16230600" y="173160"/>
            <a:ext cx="2671560" cy="128088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228600" y="118080"/>
            <a:ext cx="15773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2F5597"/>
                </a:solidFill>
                <a:latin typeface="Calibri"/>
                <a:ea typeface="DejaVu Sans"/>
              </a:rPr>
              <a:t>Capstone Project – Phase I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Line 2"/>
          <p:cNvSpPr/>
          <p:nvPr/>
        </p:nvSpPr>
        <p:spPr>
          <a:xfrm>
            <a:off x="-7920" y="1589400"/>
            <a:ext cx="19018080" cy="4356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07" name="Group 1"/>
          <p:cNvGrpSpPr/>
          <p:nvPr/>
        </p:nvGrpSpPr>
        <p:grpSpPr>
          <a:xfrm>
            <a:off x="-360" y="1631520"/>
            <a:ext cx="7772760" cy="870480"/>
            <a:chOff x="-360" y="1631520"/>
            <a:chExt cx="7772760" cy="870480"/>
          </a:xfrm>
        </p:grpSpPr>
        <p:sp>
          <p:nvSpPr>
            <p:cNvPr id="108" name="object 4"/>
            <p:cNvSpPr/>
            <p:nvPr/>
          </p:nvSpPr>
          <p:spPr>
            <a:xfrm>
              <a:off x="-360" y="1631520"/>
              <a:ext cx="7110360" cy="870480"/>
            </a:xfrm>
            <a:custGeom>
              <a:avLst/>
              <a:gdLst>
                <a:gd name="textAreaLeft" fmla="*/ 0 w 7110360"/>
                <a:gd name="textAreaRight" fmla="*/ 7110720 w 7110360"/>
                <a:gd name="textAreaTop" fmla="*/ 0 h 870480"/>
                <a:gd name="textAreaBottom" fmla="*/ 870840 h 870480"/>
              </a:gdLst>
              <a:ahLst/>
              <a:cxnLst/>
              <a:rect l="textAreaLeft" t="textAreaTop" r="textAreaRight" b="textAreaBottom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object 5"/>
            <p:cNvSpPr/>
            <p:nvPr/>
          </p:nvSpPr>
          <p:spPr>
            <a:xfrm>
              <a:off x="6427800" y="1631520"/>
              <a:ext cx="1344600" cy="870480"/>
            </a:xfrm>
            <a:custGeom>
              <a:avLst/>
              <a:gdLst>
                <a:gd name="textAreaLeft" fmla="*/ 0 w 1344600"/>
                <a:gd name="textAreaRight" fmla="*/ 1344960 w 1344600"/>
                <a:gd name="textAreaTop" fmla="*/ 0 h 870480"/>
                <a:gd name="textAreaBottom" fmla="*/ 870840 h 870480"/>
              </a:gdLst>
              <a:ahLst/>
              <a:cxnLst/>
              <a:rect l="textAreaLeft" t="textAreaTop" r="textAreaRight" b="textAreaBottom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-360" y="9865080"/>
            <a:ext cx="19009440" cy="809280"/>
            <a:chOff x="-360" y="9865080"/>
            <a:chExt cx="19009440" cy="809280"/>
          </a:xfrm>
        </p:grpSpPr>
        <p:grpSp>
          <p:nvGrpSpPr>
            <p:cNvPr id="111" name="Group 6"/>
            <p:cNvGrpSpPr/>
            <p:nvPr/>
          </p:nvGrpSpPr>
          <p:grpSpPr>
            <a:xfrm>
              <a:off x="-360" y="9865080"/>
              <a:ext cx="19009440" cy="809280"/>
              <a:chOff x="-360" y="9865080"/>
              <a:chExt cx="19009440" cy="809280"/>
            </a:xfrm>
          </p:grpSpPr>
          <p:sp>
            <p:nvSpPr>
              <p:cNvPr id="112" name="object 2"/>
              <p:cNvSpPr/>
              <p:nvPr/>
            </p:nvSpPr>
            <p:spPr>
              <a:xfrm>
                <a:off x="-360" y="9865080"/>
                <a:ext cx="4781160" cy="809280"/>
              </a:xfrm>
              <a:custGeom>
                <a:avLst/>
                <a:gdLst>
                  <a:gd name="textAreaLeft" fmla="*/ 0 w 4781160"/>
                  <a:gd name="textAreaRight" fmla="*/ 4781520 w 478116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92300" h="440055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009EF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3" name="object 3"/>
              <p:cNvSpPr/>
              <p:nvPr/>
            </p:nvSpPr>
            <p:spPr>
              <a:xfrm>
                <a:off x="14250240" y="9865080"/>
                <a:ext cx="4758840" cy="809280"/>
              </a:xfrm>
              <a:custGeom>
                <a:avLst/>
                <a:gdLst>
                  <a:gd name="textAreaLeft" fmla="*/ 0 w 4758840"/>
                  <a:gd name="textAreaRight" fmla="*/ 4759200 w 475884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83409" h="440055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4" name="object 2"/>
              <p:cNvSpPr/>
              <p:nvPr/>
            </p:nvSpPr>
            <p:spPr>
              <a:xfrm>
                <a:off x="4749840" y="9865080"/>
                <a:ext cx="4781160" cy="809280"/>
              </a:xfrm>
              <a:custGeom>
                <a:avLst/>
                <a:gdLst>
                  <a:gd name="textAreaLeft" fmla="*/ 0 w 4781160"/>
                  <a:gd name="textAreaRight" fmla="*/ 4781520 w 478116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92300" h="440055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BF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" name="object 2"/>
              <p:cNvSpPr/>
              <p:nvPr/>
            </p:nvSpPr>
            <p:spPr>
              <a:xfrm>
                <a:off x="9500040" y="9865080"/>
                <a:ext cx="4781160" cy="809280"/>
              </a:xfrm>
              <a:custGeom>
                <a:avLst/>
                <a:gdLst>
                  <a:gd name="textAreaLeft" fmla="*/ 0 w 4781160"/>
                  <a:gd name="textAreaRight" fmla="*/ 4781520 w 478116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92300" h="440055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A1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16" name="object 5"/>
            <p:cNvSpPr/>
            <p:nvPr/>
          </p:nvSpPr>
          <p:spPr>
            <a:xfrm>
              <a:off x="35640" y="9948600"/>
              <a:ext cx="4665240" cy="51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PES University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object 5"/>
            <p:cNvSpPr/>
            <p:nvPr/>
          </p:nvSpPr>
          <p:spPr>
            <a:xfrm>
              <a:off x="4758480" y="9960480"/>
              <a:ext cx="4781160" cy="51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Department of CA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object 5"/>
            <p:cNvSpPr/>
            <p:nvPr/>
          </p:nvSpPr>
          <p:spPr>
            <a:xfrm>
              <a:off x="9540720" y="9945360"/>
              <a:ext cx="4665240" cy="51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Semester III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object 5"/>
            <p:cNvSpPr/>
            <p:nvPr/>
          </p:nvSpPr>
          <p:spPr>
            <a:xfrm>
              <a:off x="14258880" y="9935280"/>
              <a:ext cx="4750200" cy="51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Capstone Project - Phase 1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28600" y="756360"/>
            <a:ext cx="15773400" cy="83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BE480A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228600" y="2713680"/>
            <a:ext cx="18516600" cy="68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15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15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15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pic>
        <p:nvPicPr>
          <p:cNvPr id="158" name="Picture 157"/>
          <p:cNvPicPr/>
          <p:nvPr/>
        </p:nvPicPr>
        <p:blipFill>
          <a:blip r:embed="rId14"/>
          <a:srcRect b="23039"/>
          <a:stretch/>
        </p:blipFill>
        <p:spPr>
          <a:xfrm>
            <a:off x="16230600" y="173160"/>
            <a:ext cx="2671560" cy="128088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228600" y="118080"/>
            <a:ext cx="15773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2F5597"/>
                </a:solidFill>
                <a:latin typeface="Calibri"/>
                <a:ea typeface="DejaVu Sans"/>
              </a:rPr>
              <a:t>Capstone Project – Phase I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Line 2"/>
          <p:cNvSpPr/>
          <p:nvPr/>
        </p:nvSpPr>
        <p:spPr>
          <a:xfrm>
            <a:off x="-7920" y="1589400"/>
            <a:ext cx="19018080" cy="4356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61" name="Group 1"/>
          <p:cNvGrpSpPr/>
          <p:nvPr/>
        </p:nvGrpSpPr>
        <p:grpSpPr>
          <a:xfrm>
            <a:off x="-360" y="1631520"/>
            <a:ext cx="7772760" cy="870480"/>
            <a:chOff x="-360" y="1631520"/>
            <a:chExt cx="7772760" cy="870480"/>
          </a:xfrm>
        </p:grpSpPr>
        <p:sp>
          <p:nvSpPr>
            <p:cNvPr id="162" name="object 4"/>
            <p:cNvSpPr/>
            <p:nvPr/>
          </p:nvSpPr>
          <p:spPr>
            <a:xfrm>
              <a:off x="-360" y="1631520"/>
              <a:ext cx="7110360" cy="870480"/>
            </a:xfrm>
            <a:custGeom>
              <a:avLst/>
              <a:gdLst>
                <a:gd name="textAreaLeft" fmla="*/ 0 w 7110360"/>
                <a:gd name="textAreaRight" fmla="*/ 7110720 w 7110360"/>
                <a:gd name="textAreaTop" fmla="*/ 0 h 870480"/>
                <a:gd name="textAreaBottom" fmla="*/ 870840 h 870480"/>
              </a:gdLst>
              <a:ahLst/>
              <a:cxnLst/>
              <a:rect l="textAreaLeft" t="textAreaTop" r="textAreaRight" b="textAreaBottom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object 5"/>
            <p:cNvSpPr/>
            <p:nvPr/>
          </p:nvSpPr>
          <p:spPr>
            <a:xfrm>
              <a:off x="6427800" y="1631520"/>
              <a:ext cx="1344600" cy="870480"/>
            </a:xfrm>
            <a:custGeom>
              <a:avLst/>
              <a:gdLst>
                <a:gd name="textAreaLeft" fmla="*/ 0 w 1344600"/>
                <a:gd name="textAreaRight" fmla="*/ 1344960 w 1344600"/>
                <a:gd name="textAreaTop" fmla="*/ 0 h 870480"/>
                <a:gd name="textAreaBottom" fmla="*/ 870840 h 870480"/>
              </a:gdLst>
              <a:ahLst/>
              <a:cxnLst/>
              <a:rect l="textAreaLeft" t="textAreaTop" r="textAreaRight" b="textAreaBottom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-360" y="9865080"/>
            <a:ext cx="19009440" cy="809280"/>
            <a:chOff x="-360" y="9865080"/>
            <a:chExt cx="19009440" cy="809280"/>
          </a:xfrm>
        </p:grpSpPr>
        <p:grpSp>
          <p:nvGrpSpPr>
            <p:cNvPr id="165" name="Group 6"/>
            <p:cNvGrpSpPr/>
            <p:nvPr/>
          </p:nvGrpSpPr>
          <p:grpSpPr>
            <a:xfrm>
              <a:off x="-360" y="9865080"/>
              <a:ext cx="19009440" cy="809280"/>
              <a:chOff x="-360" y="9865080"/>
              <a:chExt cx="19009440" cy="809280"/>
            </a:xfrm>
          </p:grpSpPr>
          <p:sp>
            <p:nvSpPr>
              <p:cNvPr id="166" name="object 2"/>
              <p:cNvSpPr/>
              <p:nvPr/>
            </p:nvSpPr>
            <p:spPr>
              <a:xfrm>
                <a:off x="-360" y="9865080"/>
                <a:ext cx="4781160" cy="809280"/>
              </a:xfrm>
              <a:custGeom>
                <a:avLst/>
                <a:gdLst>
                  <a:gd name="textAreaLeft" fmla="*/ 0 w 4781160"/>
                  <a:gd name="textAreaRight" fmla="*/ 4781520 w 478116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92300" h="440055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009EF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7" name="object 3"/>
              <p:cNvSpPr/>
              <p:nvPr/>
            </p:nvSpPr>
            <p:spPr>
              <a:xfrm>
                <a:off x="14250240" y="9865080"/>
                <a:ext cx="4758840" cy="809280"/>
              </a:xfrm>
              <a:custGeom>
                <a:avLst/>
                <a:gdLst>
                  <a:gd name="textAreaLeft" fmla="*/ 0 w 4758840"/>
                  <a:gd name="textAreaRight" fmla="*/ 4759200 w 475884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83409" h="440055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8" name="object 2"/>
              <p:cNvSpPr/>
              <p:nvPr/>
            </p:nvSpPr>
            <p:spPr>
              <a:xfrm>
                <a:off x="4749840" y="9865080"/>
                <a:ext cx="4781160" cy="809280"/>
              </a:xfrm>
              <a:custGeom>
                <a:avLst/>
                <a:gdLst>
                  <a:gd name="textAreaLeft" fmla="*/ 0 w 4781160"/>
                  <a:gd name="textAreaRight" fmla="*/ 4781520 w 478116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92300" h="440055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BF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9" name="object 2"/>
              <p:cNvSpPr/>
              <p:nvPr/>
            </p:nvSpPr>
            <p:spPr>
              <a:xfrm>
                <a:off x="9500040" y="9865080"/>
                <a:ext cx="4781160" cy="809280"/>
              </a:xfrm>
              <a:custGeom>
                <a:avLst/>
                <a:gdLst>
                  <a:gd name="textAreaLeft" fmla="*/ 0 w 4781160"/>
                  <a:gd name="textAreaRight" fmla="*/ 4781520 w 478116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92300" h="440055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A1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70" name="object 5"/>
            <p:cNvSpPr/>
            <p:nvPr/>
          </p:nvSpPr>
          <p:spPr>
            <a:xfrm>
              <a:off x="35640" y="9948600"/>
              <a:ext cx="4665240" cy="51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PES University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1" name="object 5"/>
            <p:cNvSpPr/>
            <p:nvPr/>
          </p:nvSpPr>
          <p:spPr>
            <a:xfrm>
              <a:off x="4758480" y="9960480"/>
              <a:ext cx="4781160" cy="51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Department of CA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2" name="object 5"/>
            <p:cNvSpPr/>
            <p:nvPr/>
          </p:nvSpPr>
          <p:spPr>
            <a:xfrm>
              <a:off x="9540720" y="9945360"/>
              <a:ext cx="4665240" cy="51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Semester III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3" name="object 5"/>
            <p:cNvSpPr/>
            <p:nvPr/>
          </p:nvSpPr>
          <p:spPr>
            <a:xfrm>
              <a:off x="14258880" y="9935280"/>
              <a:ext cx="4750200" cy="51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Capstone Project - Phase 1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228600" y="756360"/>
            <a:ext cx="15773400" cy="83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BE480A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228600" y="2713680"/>
            <a:ext cx="18516600" cy="68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15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15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15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pic>
        <p:nvPicPr>
          <p:cNvPr id="212" name="Picture 211"/>
          <p:cNvPicPr/>
          <p:nvPr/>
        </p:nvPicPr>
        <p:blipFill>
          <a:blip r:embed="rId14"/>
          <a:srcRect b="23039"/>
          <a:stretch/>
        </p:blipFill>
        <p:spPr>
          <a:xfrm>
            <a:off x="16230600" y="173160"/>
            <a:ext cx="2671560" cy="128088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228600" y="118080"/>
            <a:ext cx="15773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2F5597"/>
                </a:solidFill>
                <a:latin typeface="Calibri"/>
                <a:ea typeface="DejaVu Sans"/>
              </a:rPr>
              <a:t>Capstone Project – Phase I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Line 2"/>
          <p:cNvSpPr/>
          <p:nvPr/>
        </p:nvSpPr>
        <p:spPr>
          <a:xfrm>
            <a:off x="-7920" y="1589400"/>
            <a:ext cx="19018080" cy="4356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15" name="Group 1"/>
          <p:cNvGrpSpPr/>
          <p:nvPr/>
        </p:nvGrpSpPr>
        <p:grpSpPr>
          <a:xfrm>
            <a:off x="-360" y="1631520"/>
            <a:ext cx="7772760" cy="870480"/>
            <a:chOff x="-360" y="1631520"/>
            <a:chExt cx="7772760" cy="870480"/>
          </a:xfrm>
        </p:grpSpPr>
        <p:sp>
          <p:nvSpPr>
            <p:cNvPr id="216" name="object 4"/>
            <p:cNvSpPr/>
            <p:nvPr/>
          </p:nvSpPr>
          <p:spPr>
            <a:xfrm>
              <a:off x="-360" y="1631520"/>
              <a:ext cx="7110360" cy="870480"/>
            </a:xfrm>
            <a:custGeom>
              <a:avLst/>
              <a:gdLst>
                <a:gd name="textAreaLeft" fmla="*/ 0 w 7110360"/>
                <a:gd name="textAreaRight" fmla="*/ 7110720 w 7110360"/>
                <a:gd name="textAreaTop" fmla="*/ 0 h 870480"/>
                <a:gd name="textAreaBottom" fmla="*/ 870840 h 870480"/>
              </a:gdLst>
              <a:ahLst/>
              <a:cxnLst/>
              <a:rect l="textAreaLeft" t="textAreaTop" r="textAreaRight" b="textAreaBottom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object 5"/>
            <p:cNvSpPr/>
            <p:nvPr/>
          </p:nvSpPr>
          <p:spPr>
            <a:xfrm>
              <a:off x="6427800" y="1631520"/>
              <a:ext cx="1344600" cy="870480"/>
            </a:xfrm>
            <a:custGeom>
              <a:avLst/>
              <a:gdLst>
                <a:gd name="textAreaLeft" fmla="*/ 0 w 1344600"/>
                <a:gd name="textAreaRight" fmla="*/ 1344960 w 1344600"/>
                <a:gd name="textAreaTop" fmla="*/ 0 h 870480"/>
                <a:gd name="textAreaBottom" fmla="*/ 870840 h 870480"/>
              </a:gdLst>
              <a:ahLst/>
              <a:cxnLst/>
              <a:rect l="textAreaLeft" t="textAreaTop" r="textAreaRight" b="textAreaBottom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360" y="9865080"/>
            <a:ext cx="19009440" cy="809280"/>
            <a:chOff x="-360" y="9865080"/>
            <a:chExt cx="19009440" cy="809280"/>
          </a:xfrm>
        </p:grpSpPr>
        <p:grpSp>
          <p:nvGrpSpPr>
            <p:cNvPr id="219" name="Group 6"/>
            <p:cNvGrpSpPr/>
            <p:nvPr/>
          </p:nvGrpSpPr>
          <p:grpSpPr>
            <a:xfrm>
              <a:off x="-360" y="9865080"/>
              <a:ext cx="19009440" cy="809280"/>
              <a:chOff x="-360" y="9865080"/>
              <a:chExt cx="19009440" cy="809280"/>
            </a:xfrm>
          </p:grpSpPr>
          <p:sp>
            <p:nvSpPr>
              <p:cNvPr id="220" name="object 2"/>
              <p:cNvSpPr/>
              <p:nvPr/>
            </p:nvSpPr>
            <p:spPr>
              <a:xfrm>
                <a:off x="-360" y="9865080"/>
                <a:ext cx="4781160" cy="809280"/>
              </a:xfrm>
              <a:custGeom>
                <a:avLst/>
                <a:gdLst>
                  <a:gd name="textAreaLeft" fmla="*/ 0 w 4781160"/>
                  <a:gd name="textAreaRight" fmla="*/ 4781520 w 478116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92300" h="440055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009EF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1" name="object 3"/>
              <p:cNvSpPr/>
              <p:nvPr/>
            </p:nvSpPr>
            <p:spPr>
              <a:xfrm>
                <a:off x="14250240" y="9865080"/>
                <a:ext cx="4758840" cy="809280"/>
              </a:xfrm>
              <a:custGeom>
                <a:avLst/>
                <a:gdLst>
                  <a:gd name="textAreaLeft" fmla="*/ 0 w 4758840"/>
                  <a:gd name="textAreaRight" fmla="*/ 4759200 w 475884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83409" h="440055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2" name="object 2"/>
              <p:cNvSpPr/>
              <p:nvPr/>
            </p:nvSpPr>
            <p:spPr>
              <a:xfrm>
                <a:off x="4749840" y="9865080"/>
                <a:ext cx="4781160" cy="809280"/>
              </a:xfrm>
              <a:custGeom>
                <a:avLst/>
                <a:gdLst>
                  <a:gd name="textAreaLeft" fmla="*/ 0 w 4781160"/>
                  <a:gd name="textAreaRight" fmla="*/ 4781520 w 478116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92300" h="440055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BF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3" name="object 2"/>
              <p:cNvSpPr/>
              <p:nvPr/>
            </p:nvSpPr>
            <p:spPr>
              <a:xfrm>
                <a:off x="9500040" y="9865080"/>
                <a:ext cx="4781160" cy="809280"/>
              </a:xfrm>
              <a:custGeom>
                <a:avLst/>
                <a:gdLst>
                  <a:gd name="textAreaLeft" fmla="*/ 0 w 4781160"/>
                  <a:gd name="textAreaRight" fmla="*/ 4781520 w 478116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92300" h="440055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A1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24" name="object 5"/>
            <p:cNvSpPr/>
            <p:nvPr/>
          </p:nvSpPr>
          <p:spPr>
            <a:xfrm>
              <a:off x="35640" y="9948600"/>
              <a:ext cx="4665240" cy="51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PES University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object 5"/>
            <p:cNvSpPr/>
            <p:nvPr/>
          </p:nvSpPr>
          <p:spPr>
            <a:xfrm>
              <a:off x="4758480" y="9960480"/>
              <a:ext cx="4781160" cy="51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Department of CA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object 5"/>
            <p:cNvSpPr/>
            <p:nvPr/>
          </p:nvSpPr>
          <p:spPr>
            <a:xfrm>
              <a:off x="9540720" y="9945360"/>
              <a:ext cx="4665240" cy="51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Semester III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7" name="object 5"/>
            <p:cNvSpPr/>
            <p:nvPr/>
          </p:nvSpPr>
          <p:spPr>
            <a:xfrm>
              <a:off x="14258880" y="9935280"/>
              <a:ext cx="4750200" cy="51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Capstone Project - Phase 1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228600" y="756360"/>
            <a:ext cx="15773400" cy="83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BE480A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228600" y="2713680"/>
            <a:ext cx="18516600" cy="68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15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15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15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pic>
        <p:nvPicPr>
          <p:cNvPr id="266" name="Picture 265"/>
          <p:cNvPicPr/>
          <p:nvPr/>
        </p:nvPicPr>
        <p:blipFill>
          <a:blip r:embed="rId14"/>
          <a:srcRect b="23039"/>
          <a:stretch/>
        </p:blipFill>
        <p:spPr>
          <a:xfrm>
            <a:off x="16230600" y="173160"/>
            <a:ext cx="2671560" cy="1280880"/>
          </a:xfrm>
          <a:prstGeom prst="rect">
            <a:avLst/>
          </a:prstGeom>
          <a:ln w="0">
            <a:noFill/>
          </a:ln>
        </p:spPr>
      </p:pic>
      <p:sp>
        <p:nvSpPr>
          <p:cNvPr id="267" name="CustomShape 1"/>
          <p:cNvSpPr/>
          <p:nvPr/>
        </p:nvSpPr>
        <p:spPr>
          <a:xfrm>
            <a:off x="228600" y="118080"/>
            <a:ext cx="15773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2F5597"/>
                </a:solidFill>
                <a:latin typeface="Calibri"/>
                <a:ea typeface="DejaVu Sans"/>
              </a:rPr>
              <a:t>Capstone Project – Phase I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Line 2"/>
          <p:cNvSpPr/>
          <p:nvPr/>
        </p:nvSpPr>
        <p:spPr>
          <a:xfrm>
            <a:off x="-7920" y="1589400"/>
            <a:ext cx="19018080" cy="4356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69" name="Group 1"/>
          <p:cNvGrpSpPr/>
          <p:nvPr/>
        </p:nvGrpSpPr>
        <p:grpSpPr>
          <a:xfrm>
            <a:off x="-360" y="1631520"/>
            <a:ext cx="7772760" cy="870480"/>
            <a:chOff x="-360" y="1631520"/>
            <a:chExt cx="7772760" cy="870480"/>
          </a:xfrm>
        </p:grpSpPr>
        <p:sp>
          <p:nvSpPr>
            <p:cNvPr id="270" name="object 4"/>
            <p:cNvSpPr/>
            <p:nvPr/>
          </p:nvSpPr>
          <p:spPr>
            <a:xfrm>
              <a:off x="-360" y="1631520"/>
              <a:ext cx="7110360" cy="870480"/>
            </a:xfrm>
            <a:custGeom>
              <a:avLst/>
              <a:gdLst>
                <a:gd name="textAreaLeft" fmla="*/ 0 w 7110360"/>
                <a:gd name="textAreaRight" fmla="*/ 7110720 w 7110360"/>
                <a:gd name="textAreaTop" fmla="*/ 0 h 870480"/>
                <a:gd name="textAreaBottom" fmla="*/ 870840 h 870480"/>
              </a:gdLst>
              <a:ahLst/>
              <a:cxnLst/>
              <a:rect l="textAreaLeft" t="textAreaTop" r="textAreaRight" b="textAreaBottom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1" name="object 5"/>
            <p:cNvSpPr/>
            <p:nvPr/>
          </p:nvSpPr>
          <p:spPr>
            <a:xfrm>
              <a:off x="6427800" y="1631520"/>
              <a:ext cx="1344600" cy="870480"/>
            </a:xfrm>
            <a:custGeom>
              <a:avLst/>
              <a:gdLst>
                <a:gd name="textAreaLeft" fmla="*/ 0 w 1344600"/>
                <a:gd name="textAreaRight" fmla="*/ 1344960 w 1344600"/>
                <a:gd name="textAreaTop" fmla="*/ 0 h 870480"/>
                <a:gd name="textAreaBottom" fmla="*/ 870840 h 870480"/>
              </a:gdLst>
              <a:ahLst/>
              <a:cxnLst/>
              <a:rect l="textAreaLeft" t="textAreaTop" r="textAreaRight" b="textAreaBottom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-360" y="9865080"/>
            <a:ext cx="19009440" cy="809280"/>
            <a:chOff x="-360" y="9865080"/>
            <a:chExt cx="19009440" cy="809280"/>
          </a:xfrm>
        </p:grpSpPr>
        <p:grpSp>
          <p:nvGrpSpPr>
            <p:cNvPr id="273" name="Group 6"/>
            <p:cNvGrpSpPr/>
            <p:nvPr/>
          </p:nvGrpSpPr>
          <p:grpSpPr>
            <a:xfrm>
              <a:off x="-360" y="9865080"/>
              <a:ext cx="19009440" cy="809280"/>
              <a:chOff x="-360" y="9865080"/>
              <a:chExt cx="19009440" cy="809280"/>
            </a:xfrm>
          </p:grpSpPr>
          <p:sp>
            <p:nvSpPr>
              <p:cNvPr id="274" name="object 2"/>
              <p:cNvSpPr/>
              <p:nvPr/>
            </p:nvSpPr>
            <p:spPr>
              <a:xfrm>
                <a:off x="-360" y="9865080"/>
                <a:ext cx="4781160" cy="809280"/>
              </a:xfrm>
              <a:custGeom>
                <a:avLst/>
                <a:gdLst>
                  <a:gd name="textAreaLeft" fmla="*/ 0 w 4781160"/>
                  <a:gd name="textAreaRight" fmla="*/ 4781520 w 478116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92300" h="440055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009EF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5" name="object 3"/>
              <p:cNvSpPr/>
              <p:nvPr/>
            </p:nvSpPr>
            <p:spPr>
              <a:xfrm>
                <a:off x="14250240" y="9865080"/>
                <a:ext cx="4758840" cy="809280"/>
              </a:xfrm>
              <a:custGeom>
                <a:avLst/>
                <a:gdLst>
                  <a:gd name="textAreaLeft" fmla="*/ 0 w 4758840"/>
                  <a:gd name="textAreaRight" fmla="*/ 4759200 w 475884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83409" h="440055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6" name="object 2"/>
              <p:cNvSpPr/>
              <p:nvPr/>
            </p:nvSpPr>
            <p:spPr>
              <a:xfrm>
                <a:off x="4749840" y="9865080"/>
                <a:ext cx="4781160" cy="809280"/>
              </a:xfrm>
              <a:custGeom>
                <a:avLst/>
                <a:gdLst>
                  <a:gd name="textAreaLeft" fmla="*/ 0 w 4781160"/>
                  <a:gd name="textAreaRight" fmla="*/ 4781520 w 478116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92300" h="440055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BF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7" name="object 2"/>
              <p:cNvSpPr/>
              <p:nvPr/>
            </p:nvSpPr>
            <p:spPr>
              <a:xfrm>
                <a:off x="9500040" y="9865080"/>
                <a:ext cx="4781160" cy="809280"/>
              </a:xfrm>
              <a:custGeom>
                <a:avLst/>
                <a:gdLst>
                  <a:gd name="textAreaLeft" fmla="*/ 0 w 4781160"/>
                  <a:gd name="textAreaRight" fmla="*/ 4781520 w 478116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92300" h="440055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A1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78" name="object 5"/>
            <p:cNvSpPr/>
            <p:nvPr/>
          </p:nvSpPr>
          <p:spPr>
            <a:xfrm>
              <a:off x="35640" y="9948600"/>
              <a:ext cx="4665240" cy="51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PES University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9" name="object 5"/>
            <p:cNvSpPr/>
            <p:nvPr/>
          </p:nvSpPr>
          <p:spPr>
            <a:xfrm>
              <a:off x="4758480" y="9960480"/>
              <a:ext cx="4781160" cy="51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Department of CA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0" name="object 5"/>
            <p:cNvSpPr/>
            <p:nvPr/>
          </p:nvSpPr>
          <p:spPr>
            <a:xfrm>
              <a:off x="9540720" y="9945360"/>
              <a:ext cx="4665240" cy="51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Semester III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1" name="object 5"/>
            <p:cNvSpPr/>
            <p:nvPr/>
          </p:nvSpPr>
          <p:spPr>
            <a:xfrm>
              <a:off x="14258880" y="9935280"/>
              <a:ext cx="4750200" cy="51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Capstone Project - Phase 1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28600" y="756360"/>
            <a:ext cx="15773400" cy="83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>
                <a:solidFill>
                  <a:srgbClr val="BE480A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228600" y="2713680"/>
            <a:ext cx="18516600" cy="68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15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15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15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pic>
        <p:nvPicPr>
          <p:cNvPr id="320" name="Picture 319"/>
          <p:cNvPicPr/>
          <p:nvPr/>
        </p:nvPicPr>
        <p:blipFill>
          <a:blip r:embed="rId14"/>
          <a:srcRect b="23039"/>
          <a:stretch/>
        </p:blipFill>
        <p:spPr>
          <a:xfrm>
            <a:off x="16230600" y="173160"/>
            <a:ext cx="2671560" cy="1280880"/>
          </a:xfrm>
          <a:prstGeom prst="rect">
            <a:avLst/>
          </a:prstGeom>
          <a:ln w="0">
            <a:noFill/>
          </a:ln>
        </p:spPr>
      </p:pic>
      <p:sp>
        <p:nvSpPr>
          <p:cNvPr id="321" name="CustomShape 1"/>
          <p:cNvSpPr/>
          <p:nvPr/>
        </p:nvSpPr>
        <p:spPr>
          <a:xfrm>
            <a:off x="228600" y="118080"/>
            <a:ext cx="15773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2F5597"/>
                </a:solidFill>
                <a:latin typeface="Calibri"/>
                <a:ea typeface="DejaVu Sans"/>
              </a:rPr>
              <a:t>Capstone Project – Phase I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Line 2"/>
          <p:cNvSpPr/>
          <p:nvPr/>
        </p:nvSpPr>
        <p:spPr>
          <a:xfrm>
            <a:off x="-7920" y="1589400"/>
            <a:ext cx="19018080" cy="4356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323" name="Group 1"/>
          <p:cNvGrpSpPr/>
          <p:nvPr/>
        </p:nvGrpSpPr>
        <p:grpSpPr>
          <a:xfrm>
            <a:off x="-360" y="1631520"/>
            <a:ext cx="7772760" cy="870480"/>
            <a:chOff x="-360" y="1631520"/>
            <a:chExt cx="7772760" cy="870480"/>
          </a:xfrm>
        </p:grpSpPr>
        <p:sp>
          <p:nvSpPr>
            <p:cNvPr id="324" name="object 4"/>
            <p:cNvSpPr/>
            <p:nvPr/>
          </p:nvSpPr>
          <p:spPr>
            <a:xfrm>
              <a:off x="-360" y="1631520"/>
              <a:ext cx="7110360" cy="870480"/>
            </a:xfrm>
            <a:custGeom>
              <a:avLst/>
              <a:gdLst>
                <a:gd name="textAreaLeft" fmla="*/ 0 w 7110360"/>
                <a:gd name="textAreaRight" fmla="*/ 7110720 w 7110360"/>
                <a:gd name="textAreaTop" fmla="*/ 0 h 870480"/>
                <a:gd name="textAreaBottom" fmla="*/ 870840 h 870480"/>
              </a:gdLst>
              <a:ahLst/>
              <a:cxnLst/>
              <a:rect l="textAreaLeft" t="textAreaTop" r="textAreaRight" b="textAreaBottom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object 5"/>
            <p:cNvSpPr/>
            <p:nvPr/>
          </p:nvSpPr>
          <p:spPr>
            <a:xfrm>
              <a:off x="6427800" y="1631520"/>
              <a:ext cx="1344600" cy="870480"/>
            </a:xfrm>
            <a:custGeom>
              <a:avLst/>
              <a:gdLst>
                <a:gd name="textAreaLeft" fmla="*/ 0 w 1344600"/>
                <a:gd name="textAreaRight" fmla="*/ 1344960 w 1344600"/>
                <a:gd name="textAreaTop" fmla="*/ 0 h 870480"/>
                <a:gd name="textAreaBottom" fmla="*/ 870840 h 870480"/>
              </a:gdLst>
              <a:ahLst/>
              <a:cxnLst/>
              <a:rect l="textAreaLeft" t="textAreaTop" r="textAreaRight" b="textAreaBottom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6" name="Group 325"/>
          <p:cNvGrpSpPr/>
          <p:nvPr/>
        </p:nvGrpSpPr>
        <p:grpSpPr>
          <a:xfrm>
            <a:off x="-360" y="9865080"/>
            <a:ext cx="19009440" cy="809280"/>
            <a:chOff x="-360" y="9865080"/>
            <a:chExt cx="19009440" cy="809280"/>
          </a:xfrm>
        </p:grpSpPr>
        <p:grpSp>
          <p:nvGrpSpPr>
            <p:cNvPr id="327" name="Group 6"/>
            <p:cNvGrpSpPr/>
            <p:nvPr/>
          </p:nvGrpSpPr>
          <p:grpSpPr>
            <a:xfrm>
              <a:off x="-360" y="9865080"/>
              <a:ext cx="19009440" cy="809280"/>
              <a:chOff x="-360" y="9865080"/>
              <a:chExt cx="19009440" cy="809280"/>
            </a:xfrm>
          </p:grpSpPr>
          <p:sp>
            <p:nvSpPr>
              <p:cNvPr id="328" name="object 2"/>
              <p:cNvSpPr/>
              <p:nvPr/>
            </p:nvSpPr>
            <p:spPr>
              <a:xfrm>
                <a:off x="-360" y="9865080"/>
                <a:ext cx="4781160" cy="809280"/>
              </a:xfrm>
              <a:custGeom>
                <a:avLst/>
                <a:gdLst>
                  <a:gd name="textAreaLeft" fmla="*/ 0 w 4781160"/>
                  <a:gd name="textAreaRight" fmla="*/ 4781520 w 478116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92300" h="440055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009EF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9" name="object 3"/>
              <p:cNvSpPr/>
              <p:nvPr/>
            </p:nvSpPr>
            <p:spPr>
              <a:xfrm>
                <a:off x="14250240" y="9865080"/>
                <a:ext cx="4758840" cy="809280"/>
              </a:xfrm>
              <a:custGeom>
                <a:avLst/>
                <a:gdLst>
                  <a:gd name="textAreaLeft" fmla="*/ 0 w 4758840"/>
                  <a:gd name="textAreaRight" fmla="*/ 4759200 w 475884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83409" h="440055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0" name="object 2"/>
              <p:cNvSpPr/>
              <p:nvPr/>
            </p:nvSpPr>
            <p:spPr>
              <a:xfrm>
                <a:off x="4749840" y="9865080"/>
                <a:ext cx="4781160" cy="809280"/>
              </a:xfrm>
              <a:custGeom>
                <a:avLst/>
                <a:gdLst>
                  <a:gd name="textAreaLeft" fmla="*/ 0 w 4781160"/>
                  <a:gd name="textAreaRight" fmla="*/ 4781520 w 478116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92300" h="440055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BF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1" name="object 2"/>
              <p:cNvSpPr/>
              <p:nvPr/>
            </p:nvSpPr>
            <p:spPr>
              <a:xfrm>
                <a:off x="9500040" y="9865080"/>
                <a:ext cx="4781160" cy="809280"/>
              </a:xfrm>
              <a:custGeom>
                <a:avLst/>
                <a:gdLst>
                  <a:gd name="textAreaLeft" fmla="*/ 0 w 4781160"/>
                  <a:gd name="textAreaRight" fmla="*/ 4781520 w 4781160"/>
                  <a:gd name="textAreaTop" fmla="*/ 0 h 809280"/>
                  <a:gd name="textAreaBottom" fmla="*/ 809640 h 809280"/>
                </a:gdLst>
                <a:ahLst/>
                <a:cxnLst/>
                <a:rect l="textAreaLeft" t="textAreaTop" r="textAreaRight" b="textAreaBottom"/>
                <a:pathLst>
                  <a:path w="1892300" h="440055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A1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332" name="object 5"/>
            <p:cNvSpPr/>
            <p:nvPr/>
          </p:nvSpPr>
          <p:spPr>
            <a:xfrm>
              <a:off x="35640" y="9948600"/>
              <a:ext cx="4665240" cy="51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PES University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object 5"/>
            <p:cNvSpPr/>
            <p:nvPr/>
          </p:nvSpPr>
          <p:spPr>
            <a:xfrm>
              <a:off x="4758480" y="9960480"/>
              <a:ext cx="4781160" cy="51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Department of CA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object 5"/>
            <p:cNvSpPr/>
            <p:nvPr/>
          </p:nvSpPr>
          <p:spPr>
            <a:xfrm>
              <a:off x="9540720" y="9945360"/>
              <a:ext cx="4665240" cy="51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Semester III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object 5"/>
            <p:cNvSpPr/>
            <p:nvPr/>
          </p:nvSpPr>
          <p:spPr>
            <a:xfrm>
              <a:off x="14258880" y="9935280"/>
              <a:ext cx="4750200" cy="51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87480" rIns="0" bIns="0" anchor="t">
              <a:spAutoFit/>
            </a:bodyPr>
            <a:lstStyle/>
            <a:p>
              <a:pPr marL="495360" algn="ctr" defTabSz="914400">
                <a:lnSpc>
                  <a:spcPct val="100000"/>
                </a:lnSpc>
                <a:spcBef>
                  <a:spcPts val="689"/>
                </a:spcBef>
              </a:pPr>
              <a:r>
                <a:rPr lang="en-US" sz="2800" b="1" strike="noStrike" spc="-12">
                  <a:solidFill>
                    <a:srgbClr val="FFFFFF"/>
                  </a:solidFill>
                  <a:latin typeface="Calibri"/>
                  <a:ea typeface="DejaVu Sans"/>
                </a:rPr>
                <a:t>Capstone Project - Phase 1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object 18"/>
          <p:cNvSpPr/>
          <p:nvPr/>
        </p:nvSpPr>
        <p:spPr>
          <a:xfrm>
            <a:off x="2048368" y="3630356"/>
            <a:ext cx="14812560" cy="6898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22920" indent="-1211040" algn="ctr">
              <a:spcBef>
                <a:spcPts val="99"/>
              </a:spcBef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Cursor Pointer Control Using Eye Movements</a:t>
            </a:r>
          </a:p>
        </p:txBody>
      </p:sp>
      <p:sp>
        <p:nvSpPr>
          <p:cNvPr id="379" name="object 19"/>
          <p:cNvSpPr/>
          <p:nvPr/>
        </p:nvSpPr>
        <p:spPr>
          <a:xfrm flipV="1">
            <a:off x="2651760" y="4736880"/>
            <a:ext cx="13806720" cy="273240"/>
          </a:xfrm>
          <a:custGeom>
            <a:avLst/>
            <a:gdLst>
              <a:gd name="textAreaLeft" fmla="*/ 0 w 13806720"/>
              <a:gd name="textAreaRight" fmla="*/ 13807080 w 13806720"/>
              <a:gd name="textAreaTop" fmla="*/ -360 h 273240"/>
              <a:gd name="textAreaBottom" fmla="*/ 273240 h 273240"/>
            </a:gdLst>
            <a:ahLst/>
            <a:cxnLst/>
            <a:rect l="textAreaLeft" t="textAreaTop" r="textAreaRight" b="textAreaBottom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noFill/>
          <a:ln w="8466">
            <a:solidFill>
              <a:srgbClr val="002E8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object 12"/>
          <p:cNvSpPr/>
          <p:nvPr/>
        </p:nvSpPr>
        <p:spPr>
          <a:xfrm>
            <a:off x="183960" y="7299360"/>
            <a:ext cx="7496280" cy="12410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 anchor="t">
            <a:spAutoFit/>
          </a:bodyPr>
          <a:lstStyle/>
          <a:p>
            <a:pPr defTabSz="914400">
              <a:lnSpc>
                <a:spcPct val="150000"/>
              </a:lnSpc>
              <a:spcBef>
                <a:spcPts val="99"/>
              </a:spcBef>
              <a:tabLst>
                <a:tab pos="128160" algn="l"/>
              </a:tabLst>
            </a:pPr>
            <a:r>
              <a:rPr lang="en-US" sz="2800" b="1" strike="noStrike" spc="-1" dirty="0">
                <a:solidFill>
                  <a:srgbClr val="231F20"/>
                </a:solidFill>
                <a:latin typeface="Calibri"/>
                <a:ea typeface="DejaVu Sans"/>
              </a:rPr>
              <a:t>Name		:	 </a:t>
            </a:r>
            <a:r>
              <a:rPr lang="en-US" sz="2800" b="1" spc="-1" dirty="0">
                <a:solidFill>
                  <a:srgbClr val="231F20"/>
                </a:solidFill>
                <a:latin typeface="Calibri"/>
                <a:ea typeface="DejaVu Sans"/>
              </a:rPr>
              <a:t>BHARATH.S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99"/>
              </a:spcBef>
              <a:tabLst>
                <a:tab pos="128160" algn="l"/>
              </a:tabLst>
            </a:pPr>
            <a:r>
              <a:rPr lang="en-US" sz="2800" b="1" strike="noStrike" spc="-1" dirty="0">
                <a:solidFill>
                  <a:srgbClr val="231F20"/>
                </a:solidFill>
                <a:latin typeface="Calibri"/>
                <a:ea typeface="DejaVu Sans"/>
              </a:rPr>
              <a:t>SRN		:	PES1PG22CA044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object 1"/>
          <p:cNvSpPr/>
          <p:nvPr/>
        </p:nvSpPr>
        <p:spPr>
          <a:xfrm>
            <a:off x="0" y="6257880"/>
            <a:ext cx="4779720" cy="826920"/>
          </a:xfrm>
          <a:custGeom>
            <a:avLst/>
            <a:gdLst>
              <a:gd name="textAreaLeft" fmla="*/ 0 w 4779720"/>
              <a:gd name="textAreaRight" fmla="*/ 4780080 w 4779720"/>
              <a:gd name="textAreaTop" fmla="*/ 0 h 826920"/>
              <a:gd name="textAreaBottom" fmla="*/ 827280 h 826920"/>
            </a:gdLst>
            <a:ahLst/>
            <a:cxnLst/>
            <a:rect l="textAreaLeft" t="textAreaTop" r="textAreaRight" b="textAreaBottom"/>
            <a:pathLst>
              <a:path w="1909445" h="437514">
                <a:moveTo>
                  <a:pt x="1690241" y="0"/>
                </a:moveTo>
                <a:lnTo>
                  <a:pt x="0" y="0"/>
                </a:lnTo>
                <a:lnTo>
                  <a:pt x="0" y="437154"/>
                </a:lnTo>
                <a:lnTo>
                  <a:pt x="1690241" y="437154"/>
                </a:lnTo>
                <a:lnTo>
                  <a:pt x="1740359" y="431381"/>
                </a:lnTo>
                <a:lnTo>
                  <a:pt x="1786366" y="414937"/>
                </a:lnTo>
                <a:lnTo>
                  <a:pt x="1826950" y="389135"/>
                </a:lnTo>
                <a:lnTo>
                  <a:pt x="1860800" y="355285"/>
                </a:lnTo>
                <a:lnTo>
                  <a:pt x="1886602" y="314701"/>
                </a:lnTo>
                <a:lnTo>
                  <a:pt x="1903046" y="268694"/>
                </a:lnTo>
                <a:lnTo>
                  <a:pt x="1908818" y="218577"/>
                </a:lnTo>
                <a:lnTo>
                  <a:pt x="1903046" y="168459"/>
                </a:lnTo>
                <a:lnTo>
                  <a:pt x="1886602" y="122452"/>
                </a:lnTo>
                <a:lnTo>
                  <a:pt x="1860800" y="81868"/>
                </a:lnTo>
                <a:lnTo>
                  <a:pt x="1826950" y="48018"/>
                </a:lnTo>
                <a:lnTo>
                  <a:pt x="1786366" y="22216"/>
                </a:lnTo>
                <a:lnTo>
                  <a:pt x="1740359" y="5772"/>
                </a:lnTo>
                <a:lnTo>
                  <a:pt x="1690241" y="0"/>
                </a:lnTo>
                <a:close/>
              </a:path>
            </a:pathLst>
          </a:custGeom>
          <a:solidFill>
            <a:srgbClr val="FFA00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2" name="object 2"/>
          <p:cNvSpPr/>
          <p:nvPr/>
        </p:nvSpPr>
        <p:spPr>
          <a:xfrm>
            <a:off x="0" y="6368040"/>
            <a:ext cx="4779720" cy="56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 algn="ctr" defTabSz="914400">
              <a:lnSpc>
                <a:spcPct val="100000"/>
              </a:lnSpc>
              <a:spcBef>
                <a:spcPts val="99"/>
              </a:spcBef>
            </a:pPr>
            <a:r>
              <a:rPr lang="en-US" sz="3600" b="1" strike="noStrike" spc="-1">
                <a:solidFill>
                  <a:srgbClr val="FFFFFF"/>
                </a:solidFill>
                <a:latin typeface="Calibri"/>
                <a:ea typeface="DejaVu Sans"/>
              </a:rPr>
              <a:t>Student Details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3" name="Group 51"/>
          <p:cNvGrpSpPr/>
          <p:nvPr/>
        </p:nvGrpSpPr>
        <p:grpSpPr>
          <a:xfrm>
            <a:off x="14249160" y="6249240"/>
            <a:ext cx="4779720" cy="826920"/>
            <a:chOff x="14249160" y="6249240"/>
            <a:chExt cx="4779720" cy="826920"/>
          </a:xfrm>
        </p:grpSpPr>
        <p:sp>
          <p:nvSpPr>
            <p:cNvPr id="384" name="object 3"/>
            <p:cNvSpPr/>
            <p:nvPr/>
          </p:nvSpPr>
          <p:spPr>
            <a:xfrm flipH="1">
              <a:off x="14703840" y="6249240"/>
              <a:ext cx="4324680" cy="826920"/>
            </a:xfrm>
            <a:custGeom>
              <a:avLst/>
              <a:gdLst>
                <a:gd name="textAreaLeft" fmla="*/ -360 w 4324680"/>
                <a:gd name="textAreaRight" fmla="*/ 4324680 w 4324680"/>
                <a:gd name="textAreaTop" fmla="*/ 0 h 826920"/>
                <a:gd name="textAreaBottom" fmla="*/ 827280 h 826920"/>
              </a:gdLst>
              <a:ahLst/>
              <a:cxnLst/>
              <a:rect l="textAreaLeft" t="textAreaTop" r="textAreaRight" b="textAreaBottom"/>
              <a:pathLst>
                <a:path w="3844925" h="43942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A0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5" name="object 6"/>
            <p:cNvSpPr/>
            <p:nvPr/>
          </p:nvSpPr>
          <p:spPr>
            <a:xfrm flipH="1">
              <a:off x="14249160" y="6249240"/>
              <a:ext cx="786960" cy="826920"/>
            </a:xfrm>
            <a:custGeom>
              <a:avLst/>
              <a:gdLst>
                <a:gd name="textAreaLeft" fmla="*/ 360 w 786960"/>
                <a:gd name="textAreaRight" fmla="*/ 787680 w 786960"/>
                <a:gd name="textAreaTop" fmla="*/ 0 h 826920"/>
                <a:gd name="textAreaBottom" fmla="*/ 827280 h 826920"/>
              </a:gdLst>
              <a:ahLst/>
              <a:cxnLst/>
              <a:rect l="textAreaLeft" t="textAreaTop" r="textAreaRight" b="textAreaBottom"/>
              <a:pathLst>
                <a:path w="439420" h="43942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A0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86" name="object 7"/>
          <p:cNvSpPr/>
          <p:nvPr/>
        </p:nvSpPr>
        <p:spPr>
          <a:xfrm flipH="1">
            <a:off x="14248800" y="6369480"/>
            <a:ext cx="4744440" cy="56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 algn="ctr" defTabSz="914400">
              <a:lnSpc>
                <a:spcPct val="100000"/>
              </a:lnSpc>
              <a:spcBef>
                <a:spcPts val="99"/>
              </a:spcBef>
            </a:pPr>
            <a:r>
              <a:rPr lang="en-US" sz="3600" b="1" strike="noStrike" spc="-7">
                <a:solidFill>
                  <a:srgbClr val="FFFFFF"/>
                </a:solidFill>
                <a:latin typeface="Calibri"/>
                <a:ea typeface="DejaVu Sans"/>
              </a:rPr>
              <a:t>Guide Details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object 8"/>
          <p:cNvSpPr/>
          <p:nvPr/>
        </p:nvSpPr>
        <p:spPr>
          <a:xfrm>
            <a:off x="14447520" y="7299360"/>
            <a:ext cx="4388400" cy="5818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040" rIns="0" bIns="0" anchor="t">
            <a:spAutoFit/>
          </a:bodyPr>
          <a:lstStyle/>
          <a:p>
            <a:pPr algn="ctr" defTabSz="914400">
              <a:lnSpc>
                <a:spcPct val="150000"/>
              </a:lnSpc>
              <a:spcBef>
                <a:spcPts val="99"/>
              </a:spcBef>
              <a:tabLst>
                <a:tab pos="128160" algn="l"/>
              </a:tabLst>
            </a:pPr>
            <a:r>
              <a:rPr lang="en-US" sz="2800" b="1" strike="noStrike" spc="-1" dirty="0" err="1">
                <a:solidFill>
                  <a:srgbClr val="231F20"/>
                </a:solidFill>
                <a:latin typeface="Calibri"/>
              </a:rPr>
              <a:t>Mr.Santosh</a:t>
            </a:r>
            <a:r>
              <a:rPr lang="en-US" sz="2800" b="1" strike="noStrike" spc="-1" dirty="0">
                <a:solidFill>
                  <a:srgbClr val="231F20"/>
                </a:solidFill>
                <a:latin typeface="Calibri"/>
              </a:rPr>
              <a:t> S </a:t>
            </a:r>
            <a:r>
              <a:rPr lang="en-US" sz="2800" b="1" spc="-1" dirty="0">
                <a:solidFill>
                  <a:srgbClr val="231F20"/>
                </a:solidFill>
                <a:latin typeface="Calibri"/>
              </a:rPr>
              <a:t>Katti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Rectangle: Rounded Corners 2"/>
          <p:cNvSpPr/>
          <p:nvPr/>
        </p:nvSpPr>
        <p:spPr>
          <a:xfrm>
            <a:off x="5400000" y="5106960"/>
            <a:ext cx="8209800" cy="59940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UQ22CA741A - Capstone</a:t>
            </a:r>
            <a:r>
              <a:rPr lang="en-IN" sz="1800" b="0" strike="noStrike" spc="-1" dirty="0">
                <a:solidFill>
                  <a:schemeClr val="lt1"/>
                </a:solidFill>
                <a:latin typeface="Arial"/>
                <a:ea typeface="DejaVu Sans"/>
              </a:rPr>
              <a:t> </a:t>
            </a:r>
            <a:r>
              <a:rPr lang="en-IN" sz="36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Project - Phase I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9" name="Picture 388"/>
          <p:cNvPicPr/>
          <p:nvPr/>
        </p:nvPicPr>
        <p:blipFill>
          <a:blip r:embed="rId3"/>
          <a:srcRect b="23039"/>
          <a:stretch/>
        </p:blipFill>
        <p:spPr>
          <a:xfrm>
            <a:off x="7256160" y="804960"/>
            <a:ext cx="4173840" cy="2001240"/>
          </a:xfrm>
          <a:prstGeom prst="rect">
            <a:avLst/>
          </a:prstGeom>
          <a:ln w="0">
            <a:noFill/>
          </a:ln>
        </p:spPr>
      </p:pic>
      <p:sp>
        <p:nvSpPr>
          <p:cNvPr id="390" name="Rectangle: Rounded Corners 1"/>
          <p:cNvSpPr/>
          <p:nvPr/>
        </p:nvSpPr>
        <p:spPr>
          <a:xfrm>
            <a:off x="7543800" y="5826960"/>
            <a:ext cx="3886200" cy="599400"/>
          </a:xfrm>
          <a:prstGeom prst="roundRect">
            <a:avLst>
              <a:gd name="adj" fmla="val 16667"/>
            </a:avLst>
          </a:prstGeom>
          <a:solidFill>
            <a:srgbClr val="ED4C05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IN" sz="3600" b="1" strike="noStrike" spc="-1">
                <a:solidFill>
                  <a:srgbClr val="FFFFFF"/>
                </a:solidFill>
                <a:latin typeface="Calibri"/>
                <a:ea typeface="DejaVu Sans"/>
              </a:rPr>
              <a:t>Presentation #1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228600" y="756360"/>
            <a:ext cx="15773400" cy="83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br>
              <a:rPr lang="en-US" sz="3600" b="0" strike="noStrike" spc="-1" dirty="0">
                <a:solidFill>
                  <a:srgbClr val="000000"/>
                </a:solidFill>
                <a:latin typeface="Arial"/>
              </a:rPr>
            </a:br>
            <a:br>
              <a:rPr lang="en-US" sz="3600" b="0" strike="noStrike" spc="-1" dirty="0">
                <a:solidFill>
                  <a:srgbClr val="000000"/>
                </a:solidFill>
                <a:latin typeface="Arial"/>
              </a:rPr>
            </a:br>
            <a:r>
              <a:rPr lang="en-US" sz="3600" b="0" strike="noStrike" spc="-1" dirty="0">
                <a:solidFill>
                  <a:srgbClr val="000000"/>
                </a:solidFill>
                <a:latin typeface="Arial"/>
              </a:rPr>
              <a:t>Cursor Pointer Control Using Eye Movements</a:t>
            </a:r>
            <a:br>
              <a:rPr lang="en-US" sz="3600" b="0" strike="noStrike" spc="-1" dirty="0">
                <a:solidFill>
                  <a:srgbClr val="000000"/>
                </a:solidFill>
                <a:latin typeface="Arial"/>
              </a:rPr>
            </a:br>
            <a:br>
              <a:rPr lang="en-US" sz="3600" b="0" strike="noStrike" spc="-1" dirty="0">
                <a:solidFill>
                  <a:srgbClr val="000000"/>
                </a:solidFill>
                <a:latin typeface="Arial"/>
              </a:rPr>
            </a:br>
            <a:endParaRPr lang="en-US" sz="3600" b="1" strike="noStrike" spc="-1" dirty="0">
              <a:solidFill>
                <a:srgbClr val="BE480A"/>
              </a:solidFill>
              <a:latin typeface="Calibri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228600" y="2713680"/>
            <a:ext cx="18516600" cy="68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565200" indent="-4572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Controlling the mouse by a physically challenged person is really a tough one. To find a solution for the people who cannot use the Mouse physically.</a:t>
            </a:r>
            <a:r>
              <a:rPr lang="en-US" sz="280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marL="565200" indent="-4572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There is no such proper system that can help physically challenged people for using a personal computer. </a:t>
            </a:r>
          </a:p>
          <a:p>
            <a:pPr marL="565200" indent="-4572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The proposed system, helps the users in controlling a desktop without the usage of their hands. </a:t>
            </a:r>
          </a:p>
          <a:p>
            <a:pPr marL="565200" indent="-4572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The proposed system will use the concepts of eye movement, head movement, blink detection to track the user’s eye.</a:t>
            </a:r>
          </a:p>
          <a:p>
            <a:pPr marL="565200" indent="-4572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The algorithm enables individual to control the computer cursor movements to the left ,right ,up ,down and click.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3" name="CustomShape 1"/>
          <p:cNvSpPr/>
          <p:nvPr/>
        </p:nvSpPr>
        <p:spPr>
          <a:xfrm>
            <a:off x="228600" y="1738080"/>
            <a:ext cx="70866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Calibri"/>
                <a:ea typeface="DejaVu Sans"/>
              </a:rPr>
              <a:t>Abstract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228600" y="756360"/>
            <a:ext cx="15773400" cy="83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</a:rPr>
              <a:t>Cursor Pointer Control Using Eye Movements</a:t>
            </a:r>
            <a:endParaRPr lang="en-US" sz="3600" b="1" strike="noStrike" spc="-1" dirty="0">
              <a:solidFill>
                <a:srgbClr val="BE480A"/>
              </a:solidFill>
              <a:latin typeface="Calibri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228600" y="2713680"/>
            <a:ext cx="18516600" cy="68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dirty="0"/>
              <a:t>Currently as today, there are around 21 million people in India who are suffering from one or more than one physical disabilities which constitutes around 2 percent of India’s population.</a:t>
            </a: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dirty="0"/>
              <a:t> In today’s era computers have become a significant part of our lives. Such people cannot readily use the computer system. </a:t>
            </a: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dirty="0"/>
              <a:t>The main objective is to develop a system which can help such people who are physically disabled but visually intact to use the computer system, so that their physical disability won’t hinder their abilities to use a computer. 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228600" y="1738080"/>
            <a:ext cx="70866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Calibri"/>
                <a:ea typeface="DejaVu Sans"/>
              </a:rPr>
              <a:t>Problem Scenario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228600" y="756360"/>
            <a:ext cx="15773400" cy="83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</a:rPr>
              <a:t>Cursor Pointer Control Using Eye Movements</a:t>
            </a:r>
            <a:endParaRPr lang="en-US" sz="3600" b="1" strike="noStrike" spc="-1" dirty="0">
              <a:solidFill>
                <a:srgbClr val="BE480A"/>
              </a:solidFill>
              <a:latin typeface="Calibri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228600" y="2713680"/>
            <a:ext cx="18516600" cy="68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chemeClr val="dk1"/>
                </a:solidFill>
                <a:latin typeface="Calibri"/>
              </a:rPr>
              <a:t>Machine Learning</a:t>
            </a: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chemeClr val="dk1"/>
                </a:solidFill>
                <a:latin typeface="Calibri"/>
              </a:rPr>
              <a:t>Computer Vision</a:t>
            </a:r>
            <a:endParaRPr lang="en-US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228600" y="1738080"/>
            <a:ext cx="70866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Calibri"/>
                <a:ea typeface="DejaVu Sans"/>
              </a:rPr>
              <a:t>Domain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228600" y="756360"/>
            <a:ext cx="15773400" cy="83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</a:rPr>
              <a:t>Cursor Pointer Control Using Eye Movements</a:t>
            </a:r>
            <a:endParaRPr lang="en-US" sz="3600" b="1" strike="noStrike" spc="-1" dirty="0">
              <a:solidFill>
                <a:srgbClr val="BE480A"/>
              </a:solidFill>
              <a:latin typeface="Calibri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228600" y="2713680"/>
            <a:ext cx="18516600" cy="68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622350" indent="-51435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AutoNum type="arabicPeriod"/>
            </a:pPr>
            <a:r>
              <a:rPr lang="en-US" sz="3600" b="0" strike="noStrike" spc="-1" dirty="0">
                <a:solidFill>
                  <a:schemeClr val="dk1"/>
                </a:solidFill>
                <a:latin typeface="Calibri"/>
              </a:rPr>
              <a:t>Face Detection</a:t>
            </a:r>
          </a:p>
          <a:p>
            <a:pPr marL="622350" indent="-51435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AutoNum type="arabicPeriod"/>
            </a:pPr>
            <a:r>
              <a:rPr lang="en-US" sz="3600" spc="-1" dirty="0">
                <a:solidFill>
                  <a:schemeClr val="dk1"/>
                </a:solidFill>
                <a:latin typeface="Calibri"/>
              </a:rPr>
              <a:t>Identifying Landmarks</a:t>
            </a:r>
            <a:endParaRPr lang="en-US" sz="3600" b="0" strike="noStrike" spc="-1" dirty="0">
              <a:solidFill>
                <a:schemeClr val="dk1"/>
              </a:solidFill>
              <a:latin typeface="Calibri"/>
            </a:endParaRPr>
          </a:p>
          <a:p>
            <a:pPr marL="622350" indent="-51435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AutoNum type="arabicPeriod"/>
            </a:pPr>
            <a:r>
              <a:rPr lang="en-US" sz="3600" spc="-1" dirty="0">
                <a:solidFill>
                  <a:schemeClr val="dk1"/>
                </a:solidFill>
                <a:latin typeface="Calibri"/>
              </a:rPr>
              <a:t>Extracting Eye Location</a:t>
            </a:r>
          </a:p>
          <a:p>
            <a:pPr marL="622350" indent="-51435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AutoNum type="arabicPeriod"/>
            </a:pPr>
            <a:r>
              <a:rPr lang="en-US" sz="3600" spc="-1" dirty="0">
                <a:solidFill>
                  <a:schemeClr val="dk1"/>
                </a:solidFill>
                <a:latin typeface="Calibri"/>
              </a:rPr>
              <a:t>Detecting Iris Region</a:t>
            </a:r>
          </a:p>
          <a:p>
            <a:pPr marL="622350" indent="-51435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AutoNum type="arabicPeriod"/>
            </a:pPr>
            <a:r>
              <a:rPr lang="en-US" sz="3600" b="0" strike="noStrike" spc="-1" dirty="0">
                <a:solidFill>
                  <a:schemeClr val="dk1"/>
                </a:solidFill>
                <a:latin typeface="Calibri"/>
              </a:rPr>
              <a:t>Tracking Eye/head Movement</a:t>
            </a:r>
          </a:p>
          <a:p>
            <a:pPr marL="622350" indent="-51435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AutoNum type="arabicPeriod"/>
            </a:pPr>
            <a:r>
              <a:rPr lang="en-US" sz="3600" spc="-1" dirty="0">
                <a:solidFill>
                  <a:schemeClr val="dk1"/>
                </a:solidFill>
                <a:latin typeface="Calibri"/>
              </a:rPr>
              <a:t>Detecting Eye Blink</a:t>
            </a:r>
          </a:p>
          <a:p>
            <a:pPr marL="622350" indent="-51435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AutoNum type="arabicPeriod"/>
            </a:pPr>
            <a:endParaRPr lang="en-US" sz="2800" spc="-1" dirty="0">
              <a:solidFill>
                <a:schemeClr val="dk1"/>
              </a:solidFill>
              <a:latin typeface="Calibri"/>
            </a:endParaRPr>
          </a:p>
          <a:p>
            <a:pPr marL="622350" indent="-51435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AutoNum type="arabicPeriod"/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228600" y="1738080"/>
            <a:ext cx="70866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Calibri"/>
                <a:ea typeface="DejaVu Sans"/>
              </a:rPr>
              <a:t>Functionalities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228600" y="756360"/>
            <a:ext cx="15773400" cy="83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</a:rPr>
              <a:t>Cursor Pointer Control Using Eye Movements</a:t>
            </a:r>
            <a:endParaRPr lang="en-US" sz="3600" b="1" strike="noStrike" spc="-1" dirty="0">
              <a:solidFill>
                <a:srgbClr val="BE480A"/>
              </a:solidFill>
              <a:latin typeface="Calibri"/>
            </a:endParaRPr>
          </a:p>
        </p:txBody>
      </p:sp>
      <p:sp>
        <p:nvSpPr>
          <p:cNvPr id="404" name="CustomShape 5"/>
          <p:cNvSpPr/>
          <p:nvPr/>
        </p:nvSpPr>
        <p:spPr>
          <a:xfrm>
            <a:off x="228600" y="1738080"/>
            <a:ext cx="70866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Calibri"/>
                <a:ea typeface="DejaVu Sans"/>
              </a:rPr>
              <a:t>Tools and Technologies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9E84C-2BB0-9926-5FB2-1CA3BCDC15B5}"/>
              </a:ext>
            </a:extLst>
          </p:cNvPr>
          <p:cNvSpPr txBox="1"/>
          <p:nvPr/>
        </p:nvSpPr>
        <p:spPr>
          <a:xfrm>
            <a:off x="864196" y="2754412"/>
            <a:ext cx="15409712" cy="6441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/>
              <a:t>Python</a:t>
            </a:r>
            <a:r>
              <a:rPr lang="en-IN" sz="4000" dirty="0">
                <a:sym typeface="Wingdings" panose="05000000000000000000" pitchFamily="2" charset="2"/>
              </a:rPr>
              <a:t></a:t>
            </a:r>
            <a:r>
              <a:rPr lang="en-IN" sz="4000" dirty="0"/>
              <a:t>3.12.0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/>
              <a:t>HTML5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/>
              <a:t>CSS3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/>
              <a:t>Javascript</a:t>
            </a:r>
            <a:r>
              <a:rPr lang="en-IN" sz="4000" dirty="0">
                <a:sym typeface="Wingdings" panose="05000000000000000000" pitchFamily="2" charset="2"/>
              </a:rPr>
              <a:t>ES8</a:t>
            </a:r>
            <a:endParaRPr lang="en-IN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/>
              <a:t>OpenCV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 err="1"/>
              <a:t>Mediapipe</a:t>
            </a:r>
            <a:endParaRPr lang="en-IN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/>
              <a:t>Django</a:t>
            </a:r>
            <a:r>
              <a:rPr lang="en-IN" sz="4000" dirty="0">
                <a:sym typeface="Wingdings" panose="05000000000000000000" pitchFamily="2" charset="2"/>
              </a:rPr>
              <a:t>4.2.7</a:t>
            </a:r>
            <a:endParaRPr lang="en-IN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228600" y="756360"/>
            <a:ext cx="15773400" cy="83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</a:rPr>
              <a:t>Cursor Pointer Control Using Eye Movements</a:t>
            </a:r>
            <a:endParaRPr lang="en-US" sz="3600" b="1" strike="noStrike" spc="-1" dirty="0">
              <a:solidFill>
                <a:srgbClr val="BE480A"/>
              </a:solidFill>
              <a:latin typeface="Calibri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228600" y="2713680"/>
            <a:ext cx="18516600" cy="68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i="0" dirty="0">
                <a:effectLst/>
                <a:latin typeface="Söhne"/>
              </a:rPr>
              <a:t>Computer Accessibility for the Individuals with physical disabilities</a:t>
            </a: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i="0" dirty="0">
                <a:effectLst/>
                <a:latin typeface="Söhne"/>
              </a:rPr>
              <a:t>Hands-Free Computing</a:t>
            </a: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i="0" dirty="0">
                <a:effectLst/>
                <a:latin typeface="Söhne"/>
              </a:rPr>
              <a:t>Assistive Drawing and Design</a:t>
            </a:r>
          </a:p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9" name="CustomShape 6"/>
          <p:cNvSpPr/>
          <p:nvPr/>
        </p:nvSpPr>
        <p:spPr>
          <a:xfrm>
            <a:off x="228600" y="1738080"/>
            <a:ext cx="70866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Calibri"/>
                <a:ea typeface="DejaVu Sans"/>
              </a:rPr>
              <a:t>Application in Real World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Line 7"/>
          <p:cNvSpPr/>
          <p:nvPr/>
        </p:nvSpPr>
        <p:spPr>
          <a:xfrm>
            <a:off x="7961400" y="4260240"/>
            <a:ext cx="7848000" cy="360"/>
          </a:xfrm>
          <a:prstGeom prst="line">
            <a:avLst/>
          </a:prstGeom>
          <a:ln w="38160">
            <a:solidFill>
              <a:srgbClr val="C55A1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1" name="CustomShape 17"/>
          <p:cNvSpPr/>
          <p:nvPr/>
        </p:nvSpPr>
        <p:spPr>
          <a:xfrm>
            <a:off x="7962120" y="2902320"/>
            <a:ext cx="7837560" cy="82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C55A11"/>
                </a:solidFill>
                <a:latin typeface="Calibri"/>
                <a:ea typeface="DejaVu Sans"/>
              </a:rPr>
              <a:t>THANK YOU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2" name="Picture 411"/>
          <p:cNvPicPr/>
          <p:nvPr/>
        </p:nvPicPr>
        <p:blipFill>
          <a:blip r:embed="rId2"/>
          <a:srcRect b="8972"/>
          <a:stretch/>
        </p:blipFill>
        <p:spPr>
          <a:xfrm>
            <a:off x="2009160" y="1600200"/>
            <a:ext cx="4415760" cy="6604200"/>
          </a:xfrm>
          <a:prstGeom prst="rect">
            <a:avLst/>
          </a:prstGeom>
          <a:ln w="0">
            <a:noFill/>
          </a:ln>
        </p:spPr>
      </p:pic>
      <p:sp>
        <p:nvSpPr>
          <p:cNvPr id="413" name="CustomShape 18"/>
          <p:cNvSpPr/>
          <p:nvPr/>
        </p:nvSpPr>
        <p:spPr>
          <a:xfrm>
            <a:off x="8052120" y="4411800"/>
            <a:ext cx="77212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  <a:ea typeface="Calibri"/>
              </a:rPr>
              <a:t>BHARATH.S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  <a:ea typeface="Calibri"/>
              </a:rPr>
              <a:t>PES1PG22CA044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Magnetism Magnetic Fields</Template>
  <TotalTime>1232</TotalTime>
  <Words>351</Words>
  <Application>Microsoft Office PowerPoint</Application>
  <PresentationFormat>Custom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Calibri</vt:lpstr>
      <vt:lpstr>Roboto</vt:lpstr>
      <vt:lpstr>Söhne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  Cursor Pointer Control Using Eye Movements  </vt:lpstr>
      <vt:lpstr>Cursor Pointer Control Using Eye Movements</vt:lpstr>
      <vt:lpstr>Cursor Pointer Control Using Eye Movements</vt:lpstr>
      <vt:lpstr>Cursor Pointer Control Using Eye Movements</vt:lpstr>
      <vt:lpstr>Cursor Pointer Control Using Eye Movements</vt:lpstr>
      <vt:lpstr>Cursor Pointer Control Using Eye Movements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S</dc:creator>
  <cp:lastModifiedBy>Bharath S</cp:lastModifiedBy>
  <cp:revision>38</cp:revision>
  <dcterms:created xsi:type="dcterms:W3CDTF">2022-03-06T10:12:11Z</dcterms:created>
  <dcterms:modified xsi:type="dcterms:W3CDTF">2023-11-23T15:33:38Z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10</vt:i4>
  </property>
  <property fmtid="{D5CDD505-2E9C-101B-9397-08002B2CF9AE}" pid="3" name="Notes">
    <vt:i4>4</vt:i4>
  </property>
  <property fmtid="{D5CDD505-2E9C-101B-9397-08002B2CF9AE}" pid="4" name="PresentationFormat">
    <vt:lpwstr>Custom</vt:lpwstr>
  </property>
  <property fmtid="{D5CDD505-2E9C-101B-9397-08002B2CF9AE}" pid="5" name="Slides">
    <vt:i4>20</vt:i4>
  </property>
</Properties>
</file>