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13" r:id="rId4"/>
    <p:sldMasterId id="2147483726" r:id="rId5"/>
  </p:sldMasterIdLst>
  <p:notesMasterIdLst>
    <p:notesMasterId r:id="rId26"/>
  </p:notesMasterIdLst>
  <p:sldIdLst>
    <p:sldId id="256" r:id="rId6"/>
    <p:sldId id="257" r:id="rId7"/>
    <p:sldId id="258" r:id="rId8"/>
    <p:sldId id="264" r:id="rId9"/>
    <p:sldId id="265" r:id="rId10"/>
    <p:sldId id="266" r:id="rId11"/>
    <p:sldId id="274" r:id="rId12"/>
    <p:sldId id="273" r:id="rId13"/>
    <p:sldId id="275" r:id="rId14"/>
    <p:sldId id="276" r:id="rId15"/>
    <p:sldId id="261" r:id="rId16"/>
    <p:sldId id="267" r:id="rId17"/>
    <p:sldId id="268" r:id="rId18"/>
    <p:sldId id="269" r:id="rId19"/>
    <p:sldId id="277" r:id="rId20"/>
    <p:sldId id="270" r:id="rId21"/>
    <p:sldId id="271" r:id="rId22"/>
    <p:sldId id="262" r:id="rId23"/>
    <p:sldId id="272" r:id="rId24"/>
    <p:sldId id="263" r:id="rId25"/>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59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485" y="43"/>
      </p:cViewPr>
      <p:guideLst>
        <p:guide orient="horz" pos="3368"/>
        <p:guide pos="59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1800" b="1" strike="noStrike" spc="-1">
                <a:solidFill>
                  <a:srgbClr val="ED4C05"/>
                </a:solidFill>
                <a:latin typeface="Calibri"/>
              </a:rPr>
              <a:t>Click to move the slide</a:t>
            </a:r>
          </a:p>
        </p:txBody>
      </p:sp>
      <p:sp>
        <p:nvSpPr>
          <p:cNvPr id="37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5"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76"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77"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4D6AE0CA-D85F-47E1-B80C-D0A5F6804EC5}"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5256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noRot="1" noChangeAspect="1"/>
          </p:cNvSpPr>
          <p:nvPr>
            <p:ph type="sldImg"/>
          </p:nvPr>
        </p:nvSpPr>
        <p:spPr>
          <a:xfrm>
            <a:off x="571500" y="1336675"/>
            <a:ext cx="6413500" cy="3606800"/>
          </a:xfrm>
          <a:prstGeom prst="rect">
            <a:avLst/>
          </a:prstGeom>
          <a:ln w="0">
            <a:noFill/>
          </a:ln>
        </p:spPr>
      </p:sp>
      <p:sp>
        <p:nvSpPr>
          <p:cNvPr id="415" name="PlaceHolder 2"/>
          <p:cNvSpPr>
            <a:spLocks noGrp="1"/>
          </p:cNvSpPr>
          <p:nvPr>
            <p:ph type="body"/>
          </p:nvPr>
        </p:nvSpPr>
        <p:spPr>
          <a:xfrm>
            <a:off x="755640" y="5146560"/>
            <a:ext cx="6044040" cy="42091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416" name="PlaceHolder 3"/>
          <p:cNvSpPr>
            <a:spLocks noGrp="1"/>
          </p:cNvSpPr>
          <p:nvPr>
            <p:ph type="sldNum" idx="4"/>
          </p:nvPr>
        </p:nvSpPr>
        <p:spPr>
          <a:xfrm>
            <a:off x="4280040" y="10156680"/>
            <a:ext cx="3273840" cy="535320"/>
          </a:xfrm>
          <a:prstGeom prst="rect">
            <a:avLst/>
          </a:prstGeom>
          <a:noFill/>
          <a:ln w="0">
            <a:noFill/>
          </a:ln>
        </p:spPr>
        <p:txBody>
          <a:bodyPr lIns="0" tIns="0" rIns="0" bIns="0" anchor="b">
            <a:noAutofit/>
          </a:bodyPr>
          <a:lstStyle>
            <a:lvl1pPr indent="0" algn="r" defTabSz="914400">
              <a:lnSpc>
                <a:spcPct val="100000"/>
              </a:lnSpc>
              <a:buNone/>
              <a:defRPr lang="cs-CZ" sz="1200" b="0" strike="noStrike" spc="-1">
                <a:solidFill>
                  <a:schemeClr val="dk1"/>
                </a:solidFill>
                <a:latin typeface="Times New Roman"/>
                <a:ea typeface="+mn-ea"/>
              </a:defRPr>
            </a:lvl1pPr>
          </a:lstStyle>
          <a:p>
            <a:pPr indent="0" algn="r" defTabSz="914400">
              <a:lnSpc>
                <a:spcPct val="100000"/>
              </a:lnSpc>
              <a:buNone/>
            </a:pPr>
            <a:fld id="{00718E13-A5DC-4FCE-97E5-B18005E6ABB8}" type="slidenum">
              <a:rPr lang="cs-CZ" sz="1200" b="0" strike="noStrike" spc="-1">
                <a:solidFill>
                  <a:schemeClr val="dk1"/>
                </a:solidFill>
                <a:latin typeface="Times New Roman"/>
                <a:ea typeface="+mn-ea"/>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7"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8"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9"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0"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42"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3"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4"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5"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6"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7"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67"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69"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71"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2"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76"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7"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8"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0"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2"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4"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6"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8"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9"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91"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2"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3"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4"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96"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7"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8"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9"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00"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01"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1"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3"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5"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26"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5"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1"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2"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4"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6"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8"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9"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0"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42"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3"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45"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6"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7"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8"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50"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1"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2"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3"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4"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5"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3"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5"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7"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8"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7"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88"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92"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3"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4"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96"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7"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8"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2"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4"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5"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7"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8"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9"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0"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12"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3"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4"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5"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6"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7"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37"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39"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1"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2"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6"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7"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8"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0"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2"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4"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6"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8"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9"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61"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2"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3"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4"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66"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7"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8"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9"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70"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71"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2"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3"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4"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6"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7"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8"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2"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11"/>
          <p:cNvGrpSpPr/>
          <p:nvPr/>
        </p:nvGrpSpPr>
        <p:grpSpPr>
          <a:xfrm>
            <a:off x="0" y="9865080"/>
            <a:ext cx="19009440" cy="809280"/>
            <a:chOff x="0" y="9865080"/>
            <a:chExt cx="19009440" cy="809280"/>
          </a:xfrm>
        </p:grpSpPr>
        <p:grpSp>
          <p:nvGrpSpPr>
            <p:cNvPr id="13" name="Group 6"/>
            <p:cNvGrpSpPr/>
            <p:nvPr/>
          </p:nvGrpSpPr>
          <p:grpSpPr>
            <a:xfrm>
              <a:off x="0" y="9865080"/>
              <a:ext cx="19009440" cy="809280"/>
              <a:chOff x="0" y="9865080"/>
              <a:chExt cx="19009440" cy="809280"/>
            </a:xfrm>
          </p:grpSpPr>
          <p:sp>
            <p:nvSpPr>
              <p:cNvPr id="2" name="object 2"/>
              <p:cNvSpPr/>
              <p:nvPr/>
            </p:nvSpPr>
            <p:spPr>
              <a:xfrm>
                <a:off x="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 name="object 3"/>
              <p:cNvSpPr/>
              <p:nvPr/>
            </p:nvSpPr>
            <p:spPr>
              <a:xfrm>
                <a:off x="1425060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 name="object 2"/>
              <p:cNvSpPr/>
              <p:nvPr/>
            </p:nvSpPr>
            <p:spPr>
              <a:xfrm>
                <a:off x="475020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 name="object 2"/>
              <p:cNvSpPr/>
              <p:nvPr/>
            </p:nvSpPr>
            <p:spPr>
              <a:xfrm>
                <a:off x="950040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6" name="object 5"/>
            <p:cNvSpPr/>
            <p:nvPr/>
          </p:nvSpPr>
          <p:spPr>
            <a:xfrm>
              <a:off x="3600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7" name="object 5"/>
            <p:cNvSpPr/>
            <p:nvPr/>
          </p:nvSpPr>
          <p:spPr>
            <a:xfrm>
              <a:off x="475884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8" name="object 5"/>
            <p:cNvSpPr/>
            <p:nvPr/>
          </p:nvSpPr>
          <p:spPr>
            <a:xfrm>
              <a:off x="954108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9" name="object 5"/>
            <p:cNvSpPr/>
            <p:nvPr/>
          </p:nvSpPr>
          <p:spPr>
            <a:xfrm>
              <a:off x="1425924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
        <p:nvSpPr>
          <p:cNvPr id="1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r>
              <a:rPr lang="en-US" sz="4000" b="1" strike="noStrike" spc="-1">
                <a:solidFill>
                  <a:srgbClr val="ED4C05"/>
                </a:solidFill>
                <a:latin typeface="Calibri"/>
              </a:rPr>
              <a:t>Click to edit the title text format</a:t>
            </a:r>
          </a:p>
        </p:txBody>
      </p:sp>
      <p:sp>
        <p:nvSpPr>
          <p:cNvPr id="11" name="PlaceHolder 2"/>
          <p:cNvSpPr>
            <a:spLocks noGrp="1"/>
          </p:cNvSpPr>
          <p:nvPr>
            <p:ph type="body"/>
          </p:nvPr>
        </p:nvSpPr>
        <p:spPr>
          <a:xfrm>
            <a:off x="228600" y="1799280"/>
            <a:ext cx="18516600" cy="78019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4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8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6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6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49"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50" name="Picture 49"/>
          <p:cNvPicPr/>
          <p:nvPr/>
        </p:nvPicPr>
        <p:blipFill>
          <a:blip r:embed="rId14"/>
          <a:srcRect b="23039"/>
          <a:stretch/>
        </p:blipFill>
        <p:spPr>
          <a:xfrm>
            <a:off x="16230600" y="173160"/>
            <a:ext cx="2671560" cy="1280880"/>
          </a:xfrm>
          <a:prstGeom prst="rect">
            <a:avLst/>
          </a:prstGeom>
          <a:ln w="0">
            <a:noFill/>
          </a:ln>
        </p:spPr>
      </p:pic>
      <p:sp>
        <p:nvSpPr>
          <p:cNvPr id="51"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52"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53" name="Group 1"/>
          <p:cNvGrpSpPr/>
          <p:nvPr/>
        </p:nvGrpSpPr>
        <p:grpSpPr>
          <a:xfrm>
            <a:off x="-360" y="1631520"/>
            <a:ext cx="7772760" cy="870480"/>
            <a:chOff x="-360" y="1631520"/>
            <a:chExt cx="7772760" cy="870480"/>
          </a:xfrm>
        </p:grpSpPr>
        <p:sp>
          <p:nvSpPr>
            <p:cNvPr id="54"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5"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56" name="Group 55"/>
          <p:cNvGrpSpPr/>
          <p:nvPr/>
        </p:nvGrpSpPr>
        <p:grpSpPr>
          <a:xfrm>
            <a:off x="-360" y="9865080"/>
            <a:ext cx="19009440" cy="809280"/>
            <a:chOff x="-360" y="9865080"/>
            <a:chExt cx="19009440" cy="809280"/>
          </a:xfrm>
        </p:grpSpPr>
        <p:grpSp>
          <p:nvGrpSpPr>
            <p:cNvPr id="57" name="Group 6"/>
            <p:cNvGrpSpPr/>
            <p:nvPr/>
          </p:nvGrpSpPr>
          <p:grpSpPr>
            <a:xfrm>
              <a:off x="-360" y="9865080"/>
              <a:ext cx="19009440" cy="809280"/>
              <a:chOff x="-360" y="9865080"/>
              <a:chExt cx="19009440" cy="809280"/>
            </a:xfrm>
          </p:grpSpPr>
          <p:sp>
            <p:nvSpPr>
              <p:cNvPr id="58"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9"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0"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1"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62"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63"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64"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65"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103"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104" name="Picture 103"/>
          <p:cNvPicPr/>
          <p:nvPr/>
        </p:nvPicPr>
        <p:blipFill>
          <a:blip r:embed="rId14"/>
          <a:srcRect b="23039"/>
          <a:stretch/>
        </p:blipFill>
        <p:spPr>
          <a:xfrm>
            <a:off x="16230600" y="173160"/>
            <a:ext cx="2671560" cy="1280880"/>
          </a:xfrm>
          <a:prstGeom prst="rect">
            <a:avLst/>
          </a:prstGeom>
          <a:ln w="0">
            <a:noFill/>
          </a:ln>
        </p:spPr>
      </p:pic>
      <p:sp>
        <p:nvSpPr>
          <p:cNvPr id="105"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106"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107" name="Group 1"/>
          <p:cNvGrpSpPr/>
          <p:nvPr/>
        </p:nvGrpSpPr>
        <p:grpSpPr>
          <a:xfrm>
            <a:off x="-360" y="1631520"/>
            <a:ext cx="7772760" cy="870480"/>
            <a:chOff x="-360" y="1631520"/>
            <a:chExt cx="7772760" cy="870480"/>
          </a:xfrm>
        </p:grpSpPr>
        <p:sp>
          <p:nvSpPr>
            <p:cNvPr id="108"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09"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110" name="Group 109"/>
          <p:cNvGrpSpPr/>
          <p:nvPr/>
        </p:nvGrpSpPr>
        <p:grpSpPr>
          <a:xfrm>
            <a:off x="-360" y="9865080"/>
            <a:ext cx="19009440" cy="809280"/>
            <a:chOff x="-360" y="9865080"/>
            <a:chExt cx="19009440" cy="809280"/>
          </a:xfrm>
        </p:grpSpPr>
        <p:grpSp>
          <p:nvGrpSpPr>
            <p:cNvPr id="111" name="Group 6"/>
            <p:cNvGrpSpPr/>
            <p:nvPr/>
          </p:nvGrpSpPr>
          <p:grpSpPr>
            <a:xfrm>
              <a:off x="-360" y="9865080"/>
              <a:ext cx="19009440" cy="809280"/>
              <a:chOff x="-360" y="9865080"/>
              <a:chExt cx="19009440" cy="809280"/>
            </a:xfrm>
          </p:grpSpPr>
          <p:sp>
            <p:nvSpPr>
              <p:cNvPr id="112"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3"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4"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5"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116"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117"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118"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119"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265"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266" name="Picture 265"/>
          <p:cNvPicPr/>
          <p:nvPr/>
        </p:nvPicPr>
        <p:blipFill>
          <a:blip r:embed="rId14"/>
          <a:srcRect b="23039"/>
          <a:stretch/>
        </p:blipFill>
        <p:spPr>
          <a:xfrm>
            <a:off x="16230600" y="173160"/>
            <a:ext cx="2671560" cy="1280880"/>
          </a:xfrm>
          <a:prstGeom prst="rect">
            <a:avLst/>
          </a:prstGeom>
          <a:ln w="0">
            <a:noFill/>
          </a:ln>
        </p:spPr>
      </p:pic>
      <p:sp>
        <p:nvSpPr>
          <p:cNvPr id="267"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268"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269" name="Group 1"/>
          <p:cNvGrpSpPr/>
          <p:nvPr/>
        </p:nvGrpSpPr>
        <p:grpSpPr>
          <a:xfrm>
            <a:off x="-360" y="1631520"/>
            <a:ext cx="7772760" cy="870480"/>
            <a:chOff x="-360" y="1631520"/>
            <a:chExt cx="7772760" cy="870480"/>
          </a:xfrm>
        </p:grpSpPr>
        <p:sp>
          <p:nvSpPr>
            <p:cNvPr id="270"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1"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272" name="Group 271"/>
          <p:cNvGrpSpPr/>
          <p:nvPr/>
        </p:nvGrpSpPr>
        <p:grpSpPr>
          <a:xfrm>
            <a:off x="-360" y="9865080"/>
            <a:ext cx="19009440" cy="809280"/>
            <a:chOff x="-360" y="9865080"/>
            <a:chExt cx="19009440" cy="809280"/>
          </a:xfrm>
        </p:grpSpPr>
        <p:grpSp>
          <p:nvGrpSpPr>
            <p:cNvPr id="273" name="Group 6"/>
            <p:cNvGrpSpPr/>
            <p:nvPr/>
          </p:nvGrpSpPr>
          <p:grpSpPr>
            <a:xfrm>
              <a:off x="-360" y="9865080"/>
              <a:ext cx="19009440" cy="809280"/>
              <a:chOff x="-360" y="9865080"/>
              <a:chExt cx="19009440" cy="809280"/>
            </a:xfrm>
          </p:grpSpPr>
          <p:sp>
            <p:nvSpPr>
              <p:cNvPr id="274"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5"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6"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7"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278"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279"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280"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281"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319"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320" name="Picture 319"/>
          <p:cNvPicPr/>
          <p:nvPr/>
        </p:nvPicPr>
        <p:blipFill>
          <a:blip r:embed="rId14"/>
          <a:srcRect b="23039"/>
          <a:stretch/>
        </p:blipFill>
        <p:spPr>
          <a:xfrm>
            <a:off x="16230600" y="173160"/>
            <a:ext cx="2671560" cy="1280880"/>
          </a:xfrm>
          <a:prstGeom prst="rect">
            <a:avLst/>
          </a:prstGeom>
          <a:ln w="0">
            <a:noFill/>
          </a:ln>
        </p:spPr>
      </p:pic>
      <p:sp>
        <p:nvSpPr>
          <p:cNvPr id="321"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322"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323" name="Group 1"/>
          <p:cNvGrpSpPr/>
          <p:nvPr/>
        </p:nvGrpSpPr>
        <p:grpSpPr>
          <a:xfrm>
            <a:off x="-360" y="1631520"/>
            <a:ext cx="7772760" cy="870480"/>
            <a:chOff x="-360" y="1631520"/>
            <a:chExt cx="7772760" cy="870480"/>
          </a:xfrm>
        </p:grpSpPr>
        <p:sp>
          <p:nvSpPr>
            <p:cNvPr id="324"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5"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326" name="Group 325"/>
          <p:cNvGrpSpPr/>
          <p:nvPr/>
        </p:nvGrpSpPr>
        <p:grpSpPr>
          <a:xfrm>
            <a:off x="-360" y="9865080"/>
            <a:ext cx="19009440" cy="809280"/>
            <a:chOff x="-360" y="9865080"/>
            <a:chExt cx="19009440" cy="809280"/>
          </a:xfrm>
        </p:grpSpPr>
        <p:grpSp>
          <p:nvGrpSpPr>
            <p:cNvPr id="327" name="Group 6"/>
            <p:cNvGrpSpPr/>
            <p:nvPr/>
          </p:nvGrpSpPr>
          <p:grpSpPr>
            <a:xfrm>
              <a:off x="-360" y="9865080"/>
              <a:ext cx="19009440" cy="809280"/>
              <a:chOff x="-360" y="9865080"/>
              <a:chExt cx="19009440" cy="809280"/>
            </a:xfrm>
          </p:grpSpPr>
          <p:sp>
            <p:nvSpPr>
              <p:cNvPr id="328"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9"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30"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31"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332"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333"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334"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335"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xpl/conhome/8403099/proceeding" TargetMode="Externa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xpl/conhome/6695804/proceeding" TargetMode="Externa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xpl/conhome/6829976/proceeding" TargetMode="Externa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xpl/conhome/7229501/proceeding" TargetMode="Externa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xpl/conhome/8053865/proceeding" TargetMode="Externa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78" name="object 18"/>
          <p:cNvSpPr/>
          <p:nvPr/>
        </p:nvSpPr>
        <p:spPr>
          <a:xfrm>
            <a:off x="2048368" y="3630356"/>
            <a:ext cx="148125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22920" indent="-1211040" algn="ctr">
              <a:spcBef>
                <a:spcPts val="99"/>
              </a:spcBef>
              <a:tabLst>
                <a:tab pos="0" algn="l"/>
              </a:tabLst>
            </a:pPr>
            <a:r>
              <a:rPr lang="en-US" sz="4400" b="0" strike="noStrike" spc="-1" dirty="0">
                <a:solidFill>
                  <a:srgbClr val="000000"/>
                </a:solidFill>
                <a:latin typeface="Arial"/>
              </a:rPr>
              <a:t>Cursor Pointer Control Using Eye Movements</a:t>
            </a:r>
          </a:p>
        </p:txBody>
      </p:sp>
      <p:sp>
        <p:nvSpPr>
          <p:cNvPr id="379" name="object 19"/>
          <p:cNvSpPr/>
          <p:nvPr/>
        </p:nvSpPr>
        <p:spPr>
          <a:xfrm flipV="1">
            <a:off x="2651760" y="4736880"/>
            <a:ext cx="13806720" cy="273240"/>
          </a:xfrm>
          <a:custGeom>
            <a:avLst/>
            <a:gdLst>
              <a:gd name="textAreaLeft" fmla="*/ 0 w 13806720"/>
              <a:gd name="textAreaRight" fmla="*/ 13807080 w 13806720"/>
              <a:gd name="textAreaTop" fmla="*/ -360 h 273240"/>
              <a:gd name="textAreaBottom" fmla="*/ 273240 h 273240"/>
            </a:gdLst>
            <a:ahLst/>
            <a:cxnLst/>
            <a:rect l="textAreaLeft" t="textAreaTop" r="textAreaRight" b="textAreaBottom"/>
            <a:pathLst>
              <a:path w="4686300">
                <a:moveTo>
                  <a:pt x="0" y="0"/>
                </a:moveTo>
                <a:lnTo>
                  <a:pt x="4686300" y="0"/>
                </a:lnTo>
              </a:path>
            </a:pathLst>
          </a:custGeom>
          <a:noFill/>
          <a:ln w="8466">
            <a:solidFill>
              <a:srgbClr val="002E8E"/>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80" name="object 12"/>
          <p:cNvSpPr/>
          <p:nvPr/>
        </p:nvSpPr>
        <p:spPr>
          <a:xfrm>
            <a:off x="183960" y="7299360"/>
            <a:ext cx="7496280" cy="1241005"/>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defTabSz="914400">
              <a:lnSpc>
                <a:spcPct val="150000"/>
              </a:lnSpc>
              <a:spcBef>
                <a:spcPts val="99"/>
              </a:spcBef>
              <a:tabLst>
                <a:tab pos="128160" algn="l"/>
              </a:tabLst>
            </a:pPr>
            <a:r>
              <a:rPr lang="en-US" sz="2800" b="1" strike="noStrike" spc="-1" dirty="0">
                <a:solidFill>
                  <a:srgbClr val="231F20"/>
                </a:solidFill>
                <a:latin typeface="Calibri"/>
                <a:ea typeface="DejaVu Sans"/>
              </a:rPr>
              <a:t>Name		:	 </a:t>
            </a:r>
            <a:r>
              <a:rPr lang="en-US" sz="2800" b="1" spc="-1" dirty="0">
                <a:solidFill>
                  <a:srgbClr val="231F20"/>
                </a:solidFill>
                <a:latin typeface="Calibri"/>
                <a:ea typeface="DejaVu Sans"/>
              </a:rPr>
              <a:t>BHARATH.S</a:t>
            </a:r>
            <a:endParaRPr lang="en-US" sz="2800" b="0" strike="noStrike" spc="-1" dirty="0">
              <a:solidFill>
                <a:srgbClr val="000000"/>
              </a:solidFill>
              <a:latin typeface="Arial"/>
            </a:endParaRPr>
          </a:p>
          <a:p>
            <a:pPr defTabSz="914400">
              <a:lnSpc>
                <a:spcPct val="150000"/>
              </a:lnSpc>
              <a:spcBef>
                <a:spcPts val="99"/>
              </a:spcBef>
              <a:tabLst>
                <a:tab pos="128160" algn="l"/>
              </a:tabLst>
            </a:pPr>
            <a:r>
              <a:rPr lang="en-US" sz="2800" b="1" strike="noStrike" spc="-1" dirty="0">
                <a:solidFill>
                  <a:srgbClr val="231F20"/>
                </a:solidFill>
                <a:latin typeface="Calibri"/>
                <a:ea typeface="DejaVu Sans"/>
              </a:rPr>
              <a:t>SRN		:	PES1PG22CA044</a:t>
            </a:r>
            <a:endParaRPr lang="en-US" sz="2800" b="0" strike="noStrike" spc="-1" dirty="0">
              <a:solidFill>
                <a:srgbClr val="000000"/>
              </a:solidFill>
              <a:latin typeface="Arial"/>
            </a:endParaRPr>
          </a:p>
        </p:txBody>
      </p:sp>
      <p:sp>
        <p:nvSpPr>
          <p:cNvPr id="381" name="object 1"/>
          <p:cNvSpPr/>
          <p:nvPr/>
        </p:nvSpPr>
        <p:spPr>
          <a:xfrm>
            <a:off x="0" y="6257880"/>
            <a:ext cx="4779720" cy="826920"/>
          </a:xfrm>
          <a:custGeom>
            <a:avLst/>
            <a:gdLst>
              <a:gd name="textAreaLeft" fmla="*/ 0 w 4779720"/>
              <a:gd name="textAreaRight" fmla="*/ 4780080 w 4779720"/>
              <a:gd name="textAreaTop" fmla="*/ 0 h 826920"/>
              <a:gd name="textAreaBottom" fmla="*/ 827280 h 826920"/>
            </a:gdLst>
            <a:ahLst/>
            <a:cxnLst/>
            <a:rect l="textAreaLeft" t="textAreaTop" r="textAreaRight" b="textAreaBottom"/>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100000"/>
              </a:lnSpc>
            </a:pPr>
            <a:endParaRPr lang="en-IN" sz="1800" b="0" strike="noStrike" spc="-1">
              <a:solidFill>
                <a:srgbClr val="000000"/>
              </a:solidFill>
              <a:latin typeface="Arial"/>
              <a:ea typeface="DejaVu Sans"/>
            </a:endParaRPr>
          </a:p>
        </p:txBody>
      </p:sp>
      <p:sp>
        <p:nvSpPr>
          <p:cNvPr id="382" name="object 2"/>
          <p:cNvSpPr/>
          <p:nvPr/>
        </p:nvSpPr>
        <p:spPr>
          <a:xfrm>
            <a:off x="0" y="6368040"/>
            <a:ext cx="477972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defTabSz="914400">
              <a:lnSpc>
                <a:spcPct val="100000"/>
              </a:lnSpc>
              <a:spcBef>
                <a:spcPts val="99"/>
              </a:spcBef>
            </a:pPr>
            <a:r>
              <a:rPr lang="en-US" sz="3600" b="1" strike="noStrike" spc="-1">
                <a:solidFill>
                  <a:srgbClr val="FFFFFF"/>
                </a:solidFill>
                <a:latin typeface="Calibri"/>
                <a:ea typeface="DejaVu Sans"/>
              </a:rPr>
              <a:t>Student Details</a:t>
            </a:r>
            <a:endParaRPr lang="en-US" sz="3600" b="0" strike="noStrike" spc="-1">
              <a:solidFill>
                <a:srgbClr val="000000"/>
              </a:solidFill>
              <a:latin typeface="Arial"/>
            </a:endParaRPr>
          </a:p>
        </p:txBody>
      </p:sp>
      <p:grpSp>
        <p:nvGrpSpPr>
          <p:cNvPr id="383" name="Group 51"/>
          <p:cNvGrpSpPr/>
          <p:nvPr/>
        </p:nvGrpSpPr>
        <p:grpSpPr>
          <a:xfrm>
            <a:off x="14249160" y="6249240"/>
            <a:ext cx="4779720" cy="826920"/>
            <a:chOff x="14249160" y="6249240"/>
            <a:chExt cx="4779720" cy="826920"/>
          </a:xfrm>
        </p:grpSpPr>
        <p:sp>
          <p:nvSpPr>
            <p:cNvPr id="384" name="object 3"/>
            <p:cNvSpPr/>
            <p:nvPr/>
          </p:nvSpPr>
          <p:spPr>
            <a:xfrm flipH="1">
              <a:off x="14703840" y="6249240"/>
              <a:ext cx="4324680" cy="826920"/>
            </a:xfrm>
            <a:custGeom>
              <a:avLst/>
              <a:gdLst>
                <a:gd name="textAreaLeft" fmla="*/ -360 w 4324680"/>
                <a:gd name="textAreaRight" fmla="*/ 4324680 w 4324680"/>
                <a:gd name="textAreaTop" fmla="*/ 0 h 826920"/>
                <a:gd name="textAreaBottom" fmla="*/ 827280 h 82692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85" name="object 6"/>
            <p:cNvSpPr/>
            <p:nvPr/>
          </p:nvSpPr>
          <p:spPr>
            <a:xfrm flipH="1">
              <a:off x="14249160" y="6249240"/>
              <a:ext cx="786960" cy="826920"/>
            </a:xfrm>
            <a:custGeom>
              <a:avLst/>
              <a:gdLst>
                <a:gd name="textAreaLeft" fmla="*/ 360 w 786960"/>
                <a:gd name="textAreaRight" fmla="*/ 787680 w 786960"/>
                <a:gd name="textAreaTop" fmla="*/ 0 h 826920"/>
                <a:gd name="textAreaBottom" fmla="*/ 827280 h 82692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386" name="object 7"/>
          <p:cNvSpPr/>
          <p:nvPr/>
        </p:nvSpPr>
        <p:spPr>
          <a:xfrm flipH="1">
            <a:off x="14248800" y="6369480"/>
            <a:ext cx="474444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defTabSz="914400">
              <a:lnSpc>
                <a:spcPct val="100000"/>
              </a:lnSpc>
              <a:spcBef>
                <a:spcPts val="99"/>
              </a:spcBef>
            </a:pPr>
            <a:r>
              <a:rPr lang="en-US" sz="3600" b="1" strike="noStrike" spc="-7">
                <a:solidFill>
                  <a:srgbClr val="FFFFFF"/>
                </a:solidFill>
                <a:latin typeface="Calibri"/>
                <a:ea typeface="DejaVu Sans"/>
              </a:rPr>
              <a:t>Guide Details</a:t>
            </a:r>
            <a:endParaRPr lang="en-US" sz="3600" b="0" strike="noStrike" spc="-1">
              <a:solidFill>
                <a:srgbClr val="000000"/>
              </a:solidFill>
              <a:latin typeface="Arial"/>
            </a:endParaRPr>
          </a:p>
        </p:txBody>
      </p:sp>
      <p:sp>
        <p:nvSpPr>
          <p:cNvPr id="387" name="object 8"/>
          <p:cNvSpPr/>
          <p:nvPr/>
        </p:nvSpPr>
        <p:spPr>
          <a:xfrm>
            <a:off x="14447520" y="7299360"/>
            <a:ext cx="4388400" cy="58185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algn="ctr" defTabSz="914400">
              <a:lnSpc>
                <a:spcPct val="150000"/>
              </a:lnSpc>
              <a:spcBef>
                <a:spcPts val="99"/>
              </a:spcBef>
              <a:tabLst>
                <a:tab pos="128160" algn="l"/>
              </a:tabLst>
            </a:pPr>
            <a:r>
              <a:rPr lang="en-US" sz="2800" b="1" strike="noStrike" spc="-1" dirty="0" err="1">
                <a:solidFill>
                  <a:srgbClr val="231F20"/>
                </a:solidFill>
                <a:latin typeface="Calibri"/>
              </a:rPr>
              <a:t>Mr.Santosh</a:t>
            </a:r>
            <a:r>
              <a:rPr lang="en-US" sz="2800" b="1" strike="noStrike" spc="-1" dirty="0">
                <a:solidFill>
                  <a:srgbClr val="231F20"/>
                </a:solidFill>
                <a:latin typeface="Calibri"/>
              </a:rPr>
              <a:t> S </a:t>
            </a:r>
            <a:r>
              <a:rPr lang="en-US" sz="2800" b="1" spc="-1" dirty="0">
                <a:solidFill>
                  <a:srgbClr val="231F20"/>
                </a:solidFill>
                <a:latin typeface="Calibri"/>
              </a:rPr>
              <a:t>Katti</a:t>
            </a:r>
            <a:endParaRPr lang="en-US" sz="2800" b="0" strike="noStrike" spc="-1" dirty="0">
              <a:solidFill>
                <a:srgbClr val="000000"/>
              </a:solidFill>
              <a:latin typeface="Arial"/>
            </a:endParaRPr>
          </a:p>
        </p:txBody>
      </p:sp>
      <p:sp>
        <p:nvSpPr>
          <p:cNvPr id="388" name="Rectangle: Rounded Corners 2"/>
          <p:cNvSpPr/>
          <p:nvPr/>
        </p:nvSpPr>
        <p:spPr>
          <a:xfrm>
            <a:off x="5400000" y="5106960"/>
            <a:ext cx="8209800" cy="59940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defTabSz="914400">
              <a:lnSpc>
                <a:spcPct val="100000"/>
              </a:lnSpc>
            </a:pPr>
            <a:r>
              <a:rPr lang="en-IN" sz="3600" b="1" strike="noStrike" spc="-1" dirty="0">
                <a:solidFill>
                  <a:srgbClr val="FFFFFF"/>
                </a:solidFill>
                <a:latin typeface="Calibri"/>
                <a:ea typeface="DejaVu Sans"/>
              </a:rPr>
              <a:t>UQ22CA741A - Capstone</a:t>
            </a:r>
            <a:r>
              <a:rPr lang="en-IN" sz="1800" b="0" strike="noStrike" spc="-1" dirty="0">
                <a:solidFill>
                  <a:schemeClr val="lt1"/>
                </a:solidFill>
                <a:latin typeface="Arial"/>
                <a:ea typeface="DejaVu Sans"/>
              </a:rPr>
              <a:t> </a:t>
            </a:r>
            <a:r>
              <a:rPr lang="en-IN" sz="3600" b="1" strike="noStrike" spc="-1" dirty="0">
                <a:solidFill>
                  <a:srgbClr val="FFFFFF"/>
                </a:solidFill>
                <a:latin typeface="Calibri"/>
                <a:ea typeface="DejaVu Sans"/>
              </a:rPr>
              <a:t>Project - Phase 1</a:t>
            </a:r>
            <a:endParaRPr lang="en-US" sz="3600" b="0" strike="noStrike" spc="-1" dirty="0">
              <a:solidFill>
                <a:srgbClr val="000000"/>
              </a:solidFill>
              <a:latin typeface="Arial"/>
            </a:endParaRPr>
          </a:p>
        </p:txBody>
      </p:sp>
      <p:pic>
        <p:nvPicPr>
          <p:cNvPr id="389" name="Picture 388"/>
          <p:cNvPicPr/>
          <p:nvPr/>
        </p:nvPicPr>
        <p:blipFill>
          <a:blip r:embed="rId3"/>
          <a:srcRect b="23039"/>
          <a:stretch/>
        </p:blipFill>
        <p:spPr>
          <a:xfrm>
            <a:off x="7256160" y="804960"/>
            <a:ext cx="4173840" cy="2001240"/>
          </a:xfrm>
          <a:prstGeom prst="rect">
            <a:avLst/>
          </a:prstGeom>
          <a:ln w="0">
            <a:noFill/>
          </a:ln>
        </p:spPr>
      </p:pic>
      <p:sp>
        <p:nvSpPr>
          <p:cNvPr id="390" name="Rectangle: Rounded Corners 1"/>
          <p:cNvSpPr/>
          <p:nvPr/>
        </p:nvSpPr>
        <p:spPr>
          <a:xfrm>
            <a:off x="7543800" y="5826960"/>
            <a:ext cx="3886200" cy="599400"/>
          </a:xfrm>
          <a:prstGeom prst="roundRect">
            <a:avLst>
              <a:gd name="adj" fmla="val 16667"/>
            </a:avLst>
          </a:prstGeom>
          <a:solidFill>
            <a:srgbClr val="ED4C05"/>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defTabSz="914400">
              <a:lnSpc>
                <a:spcPct val="100000"/>
              </a:lnSpc>
            </a:pPr>
            <a:r>
              <a:rPr lang="en-IN" sz="3600" b="1" strike="noStrike" spc="-1" dirty="0">
                <a:solidFill>
                  <a:srgbClr val="FFFFFF"/>
                </a:solidFill>
                <a:latin typeface="Calibri"/>
                <a:ea typeface="DejaVu Sans"/>
              </a:rPr>
              <a:t>Presentation #2</a:t>
            </a:r>
            <a:endParaRPr lang="en-US" sz="36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nSpc>
                <a:spcPct val="150000"/>
              </a:lnSpc>
              <a:spcBef>
                <a:spcPts val="1417"/>
              </a:spcBef>
              <a:buClr>
                <a:srgbClr val="000000"/>
              </a:buClr>
              <a:buSzPct val="80000"/>
              <a:buFont typeface="Arial" panose="020B0604020202020204" pitchFamily="34" charset="0"/>
              <a:buChar char="•"/>
            </a:pPr>
            <a:r>
              <a:rPr lang="en-US" sz="2800" b="1" dirty="0">
                <a:solidFill>
                  <a:schemeClr val="tx1"/>
                </a:solidFill>
                <a:latin typeface="+mj-lt"/>
              </a:rPr>
              <a:t>Title:-</a:t>
            </a:r>
            <a:r>
              <a:rPr lang="en-US" sz="2800" b="1" i="0" dirty="0">
                <a:solidFill>
                  <a:schemeClr val="tx1"/>
                </a:solidFill>
                <a:effectLst/>
                <a:latin typeface="+mj-lt"/>
              </a:rPr>
              <a:t> </a:t>
            </a:r>
            <a:r>
              <a:rPr lang="en-US" sz="2800" i="0" dirty="0">
                <a:solidFill>
                  <a:srgbClr val="333333"/>
                </a:solidFill>
                <a:effectLst/>
                <a:latin typeface="+mj-lt"/>
              </a:rPr>
              <a:t>An eye tracking algorithm based on </a:t>
            </a:r>
            <a:r>
              <a:rPr lang="en-US" sz="2800" i="0" dirty="0" err="1">
                <a:solidFill>
                  <a:srgbClr val="333333"/>
                </a:solidFill>
                <a:effectLst/>
                <a:latin typeface="+mj-lt"/>
              </a:rPr>
              <a:t>hough</a:t>
            </a:r>
            <a:r>
              <a:rPr lang="en-US" sz="2800" i="0" dirty="0">
                <a:solidFill>
                  <a:srgbClr val="333333"/>
                </a:solidFill>
                <a:effectLst/>
                <a:latin typeface="+mj-lt"/>
              </a:rPr>
              <a:t> transform</a:t>
            </a:r>
            <a:endParaRPr lang="en-US" sz="2800" b="1" i="0" dirty="0">
              <a:solidFill>
                <a:srgbClr val="333333"/>
              </a:solidFill>
              <a:effectLst/>
              <a:latin typeface="+mj-lt"/>
            </a:endParaRPr>
          </a:p>
          <a:p>
            <a:pPr marL="622350" indent="-514350">
              <a:lnSpc>
                <a:spcPct val="150000"/>
              </a:lnSpc>
              <a:spcBef>
                <a:spcPts val="1417"/>
              </a:spcBef>
              <a:buClr>
                <a:srgbClr val="000000"/>
              </a:buClr>
              <a:buSzPct val="80000"/>
              <a:buFont typeface="Arial" panose="020B0604020202020204" pitchFamily="34" charset="0"/>
              <a:buChar char="•"/>
            </a:pPr>
            <a:r>
              <a:rPr lang="en-US" sz="2800" b="1" i="0" dirty="0">
                <a:solidFill>
                  <a:srgbClr val="333333"/>
                </a:solidFill>
                <a:effectLst/>
                <a:latin typeface="+mj-lt"/>
              </a:rPr>
              <a:t>Published in: </a:t>
            </a:r>
            <a:r>
              <a:rPr lang="en-US" sz="2800" b="1" i="0" dirty="0">
                <a:solidFill>
                  <a:srgbClr val="333333"/>
                </a:solidFill>
                <a:effectLst/>
                <a:latin typeface="HelveticaNeue Regular"/>
              </a:rPr>
              <a:t>  </a:t>
            </a:r>
            <a:r>
              <a:rPr lang="en-US" sz="2800" b="0" i="0" u="none" strike="noStrike" dirty="0">
                <a:solidFill>
                  <a:srgbClr val="006699"/>
                </a:solidFill>
                <a:effectLst/>
                <a:latin typeface="HelveticaNeue Regular"/>
                <a:hlinkClick r:id="rId2"/>
              </a:rPr>
              <a:t>2018 International Symposium on Consumer Technologies (ISCT) </a:t>
            </a:r>
            <a:endParaRPr lang="en-US" sz="2800" b="0" i="0" u="none" strike="noStrike" dirty="0">
              <a:solidFill>
                <a:srgbClr val="006699"/>
              </a:solidFill>
              <a:effectLst/>
              <a:latin typeface="HelveticaNeue Regular"/>
            </a:endParaRPr>
          </a:p>
          <a:p>
            <a:pPr marL="622350" indent="-514350">
              <a:lnSpc>
                <a:spcPct val="150000"/>
              </a:lnSpc>
              <a:spcBef>
                <a:spcPts val="1417"/>
              </a:spcBef>
              <a:buClr>
                <a:srgbClr val="000000"/>
              </a:buClr>
              <a:buSzPct val="80000"/>
              <a:buFont typeface="Arial" panose="020B0604020202020204" pitchFamily="34" charset="0"/>
              <a:buChar char="•"/>
            </a:pPr>
            <a:r>
              <a:rPr lang="en-US" sz="2800" b="1" dirty="0">
                <a:solidFill>
                  <a:schemeClr val="tx1"/>
                </a:solidFill>
                <a:latin typeface="+mj-lt"/>
              </a:rPr>
              <a:t>Authors:-</a:t>
            </a:r>
            <a:r>
              <a:rPr lang="en-US" sz="2800" dirty="0">
                <a:solidFill>
                  <a:schemeClr val="tx1"/>
                </a:solidFill>
                <a:latin typeface="+mj-lt"/>
              </a:rPr>
              <a:t>Aleksei </a:t>
            </a:r>
            <a:r>
              <a:rPr lang="en-US" sz="2800" dirty="0" err="1">
                <a:solidFill>
                  <a:schemeClr val="tx1"/>
                </a:solidFill>
                <a:latin typeface="+mj-lt"/>
              </a:rPr>
              <a:t>Bukhalov</a:t>
            </a:r>
            <a:r>
              <a:rPr lang="en-US" sz="2800" dirty="0">
                <a:solidFill>
                  <a:schemeClr val="tx1"/>
                </a:solidFill>
                <a:latin typeface="+mj-lt"/>
              </a:rPr>
              <a:t>, </a:t>
            </a:r>
            <a:r>
              <a:rPr lang="en-US" sz="2800" dirty="0" err="1">
                <a:solidFill>
                  <a:schemeClr val="tx1"/>
                </a:solidFill>
                <a:latin typeface="+mj-lt"/>
              </a:rPr>
              <a:t>Viktoriia</a:t>
            </a:r>
            <a:r>
              <a:rPr lang="en-US" sz="2800" dirty="0">
                <a:solidFill>
                  <a:schemeClr val="tx1"/>
                </a:solidFill>
                <a:latin typeface="+mj-lt"/>
              </a:rPr>
              <a:t> </a:t>
            </a:r>
            <a:r>
              <a:rPr lang="en-US" sz="2800" dirty="0" err="1">
                <a:solidFill>
                  <a:schemeClr val="tx1"/>
                </a:solidFill>
                <a:latin typeface="+mj-lt"/>
              </a:rPr>
              <a:t>Chafonova</a:t>
            </a:r>
            <a:endParaRPr lang="en-US" sz="2800" dirty="0">
              <a:solidFill>
                <a:schemeClr val="tx1"/>
              </a:solidFill>
              <a:latin typeface="+mj-lt"/>
            </a:endParaRPr>
          </a:p>
          <a:p>
            <a:pPr marL="622350" indent="-514350">
              <a:lnSpc>
                <a:spcPct val="150000"/>
              </a:lnSpc>
              <a:spcBef>
                <a:spcPts val="1417"/>
              </a:spcBef>
              <a:buClr>
                <a:srgbClr val="000000"/>
              </a:buClr>
              <a:buSzPct val="80000"/>
              <a:buFont typeface="Arial" panose="020B0604020202020204" pitchFamily="34" charset="0"/>
              <a:buChar char="•"/>
            </a:pPr>
            <a:r>
              <a:rPr lang="en-US" sz="2800" dirty="0"/>
              <a:t>In 2018, an eye tracking algorithm based on Hough transform was developed. This system detects the face and eyes of a person. It uses a webcam to detect user’s face and eyes. The system is based on MATLAB. The issue in this system is of real-time tracking and time-speed issue. The system is quite slow and it needs a high-quality computer system to work properly which is costly.</a:t>
            </a:r>
            <a:r>
              <a:rPr lang="en-US" sz="2800" baseline="-25000" dirty="0"/>
              <a:t>[5]</a:t>
            </a:r>
          </a:p>
          <a:p>
            <a:pPr marL="622350" indent="-514350">
              <a:lnSpc>
                <a:spcPct val="150000"/>
              </a:lnSpc>
              <a:spcBef>
                <a:spcPts val="1417"/>
              </a:spcBef>
              <a:buClr>
                <a:srgbClr val="000000"/>
              </a:buClr>
              <a:buSzPct val="80000"/>
              <a:buFont typeface="Arial" panose="020B0604020202020204" pitchFamily="34" charset="0"/>
              <a:buChar char="•"/>
            </a:pPr>
            <a:endParaRPr lang="en-US" sz="240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dirty="0">
                <a:solidFill>
                  <a:srgbClr val="FFFFFF"/>
                </a:solidFill>
                <a:latin typeface="Calibri"/>
              </a:rPr>
              <a:t>Literature Survey</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343057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404" name="CustomShape 5"/>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a:solidFill>
                  <a:srgbClr val="FFFFFF"/>
                </a:solidFill>
                <a:latin typeface="Calibri"/>
                <a:ea typeface="DejaVu Sans"/>
              </a:rPr>
              <a:t>Tools and Technologies</a:t>
            </a:r>
            <a:endParaRPr lang="en-US" sz="3600" b="0" strike="noStrike" spc="-1">
              <a:solidFill>
                <a:srgbClr val="FFFFFF"/>
              </a:solidFill>
              <a:latin typeface="Arial"/>
            </a:endParaRPr>
          </a:p>
        </p:txBody>
      </p:sp>
      <p:sp>
        <p:nvSpPr>
          <p:cNvPr id="4" name="TextBox 3">
            <a:extLst>
              <a:ext uri="{FF2B5EF4-FFF2-40B4-BE49-F238E27FC236}">
                <a16:creationId xmlns:a16="http://schemas.microsoft.com/office/drawing/2014/main" id="{44C9E84C-2BB0-9926-5FB2-1CA3BCDC15B5}"/>
              </a:ext>
            </a:extLst>
          </p:cNvPr>
          <p:cNvSpPr txBox="1"/>
          <p:nvPr/>
        </p:nvSpPr>
        <p:spPr>
          <a:xfrm>
            <a:off x="864196" y="2754412"/>
            <a:ext cx="15409712" cy="2597827"/>
          </a:xfrm>
          <a:prstGeom prst="rect">
            <a:avLst/>
          </a:prstGeom>
          <a:noFill/>
        </p:spPr>
        <p:txBody>
          <a:bodyPr wrap="square">
            <a:spAutoFit/>
          </a:bodyPr>
          <a:lstStyle/>
          <a:p>
            <a:pPr marL="571500" indent="-571500" algn="just">
              <a:lnSpc>
                <a:spcPct val="150000"/>
              </a:lnSpc>
              <a:buFont typeface="Arial" panose="020B0604020202020204" pitchFamily="34" charset="0"/>
              <a:buChar char="•"/>
            </a:pPr>
            <a:r>
              <a:rPr lang="en-IN" sz="2800" dirty="0"/>
              <a:t>Python</a:t>
            </a:r>
            <a:r>
              <a:rPr lang="en-IN" sz="2800" dirty="0">
                <a:sym typeface="Wingdings" panose="05000000000000000000" pitchFamily="2" charset="2"/>
              </a:rPr>
              <a:t>---V</a:t>
            </a:r>
            <a:r>
              <a:rPr lang="en-IN" sz="2800" dirty="0"/>
              <a:t>3.8.10</a:t>
            </a:r>
          </a:p>
          <a:p>
            <a:pPr marL="571500" indent="-571500" algn="just">
              <a:lnSpc>
                <a:spcPct val="150000"/>
              </a:lnSpc>
              <a:buFont typeface="Arial" panose="020B0604020202020204" pitchFamily="34" charset="0"/>
              <a:buChar char="•"/>
            </a:pPr>
            <a:r>
              <a:rPr lang="en-IN" sz="2800" dirty="0" err="1"/>
              <a:t>OpenCv</a:t>
            </a:r>
            <a:r>
              <a:rPr lang="en-IN" sz="2800" dirty="0"/>
              <a:t>---V</a:t>
            </a:r>
            <a:r>
              <a:rPr lang="en-IN" sz="2800" dirty="0">
                <a:sym typeface="Wingdings" panose="05000000000000000000" pitchFamily="2" charset="2"/>
              </a:rPr>
              <a:t>4.8.1</a:t>
            </a:r>
            <a:endParaRPr lang="en-IN" sz="2800" dirty="0"/>
          </a:p>
          <a:p>
            <a:pPr marL="571500" indent="-571500" algn="just">
              <a:lnSpc>
                <a:spcPct val="150000"/>
              </a:lnSpc>
              <a:buFont typeface="Arial" panose="020B0604020202020204" pitchFamily="34" charset="0"/>
              <a:buChar char="•"/>
            </a:pPr>
            <a:r>
              <a:rPr lang="en-IN" sz="2800" dirty="0" err="1"/>
              <a:t>Mediapipe</a:t>
            </a:r>
            <a:r>
              <a:rPr lang="en-IN" sz="2800" dirty="0">
                <a:sym typeface="Wingdings" panose="05000000000000000000" pitchFamily="2" charset="2"/>
              </a:rPr>
              <a:t>---V0.10.9</a:t>
            </a:r>
            <a:endParaRPr lang="en-IN" sz="2800" dirty="0"/>
          </a:p>
          <a:p>
            <a:pPr marL="571500" indent="-571500" algn="just">
              <a:lnSpc>
                <a:spcPct val="150000"/>
              </a:lnSpc>
              <a:buFont typeface="Arial" panose="020B0604020202020204" pitchFamily="34" charset="0"/>
              <a:buChar char="•"/>
            </a:pPr>
            <a:r>
              <a:rPr lang="en-IN" sz="2800" dirty="0" err="1"/>
              <a:t>Pyauto</a:t>
            </a:r>
            <a:r>
              <a:rPr lang="en-IN" sz="2800" dirty="0"/>
              <a:t> GUI---V</a:t>
            </a:r>
            <a:r>
              <a:rPr lang="en-IN" sz="2800" dirty="0">
                <a:sym typeface="Wingdings" panose="05000000000000000000" pitchFamily="2" charset="2"/>
              </a:rPr>
              <a:t>0.9.54</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3200" b="1" spc="-1" dirty="0">
                <a:solidFill>
                  <a:schemeClr val="dk1"/>
                </a:solidFill>
                <a:latin typeface="Calibri"/>
              </a:rPr>
              <a:t>Hardware Requirements</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Laptop or Pc with Web Camera</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8gb RAM or more</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256gb or more SSD</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Processor </a:t>
            </a:r>
            <a:r>
              <a:rPr lang="en-US" sz="2800" spc="-1" dirty="0">
                <a:solidFill>
                  <a:schemeClr val="dk1"/>
                </a:solidFill>
                <a:latin typeface="Calibri"/>
                <a:sym typeface="Wingdings" panose="05000000000000000000" pitchFamily="2" charset="2"/>
              </a:rPr>
              <a:t>---Intel i3 or higher/AMD</a:t>
            </a:r>
          </a:p>
          <a:p>
            <a:pPr marL="432000" indent="-324000">
              <a:lnSpc>
                <a:spcPct val="150000"/>
              </a:lnSpc>
              <a:spcBef>
                <a:spcPts val="1417"/>
              </a:spcBef>
              <a:buClr>
                <a:srgbClr val="000000"/>
              </a:buClr>
              <a:buSzPct val="45000"/>
              <a:buFont typeface="Wingdings" charset="2"/>
              <a:buChar char=""/>
            </a:pPr>
            <a:r>
              <a:rPr lang="en-US" sz="3200" b="1" spc="-1" dirty="0">
                <a:solidFill>
                  <a:schemeClr val="dk1"/>
                </a:solidFill>
                <a:latin typeface="Calibri"/>
                <a:sym typeface="Wingdings" panose="05000000000000000000" pitchFamily="2" charset="2"/>
              </a:rPr>
              <a:t>Software Requirements</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sym typeface="Wingdings" panose="05000000000000000000" pitchFamily="2" charset="2"/>
              </a:rPr>
              <a:t>Operating system---windows , </a:t>
            </a:r>
            <a:r>
              <a:rPr lang="en-US" sz="2800" spc="-1" dirty="0" err="1">
                <a:solidFill>
                  <a:schemeClr val="dk1"/>
                </a:solidFill>
                <a:latin typeface="Calibri"/>
                <a:sym typeface="Wingdings" panose="05000000000000000000" pitchFamily="2" charset="2"/>
              </a:rPr>
              <a:t>linux</a:t>
            </a:r>
            <a:r>
              <a:rPr lang="en-US" sz="2800" spc="-1" dirty="0">
                <a:solidFill>
                  <a:schemeClr val="dk1"/>
                </a:solidFill>
                <a:latin typeface="Calibri"/>
                <a:sym typeface="Wingdings" panose="05000000000000000000" pitchFamily="2" charset="2"/>
              </a:rPr>
              <a:t> , mac</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sym typeface="Wingdings" panose="05000000000000000000" pitchFamily="2" charset="2"/>
              </a:rPr>
              <a:t>Python libraries---</a:t>
            </a:r>
            <a:r>
              <a:rPr lang="en-US" sz="2800" spc="-1" dirty="0" err="1">
                <a:solidFill>
                  <a:schemeClr val="dk1"/>
                </a:solidFill>
                <a:latin typeface="Calibri"/>
                <a:sym typeface="Wingdings" panose="05000000000000000000" pitchFamily="2" charset="2"/>
              </a:rPr>
              <a:t>opencv</a:t>
            </a:r>
            <a:r>
              <a:rPr lang="en-US" sz="2800" spc="-1" dirty="0">
                <a:solidFill>
                  <a:schemeClr val="dk1"/>
                </a:solidFill>
                <a:latin typeface="Calibri"/>
                <a:sym typeface="Wingdings" panose="05000000000000000000" pitchFamily="2" charset="2"/>
              </a:rPr>
              <a:t> , </a:t>
            </a:r>
            <a:r>
              <a:rPr lang="en-US" sz="2800" spc="-1" dirty="0" err="1">
                <a:solidFill>
                  <a:schemeClr val="dk1"/>
                </a:solidFill>
                <a:latin typeface="Calibri"/>
                <a:sym typeface="Wingdings" panose="05000000000000000000" pitchFamily="2" charset="2"/>
              </a:rPr>
              <a:t>mediapipe</a:t>
            </a:r>
            <a:r>
              <a:rPr lang="en-US" sz="2800" spc="-1" dirty="0">
                <a:solidFill>
                  <a:schemeClr val="dk1"/>
                </a:solidFill>
                <a:latin typeface="Calibri"/>
                <a:sym typeface="Wingdings" panose="05000000000000000000" pitchFamily="2" charset="2"/>
              </a:rPr>
              <a:t> , </a:t>
            </a:r>
            <a:r>
              <a:rPr lang="en-US" sz="2800" spc="-1" dirty="0" err="1">
                <a:solidFill>
                  <a:schemeClr val="dk1"/>
                </a:solidFill>
                <a:latin typeface="Calibri"/>
                <a:sym typeface="Wingdings" panose="05000000000000000000" pitchFamily="2" charset="2"/>
              </a:rPr>
              <a:t>pyautogui</a:t>
            </a:r>
            <a:endParaRPr lang="en-US" sz="2800" spc="-1" dirty="0">
              <a:solidFill>
                <a:schemeClr val="dk1"/>
              </a:solidFill>
              <a:latin typeface="Calibri"/>
              <a:sym typeface="Wingdings" panose="05000000000000000000" pitchFamily="2" charset="2"/>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sym typeface="Wingdings" panose="05000000000000000000" pitchFamily="2" charset="2"/>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sym typeface="Wingdings" panose="05000000000000000000" pitchFamily="2" charset="2"/>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dirty="0">
                <a:solidFill>
                  <a:srgbClr val="FFFFFF"/>
                </a:solidFill>
                <a:latin typeface="Calibri"/>
              </a:rPr>
              <a:t>Requirement Analysis</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324252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dk1"/>
                </a:solidFill>
                <a:latin typeface="Calibri"/>
              </a:rPr>
              <a:t>Face Detection:-</a:t>
            </a:r>
            <a:r>
              <a:rPr lang="en-US" sz="2800" strike="noStrike" spc="-1" dirty="0">
                <a:solidFill>
                  <a:schemeClr val="tx1"/>
                </a:solidFill>
                <a:latin typeface="Söhne"/>
              </a:rPr>
              <a:t>T</a:t>
            </a:r>
            <a:r>
              <a:rPr lang="en-US" sz="2800" b="0" i="0" dirty="0">
                <a:solidFill>
                  <a:schemeClr val="tx1"/>
                </a:solidFill>
                <a:effectLst/>
                <a:latin typeface="Söhne"/>
              </a:rPr>
              <a:t>he system uses a camera to track the user's eyes, it need to initially detect and recognize the user's face to establish a reference point for eye tracking.</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Eye </a:t>
            </a:r>
            <a:r>
              <a:rPr lang="en-US" sz="2800" b="1" spc="-1" dirty="0">
                <a:solidFill>
                  <a:schemeClr val="tx1"/>
                </a:solidFill>
                <a:latin typeface="Söhne"/>
              </a:rPr>
              <a:t>Location:-</a:t>
            </a:r>
            <a:r>
              <a:rPr lang="en-US" sz="2800" spc="-1" dirty="0">
                <a:solidFill>
                  <a:schemeClr val="tx1"/>
                </a:solidFill>
                <a:latin typeface="Söhne"/>
              </a:rPr>
              <a:t>T</a:t>
            </a:r>
            <a:r>
              <a:rPr lang="en-US" sz="2800" b="0" i="0" dirty="0">
                <a:solidFill>
                  <a:schemeClr val="tx1"/>
                </a:solidFill>
                <a:effectLst/>
                <a:latin typeface="Söhne"/>
              </a:rPr>
              <a:t>he system can accurately identify and locate the position of the user's eyes within an video frame in real time.</a:t>
            </a:r>
          </a:p>
          <a:p>
            <a:pPr marL="432000" indent="-324000">
              <a:lnSpc>
                <a:spcPct val="150000"/>
              </a:lnSpc>
              <a:spcBef>
                <a:spcPts val="1417"/>
              </a:spcBef>
              <a:buClr>
                <a:srgbClr val="000000"/>
              </a:buClr>
              <a:buSzPct val="45000"/>
              <a:buFont typeface="Wingdings" charset="2"/>
              <a:buChar char=""/>
            </a:pPr>
            <a:r>
              <a:rPr lang="en-US" sz="2800" b="1" dirty="0">
                <a:solidFill>
                  <a:schemeClr val="tx1"/>
                </a:solidFill>
                <a:latin typeface="Söhne"/>
              </a:rPr>
              <a:t>Eye Tracking:-</a:t>
            </a:r>
            <a:r>
              <a:rPr lang="en-US" sz="2800" b="0" i="0" dirty="0">
                <a:solidFill>
                  <a:schemeClr val="tx1"/>
                </a:solidFill>
                <a:effectLst/>
                <a:latin typeface="Söhne"/>
              </a:rPr>
              <a:t>The system accurately track the movement of both eyes.</a:t>
            </a:r>
            <a:r>
              <a:rPr lang="en-US" sz="2800" b="0" i="0" dirty="0">
                <a:solidFill>
                  <a:srgbClr val="D1D5DB"/>
                </a:solidFill>
                <a:effectLst/>
                <a:latin typeface="Söhne"/>
              </a:rPr>
              <a:t> </a:t>
            </a:r>
            <a:r>
              <a:rPr lang="en-US" sz="2800" b="0" i="0" dirty="0">
                <a:solidFill>
                  <a:schemeClr val="tx1"/>
                </a:solidFill>
                <a:effectLst/>
                <a:latin typeface="Söhne"/>
              </a:rPr>
              <a:t>It provides real-time updates on the position and gaze direction of the eyes.</a:t>
            </a:r>
            <a:endParaRPr lang="en-US" sz="2800" b="1" i="0" dirty="0">
              <a:solidFill>
                <a:schemeClr val="tx1"/>
              </a:solidFill>
              <a:effectLst/>
              <a:latin typeface="Söhne"/>
            </a:endParaRP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Calibri"/>
              </a:rPr>
              <a:t>Cursor Control:-</a:t>
            </a:r>
            <a:r>
              <a:rPr lang="en-US" sz="2800" b="0" i="0" dirty="0">
                <a:solidFill>
                  <a:schemeClr val="tx1"/>
                </a:solidFill>
                <a:effectLst/>
                <a:latin typeface="Söhne"/>
              </a:rPr>
              <a:t>The system allows users to control the on-screen cursor using their right eye movements.</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Click Actions:</a:t>
            </a:r>
            <a:r>
              <a:rPr lang="en-US" sz="2800" b="1" spc="-1" dirty="0">
                <a:solidFill>
                  <a:schemeClr val="tx1"/>
                </a:solidFill>
                <a:latin typeface="Söhne"/>
              </a:rPr>
              <a:t>-</a:t>
            </a:r>
            <a:r>
              <a:rPr lang="en-US" sz="2800" b="0" i="0" dirty="0">
                <a:solidFill>
                  <a:schemeClr val="tx1"/>
                </a:solidFill>
                <a:effectLst/>
                <a:latin typeface="Söhne"/>
              </a:rPr>
              <a:t>Users </a:t>
            </a:r>
            <a:r>
              <a:rPr lang="en-US" sz="2800" dirty="0">
                <a:solidFill>
                  <a:schemeClr val="tx1"/>
                </a:solidFill>
                <a:latin typeface="Söhne"/>
              </a:rPr>
              <a:t>will </a:t>
            </a:r>
            <a:r>
              <a:rPr lang="en-US" sz="2800" b="0" i="0" dirty="0">
                <a:solidFill>
                  <a:schemeClr val="tx1"/>
                </a:solidFill>
                <a:effectLst/>
                <a:latin typeface="Söhne"/>
              </a:rPr>
              <a:t>be able to perform click actions using eye blinks.</a:t>
            </a: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dirty="0">
                <a:solidFill>
                  <a:srgbClr val="FFFFFF"/>
                </a:solidFill>
                <a:latin typeface="Calibri"/>
              </a:rPr>
              <a:t>Functional Requirements</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75228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Calibri"/>
              </a:rPr>
              <a:t>Performance:-</a:t>
            </a:r>
            <a:r>
              <a:rPr lang="en-US" sz="2800" b="0" i="0" dirty="0">
                <a:solidFill>
                  <a:schemeClr val="tx1"/>
                </a:solidFill>
                <a:effectLst/>
                <a:latin typeface="Söhne"/>
              </a:rPr>
              <a:t>The system responds to user eye movements with minimum latency to provide a seamless and responsive user experience.</a:t>
            </a:r>
            <a:r>
              <a:rPr lang="en-US" sz="2800" b="0" i="0" dirty="0">
                <a:solidFill>
                  <a:srgbClr val="E3E3E3"/>
                </a:solidFill>
                <a:effectLst/>
                <a:latin typeface="Google Sans"/>
              </a:rPr>
              <a:t>  </a:t>
            </a:r>
            <a:r>
              <a:rPr lang="en-US" sz="2800" dirty="0">
                <a:solidFill>
                  <a:schemeClr val="tx1"/>
                </a:solidFill>
                <a:latin typeface="Google Sans"/>
              </a:rPr>
              <a:t>Eye location</a:t>
            </a:r>
            <a:r>
              <a:rPr lang="en-US" sz="2800" b="0" i="0" dirty="0">
                <a:solidFill>
                  <a:schemeClr val="tx1"/>
                </a:solidFill>
                <a:effectLst/>
                <a:latin typeface="Google Sans"/>
              </a:rPr>
              <a:t> tracking accuracy is high.</a:t>
            </a:r>
            <a:endParaRPr lang="en-US" sz="2800" b="0" i="0" dirty="0">
              <a:solidFill>
                <a:schemeClr val="tx1"/>
              </a:solidFill>
              <a:effectLst/>
              <a:latin typeface="Söhne"/>
            </a:endParaRP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U</a:t>
            </a:r>
            <a:r>
              <a:rPr lang="en-US" sz="2800" b="1" spc="-1" dirty="0">
                <a:solidFill>
                  <a:schemeClr val="tx1"/>
                </a:solidFill>
                <a:latin typeface="Söhne"/>
              </a:rPr>
              <a:t>sability:-</a:t>
            </a:r>
            <a:r>
              <a:rPr lang="en-US" sz="2800" b="0" i="0" dirty="0">
                <a:solidFill>
                  <a:schemeClr val="tx1"/>
                </a:solidFill>
                <a:effectLst/>
                <a:latin typeface="+mj-lt"/>
              </a:rPr>
              <a:t>The system will be easy to learn and use, even for individuals with limited computer experience.</a:t>
            </a:r>
            <a:endParaRPr lang="en-US" sz="2800" b="1" spc="-1" dirty="0">
              <a:solidFill>
                <a:schemeClr val="tx1"/>
              </a:solidFill>
              <a:latin typeface="+mj-lt"/>
            </a:endParaRP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R</a:t>
            </a:r>
            <a:r>
              <a:rPr lang="en-US" sz="2800" b="1" spc="-1" dirty="0">
                <a:solidFill>
                  <a:schemeClr val="tx1"/>
                </a:solidFill>
                <a:latin typeface="Söhne"/>
              </a:rPr>
              <a:t>eliability:-</a:t>
            </a:r>
            <a:r>
              <a:rPr lang="en-US" sz="2800" i="0" dirty="0">
                <a:solidFill>
                  <a:schemeClr val="tx1"/>
                </a:solidFill>
                <a:effectLst/>
                <a:latin typeface="Google Sans"/>
              </a:rPr>
              <a:t>The system operates reliably over extended periods of use, with minimal errors or crashes .</a:t>
            </a:r>
            <a:r>
              <a:rPr lang="en-US" sz="2800" b="0" i="0" dirty="0">
                <a:solidFill>
                  <a:schemeClr val="tx1"/>
                </a:solidFill>
                <a:effectLst/>
                <a:latin typeface="Google Sans"/>
              </a:rPr>
              <a:t>The system </a:t>
            </a:r>
            <a:r>
              <a:rPr lang="en-US" sz="2800" dirty="0">
                <a:solidFill>
                  <a:schemeClr val="tx1"/>
                </a:solidFill>
                <a:latin typeface="Google Sans"/>
              </a:rPr>
              <a:t>will </a:t>
            </a:r>
            <a:r>
              <a:rPr lang="en-US" sz="2800" b="0" i="0" dirty="0">
                <a:solidFill>
                  <a:schemeClr val="tx1"/>
                </a:solidFill>
                <a:effectLst/>
                <a:latin typeface="Google Sans"/>
              </a:rPr>
              <a:t>be able to handle errors gracefully and recover from failures.</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Google Sans"/>
              </a:rPr>
              <a:t>Compatibility:</a:t>
            </a:r>
            <a:r>
              <a:rPr lang="en-US" sz="2800" b="1" spc="-1" dirty="0">
                <a:solidFill>
                  <a:schemeClr val="tx1"/>
                </a:solidFill>
                <a:latin typeface="Google Sans"/>
              </a:rPr>
              <a:t>-</a:t>
            </a:r>
            <a:r>
              <a:rPr lang="en-US" sz="2800" b="0" i="0" dirty="0">
                <a:solidFill>
                  <a:schemeClr val="tx1"/>
                </a:solidFill>
                <a:effectLst/>
                <a:latin typeface="Google Sans"/>
              </a:rPr>
              <a:t>The system is compatible with multiple operating systems (e.g., Windows, macOS, Linux) and </a:t>
            </a:r>
            <a:r>
              <a:rPr lang="en-US" sz="2800" b="0" i="0" dirty="0">
                <a:solidFill>
                  <a:schemeClr val="tx1"/>
                </a:solidFill>
                <a:effectLst/>
                <a:latin typeface="Söhne"/>
              </a:rPr>
              <a:t>compatible with a range of cameras.</a:t>
            </a:r>
          </a:p>
          <a:p>
            <a:pPr marL="108000">
              <a:lnSpc>
                <a:spcPct val="150000"/>
              </a:lnSpc>
              <a:spcBef>
                <a:spcPts val="1417"/>
              </a:spcBef>
              <a:buClr>
                <a:srgbClr val="000000"/>
              </a:buClr>
              <a:buSzPct val="45000"/>
            </a:pPr>
            <a:endParaRPr lang="en-US" sz="2800" b="1" strike="noStrike" spc="-1" dirty="0">
              <a:solidFill>
                <a:schemeClr val="tx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dirty="0">
                <a:solidFill>
                  <a:srgbClr val="FFFFFF"/>
                </a:solidFill>
                <a:latin typeface="Calibri"/>
              </a:rPr>
              <a:t>Non-Functional Requirements</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416342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pc="-1" dirty="0">
                <a:solidFill>
                  <a:srgbClr val="FFFFFF"/>
                </a:solidFill>
                <a:latin typeface="Calibri"/>
              </a:rPr>
              <a:t>Architecture Diagram</a:t>
            </a:r>
            <a:endParaRPr lang="en-US" sz="3600" b="0" strike="noStrike" spc="-1" dirty="0">
              <a:solidFill>
                <a:srgbClr val="FFFFFF"/>
              </a:solidFill>
              <a:latin typeface="Arial"/>
            </a:endParaRPr>
          </a:p>
        </p:txBody>
      </p:sp>
      <p:cxnSp>
        <p:nvCxnSpPr>
          <p:cNvPr id="6" name="Straight Connector 5">
            <a:extLst>
              <a:ext uri="{FF2B5EF4-FFF2-40B4-BE49-F238E27FC236}">
                <a16:creationId xmlns:a16="http://schemas.microsoft.com/office/drawing/2014/main" id="{D3012E19-FC33-384B-406F-CB4C408DC9F8}"/>
              </a:ext>
            </a:extLst>
          </p:cNvPr>
          <p:cNvCxnSpPr>
            <a:cxnSpLocks/>
          </p:cNvCxnSpPr>
          <p:nvPr/>
        </p:nvCxnSpPr>
        <p:spPr>
          <a:xfrm>
            <a:off x="2052328" y="5346700"/>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CBE79A3-AC7A-758B-6D84-099880187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40" y="3330476"/>
            <a:ext cx="4896544" cy="4896544"/>
          </a:xfrm>
          <a:prstGeom prst="rect">
            <a:avLst/>
          </a:prstGeom>
        </p:spPr>
      </p:pic>
      <p:pic>
        <p:nvPicPr>
          <p:cNvPr id="33" name="Picture 32">
            <a:extLst>
              <a:ext uri="{FF2B5EF4-FFF2-40B4-BE49-F238E27FC236}">
                <a16:creationId xmlns:a16="http://schemas.microsoft.com/office/drawing/2014/main" id="{7BB294DE-D951-FB3A-69DB-FFA4F2807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96" y="3720712"/>
            <a:ext cx="5234608" cy="5234608"/>
          </a:xfrm>
          <a:prstGeom prst="rect">
            <a:avLst/>
          </a:prstGeom>
        </p:spPr>
      </p:pic>
      <p:pic>
        <p:nvPicPr>
          <p:cNvPr id="35" name="Picture 34">
            <a:extLst>
              <a:ext uri="{FF2B5EF4-FFF2-40B4-BE49-F238E27FC236}">
                <a16:creationId xmlns:a16="http://schemas.microsoft.com/office/drawing/2014/main" id="{0C47C7C0-6161-271B-8696-ADF0C9A5CC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0940" y="3474492"/>
            <a:ext cx="1469876" cy="1469876"/>
          </a:xfrm>
          <a:prstGeom prst="rect">
            <a:avLst/>
          </a:prstGeom>
        </p:spPr>
      </p:pic>
      <p:sp>
        <p:nvSpPr>
          <p:cNvPr id="36" name="Rectangle 35">
            <a:extLst>
              <a:ext uri="{FF2B5EF4-FFF2-40B4-BE49-F238E27FC236}">
                <a16:creationId xmlns:a16="http://schemas.microsoft.com/office/drawing/2014/main" id="{47FFAF09-DBA2-7014-F230-D34F0D85F476}"/>
              </a:ext>
            </a:extLst>
          </p:cNvPr>
          <p:cNvSpPr/>
          <p:nvPr/>
        </p:nvSpPr>
        <p:spPr>
          <a:xfrm>
            <a:off x="11424658" y="5557933"/>
            <a:ext cx="3312368" cy="954106"/>
          </a:xfrm>
          <a:prstGeom prst="rect">
            <a:avLst/>
          </a:prstGeom>
          <a:noFill/>
          <a:ln w="57150" cap="flat" cmpd="sng" algn="ctr">
            <a:solidFill>
              <a:schemeClr val="accent1">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7" name="TextBox 36">
            <a:extLst>
              <a:ext uri="{FF2B5EF4-FFF2-40B4-BE49-F238E27FC236}">
                <a16:creationId xmlns:a16="http://schemas.microsoft.com/office/drawing/2014/main" id="{5182DC99-61F3-48D8-29FA-7C6519CEEAAE}"/>
              </a:ext>
            </a:extLst>
          </p:cNvPr>
          <p:cNvSpPr txBox="1"/>
          <p:nvPr/>
        </p:nvSpPr>
        <p:spPr>
          <a:xfrm>
            <a:off x="11686699" y="5602211"/>
            <a:ext cx="2974906" cy="954107"/>
          </a:xfrm>
          <a:prstGeom prst="rect">
            <a:avLst/>
          </a:prstGeom>
          <a:noFill/>
        </p:spPr>
        <p:txBody>
          <a:bodyPr wrap="square" rtlCol="0">
            <a:spAutoFit/>
          </a:bodyPr>
          <a:lstStyle/>
          <a:p>
            <a:pPr algn="ctr"/>
            <a:r>
              <a:rPr lang="en-US" sz="2800" dirty="0"/>
              <a:t>Eye controlled Software</a:t>
            </a:r>
          </a:p>
        </p:txBody>
      </p:sp>
      <p:sp>
        <p:nvSpPr>
          <p:cNvPr id="38" name="Rectangle 37">
            <a:extLst>
              <a:ext uri="{FF2B5EF4-FFF2-40B4-BE49-F238E27FC236}">
                <a16:creationId xmlns:a16="http://schemas.microsoft.com/office/drawing/2014/main" id="{59C79AE4-41FF-6C80-E035-FC0118FC4705}"/>
              </a:ext>
            </a:extLst>
          </p:cNvPr>
          <p:cNvSpPr/>
          <p:nvPr/>
        </p:nvSpPr>
        <p:spPr>
          <a:xfrm>
            <a:off x="14185676" y="3815899"/>
            <a:ext cx="2477585" cy="63616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60E63F0C-826A-4684-7E7D-CC4052845C9D}"/>
              </a:ext>
            </a:extLst>
          </p:cNvPr>
          <p:cNvSpPr txBox="1"/>
          <p:nvPr/>
        </p:nvSpPr>
        <p:spPr>
          <a:xfrm>
            <a:off x="14329692" y="3906540"/>
            <a:ext cx="2255746" cy="461665"/>
          </a:xfrm>
          <a:prstGeom prst="rect">
            <a:avLst/>
          </a:prstGeom>
          <a:noFill/>
        </p:spPr>
        <p:txBody>
          <a:bodyPr wrap="none" rtlCol="0">
            <a:spAutoFit/>
          </a:bodyPr>
          <a:lstStyle/>
          <a:p>
            <a:r>
              <a:rPr lang="en-US" sz="2400" dirty="0"/>
              <a:t>Face Detection</a:t>
            </a:r>
          </a:p>
        </p:txBody>
      </p:sp>
      <p:sp>
        <p:nvSpPr>
          <p:cNvPr id="40" name="Rectangle 39">
            <a:extLst>
              <a:ext uri="{FF2B5EF4-FFF2-40B4-BE49-F238E27FC236}">
                <a16:creationId xmlns:a16="http://schemas.microsoft.com/office/drawing/2014/main" id="{D4C6CE5F-FAB3-CE35-BDC7-83A1A0208705}"/>
              </a:ext>
            </a:extLst>
          </p:cNvPr>
          <p:cNvSpPr/>
          <p:nvPr/>
        </p:nvSpPr>
        <p:spPr>
          <a:xfrm>
            <a:off x="15805993" y="5665048"/>
            <a:ext cx="2808313" cy="7398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1" name="TextBox 40">
            <a:extLst>
              <a:ext uri="{FF2B5EF4-FFF2-40B4-BE49-F238E27FC236}">
                <a16:creationId xmlns:a16="http://schemas.microsoft.com/office/drawing/2014/main" id="{1756778D-87C6-18F7-D2BC-6384FDC4F738}"/>
              </a:ext>
            </a:extLst>
          </p:cNvPr>
          <p:cNvSpPr txBox="1"/>
          <p:nvPr/>
        </p:nvSpPr>
        <p:spPr>
          <a:xfrm>
            <a:off x="16212325" y="5778748"/>
            <a:ext cx="2101857" cy="461665"/>
          </a:xfrm>
          <a:prstGeom prst="rect">
            <a:avLst/>
          </a:prstGeom>
          <a:noFill/>
        </p:spPr>
        <p:txBody>
          <a:bodyPr wrap="none" rtlCol="0">
            <a:spAutoFit/>
          </a:bodyPr>
          <a:lstStyle/>
          <a:p>
            <a:r>
              <a:rPr lang="en-US" sz="2400" dirty="0"/>
              <a:t>Eye Detection</a:t>
            </a:r>
          </a:p>
        </p:txBody>
      </p:sp>
      <p:sp>
        <p:nvSpPr>
          <p:cNvPr id="42" name="Rectangle 41">
            <a:extLst>
              <a:ext uri="{FF2B5EF4-FFF2-40B4-BE49-F238E27FC236}">
                <a16:creationId xmlns:a16="http://schemas.microsoft.com/office/drawing/2014/main" id="{173B2CD8-EA6F-3E54-0932-E8DB135794DE}"/>
              </a:ext>
            </a:extLst>
          </p:cNvPr>
          <p:cNvSpPr/>
          <p:nvPr/>
        </p:nvSpPr>
        <p:spPr>
          <a:xfrm>
            <a:off x="15092467" y="7650956"/>
            <a:ext cx="2477585" cy="8640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3" name="TextBox 42">
            <a:extLst>
              <a:ext uri="{FF2B5EF4-FFF2-40B4-BE49-F238E27FC236}">
                <a16:creationId xmlns:a16="http://schemas.microsoft.com/office/drawing/2014/main" id="{6EF08EEF-2CCA-4F39-3A24-D1200FBEE31E}"/>
              </a:ext>
            </a:extLst>
          </p:cNvPr>
          <p:cNvSpPr txBox="1"/>
          <p:nvPr/>
        </p:nvSpPr>
        <p:spPr>
          <a:xfrm>
            <a:off x="15092467" y="7852171"/>
            <a:ext cx="2239716" cy="461665"/>
          </a:xfrm>
          <a:prstGeom prst="rect">
            <a:avLst/>
          </a:prstGeom>
          <a:noFill/>
        </p:spPr>
        <p:txBody>
          <a:bodyPr wrap="none" rtlCol="0">
            <a:spAutoFit/>
          </a:bodyPr>
          <a:lstStyle/>
          <a:p>
            <a:r>
              <a:rPr lang="en-US" sz="2400" dirty="0"/>
              <a:t>Blink Detection</a:t>
            </a:r>
          </a:p>
        </p:txBody>
      </p:sp>
      <p:sp>
        <p:nvSpPr>
          <p:cNvPr id="44" name="Rectangle 43">
            <a:extLst>
              <a:ext uri="{FF2B5EF4-FFF2-40B4-BE49-F238E27FC236}">
                <a16:creationId xmlns:a16="http://schemas.microsoft.com/office/drawing/2014/main" id="{26D12D05-F3E9-3C10-81A9-601C94AD9F45}"/>
              </a:ext>
            </a:extLst>
          </p:cNvPr>
          <p:cNvSpPr/>
          <p:nvPr/>
        </p:nvSpPr>
        <p:spPr>
          <a:xfrm>
            <a:off x="11161340" y="7506940"/>
            <a:ext cx="3168352" cy="100811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24521D29-48A6-E256-8629-73B6DE4017B4}"/>
              </a:ext>
            </a:extLst>
          </p:cNvPr>
          <p:cNvSpPr txBox="1"/>
          <p:nvPr/>
        </p:nvSpPr>
        <p:spPr>
          <a:xfrm>
            <a:off x="11274600" y="7595497"/>
            <a:ext cx="2941831" cy="830997"/>
          </a:xfrm>
          <a:prstGeom prst="rect">
            <a:avLst/>
          </a:prstGeom>
          <a:noFill/>
        </p:spPr>
        <p:txBody>
          <a:bodyPr wrap="none" rtlCol="0">
            <a:spAutoFit/>
          </a:bodyPr>
          <a:lstStyle/>
          <a:p>
            <a:pPr algn="ctr"/>
            <a:r>
              <a:rPr lang="en-US" sz="2400" dirty="0"/>
              <a:t>Cursor Movements</a:t>
            </a:r>
          </a:p>
          <a:p>
            <a:pPr algn="ctr"/>
            <a:r>
              <a:rPr lang="en-US" sz="2400" dirty="0"/>
              <a:t>And click operations</a:t>
            </a:r>
          </a:p>
        </p:txBody>
      </p:sp>
      <p:cxnSp>
        <p:nvCxnSpPr>
          <p:cNvPr id="47" name="Straight Arrow Connector 46">
            <a:extLst>
              <a:ext uri="{FF2B5EF4-FFF2-40B4-BE49-F238E27FC236}">
                <a16:creationId xmlns:a16="http://schemas.microsoft.com/office/drawing/2014/main" id="{E41E4681-BB11-7EF6-6833-B2C3175C2687}"/>
              </a:ext>
            </a:extLst>
          </p:cNvPr>
          <p:cNvCxnSpPr>
            <a:cxnSpLocks/>
          </p:cNvCxnSpPr>
          <p:nvPr/>
        </p:nvCxnSpPr>
        <p:spPr>
          <a:xfrm flipV="1">
            <a:off x="3771900" y="3906540"/>
            <a:ext cx="3924963" cy="461665"/>
          </a:xfrm>
          <a:prstGeom prst="straightConnector1">
            <a:avLst/>
          </a:prstGeom>
          <a:ln w="508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8CA7B909-7B85-08F4-A961-F3914BFD9811}"/>
              </a:ext>
            </a:extLst>
          </p:cNvPr>
          <p:cNvCxnSpPr>
            <a:cxnSpLocks/>
            <a:endCxn id="36" idx="1"/>
          </p:cNvCxnSpPr>
          <p:nvPr/>
        </p:nvCxnSpPr>
        <p:spPr>
          <a:xfrm>
            <a:off x="10009212" y="6034986"/>
            <a:ext cx="1415446" cy="0"/>
          </a:xfrm>
          <a:prstGeom prst="straightConnector1">
            <a:avLst/>
          </a:prstGeom>
          <a:ln w="508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F431DE6A-CD09-81FA-930B-FA0D9ADE988B}"/>
              </a:ext>
            </a:extLst>
          </p:cNvPr>
          <p:cNvCxnSpPr>
            <a:cxnSpLocks/>
          </p:cNvCxnSpPr>
          <p:nvPr/>
        </p:nvCxnSpPr>
        <p:spPr>
          <a:xfrm>
            <a:off x="14737026" y="6473828"/>
            <a:ext cx="355441" cy="1177128"/>
          </a:xfrm>
          <a:prstGeom prst="straightConnector1">
            <a:avLst/>
          </a:prstGeom>
          <a:ln w="508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E806C09C-CF99-3EF9-B597-283C417C931B}"/>
              </a:ext>
            </a:extLst>
          </p:cNvPr>
          <p:cNvCxnSpPr>
            <a:cxnSpLocks/>
            <a:stCxn id="36" idx="3"/>
            <a:endCxn id="40" idx="1"/>
          </p:cNvCxnSpPr>
          <p:nvPr/>
        </p:nvCxnSpPr>
        <p:spPr>
          <a:xfrm>
            <a:off x="14737026" y="6034986"/>
            <a:ext cx="1068967" cy="0"/>
          </a:xfrm>
          <a:prstGeom prst="straightConnector1">
            <a:avLst/>
          </a:prstGeom>
          <a:ln w="508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BFDB3C69-B493-69FD-A462-62C0CB2DC26E}"/>
              </a:ext>
            </a:extLst>
          </p:cNvPr>
          <p:cNvCxnSpPr>
            <a:cxnSpLocks/>
          </p:cNvCxnSpPr>
          <p:nvPr/>
        </p:nvCxnSpPr>
        <p:spPr>
          <a:xfrm flipV="1">
            <a:off x="14737026" y="4542708"/>
            <a:ext cx="720539" cy="1015225"/>
          </a:xfrm>
          <a:prstGeom prst="straightConnector1">
            <a:avLst/>
          </a:prstGeom>
          <a:ln w="508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5" name="Straight Arrow Connector 384">
            <a:extLst>
              <a:ext uri="{FF2B5EF4-FFF2-40B4-BE49-F238E27FC236}">
                <a16:creationId xmlns:a16="http://schemas.microsoft.com/office/drawing/2014/main" id="{3CB544E4-18A2-670B-494B-6A24C194AB62}"/>
              </a:ext>
            </a:extLst>
          </p:cNvPr>
          <p:cNvCxnSpPr>
            <a:cxnSpLocks/>
            <a:stCxn id="37" idx="2"/>
            <a:endCxn id="44" idx="0"/>
          </p:cNvCxnSpPr>
          <p:nvPr/>
        </p:nvCxnSpPr>
        <p:spPr>
          <a:xfrm flipH="1">
            <a:off x="12745516" y="6556318"/>
            <a:ext cx="428636" cy="950622"/>
          </a:xfrm>
          <a:prstGeom prst="straightConnector1">
            <a:avLst/>
          </a:prstGeom>
          <a:ln w="508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Connector 2">
            <a:extLst>
              <a:ext uri="{FF2B5EF4-FFF2-40B4-BE49-F238E27FC236}">
                <a16:creationId xmlns:a16="http://schemas.microsoft.com/office/drawing/2014/main" id="{EFEC4CAF-1677-880A-BE85-50D7FC6F96D0}"/>
              </a:ext>
            </a:extLst>
          </p:cNvPr>
          <p:cNvCxnSpPr>
            <a:cxnSpLocks/>
          </p:cNvCxnSpPr>
          <p:nvPr/>
        </p:nvCxnSpPr>
        <p:spPr>
          <a:xfrm>
            <a:off x="5472996" y="2614606"/>
            <a:ext cx="0" cy="6840760"/>
          </a:xfrm>
          <a:prstGeom prst="line">
            <a:avLst/>
          </a:prstGeom>
          <a:ln w="5715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95AA101-74DA-08D6-44B2-6ED569351F6F}"/>
              </a:ext>
            </a:extLst>
          </p:cNvPr>
          <p:cNvCxnSpPr>
            <a:cxnSpLocks/>
          </p:cNvCxnSpPr>
          <p:nvPr/>
        </p:nvCxnSpPr>
        <p:spPr>
          <a:xfrm>
            <a:off x="10513268" y="2614606"/>
            <a:ext cx="0" cy="6840760"/>
          </a:xfrm>
          <a:prstGeom prst="line">
            <a:avLst/>
          </a:prstGeom>
          <a:ln w="5715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BE427E0C-E76E-C9CA-DFAE-C6E89ABEA355}"/>
              </a:ext>
            </a:extLst>
          </p:cNvPr>
          <p:cNvSpPr txBox="1"/>
          <p:nvPr/>
        </p:nvSpPr>
        <p:spPr>
          <a:xfrm>
            <a:off x="2605395" y="8602024"/>
            <a:ext cx="984565" cy="523220"/>
          </a:xfrm>
          <a:prstGeom prst="rect">
            <a:avLst/>
          </a:prstGeom>
          <a:noFill/>
        </p:spPr>
        <p:txBody>
          <a:bodyPr wrap="none" rtlCol="0">
            <a:spAutoFit/>
          </a:bodyPr>
          <a:lstStyle/>
          <a:p>
            <a:r>
              <a:rPr lang="en-US" sz="2800" b="1" dirty="0"/>
              <a:t>User</a:t>
            </a:r>
          </a:p>
        </p:txBody>
      </p:sp>
      <p:sp>
        <p:nvSpPr>
          <p:cNvPr id="11" name="TextBox 10">
            <a:extLst>
              <a:ext uri="{FF2B5EF4-FFF2-40B4-BE49-F238E27FC236}">
                <a16:creationId xmlns:a16="http://schemas.microsoft.com/office/drawing/2014/main" id="{5DDFCA13-337C-52D3-34A5-B0846871E300}"/>
              </a:ext>
            </a:extLst>
          </p:cNvPr>
          <p:cNvSpPr txBox="1"/>
          <p:nvPr/>
        </p:nvSpPr>
        <p:spPr>
          <a:xfrm>
            <a:off x="7258025" y="8681872"/>
            <a:ext cx="1685077" cy="523220"/>
          </a:xfrm>
          <a:prstGeom prst="rect">
            <a:avLst/>
          </a:prstGeom>
          <a:noFill/>
        </p:spPr>
        <p:txBody>
          <a:bodyPr wrap="none" rtlCol="0">
            <a:spAutoFit/>
          </a:bodyPr>
          <a:lstStyle/>
          <a:p>
            <a:r>
              <a:rPr lang="en-US" sz="2800" b="1" dirty="0"/>
              <a:t>Interface</a:t>
            </a:r>
          </a:p>
        </p:txBody>
      </p:sp>
      <p:sp>
        <p:nvSpPr>
          <p:cNvPr id="12" name="TextBox 11">
            <a:extLst>
              <a:ext uri="{FF2B5EF4-FFF2-40B4-BE49-F238E27FC236}">
                <a16:creationId xmlns:a16="http://schemas.microsoft.com/office/drawing/2014/main" id="{D03F668A-EC41-F9A3-F485-D149E3035A47}"/>
              </a:ext>
            </a:extLst>
          </p:cNvPr>
          <p:cNvSpPr txBox="1"/>
          <p:nvPr/>
        </p:nvSpPr>
        <p:spPr>
          <a:xfrm>
            <a:off x="13548666" y="8892076"/>
            <a:ext cx="1664238" cy="523220"/>
          </a:xfrm>
          <a:prstGeom prst="rect">
            <a:avLst/>
          </a:prstGeom>
          <a:noFill/>
        </p:spPr>
        <p:txBody>
          <a:bodyPr wrap="none" rtlCol="0">
            <a:spAutoFit/>
          </a:bodyPr>
          <a:lstStyle/>
          <a:p>
            <a:r>
              <a:rPr lang="en-US" sz="2800" b="1" dirty="0"/>
              <a:t>Services</a:t>
            </a:r>
          </a:p>
        </p:txBody>
      </p:sp>
    </p:spTree>
    <p:extLst>
      <p:ext uri="{BB962C8B-B14F-4D97-AF65-F5344CB8AC3E}">
        <p14:creationId xmlns:p14="http://schemas.microsoft.com/office/powerpoint/2010/main" val="30154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pc="-1" dirty="0">
                <a:solidFill>
                  <a:srgbClr val="FFFFFF"/>
                </a:solidFill>
                <a:latin typeface="Calibri"/>
              </a:rPr>
              <a:t>Process Flow</a:t>
            </a:r>
            <a:endParaRPr lang="en-US" sz="3600" b="0" strike="noStrike" spc="-1" dirty="0">
              <a:solidFill>
                <a:srgbClr val="FFFFFF"/>
              </a:solidFill>
              <a:latin typeface="Arial"/>
            </a:endParaRPr>
          </a:p>
        </p:txBody>
      </p:sp>
      <p:sp>
        <p:nvSpPr>
          <p:cNvPr id="3" name="Oval 2">
            <a:extLst>
              <a:ext uri="{FF2B5EF4-FFF2-40B4-BE49-F238E27FC236}">
                <a16:creationId xmlns:a16="http://schemas.microsoft.com/office/drawing/2014/main" id="{921F21E6-F643-2D15-79FE-5EACDF0284DE}"/>
              </a:ext>
            </a:extLst>
          </p:cNvPr>
          <p:cNvSpPr/>
          <p:nvPr/>
        </p:nvSpPr>
        <p:spPr>
          <a:xfrm>
            <a:off x="792188" y="2817536"/>
            <a:ext cx="2232248" cy="729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83DD37B-C950-5418-40DD-AA5AB718BD3A}"/>
              </a:ext>
            </a:extLst>
          </p:cNvPr>
          <p:cNvSpPr txBox="1"/>
          <p:nvPr/>
        </p:nvSpPr>
        <p:spPr>
          <a:xfrm>
            <a:off x="1239014" y="2971483"/>
            <a:ext cx="1152128" cy="369332"/>
          </a:xfrm>
          <a:prstGeom prst="rect">
            <a:avLst/>
          </a:prstGeom>
          <a:noFill/>
        </p:spPr>
        <p:txBody>
          <a:bodyPr wrap="square" rtlCol="0">
            <a:spAutoFit/>
          </a:bodyPr>
          <a:lstStyle/>
          <a:p>
            <a:pPr algn="ctr"/>
            <a:r>
              <a:rPr lang="en-US" dirty="0"/>
              <a:t>Start </a:t>
            </a:r>
          </a:p>
        </p:txBody>
      </p:sp>
      <p:sp>
        <p:nvSpPr>
          <p:cNvPr id="8" name="Rectangle 7">
            <a:extLst>
              <a:ext uri="{FF2B5EF4-FFF2-40B4-BE49-F238E27FC236}">
                <a16:creationId xmlns:a16="http://schemas.microsoft.com/office/drawing/2014/main" id="{66743F27-B605-F7CD-107C-7689B4AB88B4}"/>
              </a:ext>
            </a:extLst>
          </p:cNvPr>
          <p:cNvSpPr/>
          <p:nvPr/>
        </p:nvSpPr>
        <p:spPr>
          <a:xfrm>
            <a:off x="630177" y="3969189"/>
            <a:ext cx="2556269" cy="10258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A654A24-19CE-ACDA-1794-E6BCF3C22481}"/>
              </a:ext>
            </a:extLst>
          </p:cNvPr>
          <p:cNvCxnSpPr>
            <a:cxnSpLocks/>
            <a:stCxn id="3" idx="4"/>
            <a:endCxn id="8" idx="0"/>
          </p:cNvCxnSpPr>
          <p:nvPr/>
        </p:nvCxnSpPr>
        <p:spPr>
          <a:xfrm>
            <a:off x="1908312" y="3546908"/>
            <a:ext cx="0" cy="42228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C840953A-C0F8-B6FB-5744-804C6B9BEE5B}"/>
              </a:ext>
            </a:extLst>
          </p:cNvPr>
          <p:cNvSpPr txBox="1"/>
          <p:nvPr/>
        </p:nvSpPr>
        <p:spPr>
          <a:xfrm>
            <a:off x="988690" y="4043932"/>
            <a:ext cx="1813317" cy="923330"/>
          </a:xfrm>
          <a:prstGeom prst="rect">
            <a:avLst/>
          </a:prstGeom>
          <a:noFill/>
        </p:spPr>
        <p:txBody>
          <a:bodyPr wrap="none" rtlCol="0">
            <a:spAutoFit/>
          </a:bodyPr>
          <a:lstStyle/>
          <a:p>
            <a:pPr algn="ctr"/>
            <a:r>
              <a:rPr lang="en-US" dirty="0"/>
              <a:t>Access Camera</a:t>
            </a:r>
          </a:p>
          <a:p>
            <a:pPr algn="ctr"/>
            <a:r>
              <a:rPr lang="en-US" dirty="0"/>
              <a:t>And start </a:t>
            </a:r>
          </a:p>
          <a:p>
            <a:pPr algn="ctr"/>
            <a:r>
              <a:rPr lang="en-US" dirty="0"/>
              <a:t>capturing video</a:t>
            </a:r>
          </a:p>
        </p:txBody>
      </p:sp>
      <p:sp>
        <p:nvSpPr>
          <p:cNvPr id="14" name="Rectangle 13">
            <a:extLst>
              <a:ext uri="{FF2B5EF4-FFF2-40B4-BE49-F238E27FC236}">
                <a16:creationId xmlns:a16="http://schemas.microsoft.com/office/drawing/2014/main" id="{E57D7DAC-869E-F10B-1AD2-F5DE28F22A6A}"/>
              </a:ext>
            </a:extLst>
          </p:cNvPr>
          <p:cNvSpPr/>
          <p:nvPr/>
        </p:nvSpPr>
        <p:spPr>
          <a:xfrm>
            <a:off x="593450" y="5470339"/>
            <a:ext cx="2664296" cy="6390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6D1743F2-6DD2-A8F8-E6DA-CD3D9FF2B2F6}"/>
              </a:ext>
            </a:extLst>
          </p:cNvPr>
          <p:cNvSpPr txBox="1"/>
          <p:nvPr/>
        </p:nvSpPr>
        <p:spPr>
          <a:xfrm>
            <a:off x="1239014" y="5615606"/>
            <a:ext cx="1428596" cy="369332"/>
          </a:xfrm>
          <a:prstGeom prst="rect">
            <a:avLst/>
          </a:prstGeom>
          <a:noFill/>
        </p:spPr>
        <p:txBody>
          <a:bodyPr wrap="none" rtlCol="0">
            <a:spAutoFit/>
          </a:bodyPr>
          <a:lstStyle/>
          <a:p>
            <a:r>
              <a:rPr lang="en-US" dirty="0"/>
              <a:t>Detect Face</a:t>
            </a:r>
          </a:p>
        </p:txBody>
      </p:sp>
      <p:cxnSp>
        <p:nvCxnSpPr>
          <p:cNvPr id="17" name="Straight Arrow Connector 16">
            <a:extLst>
              <a:ext uri="{FF2B5EF4-FFF2-40B4-BE49-F238E27FC236}">
                <a16:creationId xmlns:a16="http://schemas.microsoft.com/office/drawing/2014/main" id="{A3008F94-CD48-C3EF-F021-825E02C31F10}"/>
              </a:ext>
            </a:extLst>
          </p:cNvPr>
          <p:cNvCxnSpPr>
            <a:cxnSpLocks/>
            <a:stCxn id="8" idx="2"/>
            <a:endCxn id="14" idx="0"/>
          </p:cNvCxnSpPr>
          <p:nvPr/>
        </p:nvCxnSpPr>
        <p:spPr>
          <a:xfrm>
            <a:off x="1908312" y="4995014"/>
            <a:ext cx="17286" cy="4753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33A58739-3DB4-FA33-A6FD-77A0A5625B60}"/>
              </a:ext>
            </a:extLst>
          </p:cNvPr>
          <p:cNvSpPr/>
          <p:nvPr/>
        </p:nvSpPr>
        <p:spPr>
          <a:xfrm>
            <a:off x="724317" y="6682781"/>
            <a:ext cx="2430276" cy="6390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9" name="TextBox 28">
            <a:extLst>
              <a:ext uri="{FF2B5EF4-FFF2-40B4-BE49-F238E27FC236}">
                <a16:creationId xmlns:a16="http://schemas.microsoft.com/office/drawing/2014/main" id="{CD6C0EB7-1164-1AB9-B190-9995BD8A3644}"/>
              </a:ext>
            </a:extLst>
          </p:cNvPr>
          <p:cNvSpPr txBox="1"/>
          <p:nvPr/>
        </p:nvSpPr>
        <p:spPr>
          <a:xfrm>
            <a:off x="988475" y="6826035"/>
            <a:ext cx="1928733" cy="369332"/>
          </a:xfrm>
          <a:prstGeom prst="rect">
            <a:avLst/>
          </a:prstGeom>
          <a:noFill/>
        </p:spPr>
        <p:txBody>
          <a:bodyPr wrap="none" rtlCol="0">
            <a:spAutoFit/>
          </a:bodyPr>
          <a:lstStyle/>
          <a:p>
            <a:r>
              <a:rPr lang="en-US" dirty="0"/>
              <a:t>Find eye location</a:t>
            </a:r>
          </a:p>
        </p:txBody>
      </p:sp>
      <p:cxnSp>
        <p:nvCxnSpPr>
          <p:cNvPr id="31" name="Straight Arrow Connector 30">
            <a:extLst>
              <a:ext uri="{FF2B5EF4-FFF2-40B4-BE49-F238E27FC236}">
                <a16:creationId xmlns:a16="http://schemas.microsoft.com/office/drawing/2014/main" id="{1CDD6829-6DFA-29FF-CAB8-5580190009EA}"/>
              </a:ext>
            </a:extLst>
          </p:cNvPr>
          <p:cNvCxnSpPr>
            <a:cxnSpLocks/>
            <a:stCxn id="14" idx="2"/>
            <a:endCxn id="28" idx="0"/>
          </p:cNvCxnSpPr>
          <p:nvPr/>
        </p:nvCxnSpPr>
        <p:spPr>
          <a:xfrm>
            <a:off x="1925598" y="6109339"/>
            <a:ext cx="13857" cy="57344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Diamond 39">
            <a:extLst>
              <a:ext uri="{FF2B5EF4-FFF2-40B4-BE49-F238E27FC236}">
                <a16:creationId xmlns:a16="http://schemas.microsoft.com/office/drawing/2014/main" id="{489E2FD7-BF70-B963-1A5F-7A389EAA66EA}"/>
              </a:ext>
            </a:extLst>
          </p:cNvPr>
          <p:cNvSpPr/>
          <p:nvPr/>
        </p:nvSpPr>
        <p:spPr>
          <a:xfrm>
            <a:off x="3834027" y="5984938"/>
            <a:ext cx="2202718" cy="202093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1" name="TextBox 40">
            <a:extLst>
              <a:ext uri="{FF2B5EF4-FFF2-40B4-BE49-F238E27FC236}">
                <a16:creationId xmlns:a16="http://schemas.microsoft.com/office/drawing/2014/main" id="{65F17D73-AB06-91C2-682F-8FE32ABE3099}"/>
              </a:ext>
            </a:extLst>
          </p:cNvPr>
          <p:cNvSpPr txBox="1"/>
          <p:nvPr/>
        </p:nvSpPr>
        <p:spPr>
          <a:xfrm>
            <a:off x="4360368" y="6402116"/>
            <a:ext cx="1150035" cy="1200329"/>
          </a:xfrm>
          <a:prstGeom prst="rect">
            <a:avLst/>
          </a:prstGeom>
          <a:noFill/>
        </p:spPr>
        <p:txBody>
          <a:bodyPr wrap="square" rtlCol="0">
            <a:spAutoFit/>
          </a:bodyPr>
          <a:lstStyle/>
          <a:p>
            <a:pPr algn="ctr"/>
            <a:r>
              <a:rPr lang="en-US" dirty="0"/>
              <a:t>Eye and </a:t>
            </a:r>
          </a:p>
          <a:p>
            <a:pPr algn="ctr"/>
            <a:r>
              <a:rPr lang="en-US" dirty="0"/>
              <a:t>Head moved</a:t>
            </a:r>
          </a:p>
          <a:p>
            <a:pPr algn="ctr"/>
            <a:r>
              <a:rPr lang="en-US" dirty="0"/>
              <a:t>right</a:t>
            </a:r>
          </a:p>
        </p:txBody>
      </p:sp>
      <p:cxnSp>
        <p:nvCxnSpPr>
          <p:cNvPr id="43" name="Straight Arrow Connector 42">
            <a:extLst>
              <a:ext uri="{FF2B5EF4-FFF2-40B4-BE49-F238E27FC236}">
                <a16:creationId xmlns:a16="http://schemas.microsoft.com/office/drawing/2014/main" id="{F32CA4EB-7B26-8BE1-5F0B-34B0927E850A}"/>
              </a:ext>
            </a:extLst>
          </p:cNvPr>
          <p:cNvCxnSpPr>
            <a:cxnSpLocks/>
            <a:stCxn id="28" idx="3"/>
            <a:endCxn id="40" idx="1"/>
          </p:cNvCxnSpPr>
          <p:nvPr/>
        </p:nvCxnSpPr>
        <p:spPr>
          <a:xfrm flipV="1">
            <a:off x="3154593" y="6995407"/>
            <a:ext cx="679434" cy="687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Diamond 59">
            <a:extLst>
              <a:ext uri="{FF2B5EF4-FFF2-40B4-BE49-F238E27FC236}">
                <a16:creationId xmlns:a16="http://schemas.microsoft.com/office/drawing/2014/main" id="{B57ADA37-DEC7-92DC-11D6-A8EA8DBBA3B4}"/>
              </a:ext>
            </a:extLst>
          </p:cNvPr>
          <p:cNvSpPr/>
          <p:nvPr/>
        </p:nvSpPr>
        <p:spPr>
          <a:xfrm>
            <a:off x="6672766" y="5991811"/>
            <a:ext cx="2202718" cy="202093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Eye and head moved to left</a:t>
            </a:r>
          </a:p>
        </p:txBody>
      </p:sp>
      <p:sp>
        <p:nvSpPr>
          <p:cNvPr id="61" name="Diamond 60">
            <a:extLst>
              <a:ext uri="{FF2B5EF4-FFF2-40B4-BE49-F238E27FC236}">
                <a16:creationId xmlns:a16="http://schemas.microsoft.com/office/drawing/2014/main" id="{D7AFA705-24DD-3771-E30B-1C5C4AFC17E5}"/>
              </a:ext>
            </a:extLst>
          </p:cNvPr>
          <p:cNvSpPr/>
          <p:nvPr/>
        </p:nvSpPr>
        <p:spPr>
          <a:xfrm>
            <a:off x="9503021" y="5991811"/>
            <a:ext cx="2202718" cy="202093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Blink detected</a:t>
            </a:r>
          </a:p>
        </p:txBody>
      </p:sp>
      <p:cxnSp>
        <p:nvCxnSpPr>
          <p:cNvPr id="62" name="Straight Arrow Connector 61">
            <a:extLst>
              <a:ext uri="{FF2B5EF4-FFF2-40B4-BE49-F238E27FC236}">
                <a16:creationId xmlns:a16="http://schemas.microsoft.com/office/drawing/2014/main" id="{C4D6A7FA-E712-52CB-2147-2EDA4B464919}"/>
              </a:ext>
            </a:extLst>
          </p:cNvPr>
          <p:cNvCxnSpPr>
            <a:cxnSpLocks/>
            <a:stCxn id="40" idx="3"/>
            <a:endCxn id="60" idx="1"/>
          </p:cNvCxnSpPr>
          <p:nvPr/>
        </p:nvCxnSpPr>
        <p:spPr>
          <a:xfrm>
            <a:off x="6036745" y="6995407"/>
            <a:ext cx="636021" cy="68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7" name="Straight Arrow Connector 386">
            <a:extLst>
              <a:ext uri="{FF2B5EF4-FFF2-40B4-BE49-F238E27FC236}">
                <a16:creationId xmlns:a16="http://schemas.microsoft.com/office/drawing/2014/main" id="{891EA6BE-EFA2-CF03-26E2-D73A2E64401F}"/>
              </a:ext>
            </a:extLst>
          </p:cNvPr>
          <p:cNvCxnSpPr>
            <a:cxnSpLocks/>
            <a:stCxn id="60" idx="3"/>
            <a:endCxn id="61" idx="1"/>
          </p:cNvCxnSpPr>
          <p:nvPr/>
        </p:nvCxnSpPr>
        <p:spPr>
          <a:xfrm>
            <a:off x="8875484" y="7002280"/>
            <a:ext cx="62753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1" name="TextBox 390">
            <a:extLst>
              <a:ext uri="{FF2B5EF4-FFF2-40B4-BE49-F238E27FC236}">
                <a16:creationId xmlns:a16="http://schemas.microsoft.com/office/drawing/2014/main" id="{D3E4A3CA-4155-A817-7C11-251F2D432561}"/>
              </a:ext>
            </a:extLst>
          </p:cNvPr>
          <p:cNvSpPr txBox="1"/>
          <p:nvPr/>
        </p:nvSpPr>
        <p:spPr>
          <a:xfrm>
            <a:off x="6098054" y="6682781"/>
            <a:ext cx="479618" cy="369332"/>
          </a:xfrm>
          <a:prstGeom prst="rect">
            <a:avLst/>
          </a:prstGeom>
          <a:noFill/>
        </p:spPr>
        <p:txBody>
          <a:bodyPr wrap="none" rtlCol="0">
            <a:spAutoFit/>
          </a:bodyPr>
          <a:lstStyle/>
          <a:p>
            <a:r>
              <a:rPr lang="en-US" dirty="0"/>
              <a:t>No</a:t>
            </a:r>
          </a:p>
        </p:txBody>
      </p:sp>
      <p:sp>
        <p:nvSpPr>
          <p:cNvPr id="392" name="TextBox 391">
            <a:extLst>
              <a:ext uri="{FF2B5EF4-FFF2-40B4-BE49-F238E27FC236}">
                <a16:creationId xmlns:a16="http://schemas.microsoft.com/office/drawing/2014/main" id="{0B6878D8-BB6B-85BD-765C-A85494AA42EC}"/>
              </a:ext>
            </a:extLst>
          </p:cNvPr>
          <p:cNvSpPr txBox="1"/>
          <p:nvPr/>
        </p:nvSpPr>
        <p:spPr>
          <a:xfrm>
            <a:off x="8970578" y="6702226"/>
            <a:ext cx="479618" cy="369332"/>
          </a:xfrm>
          <a:prstGeom prst="rect">
            <a:avLst/>
          </a:prstGeom>
          <a:noFill/>
        </p:spPr>
        <p:txBody>
          <a:bodyPr wrap="none" rtlCol="0">
            <a:spAutoFit/>
          </a:bodyPr>
          <a:lstStyle/>
          <a:p>
            <a:r>
              <a:rPr lang="en-US" dirty="0"/>
              <a:t>No</a:t>
            </a:r>
          </a:p>
        </p:txBody>
      </p:sp>
      <p:sp>
        <p:nvSpPr>
          <p:cNvPr id="399" name="Rectangle 398">
            <a:extLst>
              <a:ext uri="{FF2B5EF4-FFF2-40B4-BE49-F238E27FC236}">
                <a16:creationId xmlns:a16="http://schemas.microsoft.com/office/drawing/2014/main" id="{148FBCFB-45AE-BF03-6835-B0A129BB43B2}"/>
              </a:ext>
            </a:extLst>
          </p:cNvPr>
          <p:cNvSpPr/>
          <p:nvPr/>
        </p:nvSpPr>
        <p:spPr>
          <a:xfrm>
            <a:off x="6672766" y="8659739"/>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Cursor shifted </a:t>
            </a:r>
          </a:p>
          <a:p>
            <a:pPr algn="ctr"/>
            <a:r>
              <a:rPr lang="en-US" dirty="0"/>
              <a:t>to left</a:t>
            </a:r>
          </a:p>
        </p:txBody>
      </p:sp>
      <p:sp>
        <p:nvSpPr>
          <p:cNvPr id="400" name="TextBox 399">
            <a:extLst>
              <a:ext uri="{FF2B5EF4-FFF2-40B4-BE49-F238E27FC236}">
                <a16:creationId xmlns:a16="http://schemas.microsoft.com/office/drawing/2014/main" id="{D56A7340-B490-0D22-F9B9-066D339CCDB9}"/>
              </a:ext>
            </a:extLst>
          </p:cNvPr>
          <p:cNvSpPr txBox="1"/>
          <p:nvPr/>
        </p:nvSpPr>
        <p:spPr>
          <a:xfrm>
            <a:off x="4176564" y="8695639"/>
            <a:ext cx="1685077" cy="646331"/>
          </a:xfrm>
          <a:prstGeom prst="rect">
            <a:avLst/>
          </a:prstGeom>
          <a:noFill/>
        </p:spPr>
        <p:txBody>
          <a:bodyPr wrap="none" rtlCol="0">
            <a:spAutoFit/>
          </a:bodyPr>
          <a:lstStyle/>
          <a:p>
            <a:pPr algn="ctr"/>
            <a:r>
              <a:rPr lang="en-US" dirty="0"/>
              <a:t>Cursor shifted </a:t>
            </a:r>
          </a:p>
          <a:p>
            <a:pPr algn="ctr"/>
            <a:r>
              <a:rPr lang="en-US" dirty="0"/>
              <a:t>to right</a:t>
            </a:r>
          </a:p>
        </p:txBody>
      </p:sp>
      <p:cxnSp>
        <p:nvCxnSpPr>
          <p:cNvPr id="402" name="Straight Arrow Connector 401">
            <a:extLst>
              <a:ext uri="{FF2B5EF4-FFF2-40B4-BE49-F238E27FC236}">
                <a16:creationId xmlns:a16="http://schemas.microsoft.com/office/drawing/2014/main" id="{7F2472FA-ACA7-77ED-73E6-15499195A81C}"/>
              </a:ext>
            </a:extLst>
          </p:cNvPr>
          <p:cNvCxnSpPr>
            <a:cxnSpLocks/>
            <a:stCxn id="40" idx="2"/>
            <a:endCxn id="406" idx="0"/>
          </p:cNvCxnSpPr>
          <p:nvPr/>
        </p:nvCxnSpPr>
        <p:spPr>
          <a:xfrm flipH="1">
            <a:off x="4935385" y="8005875"/>
            <a:ext cx="1" cy="65386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6" name="Rectangle 405">
            <a:extLst>
              <a:ext uri="{FF2B5EF4-FFF2-40B4-BE49-F238E27FC236}">
                <a16:creationId xmlns:a16="http://schemas.microsoft.com/office/drawing/2014/main" id="{C6621F07-3815-3620-C1E6-BC216170AE1C}"/>
              </a:ext>
            </a:extLst>
          </p:cNvPr>
          <p:cNvSpPr/>
          <p:nvPr/>
        </p:nvSpPr>
        <p:spPr>
          <a:xfrm>
            <a:off x="3834026" y="8659740"/>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10" name="Straight Arrow Connector 409">
            <a:extLst>
              <a:ext uri="{FF2B5EF4-FFF2-40B4-BE49-F238E27FC236}">
                <a16:creationId xmlns:a16="http://schemas.microsoft.com/office/drawing/2014/main" id="{AF5E3303-99B3-F9D1-E820-C3CCB6093BE2}"/>
              </a:ext>
            </a:extLst>
          </p:cNvPr>
          <p:cNvCxnSpPr>
            <a:cxnSpLocks/>
            <a:stCxn id="60" idx="2"/>
            <a:endCxn id="399" idx="0"/>
          </p:cNvCxnSpPr>
          <p:nvPr/>
        </p:nvCxnSpPr>
        <p:spPr>
          <a:xfrm>
            <a:off x="7774125" y="8012748"/>
            <a:ext cx="0" cy="6469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3" name="TextBox 412">
            <a:extLst>
              <a:ext uri="{FF2B5EF4-FFF2-40B4-BE49-F238E27FC236}">
                <a16:creationId xmlns:a16="http://schemas.microsoft.com/office/drawing/2014/main" id="{000695CA-9743-70CC-52E3-D07E27EB72CB}"/>
              </a:ext>
            </a:extLst>
          </p:cNvPr>
          <p:cNvSpPr txBox="1"/>
          <p:nvPr/>
        </p:nvSpPr>
        <p:spPr>
          <a:xfrm>
            <a:off x="4935385" y="8148141"/>
            <a:ext cx="561051" cy="369332"/>
          </a:xfrm>
          <a:prstGeom prst="rect">
            <a:avLst/>
          </a:prstGeom>
          <a:noFill/>
        </p:spPr>
        <p:txBody>
          <a:bodyPr wrap="none" rtlCol="0">
            <a:spAutoFit/>
          </a:bodyPr>
          <a:lstStyle/>
          <a:p>
            <a:r>
              <a:rPr lang="en-US" dirty="0"/>
              <a:t>Yes</a:t>
            </a:r>
          </a:p>
        </p:txBody>
      </p:sp>
      <p:sp>
        <p:nvSpPr>
          <p:cNvPr id="414" name="TextBox 413">
            <a:extLst>
              <a:ext uri="{FF2B5EF4-FFF2-40B4-BE49-F238E27FC236}">
                <a16:creationId xmlns:a16="http://schemas.microsoft.com/office/drawing/2014/main" id="{6B4066A3-8703-04CB-836C-B0E6EC7CAF83}"/>
              </a:ext>
            </a:extLst>
          </p:cNvPr>
          <p:cNvSpPr txBox="1"/>
          <p:nvPr/>
        </p:nvSpPr>
        <p:spPr>
          <a:xfrm>
            <a:off x="7834774" y="8163059"/>
            <a:ext cx="561051" cy="369332"/>
          </a:xfrm>
          <a:prstGeom prst="rect">
            <a:avLst/>
          </a:prstGeom>
          <a:noFill/>
        </p:spPr>
        <p:txBody>
          <a:bodyPr wrap="none" rtlCol="0">
            <a:spAutoFit/>
          </a:bodyPr>
          <a:lstStyle/>
          <a:p>
            <a:r>
              <a:rPr lang="en-US" dirty="0"/>
              <a:t>Yes</a:t>
            </a:r>
          </a:p>
        </p:txBody>
      </p:sp>
      <p:sp>
        <p:nvSpPr>
          <p:cNvPr id="415" name="Rectangle 414">
            <a:extLst>
              <a:ext uri="{FF2B5EF4-FFF2-40B4-BE49-F238E27FC236}">
                <a16:creationId xmlns:a16="http://schemas.microsoft.com/office/drawing/2014/main" id="{8F237A62-4368-66C1-24CE-DA250953D87D}"/>
              </a:ext>
            </a:extLst>
          </p:cNvPr>
          <p:cNvSpPr/>
          <p:nvPr/>
        </p:nvSpPr>
        <p:spPr>
          <a:xfrm>
            <a:off x="9511506" y="8666797"/>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Cursor clicks</a:t>
            </a:r>
          </a:p>
        </p:txBody>
      </p:sp>
      <p:cxnSp>
        <p:nvCxnSpPr>
          <p:cNvPr id="418" name="Straight Arrow Connector 417">
            <a:extLst>
              <a:ext uri="{FF2B5EF4-FFF2-40B4-BE49-F238E27FC236}">
                <a16:creationId xmlns:a16="http://schemas.microsoft.com/office/drawing/2014/main" id="{A050EBD4-36AF-5C75-E5DB-DD692BA82614}"/>
              </a:ext>
            </a:extLst>
          </p:cNvPr>
          <p:cNvCxnSpPr>
            <a:cxnSpLocks/>
            <a:stCxn id="61" idx="2"/>
            <a:endCxn id="415" idx="0"/>
          </p:cNvCxnSpPr>
          <p:nvPr/>
        </p:nvCxnSpPr>
        <p:spPr>
          <a:xfrm>
            <a:off x="10604380" y="8012748"/>
            <a:ext cx="8485" cy="65404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1" name="TextBox 420">
            <a:extLst>
              <a:ext uri="{FF2B5EF4-FFF2-40B4-BE49-F238E27FC236}">
                <a16:creationId xmlns:a16="http://schemas.microsoft.com/office/drawing/2014/main" id="{8857BDA3-DC8C-CD4F-FD2A-9E50DD039A74}"/>
              </a:ext>
            </a:extLst>
          </p:cNvPr>
          <p:cNvSpPr txBox="1"/>
          <p:nvPr/>
        </p:nvSpPr>
        <p:spPr>
          <a:xfrm>
            <a:off x="10606837" y="8155106"/>
            <a:ext cx="561051" cy="369332"/>
          </a:xfrm>
          <a:prstGeom prst="rect">
            <a:avLst/>
          </a:prstGeom>
          <a:noFill/>
        </p:spPr>
        <p:txBody>
          <a:bodyPr wrap="none" rtlCol="0">
            <a:spAutoFit/>
          </a:bodyPr>
          <a:lstStyle/>
          <a:p>
            <a:r>
              <a:rPr lang="en-US" dirty="0"/>
              <a:t>Yes</a:t>
            </a:r>
          </a:p>
        </p:txBody>
      </p:sp>
      <p:sp>
        <p:nvSpPr>
          <p:cNvPr id="422" name="Diamond 421">
            <a:extLst>
              <a:ext uri="{FF2B5EF4-FFF2-40B4-BE49-F238E27FC236}">
                <a16:creationId xmlns:a16="http://schemas.microsoft.com/office/drawing/2014/main" id="{AF5B2E75-362B-9767-E925-D41A9AF2587E}"/>
              </a:ext>
            </a:extLst>
          </p:cNvPr>
          <p:cNvSpPr/>
          <p:nvPr/>
        </p:nvSpPr>
        <p:spPr>
          <a:xfrm>
            <a:off x="12362634" y="8227876"/>
            <a:ext cx="1789102" cy="159104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Stop cursor</a:t>
            </a:r>
          </a:p>
        </p:txBody>
      </p:sp>
      <p:cxnSp>
        <p:nvCxnSpPr>
          <p:cNvPr id="425" name="Straight Arrow Connector 424">
            <a:extLst>
              <a:ext uri="{FF2B5EF4-FFF2-40B4-BE49-F238E27FC236}">
                <a16:creationId xmlns:a16="http://schemas.microsoft.com/office/drawing/2014/main" id="{FCA76CE5-81C2-BC71-51DA-FD01428C282A}"/>
              </a:ext>
            </a:extLst>
          </p:cNvPr>
          <p:cNvCxnSpPr>
            <a:cxnSpLocks/>
            <a:stCxn id="415" idx="3"/>
            <a:endCxn id="422" idx="1"/>
          </p:cNvCxnSpPr>
          <p:nvPr/>
        </p:nvCxnSpPr>
        <p:spPr>
          <a:xfrm flipV="1">
            <a:off x="11714224" y="9023400"/>
            <a:ext cx="648410"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0" name="Rectangle 429">
            <a:extLst>
              <a:ext uri="{FF2B5EF4-FFF2-40B4-BE49-F238E27FC236}">
                <a16:creationId xmlns:a16="http://schemas.microsoft.com/office/drawing/2014/main" id="{5F65DDAA-8428-82D5-5FCA-650191DFD1C7}"/>
              </a:ext>
            </a:extLst>
          </p:cNvPr>
          <p:cNvSpPr/>
          <p:nvPr/>
        </p:nvSpPr>
        <p:spPr>
          <a:xfrm>
            <a:off x="14705243" y="8727249"/>
            <a:ext cx="1440160" cy="5922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Close camera</a:t>
            </a:r>
          </a:p>
        </p:txBody>
      </p:sp>
      <p:sp>
        <p:nvSpPr>
          <p:cNvPr id="431" name="Oval 430">
            <a:extLst>
              <a:ext uri="{FF2B5EF4-FFF2-40B4-BE49-F238E27FC236}">
                <a16:creationId xmlns:a16="http://schemas.microsoft.com/office/drawing/2014/main" id="{51672163-CCF9-9EC1-CFB7-4C56F23B954E}"/>
              </a:ext>
            </a:extLst>
          </p:cNvPr>
          <p:cNvSpPr/>
          <p:nvPr/>
        </p:nvSpPr>
        <p:spPr>
          <a:xfrm>
            <a:off x="16682774" y="8659739"/>
            <a:ext cx="1789102" cy="729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End </a:t>
            </a:r>
          </a:p>
        </p:txBody>
      </p:sp>
      <p:cxnSp>
        <p:nvCxnSpPr>
          <p:cNvPr id="435" name="Straight Arrow Connector 434">
            <a:extLst>
              <a:ext uri="{FF2B5EF4-FFF2-40B4-BE49-F238E27FC236}">
                <a16:creationId xmlns:a16="http://schemas.microsoft.com/office/drawing/2014/main" id="{762F5BB2-A540-016E-BE00-F30C2047D116}"/>
              </a:ext>
            </a:extLst>
          </p:cNvPr>
          <p:cNvCxnSpPr>
            <a:cxnSpLocks/>
            <a:stCxn id="422" idx="3"/>
            <a:endCxn id="430" idx="1"/>
          </p:cNvCxnSpPr>
          <p:nvPr/>
        </p:nvCxnSpPr>
        <p:spPr>
          <a:xfrm flipV="1">
            <a:off x="14151736" y="9023399"/>
            <a:ext cx="553507"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9" name="TextBox 438">
            <a:extLst>
              <a:ext uri="{FF2B5EF4-FFF2-40B4-BE49-F238E27FC236}">
                <a16:creationId xmlns:a16="http://schemas.microsoft.com/office/drawing/2014/main" id="{61FB6DE2-A9FC-3E73-120F-2451155824F4}"/>
              </a:ext>
            </a:extLst>
          </p:cNvPr>
          <p:cNvSpPr txBox="1"/>
          <p:nvPr/>
        </p:nvSpPr>
        <p:spPr>
          <a:xfrm>
            <a:off x="14112403" y="8695639"/>
            <a:ext cx="561051" cy="369332"/>
          </a:xfrm>
          <a:prstGeom prst="rect">
            <a:avLst/>
          </a:prstGeom>
          <a:noFill/>
        </p:spPr>
        <p:txBody>
          <a:bodyPr wrap="none" rtlCol="0">
            <a:spAutoFit/>
          </a:bodyPr>
          <a:lstStyle/>
          <a:p>
            <a:r>
              <a:rPr lang="en-US" dirty="0"/>
              <a:t>Yes</a:t>
            </a:r>
          </a:p>
        </p:txBody>
      </p:sp>
      <p:cxnSp>
        <p:nvCxnSpPr>
          <p:cNvPr id="440" name="Straight Arrow Connector 439">
            <a:extLst>
              <a:ext uri="{FF2B5EF4-FFF2-40B4-BE49-F238E27FC236}">
                <a16:creationId xmlns:a16="http://schemas.microsoft.com/office/drawing/2014/main" id="{5F19A2C1-975F-DA4A-3FEE-A767216D1DA5}"/>
              </a:ext>
            </a:extLst>
          </p:cNvPr>
          <p:cNvCxnSpPr>
            <a:cxnSpLocks/>
            <a:stCxn id="422" idx="0"/>
            <a:endCxn id="40" idx="0"/>
          </p:cNvCxnSpPr>
          <p:nvPr/>
        </p:nvCxnSpPr>
        <p:spPr>
          <a:xfrm rot="16200000" flipV="1">
            <a:off x="7974817" y="2945507"/>
            <a:ext cx="2242938" cy="8321799"/>
          </a:xfrm>
          <a:prstGeom prst="bentConnector3">
            <a:avLst>
              <a:gd name="adj1" fmla="val 11019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5" name="TextBox 444">
            <a:extLst>
              <a:ext uri="{FF2B5EF4-FFF2-40B4-BE49-F238E27FC236}">
                <a16:creationId xmlns:a16="http://schemas.microsoft.com/office/drawing/2014/main" id="{BD25D3DE-734E-B5C7-A1FE-19AF92E1AA04}"/>
              </a:ext>
            </a:extLst>
          </p:cNvPr>
          <p:cNvSpPr txBox="1"/>
          <p:nvPr/>
        </p:nvSpPr>
        <p:spPr>
          <a:xfrm>
            <a:off x="13257185" y="7434932"/>
            <a:ext cx="479618" cy="369332"/>
          </a:xfrm>
          <a:prstGeom prst="rect">
            <a:avLst/>
          </a:prstGeom>
          <a:noFill/>
        </p:spPr>
        <p:txBody>
          <a:bodyPr wrap="none" rtlCol="0">
            <a:spAutoFit/>
          </a:bodyPr>
          <a:lstStyle/>
          <a:p>
            <a:r>
              <a:rPr lang="en-US" dirty="0"/>
              <a:t>No</a:t>
            </a:r>
          </a:p>
        </p:txBody>
      </p:sp>
      <p:cxnSp>
        <p:nvCxnSpPr>
          <p:cNvPr id="446" name="Straight Arrow Connector 445">
            <a:extLst>
              <a:ext uri="{FF2B5EF4-FFF2-40B4-BE49-F238E27FC236}">
                <a16:creationId xmlns:a16="http://schemas.microsoft.com/office/drawing/2014/main" id="{478B39A0-C3D9-8CD2-9E2A-BD160B997322}"/>
              </a:ext>
            </a:extLst>
          </p:cNvPr>
          <p:cNvCxnSpPr>
            <a:cxnSpLocks/>
            <a:stCxn id="430" idx="3"/>
            <a:endCxn id="431" idx="2"/>
          </p:cNvCxnSpPr>
          <p:nvPr/>
        </p:nvCxnSpPr>
        <p:spPr>
          <a:xfrm>
            <a:off x="16145403" y="9023399"/>
            <a:ext cx="537371" cy="102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4717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pc="-1" dirty="0">
                <a:solidFill>
                  <a:srgbClr val="FFFFFF"/>
                </a:solidFill>
                <a:latin typeface="Calibri"/>
              </a:rPr>
              <a:t>Use Case Diagram</a:t>
            </a:r>
            <a:endParaRPr lang="en-US" sz="3600" b="0" strike="noStrike" spc="-1" dirty="0">
              <a:solidFill>
                <a:srgbClr val="FFFFFF"/>
              </a:solidFill>
              <a:latin typeface="Arial"/>
            </a:endParaRPr>
          </a:p>
        </p:txBody>
      </p:sp>
      <p:pic>
        <p:nvPicPr>
          <p:cNvPr id="4" name="Picture 3">
            <a:extLst>
              <a:ext uri="{FF2B5EF4-FFF2-40B4-BE49-F238E27FC236}">
                <a16:creationId xmlns:a16="http://schemas.microsoft.com/office/drawing/2014/main" id="{998EE8C3-8C49-C30C-63F6-1CB6C5FA7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940" y="2754412"/>
            <a:ext cx="9106309" cy="6731648"/>
          </a:xfrm>
          <a:prstGeom prst="rect">
            <a:avLst/>
          </a:prstGeom>
        </p:spPr>
      </p:pic>
    </p:spTree>
    <p:extLst>
      <p:ext uri="{BB962C8B-B14F-4D97-AF65-F5344CB8AC3E}">
        <p14:creationId xmlns:p14="http://schemas.microsoft.com/office/powerpoint/2010/main" val="2221206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3200" i="0" dirty="0">
                <a:effectLst/>
                <a:latin typeface="Söhne"/>
              </a:rPr>
              <a:t>Computer Accessibility for the Individuals with physical disabilities</a:t>
            </a:r>
          </a:p>
          <a:p>
            <a:pPr marL="432000" indent="-324000">
              <a:lnSpc>
                <a:spcPct val="150000"/>
              </a:lnSpc>
              <a:spcBef>
                <a:spcPts val="1417"/>
              </a:spcBef>
              <a:buClr>
                <a:srgbClr val="000000"/>
              </a:buClr>
              <a:buSzPct val="45000"/>
              <a:buFont typeface="Wingdings" charset="2"/>
              <a:buChar char=""/>
            </a:pPr>
            <a:r>
              <a:rPr lang="en-US" sz="3200" i="0" dirty="0">
                <a:effectLst/>
                <a:latin typeface="Söhne"/>
              </a:rPr>
              <a:t>Hands-Free Computing</a:t>
            </a:r>
          </a:p>
          <a:p>
            <a:pPr marL="432000" indent="-324000">
              <a:lnSpc>
                <a:spcPct val="150000"/>
              </a:lnSpc>
              <a:spcBef>
                <a:spcPts val="1417"/>
              </a:spcBef>
              <a:buClr>
                <a:srgbClr val="000000"/>
              </a:buClr>
              <a:buSzPct val="45000"/>
              <a:buFont typeface="Wingdings" charset="2"/>
              <a:buChar char=""/>
            </a:pPr>
            <a:r>
              <a:rPr lang="en-US" sz="3200" i="0" dirty="0">
                <a:effectLst/>
                <a:latin typeface="Söhne"/>
              </a:rPr>
              <a:t>Assistive Drawing and Design</a:t>
            </a:r>
          </a:p>
          <a:p>
            <a:pPr marL="432000" indent="-324000">
              <a:lnSpc>
                <a:spcPct val="150000"/>
              </a:lnSpc>
              <a:spcBef>
                <a:spcPts val="1417"/>
              </a:spcBef>
              <a:buClr>
                <a:srgbClr val="000000"/>
              </a:buClr>
              <a:buSzPct val="45000"/>
              <a:buFont typeface="Wingdings" charset="2"/>
              <a:buChar char=""/>
            </a:pPr>
            <a:endParaRPr lang="en-US" sz="2400" b="0" strike="noStrike" spc="-1" dirty="0">
              <a:solidFill>
                <a:schemeClr val="dk1"/>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a:solidFill>
                  <a:srgbClr val="FFFFFF"/>
                </a:solidFill>
                <a:latin typeface="Calibri"/>
                <a:ea typeface="DejaVu Sans"/>
              </a:rPr>
              <a:t>Application in Real World</a:t>
            </a:r>
            <a:endParaRPr lang="en-US" sz="3600" b="0" strike="noStrike" spc="-1">
              <a:solidFill>
                <a:srgbClr val="FFFFFF"/>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nSpc>
                <a:spcPct val="150000"/>
              </a:lnSpc>
              <a:spcBef>
                <a:spcPts val="1417"/>
              </a:spcBef>
              <a:buClr>
                <a:srgbClr val="000000"/>
              </a:buClr>
              <a:buSzPct val="80000"/>
              <a:buFont typeface="+mj-lt"/>
              <a:buAutoNum type="arabicParenR"/>
            </a:pPr>
            <a:r>
              <a:rPr lang="en-US" sz="2800" dirty="0"/>
              <a:t>“Eye tracking mouse for human-computer interaction” https://ieeexplore.ieee.org/document/6707244/ (2013)</a:t>
            </a:r>
          </a:p>
          <a:p>
            <a:pPr marL="622350" indent="-514350">
              <a:lnSpc>
                <a:spcPct val="150000"/>
              </a:lnSpc>
              <a:spcBef>
                <a:spcPts val="1417"/>
              </a:spcBef>
              <a:buClr>
                <a:srgbClr val="000000"/>
              </a:buClr>
              <a:buSzPct val="80000"/>
              <a:buFont typeface="+mj-lt"/>
              <a:buAutoNum type="arabicParenR"/>
            </a:pPr>
            <a:r>
              <a:rPr lang="en-US" sz="2800" dirty="0"/>
              <a:t>“Face and eye tracking for controlling computer functions” https://ieeexplore.ieee.org/document/6839834/ (2014) </a:t>
            </a:r>
            <a:endParaRPr lang="en-US" sz="2800" dirty="0">
              <a:latin typeface="+mj-lt"/>
            </a:endParaRPr>
          </a:p>
          <a:p>
            <a:pPr marL="622350" indent="-514350">
              <a:lnSpc>
                <a:spcPct val="150000"/>
              </a:lnSpc>
              <a:spcBef>
                <a:spcPts val="1417"/>
              </a:spcBef>
              <a:buClr>
                <a:srgbClr val="000000"/>
              </a:buClr>
              <a:buSzPct val="80000"/>
              <a:buFont typeface="+mj-lt"/>
              <a:buAutoNum type="arabicParenR"/>
            </a:pPr>
            <a:r>
              <a:rPr lang="en-US" sz="2800" dirty="0">
                <a:latin typeface="+mj-lt"/>
              </a:rPr>
              <a:t> </a:t>
            </a:r>
            <a:r>
              <a:rPr lang="en-US" sz="2800" dirty="0"/>
              <a:t>“Pupil center coordinates detection using the circular Hough transform technique” https://ieeexplore.ieee.org/document/7248041/ (2015)</a:t>
            </a:r>
          </a:p>
          <a:p>
            <a:pPr marL="622350" indent="-514350">
              <a:lnSpc>
                <a:spcPct val="150000"/>
              </a:lnSpc>
              <a:spcBef>
                <a:spcPts val="1417"/>
              </a:spcBef>
              <a:buClr>
                <a:srgbClr val="000000"/>
              </a:buClr>
              <a:buSzPct val="80000"/>
              <a:buFont typeface="+mj-lt"/>
              <a:buAutoNum type="arabicParenR"/>
            </a:pPr>
            <a:r>
              <a:rPr lang="en-US" sz="2800" dirty="0"/>
              <a:t>“An image-based eye controlled assistive system for paralytic patients” https://ieeexplore.ieee.org/document/8066549/ (2017) </a:t>
            </a:r>
          </a:p>
          <a:p>
            <a:pPr marL="622350" indent="-514350">
              <a:lnSpc>
                <a:spcPct val="150000"/>
              </a:lnSpc>
              <a:spcBef>
                <a:spcPts val="1417"/>
              </a:spcBef>
              <a:buClr>
                <a:srgbClr val="000000"/>
              </a:buClr>
              <a:buSzPct val="80000"/>
              <a:buFont typeface="+mj-lt"/>
              <a:buAutoNum type="arabicParenR"/>
            </a:pPr>
            <a:r>
              <a:rPr lang="en-US" sz="2800" dirty="0"/>
              <a:t>“An eye tracking algorithm based on Hough transform” https://ieeexplore.ieee.org/document/8408915/ (12.5.2018) </a:t>
            </a:r>
          </a:p>
          <a:p>
            <a:pPr marL="432000" indent="-324000">
              <a:lnSpc>
                <a:spcPct val="150000"/>
              </a:lnSpc>
              <a:spcBef>
                <a:spcPts val="1417"/>
              </a:spcBef>
              <a:buClr>
                <a:srgbClr val="000000"/>
              </a:buClr>
              <a:buSzPct val="45000"/>
              <a:buFont typeface="Wingdings" charset="2"/>
              <a:buChar char=""/>
            </a:pPr>
            <a:endParaRPr lang="en-US" sz="2800" dirty="0">
              <a:latin typeface="+mj-lt"/>
            </a:endParaRPr>
          </a:p>
          <a:p>
            <a:pPr marL="432000" indent="-324000">
              <a:lnSpc>
                <a:spcPct val="150000"/>
              </a:lnSpc>
              <a:spcBef>
                <a:spcPts val="1417"/>
              </a:spcBef>
              <a:buClr>
                <a:srgbClr val="000000"/>
              </a:buClr>
              <a:buSzPct val="45000"/>
              <a:buFont typeface="Wingdings" charset="2"/>
              <a:buChar char=""/>
            </a:pPr>
            <a:endParaRPr lang="en-US" sz="2800" b="0" strike="noStrike" spc="-1" dirty="0">
              <a:solidFill>
                <a:schemeClr val="dk1"/>
              </a:solidFill>
              <a:latin typeface="+mj-lt"/>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pc="-1" dirty="0">
                <a:solidFill>
                  <a:srgbClr val="FFFFFF"/>
                </a:solidFill>
                <a:latin typeface="Calibri"/>
              </a:rPr>
              <a:t>References</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291240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algn="ctr"/>
            <a:br>
              <a:rPr lang="en-US" sz="3600" b="0" strike="noStrike" spc="-1" dirty="0">
                <a:solidFill>
                  <a:srgbClr val="000000"/>
                </a:solidFill>
                <a:latin typeface="Arial"/>
              </a:rPr>
            </a:br>
            <a:br>
              <a:rPr lang="en-US" sz="3600" b="0" strike="noStrike" spc="-1" dirty="0">
                <a:solidFill>
                  <a:srgbClr val="000000"/>
                </a:solidFill>
                <a:latin typeface="Arial"/>
              </a:rPr>
            </a:br>
            <a:r>
              <a:rPr lang="en-US" sz="3600" b="0" strike="noStrike" spc="-1" dirty="0">
                <a:solidFill>
                  <a:srgbClr val="000000"/>
                </a:solidFill>
                <a:latin typeface="Arial"/>
              </a:rPr>
              <a:t>Cursor Pointer Control Using Eye Movements</a:t>
            </a:r>
            <a:br>
              <a:rPr lang="en-US" sz="3600" b="0" strike="noStrike" spc="-1" dirty="0">
                <a:solidFill>
                  <a:srgbClr val="000000"/>
                </a:solidFill>
                <a:latin typeface="Arial"/>
              </a:rPr>
            </a:br>
            <a:br>
              <a:rPr lang="en-US" sz="3600" b="0" strike="noStrike" spc="-1" dirty="0">
                <a:solidFill>
                  <a:srgbClr val="000000"/>
                </a:solidFill>
                <a:latin typeface="Arial"/>
              </a:rPr>
            </a:br>
            <a:endParaRPr lang="en-US" sz="3600" b="1" strike="noStrike" spc="-1" dirty="0">
              <a:solidFill>
                <a:srgbClr val="BE480A"/>
              </a:solidFill>
              <a:latin typeface="Calibri"/>
            </a:endParaRPr>
          </a:p>
        </p:txBody>
      </p:sp>
      <p:sp>
        <p:nvSpPr>
          <p:cNvPr id="392"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565200" indent="-457200">
              <a:lnSpc>
                <a:spcPct val="150000"/>
              </a:lnSpc>
              <a:spcBef>
                <a:spcPts val="1417"/>
              </a:spcBef>
              <a:buClr>
                <a:srgbClr val="000000"/>
              </a:buClr>
              <a:buSzPct val="45000"/>
              <a:buFont typeface="Arial" panose="020B0604020202020204" pitchFamily="34" charset="0"/>
              <a:buChar char="•"/>
            </a:pPr>
            <a:r>
              <a:rPr lang="en-US" sz="2800" i="0" dirty="0">
                <a:solidFill>
                  <a:schemeClr val="tx1"/>
                </a:solidFill>
                <a:effectLst/>
                <a:latin typeface="Roboto" panose="020F0502020204030204" pitchFamily="2" charset="0"/>
              </a:rPr>
              <a:t>Controlling the mouse by a physically challenged person is really a tough one. To find a solution for the people who cannot use the Mouse physically.</a:t>
            </a:r>
            <a:r>
              <a:rPr lang="en-US" sz="2800" i="0" dirty="0">
                <a:solidFill>
                  <a:schemeClr val="tx1"/>
                </a:solidFill>
                <a:effectLst/>
                <a:latin typeface="Roboto" panose="02000000000000000000" pitchFamily="2" charset="0"/>
              </a:rPr>
              <a:t> </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There is no such proper system that can help physically challenged people for using a personal computer. </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proposed system, helps the users in controlling a desktop without the usage of their hands. </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proposed system will use the concepts of eye movement, head movement, blink detection to track the user’s eye.</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algorithm enables individual to control the computer cursor movements to the left ,right ,up ,down and click.</a:t>
            </a:r>
            <a:endParaRPr lang="en-US" sz="2800" b="0" strike="noStrike" spc="-1" dirty="0">
              <a:solidFill>
                <a:schemeClr val="dk1"/>
              </a:solidFill>
              <a:latin typeface="Calibri"/>
            </a:endParaRPr>
          </a:p>
        </p:txBody>
      </p:sp>
      <p:sp>
        <p:nvSpPr>
          <p:cNvPr id="393" name="CustomShape 1"/>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a:solidFill>
                  <a:srgbClr val="FFFFFF"/>
                </a:solidFill>
                <a:latin typeface="Calibri"/>
                <a:ea typeface="DejaVu Sans"/>
              </a:rPr>
              <a:t>Abstract</a:t>
            </a:r>
            <a:endParaRPr lang="en-US" sz="3600" b="0" strike="noStrike" spc="-1">
              <a:solidFill>
                <a:srgbClr val="FFFFFF"/>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Line 7"/>
          <p:cNvSpPr/>
          <p:nvPr/>
        </p:nvSpPr>
        <p:spPr>
          <a:xfrm>
            <a:off x="7961400" y="4260240"/>
            <a:ext cx="7848000" cy="3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sp>
        <p:nvSpPr>
          <p:cNvPr id="411" name="CustomShape 17"/>
          <p:cNvSpPr/>
          <p:nvPr/>
        </p:nvSpPr>
        <p:spPr>
          <a:xfrm>
            <a:off x="7962120" y="2902320"/>
            <a:ext cx="783756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4800" b="1" strike="noStrike" spc="-1">
                <a:solidFill>
                  <a:srgbClr val="C55A11"/>
                </a:solidFill>
                <a:latin typeface="Calibri"/>
                <a:ea typeface="DejaVu Sans"/>
              </a:rPr>
              <a:t>THANK YOU</a:t>
            </a:r>
            <a:endParaRPr lang="en-US" sz="4800" b="0" strike="noStrike" spc="-1">
              <a:solidFill>
                <a:srgbClr val="000000"/>
              </a:solidFill>
              <a:latin typeface="Arial"/>
            </a:endParaRPr>
          </a:p>
        </p:txBody>
      </p:sp>
      <p:pic>
        <p:nvPicPr>
          <p:cNvPr id="412" name="Picture 411"/>
          <p:cNvPicPr/>
          <p:nvPr/>
        </p:nvPicPr>
        <p:blipFill>
          <a:blip r:embed="rId2"/>
          <a:srcRect b="8972"/>
          <a:stretch/>
        </p:blipFill>
        <p:spPr>
          <a:xfrm>
            <a:off x="2009160" y="1600200"/>
            <a:ext cx="4415760" cy="6604200"/>
          </a:xfrm>
          <a:prstGeom prst="rect">
            <a:avLst/>
          </a:prstGeom>
          <a:ln w="0">
            <a:noFill/>
          </a:ln>
        </p:spPr>
      </p:pic>
      <p:sp>
        <p:nvSpPr>
          <p:cNvPr id="413" name="CustomShape 18"/>
          <p:cNvSpPr/>
          <p:nvPr/>
        </p:nvSpPr>
        <p:spPr>
          <a:xfrm>
            <a:off x="8052120" y="4411800"/>
            <a:ext cx="7721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2400" b="1" spc="-1" dirty="0">
                <a:solidFill>
                  <a:srgbClr val="000000"/>
                </a:solidFill>
                <a:latin typeface="Calibri"/>
                <a:ea typeface="Calibri"/>
              </a:rPr>
              <a:t>BHARATH.S</a:t>
            </a:r>
          </a:p>
          <a:p>
            <a:pPr>
              <a:lnSpc>
                <a:spcPct val="100000"/>
              </a:lnSpc>
              <a:tabLst>
                <a:tab pos="0" algn="l"/>
              </a:tabLst>
            </a:pPr>
            <a:r>
              <a:rPr lang="en-US" sz="2400" b="1" spc="-1" dirty="0">
                <a:solidFill>
                  <a:srgbClr val="000000"/>
                </a:solidFill>
                <a:latin typeface="Calibri"/>
                <a:ea typeface="Calibri"/>
              </a:rPr>
              <a:t>PES1PG22CA044</a:t>
            </a:r>
            <a:endParaRPr lang="en-US"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gn="just">
              <a:lnSpc>
                <a:spcPct val="150000"/>
              </a:lnSpc>
              <a:spcBef>
                <a:spcPts val="1417"/>
              </a:spcBef>
              <a:buClr>
                <a:srgbClr val="000000"/>
              </a:buClr>
              <a:buSzPct val="45000"/>
              <a:buFont typeface="Wingdings" charset="2"/>
              <a:buChar char=""/>
            </a:pPr>
            <a:r>
              <a:rPr lang="en-US" sz="2800" dirty="0"/>
              <a:t>Currently as today, there are around 21 million people in India who are suffering from one or more than one physical disabilities which constitutes around 2 percent of India’s population.</a:t>
            </a:r>
          </a:p>
          <a:p>
            <a:pPr marL="432000" indent="-324000" algn="just">
              <a:lnSpc>
                <a:spcPct val="150000"/>
              </a:lnSpc>
              <a:spcBef>
                <a:spcPts val="1417"/>
              </a:spcBef>
              <a:buClr>
                <a:srgbClr val="000000"/>
              </a:buClr>
              <a:buSzPct val="45000"/>
              <a:buFont typeface="Wingdings" charset="2"/>
              <a:buChar char=""/>
            </a:pPr>
            <a:r>
              <a:rPr lang="en-US" sz="2800" dirty="0"/>
              <a:t> In today’s era computers have become a significant part of our lives. Such people cannot readily use the computer system. </a:t>
            </a:r>
          </a:p>
          <a:p>
            <a:pPr marL="432000" indent="-324000" algn="just">
              <a:lnSpc>
                <a:spcPct val="150000"/>
              </a:lnSpc>
              <a:spcBef>
                <a:spcPts val="1417"/>
              </a:spcBef>
              <a:buClr>
                <a:srgbClr val="000000"/>
              </a:buClr>
              <a:buSzPct val="45000"/>
              <a:buFont typeface="Wingdings" charset="2"/>
              <a:buChar char=""/>
            </a:pPr>
            <a:r>
              <a:rPr lang="en-US" sz="2800" dirty="0"/>
              <a:t>The main objective is to develop a system which can help such people who are physically disabled but visually intact to use the computer system, so that their physical disability won’t hinder their abilities to use a computer. </a:t>
            </a:r>
            <a:endParaRPr lang="en-US" sz="2800" b="0" strike="noStrike"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a:solidFill>
                  <a:srgbClr val="FFFFFF"/>
                </a:solidFill>
                <a:latin typeface="Calibri"/>
                <a:ea typeface="DejaVu Sans"/>
              </a:rPr>
              <a:t>Problem Scenario</a:t>
            </a:r>
            <a:endParaRPr lang="en-US" sz="36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57200" indent="-457200" algn="l">
              <a:lnSpc>
                <a:spcPct val="150000"/>
              </a:lnSpc>
              <a:buFont typeface="Arial" panose="020B0604020202020204" pitchFamily="34" charset="0"/>
              <a:buChar char="•"/>
            </a:pPr>
            <a:r>
              <a:rPr lang="en-US" sz="2800" b="0" i="0" dirty="0">
                <a:solidFill>
                  <a:srgbClr val="000000"/>
                </a:solidFill>
                <a:effectLst/>
                <a:latin typeface="+mj-lt"/>
              </a:rPr>
              <a:t>In the proposed system</a:t>
            </a:r>
            <a:r>
              <a:rPr lang="en-US" sz="2800" dirty="0">
                <a:solidFill>
                  <a:srgbClr val="000000"/>
                </a:solidFill>
                <a:latin typeface="+mj-lt"/>
              </a:rPr>
              <a:t> includes </a:t>
            </a:r>
            <a:r>
              <a:rPr lang="en-US" sz="2800" b="0" i="0" dirty="0">
                <a:solidFill>
                  <a:srgbClr val="000000"/>
                </a:solidFill>
                <a:effectLst/>
                <a:latin typeface="+mj-lt"/>
              </a:rPr>
              <a:t>the face detection, face tracking, eye detection and interpretation of a sequence of eye blinks in real time for controlling the cursor. </a:t>
            </a:r>
          </a:p>
          <a:p>
            <a:pPr marL="457200" indent="-457200" algn="l">
              <a:lnSpc>
                <a:spcPct val="150000"/>
              </a:lnSpc>
              <a:buFont typeface="Arial" panose="020B0604020202020204" pitchFamily="34" charset="0"/>
              <a:buChar char="•"/>
            </a:pPr>
            <a:r>
              <a:rPr lang="en-US" sz="2800" b="0" i="0" dirty="0">
                <a:solidFill>
                  <a:srgbClr val="000000"/>
                </a:solidFill>
                <a:effectLst/>
                <a:latin typeface="+mj-lt"/>
              </a:rPr>
              <a:t>Conventional method of interaction with the computer with the mouse is replaced with the human eye movements. </a:t>
            </a:r>
          </a:p>
          <a:p>
            <a:pPr marL="457200" indent="-457200" algn="l">
              <a:lnSpc>
                <a:spcPct val="150000"/>
              </a:lnSpc>
              <a:buFont typeface="Arial" panose="020B0604020202020204" pitchFamily="34" charset="0"/>
              <a:buChar char="•"/>
            </a:pPr>
            <a:r>
              <a:rPr lang="en-US" sz="2800" b="0" i="0" dirty="0">
                <a:solidFill>
                  <a:srgbClr val="000000"/>
                </a:solidFill>
                <a:effectLst/>
                <a:latin typeface="+mj-lt"/>
              </a:rPr>
              <a:t>This technique will help the paralyzed person, physically challenged people especially person without hands to compute efficiently and with the ease of use.</a:t>
            </a:r>
          </a:p>
          <a:p>
            <a:pPr marL="457200" indent="-457200" algn="l">
              <a:lnSpc>
                <a:spcPct val="150000"/>
              </a:lnSpc>
              <a:buFont typeface="Arial" panose="020B0604020202020204" pitchFamily="34" charset="0"/>
              <a:buChar char="•"/>
            </a:pPr>
            <a:r>
              <a:rPr lang="en-US" sz="2800" b="0" i="0" dirty="0">
                <a:solidFill>
                  <a:srgbClr val="000000"/>
                </a:solidFill>
                <a:effectLst/>
                <a:latin typeface="+mj-lt"/>
              </a:rPr>
              <a:t> Firstly, the system recognizes face and focuses on the eye location. </a:t>
            </a:r>
            <a:r>
              <a:rPr lang="en-US" sz="2800" dirty="0">
                <a:solidFill>
                  <a:srgbClr val="000000"/>
                </a:solidFill>
                <a:latin typeface="+mj-lt"/>
              </a:rPr>
              <a:t>B</a:t>
            </a:r>
            <a:r>
              <a:rPr lang="en-US" sz="2800" b="0" i="0" dirty="0">
                <a:solidFill>
                  <a:srgbClr val="000000"/>
                </a:solidFill>
                <a:effectLst/>
                <a:latin typeface="+mj-lt"/>
              </a:rPr>
              <a:t>ased on the eye and head movement the user will control the cursor by moving left and right.</a:t>
            </a:r>
          </a:p>
          <a:p>
            <a:pPr marL="457200" indent="-457200" algn="l">
              <a:lnSpc>
                <a:spcPct val="150000"/>
              </a:lnSpc>
              <a:buFont typeface="Arial" panose="020B0604020202020204" pitchFamily="34" charset="0"/>
              <a:buChar char="•"/>
            </a:pPr>
            <a:r>
              <a:rPr lang="en-US" sz="2800" dirty="0">
                <a:solidFill>
                  <a:srgbClr val="000000"/>
                </a:solidFill>
                <a:latin typeface="+mj-lt"/>
              </a:rPr>
              <a:t>The user can use click operation of the mouse by blinking the eye.</a:t>
            </a:r>
            <a:endParaRPr lang="en-US" sz="2800" b="0" i="0" dirty="0">
              <a:solidFill>
                <a:srgbClr val="000000"/>
              </a:solidFill>
              <a:effectLst/>
              <a:latin typeface="+mj-lt"/>
            </a:endParaRPr>
          </a:p>
          <a:p>
            <a:pPr marL="432000" indent="-324000">
              <a:lnSpc>
                <a:spcPct val="150000"/>
              </a:lnSpc>
              <a:spcBef>
                <a:spcPts val="1417"/>
              </a:spcBef>
              <a:buClr>
                <a:srgbClr val="000000"/>
              </a:buClr>
              <a:buSzPct val="45000"/>
              <a:buFont typeface="Wingdings" charset="2"/>
              <a:buChar char=""/>
            </a:pPr>
            <a:endParaRPr lang="en-US" sz="2800" b="0" strike="noStrike"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pc="-1" dirty="0">
                <a:solidFill>
                  <a:srgbClr val="FFFFFF"/>
                </a:solidFill>
                <a:latin typeface="Calibri"/>
              </a:rPr>
              <a:t>Proposed Solution</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360652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2800" dirty="0"/>
              <a:t>Provide a affordable eye-tracking system. </a:t>
            </a:r>
          </a:p>
          <a:p>
            <a:pPr marL="432000" indent="-324000">
              <a:lnSpc>
                <a:spcPct val="150000"/>
              </a:lnSpc>
              <a:spcBef>
                <a:spcPts val="1417"/>
              </a:spcBef>
              <a:buClr>
                <a:srgbClr val="000000"/>
              </a:buClr>
              <a:buSzPct val="45000"/>
              <a:buFont typeface="Wingdings" charset="2"/>
              <a:buChar char=""/>
            </a:pPr>
            <a:r>
              <a:rPr lang="en-US" sz="2800" dirty="0"/>
              <a:t>To control the cursor of a computer with eyes. </a:t>
            </a:r>
          </a:p>
          <a:p>
            <a:pPr marL="432000" indent="-324000">
              <a:lnSpc>
                <a:spcPct val="150000"/>
              </a:lnSpc>
              <a:spcBef>
                <a:spcPts val="1417"/>
              </a:spcBef>
              <a:buClr>
                <a:srgbClr val="000000"/>
              </a:buClr>
              <a:buSzPct val="45000"/>
              <a:buFont typeface="Wingdings" charset="2"/>
              <a:buChar char=""/>
            </a:pPr>
            <a:r>
              <a:rPr lang="en-US" sz="2800" dirty="0"/>
              <a:t>Allow physically disabled people to use computers. </a:t>
            </a:r>
          </a:p>
          <a:p>
            <a:pPr marL="432000" indent="-324000">
              <a:lnSpc>
                <a:spcPct val="150000"/>
              </a:lnSpc>
              <a:spcBef>
                <a:spcPts val="1417"/>
              </a:spcBef>
              <a:buClr>
                <a:srgbClr val="000000"/>
              </a:buClr>
              <a:buSzPct val="45000"/>
              <a:buFont typeface="Wingdings" charset="2"/>
              <a:buChar char=""/>
            </a:pPr>
            <a:r>
              <a:rPr lang="en-US" sz="2800" dirty="0"/>
              <a:t>To provide a real-time accurate eyes gesture control system. </a:t>
            </a:r>
          </a:p>
          <a:p>
            <a:pPr marL="432000" indent="-324000">
              <a:lnSpc>
                <a:spcPct val="150000"/>
              </a:lnSpc>
              <a:spcBef>
                <a:spcPts val="1417"/>
              </a:spcBef>
              <a:buClr>
                <a:srgbClr val="000000"/>
              </a:buClr>
              <a:buSzPct val="45000"/>
              <a:buFont typeface="Wingdings" charset="2"/>
              <a:buChar char=""/>
            </a:pPr>
            <a:r>
              <a:rPr lang="en-US" sz="2800" dirty="0"/>
              <a:t>To provide a hand free mouse control system.</a:t>
            </a: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pc="-1" dirty="0">
                <a:solidFill>
                  <a:srgbClr val="FFFFFF"/>
                </a:solidFill>
                <a:latin typeface="Calibri"/>
              </a:rPr>
              <a:t>Scope</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146603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50900" indent="-342900">
              <a:lnSpc>
                <a:spcPct val="150000"/>
              </a:lnSpc>
              <a:spcBef>
                <a:spcPts val="1417"/>
              </a:spcBef>
              <a:buClr>
                <a:srgbClr val="000000"/>
              </a:buClr>
              <a:buSzPct val="80000"/>
              <a:buFont typeface="Arial" panose="020B0604020202020204" pitchFamily="34" charset="0"/>
              <a:buChar char="•"/>
            </a:pPr>
            <a:r>
              <a:rPr lang="en-US" sz="2800" b="1" dirty="0">
                <a:solidFill>
                  <a:schemeClr val="tx1"/>
                </a:solidFill>
                <a:latin typeface="+mj-lt"/>
              </a:rPr>
              <a:t>Title:-</a:t>
            </a:r>
            <a:r>
              <a:rPr lang="en-US" sz="2800" b="1" i="0" dirty="0">
                <a:solidFill>
                  <a:srgbClr val="333333"/>
                </a:solidFill>
                <a:effectLst/>
                <a:latin typeface="HelveticaNeue Regular"/>
              </a:rPr>
              <a:t> </a:t>
            </a:r>
            <a:r>
              <a:rPr lang="en-US" sz="2800" i="0" dirty="0">
                <a:solidFill>
                  <a:srgbClr val="333333"/>
                </a:solidFill>
                <a:effectLst/>
                <a:latin typeface="+mj-lt"/>
              </a:rPr>
              <a:t>Eye tracking mouse for human computer interaction</a:t>
            </a:r>
            <a:endParaRPr lang="en-US" sz="2800" b="1" i="0" dirty="0">
              <a:solidFill>
                <a:srgbClr val="333333"/>
              </a:solidFill>
              <a:effectLst/>
              <a:latin typeface="+mj-lt"/>
            </a:endParaRPr>
          </a:p>
          <a:p>
            <a:pPr marL="450900" indent="-342900">
              <a:lnSpc>
                <a:spcPct val="150000"/>
              </a:lnSpc>
              <a:spcBef>
                <a:spcPts val="1417"/>
              </a:spcBef>
              <a:buClr>
                <a:srgbClr val="000000"/>
              </a:buClr>
              <a:buSzPct val="80000"/>
              <a:buFont typeface="Arial" panose="020B0604020202020204" pitchFamily="34" charset="0"/>
              <a:buChar char="•"/>
            </a:pPr>
            <a:r>
              <a:rPr lang="en-US" sz="2800" b="1" i="0" dirty="0">
                <a:solidFill>
                  <a:srgbClr val="333333"/>
                </a:solidFill>
                <a:effectLst/>
                <a:latin typeface="+mj-lt"/>
              </a:rPr>
              <a:t>Published in:-</a:t>
            </a:r>
            <a:r>
              <a:rPr lang="en-US" sz="2800" b="1" i="0" dirty="0">
                <a:solidFill>
                  <a:srgbClr val="333333"/>
                </a:solidFill>
                <a:effectLst/>
                <a:latin typeface="HelveticaNeue Regular"/>
              </a:rPr>
              <a:t> </a:t>
            </a:r>
            <a:r>
              <a:rPr lang="en-US" sz="2800" b="0" i="0" u="none" strike="noStrike" dirty="0">
                <a:solidFill>
                  <a:srgbClr val="006699"/>
                </a:solidFill>
                <a:effectLst/>
                <a:latin typeface="HelveticaNeue Regular"/>
                <a:hlinkClick r:id="rId2"/>
              </a:rPr>
              <a:t>2013 E-Health and Bioengineering Conference (EHB)</a:t>
            </a:r>
            <a:endParaRPr lang="en-US" sz="2800" dirty="0">
              <a:solidFill>
                <a:srgbClr val="006699"/>
              </a:solidFill>
              <a:latin typeface="HelveticaNeue Regular"/>
            </a:endParaRPr>
          </a:p>
          <a:p>
            <a:pPr marL="450900" indent="-342900">
              <a:lnSpc>
                <a:spcPct val="150000"/>
              </a:lnSpc>
              <a:spcBef>
                <a:spcPts val="1417"/>
              </a:spcBef>
              <a:buClr>
                <a:srgbClr val="000000"/>
              </a:buClr>
              <a:buSzPct val="80000"/>
              <a:buFont typeface="Arial" panose="020B0604020202020204" pitchFamily="34" charset="0"/>
              <a:buChar char="•"/>
            </a:pPr>
            <a:r>
              <a:rPr lang="en-US" sz="2800" b="1" i="0" dirty="0">
                <a:solidFill>
                  <a:schemeClr val="tx1"/>
                </a:solidFill>
                <a:effectLst/>
                <a:latin typeface="+mj-lt"/>
              </a:rPr>
              <a:t>Authors:-</a:t>
            </a:r>
            <a:r>
              <a:rPr lang="en-US" sz="2800" i="0" dirty="0">
                <a:solidFill>
                  <a:schemeClr val="tx1"/>
                </a:solidFill>
                <a:effectLst/>
                <a:latin typeface="+mj-lt"/>
              </a:rPr>
              <a:t>Robert Gabriel </a:t>
            </a:r>
            <a:r>
              <a:rPr lang="en-US" sz="2800" i="0" dirty="0" err="1">
                <a:solidFill>
                  <a:schemeClr val="tx1"/>
                </a:solidFill>
                <a:effectLst/>
                <a:latin typeface="+mj-lt"/>
              </a:rPr>
              <a:t>Lupu</a:t>
            </a:r>
            <a:r>
              <a:rPr lang="en-US" sz="2800" i="0" dirty="0">
                <a:solidFill>
                  <a:schemeClr val="tx1"/>
                </a:solidFill>
                <a:effectLst/>
                <a:latin typeface="+mj-lt"/>
              </a:rPr>
              <a:t>, Florina Ungureanu, Valentin </a:t>
            </a:r>
            <a:r>
              <a:rPr lang="en-US" sz="2800" i="0" dirty="0" err="1">
                <a:solidFill>
                  <a:schemeClr val="tx1"/>
                </a:solidFill>
                <a:effectLst/>
                <a:latin typeface="+mj-lt"/>
              </a:rPr>
              <a:t>Siriteanu</a:t>
            </a:r>
            <a:r>
              <a:rPr lang="en-US" sz="2800" i="0" dirty="0">
                <a:solidFill>
                  <a:schemeClr val="tx1"/>
                </a:solidFill>
                <a:effectLst/>
                <a:latin typeface="+mj-lt"/>
              </a:rPr>
              <a:t>.</a:t>
            </a:r>
          </a:p>
          <a:p>
            <a:pPr marL="450900" indent="-342900">
              <a:lnSpc>
                <a:spcPct val="150000"/>
              </a:lnSpc>
              <a:spcBef>
                <a:spcPts val="1417"/>
              </a:spcBef>
              <a:buClr>
                <a:srgbClr val="000000"/>
              </a:buClr>
              <a:buSzPct val="80000"/>
              <a:buFont typeface="Arial" panose="020B0604020202020204" pitchFamily="34" charset="0"/>
              <a:buChar char="•"/>
            </a:pPr>
            <a:r>
              <a:rPr lang="en-US" sz="2800" dirty="0"/>
              <a:t>In 2013, a system was developed which used eye tracking system. It uses different eye-tracking techniques to make the system reliable. The issue in this system is that if any liquid is found in eyes, it will not work. Like female use eyeliner or mascara in their eyes, so the system stops working in those situations.</a:t>
            </a:r>
            <a:r>
              <a:rPr lang="en-US" sz="2800" baseline="-25000" dirty="0"/>
              <a:t>[1]</a:t>
            </a:r>
          </a:p>
          <a:p>
            <a:pPr marL="450900" indent="-342900">
              <a:lnSpc>
                <a:spcPct val="150000"/>
              </a:lnSpc>
              <a:spcBef>
                <a:spcPts val="1417"/>
              </a:spcBef>
              <a:buClr>
                <a:srgbClr val="000000"/>
              </a:buClr>
              <a:buSzPct val="80000"/>
              <a:buFont typeface="Arial" panose="020B0604020202020204" pitchFamily="34" charset="0"/>
              <a:buChar char="•"/>
            </a:pPr>
            <a:endParaRPr lang="en-US" sz="2400" b="0" i="0" dirty="0">
              <a:solidFill>
                <a:schemeClr val="tx1"/>
              </a:solidFill>
              <a:effectLst/>
              <a:latin typeface="+mj-lt"/>
            </a:endParaRPr>
          </a:p>
          <a:p>
            <a:pPr marL="622350" indent="-514350">
              <a:lnSpc>
                <a:spcPct val="150000"/>
              </a:lnSpc>
              <a:spcBef>
                <a:spcPts val="1417"/>
              </a:spcBef>
              <a:buClr>
                <a:srgbClr val="000000"/>
              </a:buClr>
              <a:buSzPct val="80000"/>
              <a:buFont typeface="+mj-lt"/>
              <a:buAutoNum type="arabicParenR"/>
            </a:pPr>
            <a:endParaRPr lang="en-US" sz="2800" b="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dirty="0">
                <a:solidFill>
                  <a:srgbClr val="FFFFFF"/>
                </a:solidFill>
                <a:latin typeface="Calibri"/>
              </a:rPr>
              <a:t>Literature Survey</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348666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50900" indent="-342900">
              <a:lnSpc>
                <a:spcPct val="150000"/>
              </a:lnSpc>
              <a:spcBef>
                <a:spcPts val="1417"/>
              </a:spcBef>
              <a:buClr>
                <a:srgbClr val="000000"/>
              </a:buClr>
              <a:buSzPct val="80000"/>
              <a:buFont typeface="Arial" panose="020B0604020202020204" pitchFamily="34" charset="0"/>
              <a:buChar char="•"/>
            </a:pPr>
            <a:r>
              <a:rPr lang="en-US" sz="2800" b="1" dirty="0">
                <a:solidFill>
                  <a:schemeClr val="tx1"/>
                </a:solidFill>
                <a:latin typeface="+mj-lt"/>
              </a:rPr>
              <a:t>Title:-</a:t>
            </a:r>
            <a:r>
              <a:rPr lang="en-US" sz="2800" b="1" i="0" dirty="0">
                <a:solidFill>
                  <a:srgbClr val="333333"/>
                </a:solidFill>
                <a:effectLst/>
                <a:latin typeface="HelveticaNeue Regular"/>
              </a:rPr>
              <a:t> </a:t>
            </a:r>
            <a:r>
              <a:rPr lang="en-US" sz="2800" i="0" dirty="0">
                <a:solidFill>
                  <a:srgbClr val="333333"/>
                </a:solidFill>
                <a:effectLst/>
                <a:latin typeface="HelveticaNeue Regular"/>
              </a:rPr>
              <a:t>Face and eye tracking for controlling computer functions</a:t>
            </a:r>
            <a:endParaRPr lang="en-US" sz="2800" b="1" i="0" dirty="0">
              <a:solidFill>
                <a:srgbClr val="333333"/>
              </a:solidFill>
              <a:effectLst/>
              <a:latin typeface="+mj-lt"/>
            </a:endParaRPr>
          </a:p>
          <a:p>
            <a:pPr marL="450900" indent="-342900">
              <a:lnSpc>
                <a:spcPct val="150000"/>
              </a:lnSpc>
              <a:spcBef>
                <a:spcPts val="1417"/>
              </a:spcBef>
              <a:buClr>
                <a:srgbClr val="000000"/>
              </a:buClr>
              <a:buSzPct val="80000"/>
              <a:buFont typeface="Arial" panose="020B0604020202020204" pitchFamily="34" charset="0"/>
              <a:buChar char="•"/>
            </a:pPr>
            <a:r>
              <a:rPr lang="en-US" sz="2800" b="1" i="0" dirty="0">
                <a:solidFill>
                  <a:srgbClr val="333333"/>
                </a:solidFill>
                <a:effectLst/>
                <a:latin typeface="+mj-lt"/>
              </a:rPr>
              <a:t>Published in:-</a:t>
            </a:r>
            <a:r>
              <a:rPr lang="en-US" sz="2800" b="1" i="0" dirty="0">
                <a:solidFill>
                  <a:srgbClr val="333333"/>
                </a:solidFill>
                <a:effectLst/>
                <a:latin typeface="HelveticaNeue Regular"/>
              </a:rPr>
              <a:t>  </a:t>
            </a:r>
            <a:r>
              <a:rPr lang="en-US" sz="2800" b="0" i="0" u="none" strike="noStrike" dirty="0">
                <a:solidFill>
                  <a:srgbClr val="006699"/>
                </a:solidFill>
                <a:effectLst/>
                <a:latin typeface="HelveticaNeue Regular"/>
                <a:hlinkClick r:id="rId2"/>
              </a:rPr>
              <a:t>2014 11th International Conference on Electrical Engineering/Electronics, Computer, Telecommunications and Information Technology (ECTI-CON) </a:t>
            </a:r>
            <a:endParaRPr lang="en-US" sz="2800" b="0" i="0" u="none" strike="noStrike" dirty="0">
              <a:solidFill>
                <a:srgbClr val="006699"/>
              </a:solidFill>
              <a:effectLst/>
              <a:latin typeface="HelveticaNeue Regular"/>
            </a:endParaRPr>
          </a:p>
          <a:p>
            <a:pPr marL="450900" indent="-342900">
              <a:lnSpc>
                <a:spcPct val="150000"/>
              </a:lnSpc>
              <a:spcBef>
                <a:spcPts val="1417"/>
              </a:spcBef>
              <a:buClr>
                <a:srgbClr val="000000"/>
              </a:buClr>
              <a:buSzPct val="80000"/>
              <a:buFont typeface="Arial" panose="020B0604020202020204" pitchFamily="34" charset="0"/>
              <a:buChar char="•"/>
            </a:pPr>
            <a:r>
              <a:rPr lang="en-US" sz="2800" b="1" i="0" dirty="0">
                <a:solidFill>
                  <a:schemeClr val="tx1"/>
                </a:solidFill>
                <a:effectLst/>
                <a:latin typeface="+mj-lt"/>
              </a:rPr>
              <a:t>Authors:-</a:t>
            </a:r>
            <a:r>
              <a:rPr lang="en-US" sz="2800" i="0" dirty="0" err="1">
                <a:solidFill>
                  <a:schemeClr val="tx1"/>
                </a:solidFill>
                <a:effectLst/>
                <a:latin typeface="+mj-lt"/>
              </a:rPr>
              <a:t>Chairat</a:t>
            </a:r>
            <a:r>
              <a:rPr lang="en-US" sz="2800" i="0" dirty="0">
                <a:solidFill>
                  <a:schemeClr val="tx1"/>
                </a:solidFill>
                <a:effectLst/>
                <a:latin typeface="+mj-lt"/>
              </a:rPr>
              <a:t> </a:t>
            </a:r>
            <a:r>
              <a:rPr lang="en-US" sz="2800" i="0" dirty="0" err="1">
                <a:solidFill>
                  <a:schemeClr val="tx1"/>
                </a:solidFill>
                <a:effectLst/>
                <a:latin typeface="+mj-lt"/>
              </a:rPr>
              <a:t>kraichan</a:t>
            </a:r>
            <a:r>
              <a:rPr lang="en-US" sz="2800" i="0" dirty="0">
                <a:solidFill>
                  <a:schemeClr val="tx1"/>
                </a:solidFill>
                <a:effectLst/>
                <a:latin typeface="+mj-lt"/>
              </a:rPr>
              <a:t>, </a:t>
            </a:r>
            <a:r>
              <a:rPr lang="en-US" sz="2800" i="0" dirty="0" err="1">
                <a:solidFill>
                  <a:schemeClr val="tx1"/>
                </a:solidFill>
                <a:effectLst/>
                <a:latin typeface="+mj-lt"/>
              </a:rPr>
              <a:t>Suree</a:t>
            </a:r>
            <a:r>
              <a:rPr lang="en-US" sz="2800" i="0" dirty="0">
                <a:solidFill>
                  <a:schemeClr val="tx1"/>
                </a:solidFill>
                <a:effectLst/>
                <a:latin typeface="+mj-lt"/>
              </a:rPr>
              <a:t> </a:t>
            </a:r>
            <a:r>
              <a:rPr lang="en-US" sz="2800" i="0" dirty="0" err="1">
                <a:solidFill>
                  <a:schemeClr val="tx1"/>
                </a:solidFill>
                <a:effectLst/>
                <a:latin typeface="+mj-lt"/>
              </a:rPr>
              <a:t>Pumrin</a:t>
            </a:r>
            <a:endParaRPr lang="en-US" sz="2800" i="0" dirty="0">
              <a:solidFill>
                <a:schemeClr val="tx1"/>
              </a:solidFill>
              <a:effectLst/>
              <a:latin typeface="+mj-lt"/>
            </a:endParaRPr>
          </a:p>
          <a:p>
            <a:pPr marL="450900" indent="-342900">
              <a:lnSpc>
                <a:spcPct val="150000"/>
              </a:lnSpc>
              <a:spcBef>
                <a:spcPts val="1417"/>
              </a:spcBef>
              <a:buClr>
                <a:srgbClr val="000000"/>
              </a:buClr>
              <a:buSzPct val="80000"/>
              <a:buFont typeface="Arial" panose="020B0604020202020204" pitchFamily="34" charset="0"/>
              <a:buChar char="•"/>
            </a:pPr>
            <a:r>
              <a:rPr lang="en-US" sz="2800" dirty="0"/>
              <a:t>In 2014, a face and eye-controlled system were developed which were based on </a:t>
            </a:r>
            <a:r>
              <a:rPr lang="en-US" sz="2800" dirty="0" err="1"/>
              <a:t>MATLAB.It</a:t>
            </a:r>
            <a:r>
              <a:rPr lang="en-US" sz="2800" dirty="0"/>
              <a:t> uses a webcam to control the mouse by eye and face movement. The issue in this system is that this system only works in a few centimeter radius. </a:t>
            </a:r>
            <a:r>
              <a:rPr lang="en-US" sz="2800" baseline="-25000" dirty="0"/>
              <a:t>[2]</a:t>
            </a:r>
          </a:p>
          <a:p>
            <a:pPr marL="450900" indent="-342900">
              <a:lnSpc>
                <a:spcPct val="150000"/>
              </a:lnSpc>
              <a:spcBef>
                <a:spcPts val="1417"/>
              </a:spcBef>
              <a:buClr>
                <a:srgbClr val="000000"/>
              </a:buClr>
              <a:buSzPct val="80000"/>
              <a:buFont typeface="Arial" panose="020B0604020202020204" pitchFamily="34" charset="0"/>
              <a:buChar char="•"/>
            </a:pPr>
            <a:endParaRPr lang="en-US" sz="240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dirty="0">
                <a:solidFill>
                  <a:srgbClr val="FFFFFF"/>
                </a:solidFill>
                <a:latin typeface="Calibri"/>
              </a:rPr>
              <a:t>Literature Survey</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311286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gn="l">
              <a:lnSpc>
                <a:spcPct val="150000"/>
              </a:lnSpc>
              <a:spcBef>
                <a:spcPts val="1417"/>
              </a:spcBef>
              <a:buClr>
                <a:srgbClr val="000000"/>
              </a:buClr>
              <a:buSzPct val="80000"/>
              <a:buFont typeface="Arial" panose="020B0604020202020204" pitchFamily="34" charset="0"/>
              <a:buChar char="•"/>
            </a:pPr>
            <a:r>
              <a:rPr lang="en-US" sz="2800" b="1" dirty="0">
                <a:solidFill>
                  <a:schemeClr val="tx1"/>
                </a:solidFill>
                <a:latin typeface="+mj-lt"/>
              </a:rPr>
              <a:t>Title:-</a:t>
            </a:r>
            <a:r>
              <a:rPr lang="en-US" sz="2800" b="1" i="0" dirty="0">
                <a:solidFill>
                  <a:schemeClr val="tx1"/>
                </a:solidFill>
                <a:effectLst/>
                <a:latin typeface="+mj-lt"/>
              </a:rPr>
              <a:t> </a:t>
            </a:r>
            <a:r>
              <a:rPr lang="en-US" sz="2800" i="0" dirty="0">
                <a:solidFill>
                  <a:srgbClr val="333333"/>
                </a:solidFill>
                <a:effectLst/>
                <a:latin typeface="+mj-lt"/>
              </a:rPr>
              <a:t>Pupil </a:t>
            </a:r>
            <a:r>
              <a:rPr lang="en-US" sz="2800" i="0" dirty="0" err="1">
                <a:solidFill>
                  <a:srgbClr val="333333"/>
                </a:solidFill>
                <a:effectLst/>
                <a:latin typeface="+mj-lt"/>
              </a:rPr>
              <a:t>centre</a:t>
            </a:r>
            <a:r>
              <a:rPr lang="en-US" sz="2800" i="0" dirty="0">
                <a:solidFill>
                  <a:srgbClr val="333333"/>
                </a:solidFill>
                <a:effectLst/>
                <a:latin typeface="+mj-lt"/>
              </a:rPr>
              <a:t> coordinates detection using the circular Hough transform technique</a:t>
            </a:r>
            <a:endParaRPr lang="en-US" sz="2800" b="1" i="0" dirty="0">
              <a:solidFill>
                <a:srgbClr val="333333"/>
              </a:solidFill>
              <a:effectLst/>
              <a:latin typeface="+mj-lt"/>
            </a:endParaRPr>
          </a:p>
          <a:p>
            <a:pPr marL="622350" indent="-514350">
              <a:lnSpc>
                <a:spcPct val="150000"/>
              </a:lnSpc>
              <a:spcBef>
                <a:spcPts val="1417"/>
              </a:spcBef>
              <a:buClr>
                <a:srgbClr val="000000"/>
              </a:buClr>
              <a:buSzPct val="80000"/>
              <a:buFont typeface="Arial" panose="020B0604020202020204" pitchFamily="34" charset="0"/>
              <a:buChar char="•"/>
            </a:pPr>
            <a:r>
              <a:rPr lang="en-US" sz="2800" b="1" i="0" dirty="0">
                <a:solidFill>
                  <a:srgbClr val="333333"/>
                </a:solidFill>
                <a:effectLst/>
                <a:latin typeface="+mj-lt"/>
              </a:rPr>
              <a:t>Published in: </a:t>
            </a:r>
            <a:r>
              <a:rPr lang="en-US" sz="2800" b="0" i="0" u="none" strike="noStrike" dirty="0">
                <a:solidFill>
                  <a:srgbClr val="006699"/>
                </a:solidFill>
                <a:effectLst/>
                <a:latin typeface="+mj-lt"/>
                <a:hlinkClick r:id="rId2"/>
              </a:rPr>
              <a:t>2015 38th International Spring Seminar on Electronics Technology (ISSE)</a:t>
            </a:r>
            <a:endParaRPr lang="en-US" sz="2800" b="0" i="0" u="none" strike="noStrike" dirty="0">
              <a:solidFill>
                <a:srgbClr val="006699"/>
              </a:solidFill>
              <a:effectLst/>
              <a:latin typeface="+mj-lt"/>
            </a:endParaRPr>
          </a:p>
          <a:p>
            <a:pPr marL="622350" indent="-514350">
              <a:lnSpc>
                <a:spcPct val="150000"/>
              </a:lnSpc>
              <a:spcBef>
                <a:spcPts val="1417"/>
              </a:spcBef>
              <a:buClr>
                <a:srgbClr val="000000"/>
              </a:buClr>
              <a:buSzPct val="80000"/>
              <a:buFont typeface="Arial" panose="020B0604020202020204" pitchFamily="34" charset="0"/>
              <a:buChar char="•"/>
            </a:pPr>
            <a:r>
              <a:rPr lang="en-US" sz="2800" b="1" dirty="0">
                <a:solidFill>
                  <a:schemeClr val="tx1"/>
                </a:solidFill>
                <a:latin typeface="+mj-lt"/>
              </a:rPr>
              <a:t>Authors:-</a:t>
            </a:r>
            <a:r>
              <a:rPr lang="en-US" sz="2800" dirty="0">
                <a:solidFill>
                  <a:schemeClr val="tx1"/>
                </a:solidFill>
                <a:latin typeface="+mj-lt"/>
              </a:rPr>
              <a:t>Radu Gabriel </a:t>
            </a:r>
            <a:r>
              <a:rPr lang="en-US" sz="2800" dirty="0" err="1">
                <a:solidFill>
                  <a:schemeClr val="tx1"/>
                </a:solidFill>
                <a:latin typeface="+mj-lt"/>
              </a:rPr>
              <a:t>Bozomitu</a:t>
            </a:r>
            <a:r>
              <a:rPr lang="en-US" sz="2800" dirty="0">
                <a:solidFill>
                  <a:schemeClr val="tx1"/>
                </a:solidFill>
                <a:latin typeface="+mj-lt"/>
              </a:rPr>
              <a:t>, Alexandru </a:t>
            </a:r>
            <a:r>
              <a:rPr lang="en-US" sz="2800" dirty="0" err="1">
                <a:solidFill>
                  <a:schemeClr val="tx1"/>
                </a:solidFill>
                <a:latin typeface="+mj-lt"/>
              </a:rPr>
              <a:t>pasarica</a:t>
            </a:r>
            <a:r>
              <a:rPr lang="en-US" sz="2800" dirty="0">
                <a:solidFill>
                  <a:schemeClr val="tx1"/>
                </a:solidFill>
                <a:latin typeface="+mj-lt"/>
              </a:rPr>
              <a:t>, Vlad </a:t>
            </a:r>
            <a:r>
              <a:rPr lang="en-US" sz="2800" dirty="0" err="1">
                <a:solidFill>
                  <a:schemeClr val="tx1"/>
                </a:solidFill>
                <a:latin typeface="+mj-lt"/>
              </a:rPr>
              <a:t>Cehan</a:t>
            </a:r>
            <a:r>
              <a:rPr lang="en-US" sz="2800" dirty="0">
                <a:solidFill>
                  <a:schemeClr val="tx1"/>
                </a:solidFill>
                <a:latin typeface="+mj-lt"/>
              </a:rPr>
              <a:t>, Cristian </a:t>
            </a:r>
            <a:r>
              <a:rPr lang="en-US" sz="2800" dirty="0" err="1">
                <a:solidFill>
                  <a:schemeClr val="tx1"/>
                </a:solidFill>
                <a:latin typeface="+mj-lt"/>
              </a:rPr>
              <a:t>Rotariu</a:t>
            </a:r>
            <a:r>
              <a:rPr lang="en-US" sz="2800" dirty="0">
                <a:solidFill>
                  <a:schemeClr val="tx1"/>
                </a:solidFill>
                <a:latin typeface="+mj-lt"/>
              </a:rPr>
              <a:t>, Constantin </a:t>
            </a:r>
            <a:r>
              <a:rPr lang="en-US" sz="2800" dirty="0" err="1">
                <a:solidFill>
                  <a:schemeClr val="tx1"/>
                </a:solidFill>
                <a:latin typeface="+mj-lt"/>
              </a:rPr>
              <a:t>Barabasa</a:t>
            </a:r>
            <a:endParaRPr lang="en-US" sz="2800" dirty="0">
              <a:solidFill>
                <a:schemeClr val="tx1"/>
              </a:solidFill>
              <a:latin typeface="+mj-lt"/>
            </a:endParaRPr>
          </a:p>
          <a:p>
            <a:pPr marL="622350" indent="-514350">
              <a:lnSpc>
                <a:spcPct val="150000"/>
              </a:lnSpc>
              <a:spcBef>
                <a:spcPts val="1417"/>
              </a:spcBef>
              <a:buClr>
                <a:srgbClr val="000000"/>
              </a:buClr>
              <a:buSzPct val="80000"/>
              <a:buFont typeface="Arial" panose="020B0604020202020204" pitchFamily="34" charset="0"/>
              <a:buChar char="•"/>
            </a:pPr>
            <a:r>
              <a:rPr lang="en-US" sz="2800" dirty="0"/>
              <a:t>In 2015, a Pupil center coordinate detection using the circular Hough transform technique was introduced. In this system, the webcam uses Hough Transform Techniques to detect the pupil of a person. The issue in this system was that it takes a lot of time and is not a real-time system. It first captures the body after that, it move to face then eyes and finally to the pupil taking a lot of time. </a:t>
            </a:r>
            <a:r>
              <a:rPr lang="en-US" sz="2800" baseline="-25000" dirty="0"/>
              <a:t>[3]</a:t>
            </a:r>
          </a:p>
          <a:p>
            <a:pPr marL="622350" indent="-514350">
              <a:lnSpc>
                <a:spcPct val="150000"/>
              </a:lnSpc>
              <a:spcBef>
                <a:spcPts val="1417"/>
              </a:spcBef>
              <a:buClr>
                <a:srgbClr val="000000"/>
              </a:buClr>
              <a:buSzPct val="80000"/>
              <a:buFont typeface="Arial" panose="020B0604020202020204" pitchFamily="34" charset="0"/>
              <a:buChar char="•"/>
            </a:pPr>
            <a:endParaRPr lang="en-US" sz="2400"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dirty="0">
                <a:solidFill>
                  <a:srgbClr val="FFFFFF"/>
                </a:solidFill>
                <a:latin typeface="Calibri"/>
              </a:rPr>
              <a:t>Literature Survey</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220409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0" strike="noStrike" spc="-1" dirty="0">
                <a:solidFill>
                  <a:srgbClr val="000000"/>
                </a:solidFill>
                <a:latin typeface="Arial"/>
              </a:rPr>
              <a:t>Cursor Pointer Control Using Eye Movements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nSpc>
                <a:spcPct val="150000"/>
              </a:lnSpc>
              <a:spcBef>
                <a:spcPts val="1417"/>
              </a:spcBef>
              <a:buClr>
                <a:srgbClr val="000000"/>
              </a:buClr>
              <a:buSzPct val="80000"/>
              <a:buFont typeface="Arial" panose="020B0604020202020204" pitchFamily="34" charset="0"/>
              <a:buChar char="•"/>
            </a:pPr>
            <a:r>
              <a:rPr lang="en-US" sz="2800" b="1" dirty="0">
                <a:solidFill>
                  <a:schemeClr val="tx1"/>
                </a:solidFill>
                <a:latin typeface="+mj-lt"/>
              </a:rPr>
              <a:t>Title:-</a:t>
            </a:r>
            <a:r>
              <a:rPr lang="en-US" sz="2800" b="1" i="0" dirty="0">
                <a:solidFill>
                  <a:schemeClr val="tx1"/>
                </a:solidFill>
                <a:effectLst/>
                <a:latin typeface="+mj-lt"/>
              </a:rPr>
              <a:t> </a:t>
            </a:r>
            <a:r>
              <a:rPr lang="en-US" sz="2800" i="0" dirty="0">
                <a:solidFill>
                  <a:srgbClr val="333333"/>
                </a:solidFill>
                <a:effectLst/>
                <a:latin typeface="+mj-lt"/>
              </a:rPr>
              <a:t>An image based eye controlled assistive system for paralytic patients.</a:t>
            </a:r>
            <a:endParaRPr lang="en-US" sz="2800" b="1" i="0" dirty="0">
              <a:solidFill>
                <a:srgbClr val="333333"/>
              </a:solidFill>
              <a:effectLst/>
              <a:latin typeface="+mj-lt"/>
            </a:endParaRPr>
          </a:p>
          <a:p>
            <a:pPr marL="622350" indent="-514350">
              <a:lnSpc>
                <a:spcPct val="150000"/>
              </a:lnSpc>
              <a:spcBef>
                <a:spcPts val="1417"/>
              </a:spcBef>
              <a:buClr>
                <a:srgbClr val="000000"/>
              </a:buClr>
              <a:buSzPct val="80000"/>
              <a:buFont typeface="Arial" panose="020B0604020202020204" pitchFamily="34" charset="0"/>
              <a:buChar char="•"/>
            </a:pPr>
            <a:r>
              <a:rPr lang="en-US" sz="2800" b="1" i="0" dirty="0">
                <a:solidFill>
                  <a:srgbClr val="333333"/>
                </a:solidFill>
                <a:effectLst/>
                <a:latin typeface="+mj-lt"/>
              </a:rPr>
              <a:t>Published in: </a:t>
            </a:r>
            <a:r>
              <a:rPr lang="en-US" sz="2800" b="0" i="0" u="sng" dirty="0">
                <a:solidFill>
                  <a:srgbClr val="006699"/>
                </a:solidFill>
                <a:effectLst/>
                <a:latin typeface="HelveticaNeue Regular"/>
                <a:hlinkClick r:id="rId2"/>
              </a:rPr>
              <a:t>2017 2nd International Conference on Communication Systems, Computing and IT Applications (CSCITA)</a:t>
            </a:r>
            <a:r>
              <a:rPr lang="en-US" sz="2800" b="0" i="0" u="sng" dirty="0">
                <a:solidFill>
                  <a:srgbClr val="006699"/>
                </a:solidFill>
                <a:effectLst/>
                <a:latin typeface="HelveticaNeue Regular"/>
              </a:rPr>
              <a:t>.</a:t>
            </a:r>
          </a:p>
          <a:p>
            <a:pPr marL="622350" indent="-514350">
              <a:lnSpc>
                <a:spcPct val="150000"/>
              </a:lnSpc>
              <a:spcBef>
                <a:spcPts val="1417"/>
              </a:spcBef>
              <a:buClr>
                <a:srgbClr val="000000"/>
              </a:buClr>
              <a:buSzPct val="80000"/>
              <a:buFont typeface="Arial" panose="020B0604020202020204" pitchFamily="34" charset="0"/>
              <a:buChar char="•"/>
            </a:pPr>
            <a:r>
              <a:rPr lang="en-US" sz="2800" b="1" dirty="0">
                <a:solidFill>
                  <a:schemeClr val="tx1"/>
                </a:solidFill>
                <a:latin typeface="+mj-lt"/>
              </a:rPr>
              <a:t>Authors:-</a:t>
            </a:r>
            <a:r>
              <a:rPr lang="en-US" sz="2800" dirty="0">
                <a:solidFill>
                  <a:schemeClr val="tx1"/>
                </a:solidFill>
                <a:latin typeface="+mj-lt"/>
              </a:rPr>
              <a:t>Michelle Alva, Neil </a:t>
            </a:r>
            <a:r>
              <a:rPr lang="en-US" sz="2800" dirty="0" err="1">
                <a:solidFill>
                  <a:schemeClr val="tx1"/>
                </a:solidFill>
                <a:latin typeface="+mj-lt"/>
              </a:rPr>
              <a:t>Castellino</a:t>
            </a:r>
            <a:r>
              <a:rPr lang="en-US" sz="2800" dirty="0">
                <a:solidFill>
                  <a:schemeClr val="tx1"/>
                </a:solidFill>
                <a:latin typeface="+mj-lt"/>
              </a:rPr>
              <a:t>, Rashmi Deshpande, Kavita </a:t>
            </a:r>
            <a:r>
              <a:rPr lang="en-US" sz="2800" dirty="0" err="1">
                <a:solidFill>
                  <a:schemeClr val="tx1"/>
                </a:solidFill>
                <a:latin typeface="+mj-lt"/>
              </a:rPr>
              <a:t>Sonawane</a:t>
            </a:r>
            <a:r>
              <a:rPr lang="en-US" sz="2800" dirty="0">
                <a:solidFill>
                  <a:schemeClr val="tx1"/>
                </a:solidFill>
                <a:latin typeface="+mj-lt"/>
              </a:rPr>
              <a:t>, Monalisa Lopes.</a:t>
            </a:r>
          </a:p>
          <a:p>
            <a:pPr marL="622350" indent="-514350">
              <a:lnSpc>
                <a:spcPct val="150000"/>
              </a:lnSpc>
              <a:spcBef>
                <a:spcPts val="1417"/>
              </a:spcBef>
              <a:buClr>
                <a:srgbClr val="000000"/>
              </a:buClr>
              <a:buSzPct val="80000"/>
              <a:buFont typeface="Arial" panose="020B0604020202020204" pitchFamily="34" charset="0"/>
              <a:buChar char="•"/>
            </a:pPr>
            <a:r>
              <a:rPr lang="en-US" sz="2800" dirty="0"/>
              <a:t>In 2017 a better system was introduced by the authors. This system is developed for the paralytic patients. This system uses webcam through MATLAB and moves the mouse cursor by using the pupil of a person. The issue in this system is that it takes a lot of time in detecting the pupil of a person. It uses a lot of algorithms and techniques to detect the pupil.</a:t>
            </a:r>
            <a:r>
              <a:rPr lang="en-US" sz="2800" baseline="-25000" dirty="0"/>
              <a:t>[4]</a:t>
            </a:r>
          </a:p>
          <a:p>
            <a:pPr marL="622350" indent="-514350">
              <a:lnSpc>
                <a:spcPct val="150000"/>
              </a:lnSpc>
              <a:spcBef>
                <a:spcPts val="1417"/>
              </a:spcBef>
              <a:buClr>
                <a:srgbClr val="000000"/>
              </a:buClr>
              <a:buSzPct val="80000"/>
              <a:buFont typeface="Arial" panose="020B0604020202020204" pitchFamily="34" charset="0"/>
              <a:buChar char="•"/>
            </a:pPr>
            <a:endParaRPr lang="en-US" sz="2800" dirty="0"/>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dirty="0">
                <a:solidFill>
                  <a:srgbClr val="FFFFFF"/>
                </a:solidFill>
                <a:latin typeface="Calibri"/>
              </a:rPr>
              <a:t>Literature Survey</a:t>
            </a:r>
            <a:endParaRPr lang="en-US" sz="3600" b="0" strike="noStrike" spc="-1" dirty="0">
              <a:solidFill>
                <a:srgbClr val="FFFFFF"/>
              </a:solidFill>
              <a:latin typeface="Arial"/>
            </a:endParaRPr>
          </a:p>
        </p:txBody>
      </p:sp>
    </p:spTree>
    <p:extLst>
      <p:ext uri="{BB962C8B-B14F-4D97-AF65-F5344CB8AC3E}">
        <p14:creationId xmlns:p14="http://schemas.microsoft.com/office/powerpoint/2010/main" val="624494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Magnetism Magnetic Fields</Template>
  <TotalTime>2101</TotalTime>
  <Words>1589</Words>
  <Application>Microsoft Office PowerPoint</Application>
  <PresentationFormat>Custom</PresentationFormat>
  <Paragraphs>152</Paragraphs>
  <Slides>20</Slides>
  <Notes>1</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20</vt:i4>
      </vt:variant>
    </vt:vector>
  </HeadingPairs>
  <TitlesOfParts>
    <vt:vector size="34" baseType="lpstr">
      <vt:lpstr>Arial</vt:lpstr>
      <vt:lpstr>Calibri</vt:lpstr>
      <vt:lpstr>Google Sans</vt:lpstr>
      <vt:lpstr>HelveticaNeue Regular</vt:lpstr>
      <vt:lpstr>Roboto</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  Cursor Pointer Control Using Eye Movements  </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Cursor Pointer Control Using Eye Movements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S</dc:creator>
  <cp:lastModifiedBy>Bharath S</cp:lastModifiedBy>
  <cp:revision>69</cp:revision>
  <dcterms:created xsi:type="dcterms:W3CDTF">2022-03-06T10:12:11Z</dcterms:created>
  <dcterms:modified xsi:type="dcterms:W3CDTF">2024-01-02T04:35:06Z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10</vt:i4>
  </property>
  <property fmtid="{D5CDD505-2E9C-101B-9397-08002B2CF9AE}" pid="3" name="Notes">
    <vt:i4>4</vt:i4>
  </property>
  <property fmtid="{D5CDD505-2E9C-101B-9397-08002B2CF9AE}" pid="4" name="PresentationFormat">
    <vt:lpwstr>Custom</vt:lpwstr>
  </property>
  <property fmtid="{D5CDD505-2E9C-101B-9397-08002B2CF9AE}" pid="5" name="Slides">
    <vt:i4>20</vt:i4>
  </property>
</Properties>
</file>