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 id="2147483726" r:id="rId5"/>
  </p:sldMasterIdLst>
  <p:notesMasterIdLst>
    <p:notesMasterId r:id="rId39"/>
  </p:notesMasterIdLst>
  <p:sldIdLst>
    <p:sldId id="256" r:id="rId6"/>
    <p:sldId id="257" r:id="rId7"/>
    <p:sldId id="258" r:id="rId8"/>
    <p:sldId id="264" r:id="rId9"/>
    <p:sldId id="265" r:id="rId10"/>
    <p:sldId id="266" r:id="rId11"/>
    <p:sldId id="274" r:id="rId12"/>
    <p:sldId id="273" r:id="rId13"/>
    <p:sldId id="275" r:id="rId14"/>
    <p:sldId id="276" r:id="rId15"/>
    <p:sldId id="279" r:id="rId16"/>
    <p:sldId id="261" r:id="rId17"/>
    <p:sldId id="267" r:id="rId18"/>
    <p:sldId id="268" r:id="rId19"/>
    <p:sldId id="269" r:id="rId20"/>
    <p:sldId id="278" r:id="rId21"/>
    <p:sldId id="280" r:id="rId22"/>
    <p:sldId id="270" r:id="rId23"/>
    <p:sldId id="271" r:id="rId24"/>
    <p:sldId id="281" r:id="rId25"/>
    <p:sldId id="262" r:id="rId26"/>
    <p:sldId id="282" r:id="rId27"/>
    <p:sldId id="289" r:id="rId28"/>
    <p:sldId id="290" r:id="rId29"/>
    <p:sldId id="291" r:id="rId30"/>
    <p:sldId id="285" r:id="rId31"/>
    <p:sldId id="287" r:id="rId32"/>
    <p:sldId id="288" r:id="rId33"/>
    <p:sldId id="286" r:id="rId34"/>
    <p:sldId id="284" r:id="rId35"/>
    <p:sldId id="272" r:id="rId36"/>
    <p:sldId id="292" r:id="rId37"/>
    <p:sldId id="263" r:id="rId38"/>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59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p:cViewPr varScale="1">
        <p:scale>
          <a:sx n="59" d="100"/>
          <a:sy n="59" d="100"/>
        </p:scale>
        <p:origin x="341" y="67"/>
      </p:cViewPr>
      <p:guideLst>
        <p:guide orient="horz" pos="3368"/>
        <p:guide pos="59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1800" b="1" strike="noStrike" spc="-1">
                <a:solidFill>
                  <a:srgbClr val="ED4C05"/>
                </a:solidFill>
                <a:latin typeface="Calibri"/>
              </a:rPr>
              <a:t>Click to move the slide</a:t>
            </a:r>
          </a:p>
        </p:txBody>
      </p:sp>
      <p:sp>
        <p:nvSpPr>
          <p:cNvPr id="37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5"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76"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77"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4D6AE0CA-D85F-47E1-B80C-D0A5F6804EC5}"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5256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571500" y="1336675"/>
            <a:ext cx="6413500" cy="3606800"/>
          </a:xfrm>
          <a:prstGeom prst="rect">
            <a:avLst/>
          </a:prstGeom>
          <a:ln w="0">
            <a:noFill/>
          </a:ln>
        </p:spPr>
      </p:sp>
      <p:sp>
        <p:nvSpPr>
          <p:cNvPr id="415" name="PlaceHolder 2"/>
          <p:cNvSpPr>
            <a:spLocks noGrp="1"/>
          </p:cNvSpPr>
          <p:nvPr>
            <p:ph type="body"/>
          </p:nvPr>
        </p:nvSpPr>
        <p:spPr>
          <a:xfrm>
            <a:off x="755640" y="5146560"/>
            <a:ext cx="6044040" cy="420912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416" name="PlaceHolder 3"/>
          <p:cNvSpPr>
            <a:spLocks noGrp="1"/>
          </p:cNvSpPr>
          <p:nvPr>
            <p:ph type="sldNum" idx="4"/>
          </p:nvPr>
        </p:nvSpPr>
        <p:spPr>
          <a:xfrm>
            <a:off x="4280040" y="10156680"/>
            <a:ext cx="3273840" cy="535320"/>
          </a:xfrm>
          <a:prstGeom prst="rect">
            <a:avLst/>
          </a:prstGeom>
          <a:noFill/>
          <a:ln w="0">
            <a:noFill/>
          </a:ln>
        </p:spPr>
        <p:txBody>
          <a:bodyPr lIns="0" tIns="0" rIns="0" bIns="0" anchor="b">
            <a:noAutofit/>
          </a:bodyPr>
          <a:lstStyle>
            <a:lvl1pPr indent="0" algn="r" defTabSz="914400">
              <a:lnSpc>
                <a:spcPct val="100000"/>
              </a:lnSpc>
              <a:buNone/>
              <a:defRPr lang="cs-CZ" sz="1200" b="0" strike="noStrike" spc="-1">
                <a:solidFill>
                  <a:schemeClr val="dk1"/>
                </a:solidFill>
                <a:latin typeface="Times New Roman"/>
                <a:ea typeface="+mn-ea"/>
              </a:defRPr>
            </a:lvl1pPr>
          </a:lstStyle>
          <a:p>
            <a:pPr indent="0" algn="r" defTabSz="914400">
              <a:lnSpc>
                <a:spcPct val="100000"/>
              </a:lnSpc>
              <a:buNone/>
            </a:pPr>
            <a:fld id="{00718E13-A5DC-4FCE-97E5-B18005E6ABB8}" type="slidenum">
              <a:rPr lang="cs-CZ" sz="1200" b="0" strike="noStrike" spc="-1">
                <a:solidFill>
                  <a:schemeClr val="dk1"/>
                </a:solidFill>
                <a:latin typeface="Times New Roman"/>
                <a:ea typeface="+mn-ea"/>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4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4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6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7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8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8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9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9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0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1"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3"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25"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26"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1"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2"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4"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6"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38"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39"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0"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2"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3"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45"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6"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7"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48"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50"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1"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2"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3"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4"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55"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3"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5"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1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1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87"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8"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9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9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4"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5"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7"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8"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09"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0"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12"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3"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4"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5"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6"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7"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7" name="PlaceHolder 2"/>
          <p:cNvSpPr>
            <a:spLocks noGrp="1"/>
          </p:cNvSpPr>
          <p:nvPr>
            <p:ph type="subTitle"/>
          </p:nvPr>
        </p:nvSpPr>
        <p:spPr>
          <a:xfrm>
            <a:off x="228600" y="1799280"/>
            <a:ext cx="18516600" cy="78019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39" name="PlaceHolder 2"/>
          <p:cNvSpPr>
            <a:spLocks noGrp="1"/>
          </p:cNvSpPr>
          <p:nvPr>
            <p:ph/>
          </p:nvPr>
        </p:nvSpPr>
        <p:spPr>
          <a:xfrm>
            <a:off x="228600" y="1799280"/>
            <a:ext cx="185166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1"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2"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46"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7"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48"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0"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2"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4"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5"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6"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58" name="PlaceHolder 2"/>
          <p:cNvSpPr>
            <a:spLocks noGrp="1"/>
          </p:cNvSpPr>
          <p:nvPr>
            <p:ph/>
          </p:nvPr>
        </p:nvSpPr>
        <p:spPr>
          <a:xfrm>
            <a:off x="228600" y="17992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59" name="PlaceHolder 3"/>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1"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2"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3"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4" name="PlaceHolder 5"/>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28600" y="896760"/>
            <a:ext cx="15773400" cy="30366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66" name="PlaceHolder 2"/>
          <p:cNvSpPr>
            <a:spLocks noGrp="1"/>
          </p:cNvSpPr>
          <p:nvPr>
            <p:ph/>
          </p:nvPr>
        </p:nvSpPr>
        <p:spPr>
          <a:xfrm>
            <a:off x="2286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7" name="PlaceHolder 3"/>
          <p:cNvSpPr>
            <a:spLocks noGrp="1"/>
          </p:cNvSpPr>
          <p:nvPr>
            <p:ph/>
          </p:nvPr>
        </p:nvSpPr>
        <p:spPr>
          <a:xfrm>
            <a:off x="64890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8" name="PlaceHolder 4"/>
          <p:cNvSpPr>
            <a:spLocks noGrp="1"/>
          </p:cNvSpPr>
          <p:nvPr>
            <p:ph/>
          </p:nvPr>
        </p:nvSpPr>
        <p:spPr>
          <a:xfrm>
            <a:off x="12749400" y="17992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69" name="PlaceHolder 5"/>
          <p:cNvSpPr>
            <a:spLocks noGrp="1"/>
          </p:cNvSpPr>
          <p:nvPr>
            <p:ph/>
          </p:nvPr>
        </p:nvSpPr>
        <p:spPr>
          <a:xfrm>
            <a:off x="2286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0" name="PlaceHolder 6"/>
          <p:cNvSpPr>
            <a:spLocks noGrp="1"/>
          </p:cNvSpPr>
          <p:nvPr>
            <p:ph/>
          </p:nvPr>
        </p:nvSpPr>
        <p:spPr>
          <a:xfrm>
            <a:off x="64890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71" name="PlaceHolder 7"/>
          <p:cNvSpPr>
            <a:spLocks noGrp="1"/>
          </p:cNvSpPr>
          <p:nvPr>
            <p:ph/>
          </p:nvPr>
        </p:nvSpPr>
        <p:spPr>
          <a:xfrm>
            <a:off x="12749400" y="5874480"/>
            <a:ext cx="596196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2"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3" name="PlaceHolder 3"/>
          <p:cNvSpPr>
            <a:spLocks noGrp="1"/>
          </p:cNvSpPr>
          <p:nvPr>
            <p:ph/>
          </p:nvPr>
        </p:nvSpPr>
        <p:spPr>
          <a:xfrm>
            <a:off x="971676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4" name="PlaceHolder 4"/>
          <p:cNvSpPr>
            <a:spLocks noGrp="1"/>
          </p:cNvSpPr>
          <p:nvPr>
            <p:ph/>
          </p:nvPr>
        </p:nvSpPr>
        <p:spPr>
          <a:xfrm>
            <a:off x="22860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26" name="PlaceHolder 2"/>
          <p:cNvSpPr>
            <a:spLocks noGrp="1"/>
          </p:cNvSpPr>
          <p:nvPr>
            <p:ph/>
          </p:nvPr>
        </p:nvSpPr>
        <p:spPr>
          <a:xfrm>
            <a:off x="228600" y="1799280"/>
            <a:ext cx="9036000" cy="78019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7"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28" name="PlaceHolder 4"/>
          <p:cNvSpPr>
            <a:spLocks noGrp="1"/>
          </p:cNvSpPr>
          <p:nvPr>
            <p:ph/>
          </p:nvPr>
        </p:nvSpPr>
        <p:spPr>
          <a:xfrm>
            <a:off x="9716760" y="58744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endParaRPr lang="en-US" sz="1800" b="1" strike="noStrike" spc="-1">
              <a:solidFill>
                <a:srgbClr val="ED4C05"/>
              </a:solidFill>
              <a:latin typeface="Calibri"/>
            </a:endParaRPr>
          </a:p>
        </p:txBody>
      </p:sp>
      <p:sp>
        <p:nvSpPr>
          <p:cNvPr id="30" name="PlaceHolder 2"/>
          <p:cNvSpPr>
            <a:spLocks noGrp="1"/>
          </p:cNvSpPr>
          <p:nvPr>
            <p:ph/>
          </p:nvPr>
        </p:nvSpPr>
        <p:spPr>
          <a:xfrm>
            <a:off x="22860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9716760" y="1799280"/>
            <a:ext cx="90360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228600" y="5874480"/>
            <a:ext cx="18516600" cy="3721320"/>
          </a:xfrm>
          <a:prstGeom prst="rect">
            <a:avLst/>
          </a:prstGeom>
          <a:noFill/>
          <a:ln w="0">
            <a:noFill/>
          </a:ln>
        </p:spPr>
        <p:txBody>
          <a:bodyPr lIns="0" tIns="0" rIns="0" bIns="0" anchor="t">
            <a:normAutofit/>
          </a:bodyPr>
          <a:lstStyle/>
          <a:p>
            <a:pPr indent="0">
              <a:lnSpc>
                <a:spcPct val="150000"/>
              </a:lnSpc>
              <a:spcBef>
                <a:spcPts val="1417"/>
              </a:spcBef>
              <a:buNone/>
            </a:pPr>
            <a:endParaRPr lang="en-US" sz="2800" b="0" strike="noStrike" spc="-1">
              <a:solidFill>
                <a:schemeClr val="dk1"/>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grpSp>
        <p:nvGrpSpPr>
          <p:cNvPr id="12" name="Group 11"/>
          <p:cNvGrpSpPr/>
          <p:nvPr/>
        </p:nvGrpSpPr>
        <p:grpSpPr>
          <a:xfrm>
            <a:off x="0" y="9865080"/>
            <a:ext cx="19009440" cy="809280"/>
            <a:chOff x="0" y="9865080"/>
            <a:chExt cx="19009440" cy="809280"/>
          </a:xfrm>
        </p:grpSpPr>
        <p:grpSp>
          <p:nvGrpSpPr>
            <p:cNvPr id="13" name="Group 6"/>
            <p:cNvGrpSpPr/>
            <p:nvPr/>
          </p:nvGrpSpPr>
          <p:grpSpPr>
            <a:xfrm>
              <a:off x="0" y="9865080"/>
              <a:ext cx="19009440" cy="809280"/>
              <a:chOff x="0" y="9865080"/>
              <a:chExt cx="19009440" cy="809280"/>
            </a:xfrm>
          </p:grpSpPr>
          <p:sp>
            <p:nvSpPr>
              <p:cNvPr id="2" name="object 2"/>
              <p:cNvSpPr/>
              <p:nvPr/>
            </p:nvSpPr>
            <p:spPr>
              <a:xfrm>
                <a:off x="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 name="object 3"/>
              <p:cNvSpPr/>
              <p:nvPr/>
            </p:nvSpPr>
            <p:spPr>
              <a:xfrm>
                <a:off x="1425060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 name="object 2"/>
              <p:cNvSpPr/>
              <p:nvPr/>
            </p:nvSpPr>
            <p:spPr>
              <a:xfrm>
                <a:off x="47502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 name="object 2"/>
              <p:cNvSpPr/>
              <p:nvPr/>
            </p:nvSpPr>
            <p:spPr>
              <a:xfrm>
                <a:off x="950040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 name="object 5"/>
            <p:cNvSpPr/>
            <p:nvPr/>
          </p:nvSpPr>
          <p:spPr>
            <a:xfrm>
              <a:off x="3600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7" name="object 5"/>
            <p:cNvSpPr/>
            <p:nvPr/>
          </p:nvSpPr>
          <p:spPr>
            <a:xfrm>
              <a:off x="475884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8" name="object 5"/>
            <p:cNvSpPr/>
            <p:nvPr/>
          </p:nvSpPr>
          <p:spPr>
            <a:xfrm>
              <a:off x="954108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9" name="object 5"/>
            <p:cNvSpPr/>
            <p:nvPr/>
          </p:nvSpPr>
          <p:spPr>
            <a:xfrm>
              <a:off x="1425924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
        <p:nvSpPr>
          <p:cNvPr id="10" name="PlaceHolder 1"/>
          <p:cNvSpPr>
            <a:spLocks noGrp="1"/>
          </p:cNvSpPr>
          <p:nvPr>
            <p:ph type="title"/>
          </p:nvPr>
        </p:nvSpPr>
        <p:spPr>
          <a:xfrm>
            <a:off x="228600" y="896760"/>
            <a:ext cx="15773400" cy="654840"/>
          </a:xfrm>
          <a:prstGeom prst="rect">
            <a:avLst/>
          </a:prstGeom>
          <a:noFill/>
          <a:ln w="0">
            <a:noFill/>
          </a:ln>
        </p:spPr>
        <p:txBody>
          <a:bodyPr lIns="0" tIns="0" rIns="0" bIns="0" anchor="ctr">
            <a:noAutofit/>
          </a:bodyPr>
          <a:lstStyle/>
          <a:p>
            <a:pPr indent="0" algn="ctr">
              <a:buNone/>
            </a:pPr>
            <a:r>
              <a:rPr lang="en-US" sz="4000" b="1" strike="noStrike" spc="-1">
                <a:solidFill>
                  <a:srgbClr val="ED4C05"/>
                </a:solidFill>
                <a:latin typeface="Calibri"/>
              </a:rPr>
              <a:t>Click to edit the title text format</a:t>
            </a:r>
          </a:p>
        </p:txBody>
      </p:sp>
      <p:sp>
        <p:nvSpPr>
          <p:cNvPr id="11" name="PlaceHolder 2"/>
          <p:cNvSpPr>
            <a:spLocks noGrp="1"/>
          </p:cNvSpPr>
          <p:nvPr>
            <p:ph type="body"/>
          </p:nvPr>
        </p:nvSpPr>
        <p:spPr>
          <a:xfrm>
            <a:off x="228600" y="1799280"/>
            <a:ext cx="18516600" cy="78019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4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8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6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6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8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4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50" name="Picture 49"/>
          <p:cNvPicPr/>
          <p:nvPr/>
        </p:nvPicPr>
        <p:blipFill>
          <a:blip r:embed="rId15"/>
          <a:srcRect b="23039"/>
          <a:stretch/>
        </p:blipFill>
        <p:spPr>
          <a:xfrm>
            <a:off x="16230600" y="173160"/>
            <a:ext cx="2671560" cy="1280880"/>
          </a:xfrm>
          <a:prstGeom prst="rect">
            <a:avLst/>
          </a:prstGeom>
          <a:ln w="0">
            <a:noFill/>
          </a:ln>
        </p:spPr>
      </p:pic>
      <p:sp>
        <p:nvSpPr>
          <p:cNvPr id="5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5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53" name="Group 1"/>
          <p:cNvGrpSpPr/>
          <p:nvPr/>
        </p:nvGrpSpPr>
        <p:grpSpPr>
          <a:xfrm>
            <a:off x="-360" y="1631520"/>
            <a:ext cx="7772760" cy="870480"/>
            <a:chOff x="-360" y="1631520"/>
            <a:chExt cx="7772760" cy="870480"/>
          </a:xfrm>
        </p:grpSpPr>
        <p:sp>
          <p:nvSpPr>
            <p:cNvPr id="5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56" name="Group 55"/>
          <p:cNvGrpSpPr/>
          <p:nvPr/>
        </p:nvGrpSpPr>
        <p:grpSpPr>
          <a:xfrm>
            <a:off x="-360" y="9865080"/>
            <a:ext cx="19009440" cy="809280"/>
            <a:chOff x="-360" y="9865080"/>
            <a:chExt cx="19009440" cy="809280"/>
          </a:xfrm>
        </p:grpSpPr>
        <p:grpSp>
          <p:nvGrpSpPr>
            <p:cNvPr id="57" name="Group 6"/>
            <p:cNvGrpSpPr/>
            <p:nvPr/>
          </p:nvGrpSpPr>
          <p:grpSpPr>
            <a:xfrm>
              <a:off x="-360" y="9865080"/>
              <a:ext cx="19009440" cy="809280"/>
              <a:chOff x="-360" y="9865080"/>
              <a:chExt cx="19009440" cy="809280"/>
            </a:xfrm>
          </p:grpSpPr>
          <p:sp>
            <p:nvSpPr>
              <p:cNvPr id="5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6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6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6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6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103"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104" name="Picture 103"/>
          <p:cNvPicPr/>
          <p:nvPr/>
        </p:nvPicPr>
        <p:blipFill>
          <a:blip r:embed="rId15"/>
          <a:srcRect b="23039"/>
          <a:stretch/>
        </p:blipFill>
        <p:spPr>
          <a:xfrm>
            <a:off x="16230600" y="173160"/>
            <a:ext cx="2671560" cy="1280880"/>
          </a:xfrm>
          <a:prstGeom prst="rect">
            <a:avLst/>
          </a:prstGeom>
          <a:ln w="0">
            <a:noFill/>
          </a:ln>
        </p:spPr>
      </p:pic>
      <p:sp>
        <p:nvSpPr>
          <p:cNvPr id="105"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106"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107" name="Group 1"/>
          <p:cNvGrpSpPr/>
          <p:nvPr/>
        </p:nvGrpSpPr>
        <p:grpSpPr>
          <a:xfrm>
            <a:off x="-360" y="1631520"/>
            <a:ext cx="7772760" cy="870480"/>
            <a:chOff x="-360" y="1631520"/>
            <a:chExt cx="7772760" cy="870480"/>
          </a:xfrm>
        </p:grpSpPr>
        <p:sp>
          <p:nvSpPr>
            <p:cNvPr id="108"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9"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110" name="Group 109"/>
          <p:cNvGrpSpPr/>
          <p:nvPr/>
        </p:nvGrpSpPr>
        <p:grpSpPr>
          <a:xfrm>
            <a:off x="-360" y="9865080"/>
            <a:ext cx="19009440" cy="809280"/>
            <a:chOff x="-360" y="9865080"/>
            <a:chExt cx="19009440" cy="809280"/>
          </a:xfrm>
        </p:grpSpPr>
        <p:grpSp>
          <p:nvGrpSpPr>
            <p:cNvPr id="111" name="Group 6"/>
            <p:cNvGrpSpPr/>
            <p:nvPr/>
          </p:nvGrpSpPr>
          <p:grpSpPr>
            <a:xfrm>
              <a:off x="-360" y="9865080"/>
              <a:ext cx="19009440" cy="809280"/>
              <a:chOff x="-360" y="9865080"/>
              <a:chExt cx="19009440" cy="809280"/>
            </a:xfrm>
          </p:grpSpPr>
          <p:sp>
            <p:nvSpPr>
              <p:cNvPr id="112"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3"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4"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15"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116"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117"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118"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119"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265"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266" name="Picture 265"/>
          <p:cNvPicPr/>
          <p:nvPr/>
        </p:nvPicPr>
        <p:blipFill>
          <a:blip r:embed="rId15"/>
          <a:srcRect b="23039"/>
          <a:stretch/>
        </p:blipFill>
        <p:spPr>
          <a:xfrm>
            <a:off x="16230600" y="173160"/>
            <a:ext cx="2671560" cy="1280880"/>
          </a:xfrm>
          <a:prstGeom prst="rect">
            <a:avLst/>
          </a:prstGeom>
          <a:ln w="0">
            <a:noFill/>
          </a:ln>
        </p:spPr>
      </p:pic>
      <p:sp>
        <p:nvSpPr>
          <p:cNvPr id="267"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268"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269" name="Group 1"/>
          <p:cNvGrpSpPr/>
          <p:nvPr/>
        </p:nvGrpSpPr>
        <p:grpSpPr>
          <a:xfrm>
            <a:off x="-360" y="1631520"/>
            <a:ext cx="7772760" cy="870480"/>
            <a:chOff x="-360" y="1631520"/>
            <a:chExt cx="7772760" cy="870480"/>
          </a:xfrm>
        </p:grpSpPr>
        <p:sp>
          <p:nvSpPr>
            <p:cNvPr id="270"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1"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272" name="Group 271"/>
          <p:cNvGrpSpPr/>
          <p:nvPr/>
        </p:nvGrpSpPr>
        <p:grpSpPr>
          <a:xfrm>
            <a:off x="-360" y="9865080"/>
            <a:ext cx="19009440" cy="809280"/>
            <a:chOff x="-360" y="9865080"/>
            <a:chExt cx="19009440" cy="809280"/>
          </a:xfrm>
        </p:grpSpPr>
        <p:grpSp>
          <p:nvGrpSpPr>
            <p:cNvPr id="273" name="Group 6"/>
            <p:cNvGrpSpPr/>
            <p:nvPr/>
          </p:nvGrpSpPr>
          <p:grpSpPr>
            <a:xfrm>
              <a:off x="-360" y="9865080"/>
              <a:ext cx="19009440" cy="809280"/>
              <a:chOff x="-360" y="9865080"/>
              <a:chExt cx="19009440" cy="809280"/>
            </a:xfrm>
          </p:grpSpPr>
          <p:sp>
            <p:nvSpPr>
              <p:cNvPr id="274"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5"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6"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77"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278"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279"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280"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281"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318" name="PlaceHolder 1"/>
          <p:cNvSpPr>
            <a:spLocks noGrp="1"/>
          </p:cNvSpPr>
          <p:nvPr>
            <p:ph type="title"/>
          </p:nvPr>
        </p:nvSpPr>
        <p:spPr>
          <a:xfrm>
            <a:off x="228600" y="756360"/>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BE480A"/>
                </a:solidFill>
                <a:latin typeface="Calibri"/>
              </a:rPr>
              <a:t>Click to edit the title text format</a:t>
            </a:r>
          </a:p>
        </p:txBody>
      </p:sp>
      <p:sp>
        <p:nvSpPr>
          <p:cNvPr id="319" name="PlaceHolder 2"/>
          <p:cNvSpPr>
            <a:spLocks noGrp="1"/>
          </p:cNvSpPr>
          <p:nvPr>
            <p:ph type="body"/>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4200" b="0" strike="noStrike" spc="-1">
                <a:solidFill>
                  <a:schemeClr val="dk1"/>
                </a:solidFill>
                <a:latin typeface="Calibri"/>
              </a:rPr>
              <a:t>Click to edit the outline text format</a:t>
            </a:r>
          </a:p>
          <a:p>
            <a:pPr marL="864000" lvl="1" indent="-324000">
              <a:lnSpc>
                <a:spcPct val="150000"/>
              </a:lnSpc>
              <a:spcBef>
                <a:spcPts val="1134"/>
              </a:spcBef>
              <a:buClr>
                <a:srgbClr val="000000"/>
              </a:buClr>
              <a:buSzPct val="75000"/>
              <a:buFont typeface="Symbol" charset="2"/>
              <a:buChar char=""/>
            </a:pPr>
            <a:r>
              <a:rPr lang="en-US" sz="2600" b="0" strike="noStrike" spc="-1">
                <a:solidFill>
                  <a:schemeClr val="dk1"/>
                </a:solidFill>
                <a:latin typeface="Calibri"/>
              </a:rPr>
              <a:t>Second Outline Level</a:t>
            </a:r>
          </a:p>
          <a:p>
            <a:pPr marL="1296000" lvl="2" indent="-288000">
              <a:lnSpc>
                <a:spcPct val="150000"/>
              </a:lnSpc>
              <a:spcBef>
                <a:spcPts val="850"/>
              </a:spcBef>
              <a:buClr>
                <a:srgbClr val="000000"/>
              </a:buClr>
              <a:buSzPct val="45000"/>
              <a:buFont typeface="Wingdings" charset="2"/>
              <a:buChar char=""/>
            </a:pPr>
            <a:r>
              <a:rPr lang="en-US" sz="2400" b="0" strike="noStrike" spc="-1">
                <a:solidFill>
                  <a:schemeClr val="dk1"/>
                </a:solidFill>
                <a:latin typeface="Calibri"/>
              </a:rPr>
              <a:t>Third Outline Level</a:t>
            </a:r>
          </a:p>
          <a:p>
            <a:pPr marL="1728000" lvl="3" indent="-216000">
              <a:lnSpc>
                <a:spcPct val="150000"/>
              </a:lnSpc>
              <a:spcBef>
                <a:spcPts val="567"/>
              </a:spcBef>
              <a:buClr>
                <a:srgbClr val="000000"/>
              </a:buClr>
              <a:buSzPct val="75000"/>
              <a:buFont typeface="Symbol" charset="2"/>
              <a:buChar char=""/>
            </a:pPr>
            <a:r>
              <a:rPr lang="en-US" sz="2400" b="0" strike="noStrike" spc="-1">
                <a:solidFill>
                  <a:schemeClr val="dk1"/>
                </a:solidFill>
                <a:latin typeface="Calibri"/>
              </a:rPr>
              <a:t>Fourth Outline Level</a:t>
            </a:r>
          </a:p>
          <a:p>
            <a:pPr marL="2160000" lvl="4"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Fifth Outline Level</a:t>
            </a:r>
          </a:p>
          <a:p>
            <a:pPr marL="2592000" lvl="5"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Sixth Outline Level</a:t>
            </a:r>
          </a:p>
          <a:p>
            <a:pPr marL="3024000" lvl="6" indent="-216000">
              <a:lnSpc>
                <a:spcPct val="150000"/>
              </a:lnSpc>
              <a:spcBef>
                <a:spcPts val="283"/>
              </a:spcBef>
              <a:buClr>
                <a:srgbClr val="000000"/>
              </a:buClr>
              <a:buSzPct val="45000"/>
              <a:buFont typeface="Wingdings" charset="2"/>
              <a:buChar char=""/>
            </a:pPr>
            <a:r>
              <a:rPr lang="en-US" sz="2600" b="0" strike="noStrike" spc="-1">
                <a:solidFill>
                  <a:schemeClr val="dk1"/>
                </a:solidFill>
                <a:latin typeface="Calibri"/>
              </a:rPr>
              <a:t>Seventh Outline Level</a:t>
            </a:r>
          </a:p>
        </p:txBody>
      </p:sp>
      <p:pic>
        <p:nvPicPr>
          <p:cNvPr id="320" name="Picture 319"/>
          <p:cNvPicPr/>
          <p:nvPr/>
        </p:nvPicPr>
        <p:blipFill>
          <a:blip r:embed="rId15"/>
          <a:srcRect b="23039"/>
          <a:stretch/>
        </p:blipFill>
        <p:spPr>
          <a:xfrm>
            <a:off x="16230600" y="173160"/>
            <a:ext cx="2671560" cy="1280880"/>
          </a:xfrm>
          <a:prstGeom prst="rect">
            <a:avLst/>
          </a:prstGeom>
          <a:ln w="0">
            <a:noFill/>
          </a:ln>
        </p:spPr>
      </p:pic>
      <p:sp>
        <p:nvSpPr>
          <p:cNvPr id="321" name="CustomShape 1"/>
          <p:cNvSpPr/>
          <p:nvPr/>
        </p:nvSpPr>
        <p:spPr>
          <a:xfrm>
            <a:off x="228600" y="118080"/>
            <a:ext cx="15773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a:solidFill>
                  <a:srgbClr val="2F5597"/>
                </a:solidFill>
                <a:latin typeface="Calibri"/>
                <a:ea typeface="DejaVu Sans"/>
              </a:rPr>
              <a:t>Capstone Project – Phase I</a:t>
            </a:r>
            <a:endParaRPr lang="en-US" sz="3600" b="0" strike="noStrike" spc="-1">
              <a:solidFill>
                <a:srgbClr val="000000"/>
              </a:solidFill>
              <a:latin typeface="Arial"/>
            </a:endParaRPr>
          </a:p>
        </p:txBody>
      </p:sp>
      <p:sp>
        <p:nvSpPr>
          <p:cNvPr id="322" name="Line 2"/>
          <p:cNvSpPr/>
          <p:nvPr/>
        </p:nvSpPr>
        <p:spPr>
          <a:xfrm>
            <a:off x="-7920" y="1589400"/>
            <a:ext cx="19018080" cy="435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grpSp>
        <p:nvGrpSpPr>
          <p:cNvPr id="323" name="Group 1"/>
          <p:cNvGrpSpPr/>
          <p:nvPr/>
        </p:nvGrpSpPr>
        <p:grpSpPr>
          <a:xfrm>
            <a:off x="-360" y="1631520"/>
            <a:ext cx="7772760" cy="870480"/>
            <a:chOff x="-360" y="1631520"/>
            <a:chExt cx="7772760" cy="870480"/>
          </a:xfrm>
        </p:grpSpPr>
        <p:sp>
          <p:nvSpPr>
            <p:cNvPr id="324" name="object 4"/>
            <p:cNvSpPr/>
            <p:nvPr/>
          </p:nvSpPr>
          <p:spPr>
            <a:xfrm>
              <a:off x="-360" y="1631520"/>
              <a:ext cx="7110360" cy="870480"/>
            </a:xfrm>
            <a:custGeom>
              <a:avLst/>
              <a:gdLst>
                <a:gd name="textAreaLeft" fmla="*/ 0 w 7110360"/>
                <a:gd name="textAreaRight" fmla="*/ 7110720 w 7110360"/>
                <a:gd name="textAreaTop" fmla="*/ 0 h 870480"/>
                <a:gd name="textAreaBottom" fmla="*/ 870840 h 87048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5" name="object 5"/>
            <p:cNvSpPr/>
            <p:nvPr/>
          </p:nvSpPr>
          <p:spPr>
            <a:xfrm>
              <a:off x="6427800" y="1631520"/>
              <a:ext cx="1344600" cy="870480"/>
            </a:xfrm>
            <a:custGeom>
              <a:avLst/>
              <a:gdLst>
                <a:gd name="textAreaLeft" fmla="*/ 0 w 1344600"/>
                <a:gd name="textAreaRight" fmla="*/ 1344960 w 1344600"/>
                <a:gd name="textAreaTop" fmla="*/ 0 h 870480"/>
                <a:gd name="textAreaBottom" fmla="*/ 870840 h 87048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grpSp>
        <p:nvGrpSpPr>
          <p:cNvPr id="326" name="Group 325"/>
          <p:cNvGrpSpPr/>
          <p:nvPr/>
        </p:nvGrpSpPr>
        <p:grpSpPr>
          <a:xfrm>
            <a:off x="-360" y="9865080"/>
            <a:ext cx="19009440" cy="809280"/>
            <a:chOff x="-360" y="9865080"/>
            <a:chExt cx="19009440" cy="809280"/>
          </a:xfrm>
        </p:grpSpPr>
        <p:grpSp>
          <p:nvGrpSpPr>
            <p:cNvPr id="327" name="Group 6"/>
            <p:cNvGrpSpPr/>
            <p:nvPr/>
          </p:nvGrpSpPr>
          <p:grpSpPr>
            <a:xfrm>
              <a:off x="-360" y="9865080"/>
              <a:ext cx="19009440" cy="809280"/>
              <a:chOff x="-360" y="9865080"/>
              <a:chExt cx="19009440" cy="809280"/>
            </a:xfrm>
          </p:grpSpPr>
          <p:sp>
            <p:nvSpPr>
              <p:cNvPr id="328" name="object 2"/>
              <p:cNvSpPr/>
              <p:nvPr/>
            </p:nvSpPr>
            <p:spPr>
              <a:xfrm>
                <a:off x="-36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29" name="object 3"/>
              <p:cNvSpPr/>
              <p:nvPr/>
            </p:nvSpPr>
            <p:spPr>
              <a:xfrm>
                <a:off x="14250240" y="9865080"/>
                <a:ext cx="4758840" cy="809280"/>
              </a:xfrm>
              <a:custGeom>
                <a:avLst/>
                <a:gdLst>
                  <a:gd name="textAreaLeft" fmla="*/ 0 w 4758840"/>
                  <a:gd name="textAreaRight" fmla="*/ 4759200 w 4758840"/>
                  <a:gd name="textAreaTop" fmla="*/ 0 h 809280"/>
                  <a:gd name="textAreaBottom" fmla="*/ 809640 h 809280"/>
                </a:gdLst>
                <a:ahLst/>
                <a:cxnLst/>
                <a:rect l="textAreaLeft" t="textAreaTop" r="textAreaRight" b="textAreaBottom"/>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0" name="object 2"/>
              <p:cNvSpPr/>
              <p:nvPr/>
            </p:nvSpPr>
            <p:spPr>
              <a:xfrm>
                <a:off x="47498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31" name="object 2"/>
              <p:cNvSpPr/>
              <p:nvPr/>
            </p:nvSpPr>
            <p:spPr>
              <a:xfrm>
                <a:off x="9500040" y="9865080"/>
                <a:ext cx="4781160" cy="809280"/>
              </a:xfrm>
              <a:custGeom>
                <a:avLst/>
                <a:gdLst>
                  <a:gd name="textAreaLeft" fmla="*/ 0 w 4781160"/>
                  <a:gd name="textAreaRight" fmla="*/ 4781520 w 4781160"/>
                  <a:gd name="textAreaTop" fmla="*/ 0 h 809280"/>
                  <a:gd name="textAreaBottom" fmla="*/ 809640 h 809280"/>
                </a:gdLst>
                <a:ahLst/>
                <a:cxnLst/>
                <a:rect l="textAreaLeft" t="textAreaTop" r="textAreaRight" b="textAreaBottom"/>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32" name="object 5"/>
            <p:cNvSpPr/>
            <p:nvPr/>
          </p:nvSpPr>
          <p:spPr>
            <a:xfrm>
              <a:off x="35640" y="994860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PES University</a:t>
              </a:r>
              <a:endParaRPr lang="en-US" sz="2800" b="0" strike="noStrike" spc="-1">
                <a:solidFill>
                  <a:srgbClr val="000000"/>
                </a:solidFill>
                <a:latin typeface="Arial"/>
              </a:endParaRPr>
            </a:p>
          </p:txBody>
        </p:sp>
        <p:sp>
          <p:nvSpPr>
            <p:cNvPr id="333" name="object 5"/>
            <p:cNvSpPr/>
            <p:nvPr/>
          </p:nvSpPr>
          <p:spPr>
            <a:xfrm>
              <a:off x="4758480" y="9960480"/>
              <a:ext cx="478116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Department of CA</a:t>
              </a:r>
              <a:endParaRPr lang="en-US" sz="2800" b="0" strike="noStrike" spc="-1">
                <a:solidFill>
                  <a:srgbClr val="000000"/>
                </a:solidFill>
                <a:latin typeface="Arial"/>
              </a:endParaRPr>
            </a:p>
          </p:txBody>
        </p:sp>
        <p:sp>
          <p:nvSpPr>
            <p:cNvPr id="334" name="object 5"/>
            <p:cNvSpPr/>
            <p:nvPr/>
          </p:nvSpPr>
          <p:spPr>
            <a:xfrm>
              <a:off x="9540720" y="9945360"/>
              <a:ext cx="4665240" cy="51480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Semester III</a:t>
              </a:r>
              <a:endParaRPr lang="en-US" sz="2800" b="0" strike="noStrike" spc="-1">
                <a:solidFill>
                  <a:srgbClr val="000000"/>
                </a:solidFill>
                <a:latin typeface="Arial"/>
              </a:endParaRPr>
            </a:p>
          </p:txBody>
        </p:sp>
        <p:sp>
          <p:nvSpPr>
            <p:cNvPr id="335" name="object 5"/>
            <p:cNvSpPr/>
            <p:nvPr/>
          </p:nvSpPr>
          <p:spPr>
            <a:xfrm>
              <a:off x="14258880" y="9935280"/>
              <a:ext cx="47502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gn="ctr" defTabSz="914400">
                <a:lnSpc>
                  <a:spcPct val="100000"/>
                </a:lnSpc>
                <a:spcBef>
                  <a:spcPts val="689"/>
                </a:spcBef>
              </a:pPr>
              <a:r>
                <a:rPr lang="en-US" sz="2800" b="1" strike="noStrike" spc="-12">
                  <a:solidFill>
                    <a:srgbClr val="FFFFFF"/>
                  </a:solidFill>
                  <a:latin typeface="Calibri"/>
                  <a:ea typeface="DejaVu Sans"/>
                </a:rPr>
                <a:t>Capstone Project - Phase 1</a:t>
              </a:r>
              <a:endParaRPr lang="en-US" sz="2800" b="0" strike="noStrike" spc="-1">
                <a:solidFill>
                  <a:srgbClr val="000000"/>
                </a:solidFill>
                <a:latin typeface="Arial"/>
              </a:endParaRPr>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xpl/conhome/6695804/proceeding" TargetMode="Externa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xpl/conhome/6829976/proceeding" TargetMode="Externa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conhome/7229501/proceeding" TargetMode="Externa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 name="object 18"/>
          <p:cNvSpPr/>
          <p:nvPr/>
        </p:nvSpPr>
        <p:spPr>
          <a:xfrm>
            <a:off x="2148840" y="3797734"/>
            <a:ext cx="148125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spcBef>
                <a:spcPts val="99"/>
              </a:spcBef>
              <a:tabLst>
                <a:tab pos="0" algn="l"/>
              </a:tabLst>
            </a:pPr>
            <a:r>
              <a:rPr lang="en-US" sz="4400" b="1" strike="noStrike" spc="-1" dirty="0">
                <a:solidFill>
                  <a:srgbClr val="000000"/>
                </a:solidFill>
                <a:latin typeface="Arial"/>
              </a:rPr>
              <a:t>Cursor Pointer Control Using Eye </a:t>
            </a:r>
            <a:r>
              <a:rPr lang="en-US" sz="4400" b="1" spc="-1" dirty="0">
                <a:solidFill>
                  <a:srgbClr val="000000"/>
                </a:solidFill>
                <a:latin typeface="Arial"/>
              </a:rPr>
              <a:t>and Hand Gestures</a:t>
            </a:r>
            <a:endParaRPr lang="en-US" sz="4400" b="1" strike="noStrike" spc="-1" dirty="0">
              <a:solidFill>
                <a:srgbClr val="000000"/>
              </a:solidFill>
              <a:latin typeface="Arial"/>
            </a:endParaRPr>
          </a:p>
        </p:txBody>
      </p:sp>
      <p:sp>
        <p:nvSpPr>
          <p:cNvPr id="379" name="object 19"/>
          <p:cNvSpPr/>
          <p:nvPr/>
        </p:nvSpPr>
        <p:spPr>
          <a:xfrm flipV="1">
            <a:off x="2651760" y="4736880"/>
            <a:ext cx="13806720" cy="273240"/>
          </a:xfrm>
          <a:custGeom>
            <a:avLst/>
            <a:gdLst>
              <a:gd name="textAreaLeft" fmla="*/ 0 w 13806720"/>
              <a:gd name="textAreaRight" fmla="*/ 13807080 w 13806720"/>
              <a:gd name="textAreaTop" fmla="*/ -360 h 273240"/>
              <a:gd name="textAreaBottom" fmla="*/ 273240 h 273240"/>
            </a:gdLst>
            <a:ahLst/>
            <a:cxnLst/>
            <a:rect l="textAreaLeft" t="textAreaTop" r="textAreaRight" b="textAreaBottom"/>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0" name="object 12"/>
          <p:cNvSpPr/>
          <p:nvPr/>
        </p:nvSpPr>
        <p:spPr>
          <a:xfrm>
            <a:off x="183960" y="7299360"/>
            <a:ext cx="749628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defTabSz="914400">
              <a:lnSpc>
                <a:spcPct val="150000"/>
              </a:lnSpc>
              <a:spcBef>
                <a:spcPts val="99"/>
              </a:spcBef>
              <a:tabLst>
                <a:tab pos="128160" algn="l"/>
              </a:tabLst>
            </a:pPr>
            <a:r>
              <a:rPr lang="en-US" sz="2800" b="1" strike="noStrike" spc="-1" dirty="0">
                <a:solidFill>
                  <a:srgbClr val="231F20"/>
                </a:solidFill>
                <a:latin typeface="Calibri"/>
                <a:ea typeface="DejaVu Sans"/>
              </a:rPr>
              <a:t>Name		:	 </a:t>
            </a:r>
            <a:r>
              <a:rPr lang="en-US" sz="2800" b="1" spc="-1" dirty="0">
                <a:solidFill>
                  <a:srgbClr val="231F20"/>
                </a:solidFill>
                <a:latin typeface="Calibri"/>
                <a:ea typeface="DejaVu Sans"/>
              </a:rPr>
              <a:t>BHARATH.S</a:t>
            </a:r>
            <a:endParaRPr lang="en-US" sz="2800" b="0" strike="noStrike" spc="-1" dirty="0">
              <a:solidFill>
                <a:srgbClr val="000000"/>
              </a:solidFill>
              <a:latin typeface="Arial"/>
            </a:endParaRPr>
          </a:p>
          <a:p>
            <a:pPr defTabSz="914400">
              <a:lnSpc>
                <a:spcPct val="150000"/>
              </a:lnSpc>
              <a:spcBef>
                <a:spcPts val="99"/>
              </a:spcBef>
              <a:tabLst>
                <a:tab pos="128160" algn="l"/>
              </a:tabLst>
            </a:pPr>
            <a:r>
              <a:rPr lang="en-US" sz="2800" b="1" strike="noStrike" spc="-1" dirty="0">
                <a:solidFill>
                  <a:srgbClr val="231F20"/>
                </a:solidFill>
                <a:latin typeface="Calibri"/>
                <a:ea typeface="DejaVu Sans"/>
              </a:rPr>
              <a:t>SRN		:	PES1PG22CA044</a:t>
            </a:r>
            <a:endParaRPr lang="en-US" sz="2800" b="0" strike="noStrike" spc="-1" dirty="0">
              <a:solidFill>
                <a:srgbClr val="000000"/>
              </a:solidFill>
              <a:latin typeface="Arial"/>
            </a:endParaRPr>
          </a:p>
        </p:txBody>
      </p:sp>
      <p:sp>
        <p:nvSpPr>
          <p:cNvPr id="381" name="object 1"/>
          <p:cNvSpPr/>
          <p:nvPr/>
        </p:nvSpPr>
        <p:spPr>
          <a:xfrm>
            <a:off x="0" y="6257880"/>
            <a:ext cx="4779720" cy="826920"/>
          </a:xfrm>
          <a:custGeom>
            <a:avLst/>
            <a:gdLst>
              <a:gd name="textAreaLeft" fmla="*/ 0 w 4779720"/>
              <a:gd name="textAreaRight" fmla="*/ 4780080 w 4779720"/>
              <a:gd name="textAreaTop" fmla="*/ 0 h 826920"/>
              <a:gd name="textAreaBottom" fmla="*/ 827280 h 826920"/>
            </a:gdLst>
            <a:ahLst/>
            <a:cxnLst/>
            <a:rect l="textAreaLeft" t="textAreaTop" r="textAreaRight" b="textAreaBottom"/>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100000"/>
              </a:lnSpc>
            </a:pPr>
            <a:endParaRPr lang="en-IN" sz="1800" b="0" strike="noStrike" spc="-1">
              <a:solidFill>
                <a:srgbClr val="000000"/>
              </a:solidFill>
              <a:latin typeface="Arial"/>
              <a:ea typeface="DejaVu Sans"/>
            </a:endParaRPr>
          </a:p>
        </p:txBody>
      </p:sp>
      <p:sp>
        <p:nvSpPr>
          <p:cNvPr id="382" name="object 2"/>
          <p:cNvSpPr/>
          <p:nvPr/>
        </p:nvSpPr>
        <p:spPr>
          <a:xfrm>
            <a:off x="0" y="6368040"/>
            <a:ext cx="477972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1" dirty="0">
                <a:solidFill>
                  <a:srgbClr val="FFFFFF"/>
                </a:solidFill>
                <a:latin typeface="Calibri"/>
                <a:ea typeface="DejaVu Sans"/>
              </a:rPr>
              <a:t>Student Details</a:t>
            </a:r>
            <a:endParaRPr lang="en-US" sz="3600" b="0" strike="noStrike" spc="-1" dirty="0">
              <a:solidFill>
                <a:srgbClr val="000000"/>
              </a:solidFill>
              <a:latin typeface="Arial"/>
            </a:endParaRPr>
          </a:p>
        </p:txBody>
      </p:sp>
      <p:grpSp>
        <p:nvGrpSpPr>
          <p:cNvPr id="383" name="Group 51"/>
          <p:cNvGrpSpPr/>
          <p:nvPr/>
        </p:nvGrpSpPr>
        <p:grpSpPr>
          <a:xfrm>
            <a:off x="14249160" y="6249240"/>
            <a:ext cx="4779720" cy="826920"/>
            <a:chOff x="14249160" y="6249240"/>
            <a:chExt cx="4779720" cy="826920"/>
          </a:xfrm>
        </p:grpSpPr>
        <p:sp>
          <p:nvSpPr>
            <p:cNvPr id="384" name="object 3"/>
            <p:cNvSpPr/>
            <p:nvPr/>
          </p:nvSpPr>
          <p:spPr>
            <a:xfrm flipH="1">
              <a:off x="14703840" y="6249240"/>
              <a:ext cx="4324680" cy="826920"/>
            </a:xfrm>
            <a:custGeom>
              <a:avLst/>
              <a:gdLst>
                <a:gd name="textAreaLeft" fmla="*/ -360 w 4324680"/>
                <a:gd name="textAreaRight" fmla="*/ 4324680 w 4324680"/>
                <a:gd name="textAreaTop" fmla="*/ 0 h 826920"/>
                <a:gd name="textAreaBottom" fmla="*/ 827280 h 826920"/>
              </a:gdLst>
              <a:ahLst/>
              <a:cxnLst/>
              <a:rect l="textAreaLeft" t="textAreaTop" r="textAreaRight" b="textAreaBottom"/>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85" name="object 6"/>
            <p:cNvSpPr/>
            <p:nvPr/>
          </p:nvSpPr>
          <p:spPr>
            <a:xfrm flipH="1">
              <a:off x="14249160" y="6249240"/>
              <a:ext cx="786960" cy="826920"/>
            </a:xfrm>
            <a:custGeom>
              <a:avLst/>
              <a:gdLst>
                <a:gd name="textAreaLeft" fmla="*/ 360 w 786960"/>
                <a:gd name="textAreaRight" fmla="*/ 787680 w 786960"/>
                <a:gd name="textAreaTop" fmla="*/ 0 h 826920"/>
                <a:gd name="textAreaBottom" fmla="*/ 827280 h 826920"/>
              </a:gdLst>
              <a:ahLst/>
              <a:cxnLst/>
              <a:rect l="textAreaLeft" t="textAreaTop" r="textAreaRight" b="textAreaBottom"/>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Arial"/>
              </a:endParaRPr>
            </a:p>
          </p:txBody>
        </p:sp>
      </p:grpSp>
      <p:sp>
        <p:nvSpPr>
          <p:cNvPr id="386" name="object 7"/>
          <p:cNvSpPr/>
          <p:nvPr/>
        </p:nvSpPr>
        <p:spPr>
          <a:xfrm flipH="1">
            <a:off x="14248800" y="6369480"/>
            <a:ext cx="474444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defTabSz="914400">
              <a:lnSpc>
                <a:spcPct val="100000"/>
              </a:lnSpc>
              <a:spcBef>
                <a:spcPts val="99"/>
              </a:spcBef>
            </a:pPr>
            <a:r>
              <a:rPr lang="en-US" sz="3600" b="1" strike="noStrike" spc="-7">
                <a:solidFill>
                  <a:srgbClr val="FFFFFF"/>
                </a:solidFill>
                <a:latin typeface="Calibri"/>
                <a:ea typeface="DejaVu Sans"/>
              </a:rPr>
              <a:t>Guide Details</a:t>
            </a:r>
            <a:endParaRPr lang="en-US" sz="3600" b="0" strike="noStrike" spc="-1">
              <a:solidFill>
                <a:srgbClr val="000000"/>
              </a:solidFill>
              <a:latin typeface="Arial"/>
            </a:endParaRPr>
          </a:p>
        </p:txBody>
      </p:sp>
      <p:sp>
        <p:nvSpPr>
          <p:cNvPr id="387" name="object 8"/>
          <p:cNvSpPr/>
          <p:nvPr/>
        </p:nvSpPr>
        <p:spPr>
          <a:xfrm>
            <a:off x="14447520" y="7299360"/>
            <a:ext cx="4388400" cy="1230746"/>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gn="ctr" defTabSz="914400">
              <a:lnSpc>
                <a:spcPct val="150000"/>
              </a:lnSpc>
              <a:spcBef>
                <a:spcPts val="99"/>
              </a:spcBef>
              <a:tabLst>
                <a:tab pos="128160" algn="l"/>
              </a:tabLst>
            </a:pPr>
            <a:r>
              <a:rPr lang="en-US" sz="2800" b="1" strike="noStrike" spc="-1" dirty="0">
                <a:solidFill>
                  <a:srgbClr val="231F20"/>
                </a:solidFill>
                <a:latin typeface="Calibri"/>
              </a:rPr>
              <a:t>Mr. Santosh S </a:t>
            </a:r>
            <a:r>
              <a:rPr lang="en-US" sz="2800" b="1" spc="-1" dirty="0">
                <a:solidFill>
                  <a:srgbClr val="231F20"/>
                </a:solidFill>
                <a:latin typeface="Calibri"/>
              </a:rPr>
              <a:t>Katti</a:t>
            </a:r>
          </a:p>
          <a:p>
            <a:pPr algn="ctr" defTabSz="914400">
              <a:lnSpc>
                <a:spcPct val="150000"/>
              </a:lnSpc>
              <a:spcBef>
                <a:spcPts val="99"/>
              </a:spcBef>
              <a:tabLst>
                <a:tab pos="128160" algn="l"/>
              </a:tabLst>
            </a:pPr>
            <a:r>
              <a:rPr lang="en-US" sz="2800" b="1" strike="noStrike" spc="-1" dirty="0">
                <a:solidFill>
                  <a:srgbClr val="231F20"/>
                </a:solidFill>
                <a:latin typeface="Calibri"/>
              </a:rPr>
              <a:t>Assistant Prof</a:t>
            </a:r>
            <a:r>
              <a:rPr lang="en-US" sz="2800" b="1" spc="-1" dirty="0">
                <a:solidFill>
                  <a:srgbClr val="231F20"/>
                </a:solidFill>
                <a:latin typeface="Calibri"/>
              </a:rPr>
              <a:t>essor</a:t>
            </a:r>
            <a:endParaRPr lang="en-US" sz="2800" b="0" strike="noStrike" spc="-1" dirty="0">
              <a:solidFill>
                <a:srgbClr val="000000"/>
              </a:solidFill>
              <a:latin typeface="Arial"/>
            </a:endParaRPr>
          </a:p>
        </p:txBody>
      </p:sp>
      <p:sp>
        <p:nvSpPr>
          <p:cNvPr id="388" name="Rectangle: Rounded Corners 2"/>
          <p:cNvSpPr/>
          <p:nvPr/>
        </p:nvSpPr>
        <p:spPr>
          <a:xfrm>
            <a:off x="5400000" y="5106960"/>
            <a:ext cx="8209800" cy="599400"/>
          </a:xfrm>
          <a:prstGeom prst="roundRect">
            <a:avLst>
              <a:gd name="adj" fmla="val 16667"/>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tIns="45000" rIns="90000" bIns="45000" anchor="ctr">
            <a:noAutofit/>
          </a:bodyPr>
          <a:lstStyle/>
          <a:p>
            <a:pPr algn="ctr" defTabSz="914400">
              <a:lnSpc>
                <a:spcPct val="100000"/>
              </a:lnSpc>
            </a:pPr>
            <a:r>
              <a:rPr lang="en-IN" sz="3600" b="1" strike="noStrike" spc="-1" dirty="0">
                <a:solidFill>
                  <a:srgbClr val="FFFFFF"/>
                </a:solidFill>
                <a:latin typeface="Calibri"/>
                <a:ea typeface="DejaVu Sans"/>
              </a:rPr>
              <a:t>UQ22CA741A - Capstone</a:t>
            </a:r>
            <a:r>
              <a:rPr lang="en-IN" sz="1800" b="0" strike="noStrike" spc="-1" dirty="0">
                <a:solidFill>
                  <a:schemeClr val="lt1"/>
                </a:solidFill>
                <a:latin typeface="Arial"/>
                <a:ea typeface="DejaVu Sans"/>
              </a:rPr>
              <a:t> </a:t>
            </a:r>
            <a:r>
              <a:rPr lang="en-IN" sz="3600" b="1" strike="noStrike" spc="-1" dirty="0">
                <a:solidFill>
                  <a:srgbClr val="FFFFFF"/>
                </a:solidFill>
                <a:latin typeface="Calibri"/>
                <a:ea typeface="DejaVu Sans"/>
              </a:rPr>
              <a:t>Project - Phase 2</a:t>
            </a:r>
            <a:endParaRPr lang="en-US" sz="3600" b="0" strike="noStrike" spc="-1" dirty="0">
              <a:solidFill>
                <a:srgbClr val="000000"/>
              </a:solidFill>
              <a:latin typeface="Arial"/>
            </a:endParaRPr>
          </a:p>
        </p:txBody>
      </p:sp>
      <p:pic>
        <p:nvPicPr>
          <p:cNvPr id="389" name="Picture 388"/>
          <p:cNvPicPr/>
          <p:nvPr/>
        </p:nvPicPr>
        <p:blipFill>
          <a:blip r:embed="rId3"/>
          <a:srcRect b="23039"/>
          <a:stretch/>
        </p:blipFill>
        <p:spPr>
          <a:xfrm>
            <a:off x="7256160" y="804960"/>
            <a:ext cx="4173840" cy="20012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52228"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dirty="0"/>
              <a:t>In 1990, Quam introduced an early hardware-based system; in this system, the user should wear a Data Glove. The proposed system by Quam although gives results of higher accuracy, but it is difficult to perform some of the gesture controls using the system. Data Gloves typically had sensors embedded in the glove to detect hand and finger movements. While they could provide a more accurate representation of hand gestures compared to some other methods, they did have limitations.</a:t>
            </a:r>
            <a:r>
              <a:rPr lang="en-US" sz="2800" baseline="-25000" dirty="0"/>
              <a:t>[5]</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chemeClr val="tx1"/>
                </a:solidFill>
                <a:effectLst/>
                <a:latin typeface="+mj-lt"/>
              </a:rPr>
              <a:t> </a:t>
            </a:r>
            <a:r>
              <a:rPr lang="en-US" sz="2400" b="0" i="0" dirty="0">
                <a:solidFill>
                  <a:srgbClr val="333333"/>
                </a:solidFill>
                <a:effectLst/>
                <a:latin typeface="HelveticaNeue Regular"/>
              </a:rPr>
              <a:t>Gesture recognition with a Data Glove</a:t>
            </a:r>
            <a:r>
              <a:rPr lang="en-US" sz="2400" dirty="0"/>
              <a:t>.</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 </a:t>
            </a:r>
            <a:r>
              <a:rPr lang="en-US" sz="2400" b="0" i="1" dirty="0">
                <a:solidFill>
                  <a:srgbClr val="333333"/>
                </a:solidFill>
                <a:effectLst/>
                <a:latin typeface="HelveticaNeue Regular"/>
              </a:rPr>
              <a:t>IEEE Conference on Aerospace and Electronics.</a:t>
            </a:r>
            <a:endParaRPr lang="en-US" sz="2400" b="0" i="0" u="none" strike="noStrike" dirty="0">
              <a:solidFill>
                <a:srgbClr val="006699"/>
              </a:solidFill>
              <a:effectLst/>
              <a:latin typeface="HelveticaNeue Regular"/>
            </a:endParaRPr>
          </a:p>
          <a:p>
            <a:pPr marL="108000">
              <a:lnSpc>
                <a:spcPct val="150000"/>
              </a:lnSpc>
              <a:spcBef>
                <a:spcPts val="1417"/>
              </a:spcBef>
              <a:buClr>
                <a:srgbClr val="000000"/>
              </a:buClr>
              <a:buSzPct val="80000"/>
            </a:pPr>
            <a:r>
              <a:rPr lang="en-US" sz="2400" b="1" dirty="0">
                <a:solidFill>
                  <a:schemeClr val="tx1"/>
                </a:solidFill>
                <a:latin typeface="+mj-lt"/>
              </a:rPr>
              <a:t>Authors:-</a:t>
            </a:r>
            <a:r>
              <a:rPr lang="en-US" sz="2400" b="0" i="0" dirty="0">
                <a:solidFill>
                  <a:srgbClr val="333333"/>
                </a:solidFill>
                <a:effectLst/>
                <a:latin typeface="HelveticaNeue Regular"/>
              </a:rPr>
              <a:t> D. L. Quam</a:t>
            </a: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43057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38436" y="72820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graphicFrame>
        <p:nvGraphicFramePr>
          <p:cNvPr id="2" name="Content Placeholder 1">
            <a:extLst>
              <a:ext uri="{FF2B5EF4-FFF2-40B4-BE49-F238E27FC236}">
                <a16:creationId xmlns:a16="http://schemas.microsoft.com/office/drawing/2014/main" id="{E4B7C652-6FAE-74EE-6553-DFE32D68F89C}"/>
              </a:ext>
            </a:extLst>
          </p:cNvPr>
          <p:cNvGraphicFramePr>
            <a:graphicFrameLocks noGrp="1"/>
          </p:cNvGraphicFramePr>
          <p:nvPr>
            <p:ph/>
            <p:extLst>
              <p:ext uri="{D42A27DB-BD31-4B8C-83A1-F6EECF244321}">
                <p14:modId xmlns:p14="http://schemas.microsoft.com/office/powerpoint/2010/main" val="4134157451"/>
              </p:ext>
            </p:extLst>
          </p:nvPr>
        </p:nvGraphicFramePr>
        <p:xfrm>
          <a:off x="1872308" y="2970436"/>
          <a:ext cx="14905656" cy="6552727"/>
        </p:xfrm>
        <a:graphic>
          <a:graphicData uri="http://schemas.openxmlformats.org/drawingml/2006/table">
            <a:tbl>
              <a:tblPr firstRow="1" bandRow="1">
                <a:tableStyleId>{5C22544A-7EE6-4342-B048-85BDC9FD1C3A}</a:tableStyleId>
              </a:tblPr>
              <a:tblGrid>
                <a:gridCol w="7452828">
                  <a:extLst>
                    <a:ext uri="{9D8B030D-6E8A-4147-A177-3AD203B41FA5}">
                      <a16:colId xmlns:a16="http://schemas.microsoft.com/office/drawing/2014/main" val="180598087"/>
                    </a:ext>
                  </a:extLst>
                </a:gridCol>
                <a:gridCol w="7452828">
                  <a:extLst>
                    <a:ext uri="{9D8B030D-6E8A-4147-A177-3AD203B41FA5}">
                      <a16:colId xmlns:a16="http://schemas.microsoft.com/office/drawing/2014/main" val="4200212011"/>
                    </a:ext>
                  </a:extLst>
                </a:gridCol>
              </a:tblGrid>
              <a:tr h="793564">
                <a:tc>
                  <a:txBody>
                    <a:bodyPr/>
                    <a:lstStyle/>
                    <a:p>
                      <a:r>
                        <a:rPr lang="en-US" dirty="0"/>
                        <a:t>Current System</a:t>
                      </a:r>
                    </a:p>
                  </a:txBody>
                  <a:tcPr/>
                </a:tc>
                <a:tc>
                  <a:txBody>
                    <a:bodyPr/>
                    <a:lstStyle/>
                    <a:p>
                      <a:r>
                        <a:rPr lang="en-US" dirty="0"/>
                        <a:t>Existing System</a:t>
                      </a:r>
                    </a:p>
                  </a:txBody>
                  <a:tcPr/>
                </a:tc>
                <a:extLst>
                  <a:ext uri="{0D108BD9-81ED-4DB2-BD59-A6C34878D82A}">
                    <a16:rowId xmlns:a16="http://schemas.microsoft.com/office/drawing/2014/main" val="1198432101"/>
                  </a:ext>
                </a:extLst>
              </a:tr>
              <a:tr h="167434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Can work in long radius, real time output and can work in different conditions.</a:t>
                      </a:r>
                    </a:p>
                    <a:p>
                      <a:endParaRPr lang="en-US" sz="2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a:t>Faces challenges such as limited working radius, time consuming processes, and sensitive to external factors like liquid in the eyes.</a:t>
                      </a:r>
                    </a:p>
                    <a:p>
                      <a:endParaRPr lang="en-US" sz="2200" dirty="0"/>
                    </a:p>
                  </a:txBody>
                  <a:tcPr/>
                </a:tc>
                <a:extLst>
                  <a:ext uri="{0D108BD9-81ED-4DB2-BD59-A6C34878D82A}">
                    <a16:rowId xmlns:a16="http://schemas.microsoft.com/office/drawing/2014/main" val="4154855841"/>
                  </a:ext>
                </a:extLst>
              </a:tr>
              <a:tr h="1361605">
                <a:tc>
                  <a:txBody>
                    <a:bodyPr/>
                    <a:lstStyle/>
                    <a:p>
                      <a:r>
                        <a:rPr lang="en-US" sz="2200" dirty="0"/>
                        <a:t>Real-time tracking of eyes and hands and responding to user’s input.</a:t>
                      </a:r>
                    </a:p>
                  </a:txBody>
                  <a:tcPr/>
                </a:tc>
                <a:tc>
                  <a:txBody>
                    <a:bodyPr/>
                    <a:lstStyle/>
                    <a:p>
                      <a:r>
                        <a:rPr lang="en-US" sz="2200" dirty="0"/>
                        <a:t>Faces issues of slow eye and hand tracking and may require high quality computer systems.</a:t>
                      </a:r>
                    </a:p>
                  </a:txBody>
                  <a:tcPr/>
                </a:tc>
                <a:extLst>
                  <a:ext uri="{0D108BD9-81ED-4DB2-BD59-A6C34878D82A}">
                    <a16:rowId xmlns:a16="http://schemas.microsoft.com/office/drawing/2014/main" val="4181972294"/>
                  </a:ext>
                </a:extLst>
              </a:tr>
              <a:tr h="1361605">
                <a:tc>
                  <a:txBody>
                    <a:bodyPr/>
                    <a:lstStyle/>
                    <a:p>
                      <a:r>
                        <a:rPr lang="en-US" sz="2200" dirty="0"/>
                        <a:t>Built using  Python as programming language and uses various libraries.</a:t>
                      </a:r>
                    </a:p>
                  </a:txBody>
                  <a:tcPr/>
                </a:tc>
                <a:tc>
                  <a:txBody>
                    <a:bodyPr/>
                    <a:lstStyle/>
                    <a:p>
                      <a:r>
                        <a:rPr lang="en-US" sz="2200" dirty="0"/>
                        <a:t>Built using MATLAB.</a:t>
                      </a:r>
                    </a:p>
                  </a:txBody>
                  <a:tcPr/>
                </a:tc>
                <a:extLst>
                  <a:ext uri="{0D108BD9-81ED-4DB2-BD59-A6C34878D82A}">
                    <a16:rowId xmlns:a16="http://schemas.microsoft.com/office/drawing/2014/main" val="1992120246"/>
                  </a:ext>
                </a:extLst>
              </a:tr>
              <a:tr h="1361605">
                <a:tc>
                  <a:txBody>
                    <a:bodyPr/>
                    <a:lstStyle/>
                    <a:p>
                      <a:r>
                        <a:rPr lang="en-US" sz="2200" kern="100" dirty="0">
                          <a:effectLst/>
                          <a:latin typeface="+mn-lt"/>
                          <a:ea typeface="Calibri" panose="020F0502020204030204" pitchFamily="34" charset="0"/>
                          <a:cs typeface="Calibri" panose="020F0502020204030204" pitchFamily="34" charset="0"/>
                        </a:rPr>
                        <a:t>ensures adaptability to various eye and hand conditions, ensuring optimal effectiveness for users with different eye shapes and sizes. </a:t>
                      </a:r>
                      <a:endParaRPr lang="en-US" sz="2200" dirty="0">
                        <a:latin typeface="+mn-lt"/>
                      </a:endParaRPr>
                    </a:p>
                  </a:txBody>
                  <a:tcPr/>
                </a:tc>
                <a:tc>
                  <a:txBody>
                    <a:bodyPr/>
                    <a:lstStyle/>
                    <a:p>
                      <a:r>
                        <a:rPr lang="en-US" sz="2200" dirty="0"/>
                        <a:t>Fail to adapt to various eye and hand conditions such as different eye shapes and sizes.</a:t>
                      </a:r>
                    </a:p>
                    <a:p>
                      <a:endParaRPr lang="en-US" sz="2200" dirty="0"/>
                    </a:p>
                  </a:txBody>
                  <a:tcPr/>
                </a:tc>
                <a:extLst>
                  <a:ext uri="{0D108BD9-81ED-4DB2-BD59-A6C34878D82A}">
                    <a16:rowId xmlns:a16="http://schemas.microsoft.com/office/drawing/2014/main" val="1649255971"/>
                  </a:ext>
                </a:extLst>
              </a:tr>
            </a:tbl>
          </a:graphicData>
        </a:graphic>
      </p:graphicFrame>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Comparison</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67669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1368252" y="71637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404" name="CustomShape 5"/>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Tools and Technologies</a:t>
            </a:r>
            <a:endParaRPr lang="en-US" sz="3600" b="0" u="sng" strike="noStrike" spc="-1" dirty="0">
              <a:solidFill>
                <a:schemeClr val="tx1">
                  <a:lumMod val="95000"/>
                  <a:lumOff val="5000"/>
                </a:schemeClr>
              </a:solidFill>
              <a:latin typeface="+mj-lt"/>
            </a:endParaRPr>
          </a:p>
        </p:txBody>
      </p:sp>
      <p:sp>
        <p:nvSpPr>
          <p:cNvPr id="4" name="TextBox 3">
            <a:extLst>
              <a:ext uri="{FF2B5EF4-FFF2-40B4-BE49-F238E27FC236}">
                <a16:creationId xmlns:a16="http://schemas.microsoft.com/office/drawing/2014/main" id="{44C9E84C-2BB0-9926-5FB2-1CA3BCDC15B5}"/>
              </a:ext>
            </a:extLst>
          </p:cNvPr>
          <p:cNvSpPr txBox="1"/>
          <p:nvPr/>
        </p:nvSpPr>
        <p:spPr>
          <a:xfrm>
            <a:off x="864196" y="2754412"/>
            <a:ext cx="15409712" cy="2597827"/>
          </a:xfrm>
          <a:prstGeom prst="rect">
            <a:avLst/>
          </a:prstGeom>
          <a:noFill/>
        </p:spPr>
        <p:txBody>
          <a:bodyPr wrap="square">
            <a:spAutoFit/>
          </a:bodyPr>
          <a:lstStyle/>
          <a:p>
            <a:pPr marL="571500" indent="-571500" algn="just">
              <a:lnSpc>
                <a:spcPct val="150000"/>
              </a:lnSpc>
              <a:buFont typeface="Arial" panose="020B0604020202020204" pitchFamily="34" charset="0"/>
              <a:buChar char="•"/>
            </a:pPr>
            <a:r>
              <a:rPr lang="en-IN" sz="2800" dirty="0"/>
              <a:t>Python</a:t>
            </a:r>
            <a:r>
              <a:rPr lang="en-IN" sz="2800" dirty="0">
                <a:sym typeface="Wingdings" panose="05000000000000000000" pitchFamily="2" charset="2"/>
              </a:rPr>
              <a:t>---v</a:t>
            </a:r>
            <a:r>
              <a:rPr lang="en-IN" sz="2800" dirty="0"/>
              <a:t>3.8.10</a:t>
            </a:r>
          </a:p>
          <a:p>
            <a:pPr marL="571500" indent="-571500" algn="just">
              <a:lnSpc>
                <a:spcPct val="150000"/>
              </a:lnSpc>
              <a:buFont typeface="Arial" panose="020B0604020202020204" pitchFamily="34" charset="0"/>
              <a:buChar char="•"/>
            </a:pPr>
            <a:r>
              <a:rPr lang="en-IN" sz="2800" dirty="0" err="1"/>
              <a:t>OpenCv</a:t>
            </a:r>
            <a:r>
              <a:rPr lang="en-IN" sz="2800" dirty="0"/>
              <a:t>---v</a:t>
            </a:r>
            <a:r>
              <a:rPr lang="en-IN" sz="2800" dirty="0">
                <a:sym typeface="Wingdings" panose="05000000000000000000" pitchFamily="2" charset="2"/>
              </a:rPr>
              <a:t>4.8.1</a:t>
            </a:r>
            <a:endParaRPr lang="en-IN" sz="2800" dirty="0"/>
          </a:p>
          <a:p>
            <a:pPr marL="571500" indent="-571500" algn="just">
              <a:lnSpc>
                <a:spcPct val="150000"/>
              </a:lnSpc>
              <a:buFont typeface="Arial" panose="020B0604020202020204" pitchFamily="34" charset="0"/>
              <a:buChar char="•"/>
            </a:pPr>
            <a:r>
              <a:rPr lang="en-IN" sz="2800" dirty="0" err="1"/>
              <a:t>Mediapipe</a:t>
            </a:r>
            <a:r>
              <a:rPr lang="en-IN" sz="2800" dirty="0">
                <a:sym typeface="Wingdings" panose="05000000000000000000" pitchFamily="2" charset="2"/>
              </a:rPr>
              <a:t>---v0.10.9</a:t>
            </a:r>
            <a:endParaRPr lang="en-IN" sz="2800" dirty="0"/>
          </a:p>
          <a:p>
            <a:pPr marL="571500" indent="-571500" algn="just">
              <a:lnSpc>
                <a:spcPct val="150000"/>
              </a:lnSpc>
              <a:buFont typeface="Arial" panose="020B0604020202020204" pitchFamily="34" charset="0"/>
              <a:buChar char="•"/>
            </a:pPr>
            <a:r>
              <a:rPr lang="en-IN" sz="2800" dirty="0" err="1"/>
              <a:t>Pyauto</a:t>
            </a:r>
            <a:r>
              <a:rPr lang="en-IN" sz="2800" dirty="0"/>
              <a:t> GUI---v</a:t>
            </a:r>
            <a:r>
              <a:rPr lang="en-IN" sz="2800" dirty="0">
                <a:sym typeface="Wingdings" panose="05000000000000000000" pitchFamily="2" charset="2"/>
              </a:rPr>
              <a:t>0.9.54</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545507"/>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rPr>
              <a:t>Hardware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Laptop or PC with Web Camera</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8GB RAM </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rPr>
              <a:t>256GB SSD/HDD</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Intel i3 /AMD Ryzen 5 processor</a:t>
            </a:r>
          </a:p>
          <a:p>
            <a:pPr marL="432000" indent="-324000">
              <a:lnSpc>
                <a:spcPct val="150000"/>
              </a:lnSpc>
              <a:spcBef>
                <a:spcPts val="1417"/>
              </a:spcBef>
              <a:buClr>
                <a:srgbClr val="000000"/>
              </a:buClr>
              <a:buSzPct val="45000"/>
              <a:buFont typeface="Wingdings" charset="2"/>
              <a:buChar char=""/>
            </a:pPr>
            <a:r>
              <a:rPr lang="en-US" sz="3200" b="1" spc="-1" dirty="0">
                <a:solidFill>
                  <a:schemeClr val="dk1"/>
                </a:solidFill>
                <a:latin typeface="Calibri"/>
                <a:sym typeface="Wingdings" panose="05000000000000000000" pitchFamily="2" charset="2"/>
              </a:rPr>
              <a:t>Software Requirements</a:t>
            </a:r>
          </a:p>
          <a:p>
            <a:pPr marL="565200" indent="-457200">
              <a:lnSpc>
                <a:spcPct val="150000"/>
              </a:lnSpc>
              <a:spcBef>
                <a:spcPts val="1417"/>
              </a:spcBef>
              <a:buClr>
                <a:srgbClr val="000000"/>
              </a:buClr>
              <a:buSzPct val="45000"/>
              <a:buFont typeface="Arial" panose="020B0604020202020204" pitchFamily="34" charset="0"/>
              <a:buChar char="•"/>
            </a:pPr>
            <a:r>
              <a:rPr lang="en-US" sz="2800" spc="-1" dirty="0">
                <a:solidFill>
                  <a:schemeClr val="dk1"/>
                </a:solidFill>
                <a:latin typeface="Calibri"/>
                <a:sym typeface="Wingdings" panose="05000000000000000000" pitchFamily="2" charset="2"/>
              </a:rPr>
              <a:t>Operating system---windows </a:t>
            </a:r>
          </a:p>
          <a:p>
            <a:pPr marL="108000">
              <a:lnSpc>
                <a:spcPct val="150000"/>
              </a:lnSpc>
              <a:spcBef>
                <a:spcPts val="1417"/>
              </a:spcBef>
              <a:buClr>
                <a:srgbClr val="000000"/>
              </a:buClr>
              <a:buSzPct val="45000"/>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sym typeface="Wingdings" panose="05000000000000000000" pitchFamily="2" charset="2"/>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a:p>
            <a:pPr marL="432000" indent="-324000">
              <a:lnSpc>
                <a:spcPct val="150000"/>
              </a:lnSpc>
              <a:spcBef>
                <a:spcPts val="1417"/>
              </a:spcBef>
              <a:buClr>
                <a:srgbClr val="000000"/>
              </a:buClr>
              <a:buSzPct val="45000"/>
              <a:buFont typeface="Wingdings" charset="2"/>
              <a:buChar char=""/>
            </a:pPr>
            <a:endParaRPr lang="en-US" sz="2800"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Requirement Analysis</a:t>
            </a:r>
          </a:p>
        </p:txBody>
      </p:sp>
    </p:spTree>
    <p:extLst>
      <p:ext uri="{BB962C8B-B14F-4D97-AF65-F5344CB8AC3E}">
        <p14:creationId xmlns:p14="http://schemas.microsoft.com/office/powerpoint/2010/main" val="324252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7601572"/>
          </a:xfrm>
          <a:prstGeom prst="rect">
            <a:avLst/>
          </a:prstGeom>
          <a:noFill/>
          <a:ln w="0">
            <a:noFill/>
          </a:ln>
        </p:spPr>
        <p:txBody>
          <a:bodyPr lIns="0" tIns="0" rIns="0" bIns="0" anchor="t">
            <a:normAutofit lnSpcReduction="10000"/>
          </a:bodyPr>
          <a:lstStyle/>
          <a:p>
            <a:pPr marL="432000" indent="-324000">
              <a:lnSpc>
                <a:spcPct val="150000"/>
              </a:lnSpc>
              <a:spcBef>
                <a:spcPts val="1417"/>
              </a:spcBef>
              <a:buClr>
                <a:srgbClr val="000000"/>
              </a:buClr>
              <a:buSzPct val="45000"/>
              <a:buFont typeface="Wingdings" charset="2"/>
              <a:buChar char=""/>
            </a:pPr>
            <a:r>
              <a:rPr lang="en-US" sz="2800" b="1" dirty="0">
                <a:latin typeface="Sohne"/>
              </a:rPr>
              <a:t>Eye Tracking</a:t>
            </a:r>
            <a:r>
              <a:rPr lang="en-US" sz="2800" b="1" strike="noStrike" spc="-1" dirty="0">
                <a:solidFill>
                  <a:schemeClr val="dk1"/>
                </a:solidFill>
                <a:latin typeface="Calibri"/>
              </a:rPr>
              <a:t>:-</a:t>
            </a:r>
            <a:r>
              <a:rPr lang="en-US" sz="2800" strike="noStrike" spc="-1" dirty="0">
                <a:solidFill>
                  <a:schemeClr val="tx1"/>
                </a:solidFill>
                <a:latin typeface="Söhne"/>
              </a:rPr>
              <a:t>T</a:t>
            </a:r>
            <a:r>
              <a:rPr lang="en-US" sz="2800" b="0" i="0" dirty="0">
                <a:solidFill>
                  <a:schemeClr val="tx1"/>
                </a:solidFill>
                <a:effectLst/>
                <a:latin typeface="Söhne"/>
              </a:rPr>
              <a:t>he system uses a camera to track the user's eyes, it need to initially detect and recognize the user's face to establish a reference point for eye tracking.</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Hand Tracking</a:t>
            </a:r>
            <a:r>
              <a:rPr lang="en-US" sz="2800" b="1" spc="-1" dirty="0">
                <a:solidFill>
                  <a:schemeClr val="tx1"/>
                </a:solidFill>
                <a:latin typeface="Söhne"/>
              </a:rPr>
              <a:t>:-</a:t>
            </a:r>
            <a:r>
              <a:rPr lang="en-US" sz="2800" dirty="0">
                <a:latin typeface="Sohne"/>
              </a:rPr>
              <a:t>The Hand gesture recognition involves capturing and interpreting movements and positions of the user's hand. </a:t>
            </a:r>
            <a:endParaRPr lang="en-US" sz="2800" b="0" i="0" dirty="0">
              <a:solidFill>
                <a:schemeClr val="tx1"/>
              </a:solidFill>
              <a:effectLst/>
              <a:latin typeface="Sohne"/>
            </a:endParaRPr>
          </a:p>
          <a:p>
            <a:pPr marL="432000" indent="-324000">
              <a:lnSpc>
                <a:spcPct val="150000"/>
              </a:lnSpc>
              <a:spcBef>
                <a:spcPts val="1417"/>
              </a:spcBef>
              <a:buClr>
                <a:srgbClr val="000000"/>
              </a:buClr>
              <a:buSzPct val="45000"/>
              <a:buFont typeface="Wingdings" charset="2"/>
              <a:buChar char=""/>
            </a:pPr>
            <a:r>
              <a:rPr lang="en-US" sz="2800" b="1" dirty="0">
                <a:latin typeface="Sohne"/>
              </a:rPr>
              <a:t>Scrolling</a:t>
            </a:r>
            <a:r>
              <a:rPr lang="en-US" sz="2800" b="1" dirty="0">
                <a:solidFill>
                  <a:schemeClr val="tx1"/>
                </a:solidFill>
                <a:latin typeface="Söhne"/>
              </a:rPr>
              <a:t>:-</a:t>
            </a:r>
            <a:r>
              <a:rPr lang="en-US" sz="2800" dirty="0">
                <a:latin typeface="Söhne"/>
              </a:rPr>
              <a:t>Scrolling on the window using hand gestures typically involves navigating content on a display, such as scrolling through a document, webpage, or other graphical user interface elements</a:t>
            </a:r>
            <a:r>
              <a:rPr lang="en-US" sz="2800" b="0" i="0" dirty="0">
                <a:solidFill>
                  <a:schemeClr val="tx1"/>
                </a:solidFill>
                <a:effectLst/>
                <a:latin typeface="Söhne"/>
              </a:rPr>
              <a:t>.</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Cursor Control:-</a:t>
            </a:r>
            <a:r>
              <a:rPr lang="en-US" sz="2800" b="0" i="0" dirty="0">
                <a:solidFill>
                  <a:schemeClr val="tx1"/>
                </a:solidFill>
                <a:effectLst/>
                <a:latin typeface="Söhne"/>
              </a:rPr>
              <a:t>The system allows users to control the on-screen cursor using their right eye movements and hand gestures.</a:t>
            </a: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Click Actions:</a:t>
            </a:r>
            <a:r>
              <a:rPr lang="en-US" sz="2800" b="1" spc="-1" dirty="0">
                <a:solidFill>
                  <a:schemeClr val="tx1"/>
                </a:solidFill>
                <a:latin typeface="Söhne"/>
              </a:rPr>
              <a:t>-</a:t>
            </a:r>
            <a:r>
              <a:rPr lang="en-US" sz="2800" dirty="0"/>
              <a:t> </a:t>
            </a:r>
            <a:r>
              <a:rPr lang="en-US" sz="2800" dirty="0">
                <a:latin typeface="Sohne"/>
              </a:rPr>
              <a:t>Users have the capability to perform click actions through eye blinks and through hand gestures</a:t>
            </a:r>
            <a:r>
              <a:rPr lang="en-US" sz="2800" b="0" i="0" dirty="0">
                <a:solidFill>
                  <a:schemeClr val="tx1"/>
                </a:solidFill>
                <a:effectLst/>
                <a:latin typeface="Sohne"/>
              </a:rPr>
              <a:t>.</a:t>
            </a:r>
          </a:p>
          <a:p>
            <a:pPr marL="432000" indent="-324000">
              <a:lnSpc>
                <a:spcPct val="150000"/>
              </a:lnSpc>
              <a:spcBef>
                <a:spcPts val="1417"/>
              </a:spcBef>
              <a:buClr>
                <a:srgbClr val="000000"/>
              </a:buClr>
              <a:buSzPct val="45000"/>
              <a:buFont typeface="Wingdings" charset="2"/>
              <a:buChar char=""/>
            </a:pPr>
            <a:r>
              <a:rPr lang="en-US" sz="2800" b="1" dirty="0">
                <a:latin typeface="Söhne"/>
              </a:rPr>
              <a:t>Volume Control</a:t>
            </a:r>
            <a:r>
              <a:rPr lang="en-US" sz="2800" b="1" dirty="0">
                <a:solidFill>
                  <a:schemeClr val="tx1"/>
                </a:solidFill>
                <a:latin typeface="Söhne"/>
              </a:rPr>
              <a:t>:-</a:t>
            </a:r>
            <a:r>
              <a:rPr lang="en-US" sz="2800" dirty="0">
                <a:latin typeface="Sohne"/>
              </a:rPr>
              <a:t>Integrating volume control into a system that uses hand gestures for interaction involves recognizing specific gestures.</a:t>
            </a:r>
          </a:p>
          <a:p>
            <a:pPr marL="432000" indent="-324000">
              <a:lnSpc>
                <a:spcPct val="150000"/>
              </a:lnSpc>
              <a:spcBef>
                <a:spcPts val="1417"/>
              </a:spcBef>
              <a:buClr>
                <a:srgbClr val="000000"/>
              </a:buClr>
              <a:buSzPct val="45000"/>
              <a:buFont typeface="Wingdings" charset="2"/>
              <a:buChar char=""/>
            </a:pPr>
            <a:r>
              <a:rPr lang="en-US" sz="2800" b="1" dirty="0">
                <a:latin typeface="Sohne"/>
              </a:rPr>
              <a:t>Drag and Drop:-</a:t>
            </a:r>
            <a:r>
              <a:rPr lang="en-US" sz="2800" dirty="0">
                <a:latin typeface="Sohne"/>
              </a:rPr>
              <a:t>Integrating drag and drop functionality using hand gestures involves recognizing specific gestures.</a:t>
            </a:r>
            <a:endParaRPr lang="en-US" sz="2800" b="1" i="0" dirty="0">
              <a:solidFill>
                <a:schemeClr val="tx1"/>
              </a:solidFill>
              <a:effectLst/>
              <a:latin typeface="Sohne"/>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Functional Requirements</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75228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4026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Calibri"/>
              </a:rPr>
              <a:t>Performance:-</a:t>
            </a:r>
            <a:r>
              <a:rPr lang="en-US" sz="2800" b="0" i="0" dirty="0">
                <a:solidFill>
                  <a:schemeClr val="tx1"/>
                </a:solidFill>
                <a:effectLst/>
                <a:latin typeface="Söhne"/>
              </a:rPr>
              <a:t>The system responds to user eye movements with minimum latency to provide a seamless and responsive user experience.</a:t>
            </a:r>
            <a:r>
              <a:rPr lang="en-US" sz="2800" b="0" i="0" dirty="0">
                <a:solidFill>
                  <a:srgbClr val="E3E3E3"/>
                </a:solidFill>
                <a:effectLst/>
                <a:latin typeface="Google Sans"/>
              </a:rPr>
              <a:t>  </a:t>
            </a:r>
            <a:r>
              <a:rPr lang="en-US" sz="2800" dirty="0">
                <a:solidFill>
                  <a:schemeClr val="tx1"/>
                </a:solidFill>
                <a:latin typeface="Google Sans"/>
              </a:rPr>
              <a:t>Eye location</a:t>
            </a:r>
            <a:r>
              <a:rPr lang="en-US" sz="2800" b="0" i="0" dirty="0">
                <a:solidFill>
                  <a:schemeClr val="tx1"/>
                </a:solidFill>
                <a:effectLst/>
                <a:latin typeface="Google Sans"/>
              </a:rPr>
              <a:t> tracking accuracy is high.</a:t>
            </a:r>
            <a:endParaRPr lang="en-US" sz="2800" b="0" i="0" dirty="0">
              <a:solidFill>
                <a:schemeClr val="tx1"/>
              </a:solidFill>
              <a:effectLst/>
              <a:latin typeface="Söhne"/>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U</a:t>
            </a:r>
            <a:r>
              <a:rPr lang="en-US" sz="2800" b="1" spc="-1" dirty="0">
                <a:solidFill>
                  <a:schemeClr val="tx1"/>
                </a:solidFill>
                <a:latin typeface="Söhne"/>
              </a:rPr>
              <a:t>sability:-</a:t>
            </a:r>
            <a:r>
              <a:rPr lang="en-US" sz="2800" b="0" i="0" dirty="0">
                <a:solidFill>
                  <a:schemeClr val="tx1"/>
                </a:solidFill>
                <a:effectLst/>
                <a:latin typeface="+mj-lt"/>
              </a:rPr>
              <a:t>The system will be easy to learn and use, even for individuals with limited computer experience.</a:t>
            </a:r>
            <a:endParaRPr lang="en-US" sz="2800" b="1" spc="-1" dirty="0">
              <a:solidFill>
                <a:schemeClr val="tx1"/>
              </a:solidFill>
              <a:latin typeface="+mj-lt"/>
            </a:endParaRPr>
          </a:p>
          <a:p>
            <a:pPr marL="432000" indent="-324000">
              <a:lnSpc>
                <a:spcPct val="150000"/>
              </a:lnSpc>
              <a:spcBef>
                <a:spcPts val="1417"/>
              </a:spcBef>
              <a:buClr>
                <a:srgbClr val="000000"/>
              </a:buClr>
              <a:buSzPct val="45000"/>
              <a:buFont typeface="Wingdings" charset="2"/>
              <a:buChar char=""/>
            </a:pPr>
            <a:r>
              <a:rPr lang="en-US" sz="2800" b="1" strike="noStrike" spc="-1" dirty="0">
                <a:solidFill>
                  <a:schemeClr val="tx1"/>
                </a:solidFill>
                <a:latin typeface="Söhne"/>
              </a:rPr>
              <a:t>R</a:t>
            </a:r>
            <a:r>
              <a:rPr lang="en-US" sz="2800" b="1" spc="-1" dirty="0">
                <a:solidFill>
                  <a:schemeClr val="tx1"/>
                </a:solidFill>
                <a:latin typeface="Söhne"/>
              </a:rPr>
              <a:t>eliability:-</a:t>
            </a:r>
            <a:r>
              <a:rPr lang="en-US" sz="2800" i="0" dirty="0">
                <a:solidFill>
                  <a:schemeClr val="tx1"/>
                </a:solidFill>
                <a:effectLst/>
                <a:latin typeface="Google Sans"/>
              </a:rPr>
              <a:t>The system operates reliably over extended periods of use, with minimal errors or crashes .</a:t>
            </a:r>
            <a:r>
              <a:rPr lang="en-US" sz="2800" b="0" i="0" dirty="0">
                <a:solidFill>
                  <a:schemeClr val="tx1"/>
                </a:solidFill>
                <a:effectLst/>
                <a:latin typeface="Google Sans"/>
              </a:rPr>
              <a:t>The system </a:t>
            </a:r>
            <a:r>
              <a:rPr lang="en-US" sz="2800" dirty="0">
                <a:solidFill>
                  <a:schemeClr val="tx1"/>
                </a:solidFill>
                <a:latin typeface="Google Sans"/>
              </a:rPr>
              <a:t>will </a:t>
            </a:r>
            <a:r>
              <a:rPr lang="en-US" sz="2800" b="0" i="0" dirty="0">
                <a:solidFill>
                  <a:schemeClr val="tx1"/>
                </a:solidFill>
                <a:effectLst/>
                <a:latin typeface="Google Sans"/>
              </a:rPr>
              <a:t>be able to handle errors gracefully and recover from failures.</a:t>
            </a:r>
          </a:p>
          <a:p>
            <a:pPr marL="457200" marR="0" indent="-457200" algn="just">
              <a:lnSpc>
                <a:spcPct val="150000"/>
              </a:lnSpc>
              <a:spcBef>
                <a:spcPts val="2400"/>
              </a:spcBef>
              <a:spcAft>
                <a:spcPts val="1200"/>
              </a:spcAft>
              <a:buFont typeface="Arial" panose="020B0604020202020204" pitchFamily="34" charset="0"/>
              <a:buChar char="•"/>
            </a:pPr>
            <a:r>
              <a:rPr lang="en-US" sz="2800" b="1" kern="100" dirty="0">
                <a:effectLst/>
                <a:latin typeface="Calibri" panose="020F0502020204030204" pitchFamily="34" charset="0"/>
                <a:ea typeface="Calibri" panose="020F0502020204030204" pitchFamily="34" charset="0"/>
                <a:cs typeface="Calibri" panose="020F0502020204030204" pitchFamily="34" charset="0"/>
              </a:rPr>
              <a:t>Adaptability to Different Conditions:</a:t>
            </a:r>
            <a:r>
              <a:rPr lang="en-US" sz="2800" b="1" kern="100" dirty="0">
                <a:latin typeface="Calibri" panose="020F0502020204030204" pitchFamily="34" charset="0"/>
                <a:ea typeface="Calibri" panose="020F0502020204030204" pitchFamily="34" charset="0"/>
                <a:cs typeface="Calibri" panose="020F0502020204030204" pitchFamily="34" charset="0"/>
              </a:rPr>
              <a:t>-</a:t>
            </a:r>
            <a:r>
              <a:rPr lang="en-US" sz="2800" kern="100" dirty="0">
                <a:effectLst/>
                <a:latin typeface="Calibri" panose="020F0502020204030204" pitchFamily="34" charset="0"/>
                <a:ea typeface="Calibri" panose="020F0502020204030204" pitchFamily="34" charset="0"/>
                <a:cs typeface="Calibri" panose="020F0502020204030204" pitchFamily="34" charset="0"/>
              </a:rPr>
              <a:t>The system ensures adaptability to various eye conditions, ensuring optimal effectiveness for users with different eye shapes and sizes. The system is capable of accurately tracking eye movements, regardless of variations in eye shapes and sizes among different users.</a:t>
            </a:r>
          </a:p>
          <a:p>
            <a:pPr marL="108000">
              <a:lnSpc>
                <a:spcPct val="150000"/>
              </a:lnSpc>
              <a:spcBef>
                <a:spcPts val="1417"/>
              </a:spcBef>
              <a:buClr>
                <a:srgbClr val="000000"/>
              </a:buClr>
              <a:buSzPct val="45000"/>
            </a:pPr>
            <a:endParaRPr lang="en-US" sz="2800" b="1" strike="noStrike" spc="-1" dirty="0">
              <a:solidFill>
                <a:schemeClr val="tx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Non-Functional Requirements</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416342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58791" y="652484"/>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Architecture</a:t>
            </a:r>
            <a:r>
              <a:rPr lang="en-US" sz="3600" b="1" u="sng" strike="noStrike" spc="-1" dirty="0">
                <a:solidFill>
                  <a:schemeClr val="tx1">
                    <a:lumMod val="95000"/>
                    <a:lumOff val="5000"/>
                  </a:schemeClr>
                </a:solidFill>
                <a:latin typeface="Calibri"/>
              </a:rPr>
              <a:t> Diagram</a:t>
            </a:r>
            <a:endParaRPr lang="en-US" sz="3600" b="0" u="sng" strike="noStrike" spc="-1" dirty="0">
              <a:solidFill>
                <a:schemeClr val="tx1">
                  <a:lumMod val="95000"/>
                  <a:lumOff val="5000"/>
                </a:schemeClr>
              </a:solidFill>
              <a:latin typeface="Arial"/>
            </a:endParaRPr>
          </a:p>
        </p:txBody>
      </p:sp>
      <p:sp>
        <p:nvSpPr>
          <p:cNvPr id="5" name="Rectangle 4">
            <a:extLst>
              <a:ext uri="{FF2B5EF4-FFF2-40B4-BE49-F238E27FC236}">
                <a16:creationId xmlns:a16="http://schemas.microsoft.com/office/drawing/2014/main" id="{F3763C2A-5715-2E24-4640-A648D157A8D3}"/>
              </a:ext>
            </a:extLst>
          </p:cNvPr>
          <p:cNvSpPr/>
          <p:nvPr/>
        </p:nvSpPr>
        <p:spPr>
          <a:xfrm>
            <a:off x="1224236" y="3114452"/>
            <a:ext cx="4032448" cy="58408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E5BC89-DB7A-6039-AECC-FCD53A9710F8}"/>
              </a:ext>
            </a:extLst>
          </p:cNvPr>
          <p:cNvSpPr/>
          <p:nvPr/>
        </p:nvSpPr>
        <p:spPr>
          <a:xfrm>
            <a:off x="6525082" y="3114452"/>
            <a:ext cx="3844170" cy="58408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B83115E7-BC7E-14B3-41CD-E610D2E80EA5}"/>
              </a:ext>
            </a:extLst>
          </p:cNvPr>
          <p:cNvSpPr/>
          <p:nvPr/>
        </p:nvSpPr>
        <p:spPr>
          <a:xfrm>
            <a:off x="11615564" y="2898428"/>
            <a:ext cx="4226295" cy="60568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4" name="Group 13">
            <a:extLst>
              <a:ext uri="{FF2B5EF4-FFF2-40B4-BE49-F238E27FC236}">
                <a16:creationId xmlns:a16="http://schemas.microsoft.com/office/drawing/2014/main" id="{286CA6CC-7D1E-85CE-3E89-C932D55FF00E}"/>
              </a:ext>
            </a:extLst>
          </p:cNvPr>
          <p:cNvGrpSpPr/>
          <p:nvPr/>
        </p:nvGrpSpPr>
        <p:grpSpPr>
          <a:xfrm>
            <a:off x="4896697" y="5537792"/>
            <a:ext cx="1988372" cy="994187"/>
            <a:chOff x="4896697" y="5537792"/>
            <a:chExt cx="1988372" cy="994187"/>
          </a:xfrm>
        </p:grpSpPr>
        <p:sp>
          <p:nvSpPr>
            <p:cNvPr id="15" name="Freeform: Shape 14">
              <a:extLst>
                <a:ext uri="{FF2B5EF4-FFF2-40B4-BE49-F238E27FC236}">
                  <a16:creationId xmlns:a16="http://schemas.microsoft.com/office/drawing/2014/main" id="{86E8C5C9-97E3-DD20-D5F2-788070E4912D}"/>
                </a:ext>
              </a:extLst>
            </p:cNvPr>
            <p:cNvSpPr/>
            <p:nvPr/>
          </p:nvSpPr>
          <p:spPr>
            <a:xfrm rot="21600000">
              <a:off x="4896697" y="5537793"/>
              <a:ext cx="994186" cy="994186"/>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347965" y="994185"/>
                  </a:moveTo>
                  <a:lnTo>
                    <a:pt x="0" y="497092"/>
                  </a:lnTo>
                  <a:lnTo>
                    <a:pt x="347965" y="0"/>
                  </a:lnTo>
                  <a:lnTo>
                    <a:pt x="347965" y="248546"/>
                  </a:lnTo>
                  <a:lnTo>
                    <a:pt x="994185" y="248546"/>
                  </a:lnTo>
                  <a:lnTo>
                    <a:pt x="994185" y="745639"/>
                  </a:lnTo>
                  <a:lnTo>
                    <a:pt x="347965" y="745639"/>
                  </a:lnTo>
                  <a:lnTo>
                    <a:pt x="347965" y="9941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998" tIns="376562" rIns="128017" bIns="376563"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16" name="Freeform: Shape 15">
              <a:extLst>
                <a:ext uri="{FF2B5EF4-FFF2-40B4-BE49-F238E27FC236}">
                  <a16:creationId xmlns:a16="http://schemas.microsoft.com/office/drawing/2014/main" id="{C0027951-4804-96B3-0D93-CF475215C229}"/>
                </a:ext>
              </a:extLst>
            </p:cNvPr>
            <p:cNvSpPr/>
            <p:nvPr/>
          </p:nvSpPr>
          <p:spPr>
            <a:xfrm>
              <a:off x="5890883" y="5537792"/>
              <a:ext cx="994186" cy="994185"/>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646220" y="0"/>
                  </a:moveTo>
                  <a:lnTo>
                    <a:pt x="994185" y="497093"/>
                  </a:lnTo>
                  <a:lnTo>
                    <a:pt x="646220" y="994185"/>
                  </a:lnTo>
                  <a:lnTo>
                    <a:pt x="646220" y="745639"/>
                  </a:lnTo>
                  <a:lnTo>
                    <a:pt x="0" y="745639"/>
                  </a:lnTo>
                  <a:lnTo>
                    <a:pt x="0" y="248546"/>
                  </a:lnTo>
                  <a:lnTo>
                    <a:pt x="646220" y="248546"/>
                  </a:lnTo>
                  <a:lnTo>
                    <a:pt x="64622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376562" rIns="301999" bIns="37656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grpSp>
        <p:nvGrpSpPr>
          <p:cNvPr id="11" name="Group 10">
            <a:extLst>
              <a:ext uri="{FF2B5EF4-FFF2-40B4-BE49-F238E27FC236}">
                <a16:creationId xmlns:a16="http://schemas.microsoft.com/office/drawing/2014/main" id="{D4CD46F4-01B3-CFFC-D3A9-3AB715A50920}"/>
              </a:ext>
            </a:extLst>
          </p:cNvPr>
          <p:cNvGrpSpPr/>
          <p:nvPr/>
        </p:nvGrpSpPr>
        <p:grpSpPr>
          <a:xfrm>
            <a:off x="10009265" y="5537792"/>
            <a:ext cx="1988372" cy="994187"/>
            <a:chOff x="10009265" y="5537792"/>
            <a:chExt cx="1988372" cy="994187"/>
          </a:xfrm>
        </p:grpSpPr>
        <p:sp>
          <p:nvSpPr>
            <p:cNvPr id="12" name="Freeform: Shape 11">
              <a:extLst>
                <a:ext uri="{FF2B5EF4-FFF2-40B4-BE49-F238E27FC236}">
                  <a16:creationId xmlns:a16="http://schemas.microsoft.com/office/drawing/2014/main" id="{F4BDBA5A-C77B-8778-1AE0-3F47976F0654}"/>
                </a:ext>
              </a:extLst>
            </p:cNvPr>
            <p:cNvSpPr/>
            <p:nvPr/>
          </p:nvSpPr>
          <p:spPr>
            <a:xfrm rot="21600000">
              <a:off x="10009265" y="5537793"/>
              <a:ext cx="994186" cy="994186"/>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347965" y="994185"/>
                  </a:moveTo>
                  <a:lnTo>
                    <a:pt x="0" y="497092"/>
                  </a:lnTo>
                  <a:lnTo>
                    <a:pt x="347965" y="0"/>
                  </a:lnTo>
                  <a:lnTo>
                    <a:pt x="347965" y="248546"/>
                  </a:lnTo>
                  <a:lnTo>
                    <a:pt x="994185" y="248546"/>
                  </a:lnTo>
                  <a:lnTo>
                    <a:pt x="994185" y="745639"/>
                  </a:lnTo>
                  <a:lnTo>
                    <a:pt x="347965" y="745639"/>
                  </a:lnTo>
                  <a:lnTo>
                    <a:pt x="347965" y="9941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998" tIns="376562" rIns="128017" bIns="376563"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13" name="Freeform: Shape 12">
              <a:extLst>
                <a:ext uri="{FF2B5EF4-FFF2-40B4-BE49-F238E27FC236}">
                  <a16:creationId xmlns:a16="http://schemas.microsoft.com/office/drawing/2014/main" id="{BDA84C1D-94E0-0F8A-55CA-9A974709384F}"/>
                </a:ext>
              </a:extLst>
            </p:cNvPr>
            <p:cNvSpPr/>
            <p:nvPr/>
          </p:nvSpPr>
          <p:spPr>
            <a:xfrm>
              <a:off x="11003451" y="5537792"/>
              <a:ext cx="994186" cy="994185"/>
            </a:xfrm>
            <a:custGeom>
              <a:avLst/>
              <a:gdLst>
                <a:gd name="connsiteX0" fmla="*/ 0 w 994185"/>
                <a:gd name="connsiteY0" fmla="*/ 347965 h 994185"/>
                <a:gd name="connsiteX1" fmla="*/ 497093 w 994185"/>
                <a:gd name="connsiteY1" fmla="*/ 0 h 994185"/>
                <a:gd name="connsiteX2" fmla="*/ 994185 w 994185"/>
                <a:gd name="connsiteY2" fmla="*/ 347965 h 994185"/>
                <a:gd name="connsiteX3" fmla="*/ 745639 w 994185"/>
                <a:gd name="connsiteY3" fmla="*/ 347965 h 994185"/>
                <a:gd name="connsiteX4" fmla="*/ 745639 w 994185"/>
                <a:gd name="connsiteY4" fmla="*/ 994185 h 994185"/>
                <a:gd name="connsiteX5" fmla="*/ 248546 w 994185"/>
                <a:gd name="connsiteY5" fmla="*/ 994185 h 994185"/>
                <a:gd name="connsiteX6" fmla="*/ 248546 w 994185"/>
                <a:gd name="connsiteY6" fmla="*/ 347965 h 994185"/>
                <a:gd name="connsiteX7" fmla="*/ 0 w 994185"/>
                <a:gd name="connsiteY7" fmla="*/ 347965 h 99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4185" h="994185">
                  <a:moveTo>
                    <a:pt x="646220" y="0"/>
                  </a:moveTo>
                  <a:lnTo>
                    <a:pt x="994185" y="497093"/>
                  </a:lnTo>
                  <a:lnTo>
                    <a:pt x="646220" y="994185"/>
                  </a:lnTo>
                  <a:lnTo>
                    <a:pt x="646220" y="745639"/>
                  </a:lnTo>
                  <a:lnTo>
                    <a:pt x="0" y="745639"/>
                  </a:lnTo>
                  <a:lnTo>
                    <a:pt x="0" y="248546"/>
                  </a:lnTo>
                  <a:lnTo>
                    <a:pt x="646220" y="248546"/>
                  </a:lnTo>
                  <a:lnTo>
                    <a:pt x="64622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376562" rIns="301999" bIns="376562"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
        <p:nvSpPr>
          <p:cNvPr id="17" name="Rectangle 16">
            <a:extLst>
              <a:ext uri="{FF2B5EF4-FFF2-40B4-BE49-F238E27FC236}">
                <a16:creationId xmlns:a16="http://schemas.microsoft.com/office/drawing/2014/main" id="{C3EE2CB8-C740-9347-16D8-904BFFA0563A}"/>
              </a:ext>
            </a:extLst>
          </p:cNvPr>
          <p:cNvSpPr/>
          <p:nvPr/>
        </p:nvSpPr>
        <p:spPr>
          <a:xfrm>
            <a:off x="1632591" y="5828381"/>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0BB1A27-E9C5-5F96-E551-F466BD00D0BD}"/>
              </a:ext>
            </a:extLst>
          </p:cNvPr>
          <p:cNvSpPr txBox="1"/>
          <p:nvPr/>
        </p:nvSpPr>
        <p:spPr>
          <a:xfrm>
            <a:off x="2232348" y="5994772"/>
            <a:ext cx="2030150" cy="400110"/>
          </a:xfrm>
          <a:prstGeom prst="rect">
            <a:avLst/>
          </a:prstGeom>
          <a:noFill/>
        </p:spPr>
        <p:txBody>
          <a:bodyPr wrap="square" rtlCol="0">
            <a:spAutoFit/>
          </a:bodyPr>
          <a:lstStyle/>
          <a:p>
            <a:r>
              <a:rPr lang="en-US" sz="2000" b="1" dirty="0">
                <a:latin typeface="+mj-lt"/>
                <a:ea typeface="Calibri" panose="020F0502020204030204" pitchFamily="34" charset="0"/>
                <a:cs typeface="Calibri" panose="020F0502020204030204" pitchFamily="34" charset="0"/>
              </a:rPr>
              <a:t>User Interface</a:t>
            </a:r>
          </a:p>
        </p:txBody>
      </p:sp>
      <p:sp>
        <p:nvSpPr>
          <p:cNvPr id="19" name="TextBox 18">
            <a:extLst>
              <a:ext uri="{FF2B5EF4-FFF2-40B4-BE49-F238E27FC236}">
                <a16:creationId xmlns:a16="http://schemas.microsoft.com/office/drawing/2014/main" id="{0BCA33F6-CFF2-74FB-27ED-523127B4ADAA}"/>
              </a:ext>
            </a:extLst>
          </p:cNvPr>
          <p:cNvSpPr txBox="1"/>
          <p:nvPr/>
        </p:nvSpPr>
        <p:spPr>
          <a:xfrm>
            <a:off x="1897918" y="9121711"/>
            <a:ext cx="269900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Presentation Layer</a:t>
            </a:r>
          </a:p>
        </p:txBody>
      </p:sp>
      <p:sp>
        <p:nvSpPr>
          <p:cNvPr id="20" name="Rectangle 19">
            <a:extLst>
              <a:ext uri="{FF2B5EF4-FFF2-40B4-BE49-F238E27FC236}">
                <a16:creationId xmlns:a16="http://schemas.microsoft.com/office/drawing/2014/main" id="{E8E7F705-3D18-0F02-B79A-F7BBCEB56010}"/>
              </a:ext>
            </a:extLst>
          </p:cNvPr>
          <p:cNvSpPr/>
          <p:nvPr/>
        </p:nvSpPr>
        <p:spPr>
          <a:xfrm>
            <a:off x="6941177" y="5691286"/>
            <a:ext cx="3011979"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95B61D05-C064-FE32-F216-E46B6449D61F}"/>
              </a:ext>
            </a:extLst>
          </p:cNvPr>
          <p:cNvSpPr txBox="1"/>
          <p:nvPr/>
        </p:nvSpPr>
        <p:spPr>
          <a:xfrm>
            <a:off x="7955181" y="5850218"/>
            <a:ext cx="807771" cy="400110"/>
          </a:xfrm>
          <a:prstGeom prst="rect">
            <a:avLst/>
          </a:prstGeom>
          <a:noFill/>
        </p:spPr>
        <p:txBody>
          <a:bodyPr wrap="square" rtlCol="0">
            <a:spAutoFit/>
          </a:bodyPr>
          <a:lstStyle/>
          <a:p>
            <a:r>
              <a:rPr lang="en-US" sz="2000" b="1" dirty="0">
                <a:latin typeface="+mj-lt"/>
                <a:ea typeface="Calibri" panose="020F0502020204030204" pitchFamily="34" charset="0"/>
                <a:cs typeface="Calibri" panose="020F0502020204030204" pitchFamily="34" charset="0"/>
              </a:rPr>
              <a:t>User</a:t>
            </a:r>
          </a:p>
        </p:txBody>
      </p:sp>
      <p:sp>
        <p:nvSpPr>
          <p:cNvPr id="22" name="Rectangle 21">
            <a:extLst>
              <a:ext uri="{FF2B5EF4-FFF2-40B4-BE49-F238E27FC236}">
                <a16:creationId xmlns:a16="http://schemas.microsoft.com/office/drawing/2014/main" id="{AF89713E-DCE8-825A-AA29-9FAEF218874E}"/>
              </a:ext>
            </a:extLst>
          </p:cNvPr>
          <p:cNvSpPr/>
          <p:nvPr/>
        </p:nvSpPr>
        <p:spPr>
          <a:xfrm>
            <a:off x="11997637" y="5122230"/>
            <a:ext cx="3500037"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B2645B84-3867-62B8-7267-E27CB19F482E}"/>
              </a:ext>
            </a:extLst>
          </p:cNvPr>
          <p:cNvSpPr/>
          <p:nvPr/>
        </p:nvSpPr>
        <p:spPr>
          <a:xfrm>
            <a:off x="11997637" y="4262357"/>
            <a:ext cx="3500037"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DD4936E-7D81-3554-E5EB-11162F78AD3E}"/>
              </a:ext>
            </a:extLst>
          </p:cNvPr>
          <p:cNvSpPr/>
          <p:nvPr/>
        </p:nvSpPr>
        <p:spPr>
          <a:xfrm>
            <a:off x="11997637" y="6034884"/>
            <a:ext cx="3500037"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A9C75AD0-EB2D-A7BA-6EA0-CC6C7BF67ADF}"/>
              </a:ext>
            </a:extLst>
          </p:cNvPr>
          <p:cNvSpPr/>
          <p:nvPr/>
        </p:nvSpPr>
        <p:spPr>
          <a:xfrm>
            <a:off x="11981783" y="3402484"/>
            <a:ext cx="3500037"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AF3C8EF-BD6A-C686-4EFD-1B0CB94CEA37}"/>
              </a:ext>
            </a:extLst>
          </p:cNvPr>
          <p:cNvSpPr/>
          <p:nvPr/>
        </p:nvSpPr>
        <p:spPr>
          <a:xfrm>
            <a:off x="11997637" y="6905740"/>
            <a:ext cx="3484183"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543BC843-2039-2ED9-F142-7D16ACC36E66}"/>
              </a:ext>
            </a:extLst>
          </p:cNvPr>
          <p:cNvSpPr/>
          <p:nvPr/>
        </p:nvSpPr>
        <p:spPr>
          <a:xfrm>
            <a:off x="11981782" y="7776596"/>
            <a:ext cx="3515892" cy="70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F89B5FEC-7710-C5B0-A6FB-0A639C0E20C0}"/>
              </a:ext>
            </a:extLst>
          </p:cNvPr>
          <p:cNvSpPr txBox="1"/>
          <p:nvPr/>
        </p:nvSpPr>
        <p:spPr>
          <a:xfrm>
            <a:off x="7358566" y="9114252"/>
            <a:ext cx="217719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Business Layer</a:t>
            </a:r>
          </a:p>
        </p:txBody>
      </p:sp>
      <p:sp>
        <p:nvSpPr>
          <p:cNvPr id="29" name="TextBox 28">
            <a:extLst>
              <a:ext uri="{FF2B5EF4-FFF2-40B4-BE49-F238E27FC236}">
                <a16:creationId xmlns:a16="http://schemas.microsoft.com/office/drawing/2014/main" id="{45B4D98B-25D0-3F19-374B-2AC9DB41EC9D}"/>
              </a:ext>
            </a:extLst>
          </p:cNvPr>
          <p:cNvSpPr txBox="1"/>
          <p:nvPr/>
        </p:nvSpPr>
        <p:spPr>
          <a:xfrm>
            <a:off x="12745516" y="9056643"/>
            <a:ext cx="200247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Service Layer</a:t>
            </a:r>
          </a:p>
        </p:txBody>
      </p:sp>
      <p:sp>
        <p:nvSpPr>
          <p:cNvPr id="30" name="TextBox 29">
            <a:extLst>
              <a:ext uri="{FF2B5EF4-FFF2-40B4-BE49-F238E27FC236}">
                <a16:creationId xmlns:a16="http://schemas.microsoft.com/office/drawing/2014/main" id="{D31EB8AF-F6ED-0A09-9D8E-8E6CF0596480}"/>
              </a:ext>
            </a:extLst>
          </p:cNvPr>
          <p:cNvSpPr txBox="1"/>
          <p:nvPr/>
        </p:nvSpPr>
        <p:spPr>
          <a:xfrm>
            <a:off x="12526241" y="3554227"/>
            <a:ext cx="1767087" cy="400110"/>
          </a:xfrm>
          <a:prstGeom prst="rect">
            <a:avLst/>
          </a:prstGeom>
          <a:noFill/>
        </p:spPr>
        <p:txBody>
          <a:bodyPr wrap="none" rtlCol="0">
            <a:spAutoFit/>
          </a:bodyPr>
          <a:lstStyle/>
          <a:p>
            <a:r>
              <a:rPr lang="en-US" sz="2000" b="1" dirty="0"/>
              <a:t>Eye Tracking</a:t>
            </a:r>
          </a:p>
        </p:txBody>
      </p:sp>
      <p:sp>
        <p:nvSpPr>
          <p:cNvPr id="31" name="TextBox 30">
            <a:extLst>
              <a:ext uri="{FF2B5EF4-FFF2-40B4-BE49-F238E27FC236}">
                <a16:creationId xmlns:a16="http://schemas.microsoft.com/office/drawing/2014/main" id="{FC297778-D8AB-3346-2631-D41C12482FFD}"/>
              </a:ext>
            </a:extLst>
          </p:cNvPr>
          <p:cNvSpPr txBox="1"/>
          <p:nvPr/>
        </p:nvSpPr>
        <p:spPr>
          <a:xfrm>
            <a:off x="12026325" y="4438435"/>
            <a:ext cx="3990313" cy="400110"/>
          </a:xfrm>
          <a:prstGeom prst="rect">
            <a:avLst/>
          </a:prstGeom>
          <a:noFill/>
        </p:spPr>
        <p:txBody>
          <a:bodyPr wrap="square" rtlCol="0">
            <a:spAutoFit/>
          </a:bodyPr>
          <a:lstStyle/>
          <a:p>
            <a:r>
              <a:rPr lang="en-US" sz="2000" b="1" dirty="0"/>
              <a:t>Hand Gesture Recognition</a:t>
            </a:r>
          </a:p>
        </p:txBody>
      </p:sp>
      <p:sp>
        <p:nvSpPr>
          <p:cNvPr id="32" name="TextBox 31">
            <a:extLst>
              <a:ext uri="{FF2B5EF4-FFF2-40B4-BE49-F238E27FC236}">
                <a16:creationId xmlns:a16="http://schemas.microsoft.com/office/drawing/2014/main" id="{0DB082BA-10A7-E941-56D1-C7C030FE4A1E}"/>
              </a:ext>
            </a:extLst>
          </p:cNvPr>
          <p:cNvSpPr txBox="1"/>
          <p:nvPr/>
        </p:nvSpPr>
        <p:spPr>
          <a:xfrm>
            <a:off x="12635439" y="5289362"/>
            <a:ext cx="1877437" cy="369332"/>
          </a:xfrm>
          <a:prstGeom prst="rect">
            <a:avLst/>
          </a:prstGeom>
          <a:noFill/>
        </p:spPr>
        <p:txBody>
          <a:bodyPr wrap="none" rtlCol="0">
            <a:spAutoFit/>
          </a:bodyPr>
          <a:lstStyle/>
          <a:p>
            <a:r>
              <a:rPr lang="en-US" b="1" dirty="0"/>
              <a:t>Control volume</a:t>
            </a:r>
          </a:p>
        </p:txBody>
      </p:sp>
      <p:sp>
        <p:nvSpPr>
          <p:cNvPr id="33" name="TextBox 32">
            <a:extLst>
              <a:ext uri="{FF2B5EF4-FFF2-40B4-BE49-F238E27FC236}">
                <a16:creationId xmlns:a16="http://schemas.microsoft.com/office/drawing/2014/main" id="{3FB12857-DAA0-2F0A-88AF-282B9391C9E3}"/>
              </a:ext>
            </a:extLst>
          </p:cNvPr>
          <p:cNvSpPr txBox="1"/>
          <p:nvPr/>
        </p:nvSpPr>
        <p:spPr>
          <a:xfrm>
            <a:off x="12619928" y="6215178"/>
            <a:ext cx="2018501" cy="369332"/>
          </a:xfrm>
          <a:prstGeom prst="rect">
            <a:avLst/>
          </a:prstGeom>
          <a:noFill/>
        </p:spPr>
        <p:txBody>
          <a:bodyPr wrap="none" rtlCol="0">
            <a:spAutoFit/>
          </a:bodyPr>
          <a:lstStyle/>
          <a:p>
            <a:r>
              <a:rPr lang="en-US" b="1" dirty="0"/>
              <a:t>Click Operations</a:t>
            </a:r>
          </a:p>
        </p:txBody>
      </p:sp>
      <p:sp>
        <p:nvSpPr>
          <p:cNvPr id="34" name="TextBox 33">
            <a:extLst>
              <a:ext uri="{FF2B5EF4-FFF2-40B4-BE49-F238E27FC236}">
                <a16:creationId xmlns:a16="http://schemas.microsoft.com/office/drawing/2014/main" id="{2FB9B990-4881-7BF4-0400-27F31A7D4FCA}"/>
              </a:ext>
            </a:extLst>
          </p:cNvPr>
          <p:cNvSpPr txBox="1"/>
          <p:nvPr/>
        </p:nvSpPr>
        <p:spPr>
          <a:xfrm>
            <a:off x="12968863" y="7070445"/>
            <a:ext cx="1172116" cy="369332"/>
          </a:xfrm>
          <a:prstGeom prst="rect">
            <a:avLst/>
          </a:prstGeom>
          <a:noFill/>
        </p:spPr>
        <p:txBody>
          <a:bodyPr wrap="none" rtlCol="0">
            <a:spAutoFit/>
          </a:bodyPr>
          <a:lstStyle/>
          <a:p>
            <a:r>
              <a:rPr lang="en-US" b="1" dirty="0"/>
              <a:t>Scrolling</a:t>
            </a:r>
          </a:p>
        </p:txBody>
      </p:sp>
      <p:sp>
        <p:nvSpPr>
          <p:cNvPr id="35" name="TextBox 34">
            <a:extLst>
              <a:ext uri="{FF2B5EF4-FFF2-40B4-BE49-F238E27FC236}">
                <a16:creationId xmlns:a16="http://schemas.microsoft.com/office/drawing/2014/main" id="{13A8FD76-E269-EBE6-F17D-A6DDDEE5D1F5}"/>
              </a:ext>
            </a:extLst>
          </p:cNvPr>
          <p:cNvSpPr txBox="1"/>
          <p:nvPr/>
        </p:nvSpPr>
        <p:spPr>
          <a:xfrm>
            <a:off x="12709695" y="7983099"/>
            <a:ext cx="1787669" cy="369332"/>
          </a:xfrm>
          <a:prstGeom prst="rect">
            <a:avLst/>
          </a:prstGeom>
          <a:noFill/>
        </p:spPr>
        <p:txBody>
          <a:bodyPr wrap="none" rtlCol="0">
            <a:spAutoFit/>
          </a:bodyPr>
          <a:lstStyle/>
          <a:p>
            <a:r>
              <a:rPr lang="en-US" b="1" dirty="0"/>
              <a:t>Drag and Drop</a:t>
            </a:r>
          </a:p>
        </p:txBody>
      </p:sp>
    </p:spTree>
    <p:extLst>
      <p:ext uri="{BB962C8B-B14F-4D97-AF65-F5344CB8AC3E}">
        <p14:creationId xmlns:p14="http://schemas.microsoft.com/office/powerpoint/2010/main" val="77201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800300" y="599716"/>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Block Diagram</a:t>
            </a:r>
            <a:endParaRPr lang="en-US" sz="3600" b="0" u="sng" strike="noStrike" spc="-1" dirty="0">
              <a:solidFill>
                <a:schemeClr val="tx1">
                  <a:lumMod val="95000"/>
                  <a:lumOff val="5000"/>
                </a:schemeClr>
              </a:solidFill>
              <a:latin typeface="Arial"/>
            </a:endParaRPr>
          </a:p>
        </p:txBody>
      </p:sp>
      <p:pic>
        <p:nvPicPr>
          <p:cNvPr id="2" name="Picture 1">
            <a:extLst>
              <a:ext uri="{FF2B5EF4-FFF2-40B4-BE49-F238E27FC236}">
                <a16:creationId xmlns:a16="http://schemas.microsoft.com/office/drawing/2014/main" id="{5588FBA9-8850-5B86-3244-58AEE034E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8" y="2682404"/>
            <a:ext cx="7681523" cy="6966186"/>
          </a:xfrm>
          <a:prstGeom prst="rect">
            <a:avLst/>
          </a:prstGeom>
        </p:spPr>
      </p:pic>
    </p:spTree>
    <p:extLst>
      <p:ext uri="{BB962C8B-B14F-4D97-AF65-F5344CB8AC3E}">
        <p14:creationId xmlns:p14="http://schemas.microsoft.com/office/powerpoint/2010/main" val="378287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94" name="PlaceHolder 1"/>
          <p:cNvSpPr>
            <a:spLocks noGrp="1"/>
          </p:cNvSpPr>
          <p:nvPr>
            <p:ph type="title"/>
          </p:nvPr>
        </p:nvSpPr>
        <p:spPr>
          <a:xfrm>
            <a:off x="1419048" y="676031"/>
            <a:ext cx="15773400" cy="833040"/>
          </a:xfrm>
          <a:prstGeom prst="rect">
            <a:avLst/>
          </a:prstGeom>
          <a:noFill/>
          <a:ln w="0">
            <a:noFill/>
          </a:ln>
        </p:spPr>
        <p:txBody>
          <a:bodyPr lIns="0" tIns="0" rIns="0" bIns="0" anchor="ctr">
            <a:noAutofit/>
          </a:bodyPr>
          <a:lstStyle/>
          <a:p>
            <a:pPr indent="0" algn="ctr">
              <a:buNone/>
            </a:pPr>
            <a:r>
              <a:rPr lang="en-US" sz="3600" b="1" strike="noStrike" spc="-1">
                <a:solidFill>
                  <a:srgbClr val="000000"/>
                </a:solidFill>
                <a:latin typeface="Arial"/>
              </a:rPr>
              <a:t>Cursor Pointer Control Using Eye </a:t>
            </a:r>
            <a:r>
              <a:rPr lang="en-US" sz="3600" b="1" strike="noStrike" spc="-1">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Process Flow</a:t>
            </a:r>
            <a:endParaRPr lang="en-US" sz="3600" b="0" u="sng" strike="noStrike" spc="-1" dirty="0">
              <a:solidFill>
                <a:schemeClr val="tx1">
                  <a:lumMod val="95000"/>
                  <a:lumOff val="5000"/>
                </a:schemeClr>
              </a:solidFill>
              <a:latin typeface="Arial"/>
            </a:endParaRPr>
          </a:p>
        </p:txBody>
      </p:sp>
      <p:sp>
        <p:nvSpPr>
          <p:cNvPr id="3" name="Oval 2">
            <a:extLst>
              <a:ext uri="{FF2B5EF4-FFF2-40B4-BE49-F238E27FC236}">
                <a16:creationId xmlns:a16="http://schemas.microsoft.com/office/drawing/2014/main" id="{921F21E6-F643-2D15-79FE-5EACDF0284DE}"/>
              </a:ext>
            </a:extLst>
          </p:cNvPr>
          <p:cNvSpPr/>
          <p:nvPr/>
        </p:nvSpPr>
        <p:spPr>
          <a:xfrm>
            <a:off x="792188" y="2817536"/>
            <a:ext cx="2232248"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83DD37B-C950-5418-40DD-AA5AB718BD3A}"/>
              </a:ext>
            </a:extLst>
          </p:cNvPr>
          <p:cNvSpPr txBox="1"/>
          <p:nvPr/>
        </p:nvSpPr>
        <p:spPr>
          <a:xfrm>
            <a:off x="1239014" y="2971483"/>
            <a:ext cx="1152128" cy="369332"/>
          </a:xfrm>
          <a:prstGeom prst="rect">
            <a:avLst/>
          </a:prstGeom>
          <a:noFill/>
        </p:spPr>
        <p:txBody>
          <a:bodyPr wrap="square" rtlCol="0">
            <a:spAutoFit/>
          </a:bodyPr>
          <a:lstStyle/>
          <a:p>
            <a:pPr algn="ctr"/>
            <a:r>
              <a:rPr lang="en-US" b="1" dirty="0"/>
              <a:t>Start</a:t>
            </a:r>
            <a:r>
              <a:rPr lang="en-US" dirty="0"/>
              <a:t> </a:t>
            </a:r>
          </a:p>
        </p:txBody>
      </p:sp>
      <p:sp>
        <p:nvSpPr>
          <p:cNvPr id="8" name="Rectangle 7">
            <a:extLst>
              <a:ext uri="{FF2B5EF4-FFF2-40B4-BE49-F238E27FC236}">
                <a16:creationId xmlns:a16="http://schemas.microsoft.com/office/drawing/2014/main" id="{66743F27-B605-F7CD-107C-7689B4AB88B4}"/>
              </a:ext>
            </a:extLst>
          </p:cNvPr>
          <p:cNvSpPr/>
          <p:nvPr/>
        </p:nvSpPr>
        <p:spPr>
          <a:xfrm>
            <a:off x="630177" y="3969189"/>
            <a:ext cx="2556269" cy="10258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A654A24-19CE-ACDA-1794-E6BCF3C22481}"/>
              </a:ext>
            </a:extLst>
          </p:cNvPr>
          <p:cNvCxnSpPr>
            <a:cxnSpLocks/>
            <a:stCxn id="6" idx="5"/>
            <a:endCxn id="8" idx="3"/>
          </p:cNvCxnSpPr>
          <p:nvPr/>
        </p:nvCxnSpPr>
        <p:spPr>
          <a:xfrm flipH="1">
            <a:off x="3186446" y="3175783"/>
            <a:ext cx="4073780" cy="1306319"/>
          </a:xfrm>
          <a:prstGeom prst="bentConnector3">
            <a:avLst>
              <a:gd name="adj1" fmla="val -1427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C840953A-C0F8-B6FB-5744-804C6B9BEE5B}"/>
              </a:ext>
            </a:extLst>
          </p:cNvPr>
          <p:cNvSpPr txBox="1"/>
          <p:nvPr/>
        </p:nvSpPr>
        <p:spPr>
          <a:xfrm>
            <a:off x="943806" y="4043932"/>
            <a:ext cx="1903085" cy="923330"/>
          </a:xfrm>
          <a:prstGeom prst="rect">
            <a:avLst/>
          </a:prstGeom>
          <a:noFill/>
        </p:spPr>
        <p:txBody>
          <a:bodyPr wrap="none" rtlCol="0">
            <a:spAutoFit/>
          </a:bodyPr>
          <a:lstStyle/>
          <a:p>
            <a:pPr algn="ctr"/>
            <a:r>
              <a:rPr lang="en-US" b="1" dirty="0"/>
              <a:t>Access Camera</a:t>
            </a:r>
          </a:p>
          <a:p>
            <a:pPr algn="ctr"/>
            <a:r>
              <a:rPr lang="en-US" b="1" dirty="0"/>
              <a:t>And start </a:t>
            </a:r>
          </a:p>
          <a:p>
            <a:pPr algn="ctr"/>
            <a:r>
              <a:rPr lang="en-US" b="1" dirty="0"/>
              <a:t>capturing video</a:t>
            </a:r>
          </a:p>
        </p:txBody>
      </p:sp>
      <p:sp>
        <p:nvSpPr>
          <p:cNvPr id="14" name="Rectangle 13">
            <a:extLst>
              <a:ext uri="{FF2B5EF4-FFF2-40B4-BE49-F238E27FC236}">
                <a16:creationId xmlns:a16="http://schemas.microsoft.com/office/drawing/2014/main" id="{E57D7DAC-869E-F10B-1AD2-F5DE28F22A6A}"/>
              </a:ext>
            </a:extLst>
          </p:cNvPr>
          <p:cNvSpPr/>
          <p:nvPr/>
        </p:nvSpPr>
        <p:spPr>
          <a:xfrm>
            <a:off x="593450" y="5470339"/>
            <a:ext cx="2664296" cy="6390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D1743F2-6DD2-A8F8-E6DA-CD3D9FF2B2F6}"/>
              </a:ext>
            </a:extLst>
          </p:cNvPr>
          <p:cNvSpPr txBox="1"/>
          <p:nvPr/>
        </p:nvSpPr>
        <p:spPr>
          <a:xfrm>
            <a:off x="911746" y="5605173"/>
            <a:ext cx="1954381" cy="369332"/>
          </a:xfrm>
          <a:prstGeom prst="rect">
            <a:avLst/>
          </a:prstGeom>
          <a:noFill/>
        </p:spPr>
        <p:txBody>
          <a:bodyPr wrap="none" rtlCol="0">
            <a:spAutoFit/>
          </a:bodyPr>
          <a:lstStyle/>
          <a:p>
            <a:r>
              <a:rPr lang="en-US" b="1" dirty="0"/>
              <a:t>Detect Face/Eye</a:t>
            </a:r>
          </a:p>
        </p:txBody>
      </p:sp>
      <p:cxnSp>
        <p:nvCxnSpPr>
          <p:cNvPr id="17" name="Straight Arrow Connector 16">
            <a:extLst>
              <a:ext uri="{FF2B5EF4-FFF2-40B4-BE49-F238E27FC236}">
                <a16:creationId xmlns:a16="http://schemas.microsoft.com/office/drawing/2014/main" id="{A3008F94-CD48-C3EF-F021-825E02C31F10}"/>
              </a:ext>
            </a:extLst>
          </p:cNvPr>
          <p:cNvCxnSpPr>
            <a:cxnSpLocks/>
            <a:stCxn id="8" idx="2"/>
            <a:endCxn id="14" idx="0"/>
          </p:cNvCxnSpPr>
          <p:nvPr/>
        </p:nvCxnSpPr>
        <p:spPr>
          <a:xfrm>
            <a:off x="1908312" y="4995014"/>
            <a:ext cx="17286" cy="4753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1CDD6829-6DFA-29FF-CAB8-5580190009EA}"/>
              </a:ext>
            </a:extLst>
          </p:cNvPr>
          <p:cNvCxnSpPr>
            <a:cxnSpLocks/>
            <a:stCxn id="14" idx="2"/>
          </p:cNvCxnSpPr>
          <p:nvPr/>
        </p:nvCxnSpPr>
        <p:spPr>
          <a:xfrm>
            <a:off x="1925598" y="6109339"/>
            <a:ext cx="13857" cy="57344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F32CA4EB-7B26-8BE1-5F0B-34B0927E850A}"/>
              </a:ext>
            </a:extLst>
          </p:cNvPr>
          <p:cNvCxnSpPr>
            <a:cxnSpLocks/>
          </p:cNvCxnSpPr>
          <p:nvPr/>
        </p:nvCxnSpPr>
        <p:spPr>
          <a:xfrm>
            <a:off x="3024436" y="6995407"/>
            <a:ext cx="8095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7" name="Straight Arrow Connector 386">
            <a:extLst>
              <a:ext uri="{FF2B5EF4-FFF2-40B4-BE49-F238E27FC236}">
                <a16:creationId xmlns:a16="http://schemas.microsoft.com/office/drawing/2014/main" id="{891EA6BE-EFA2-CF03-26E2-D73A2E64401F}"/>
              </a:ext>
            </a:extLst>
          </p:cNvPr>
          <p:cNvCxnSpPr>
            <a:cxnSpLocks/>
            <a:stCxn id="18" idx="3"/>
            <a:endCxn id="23" idx="1"/>
          </p:cNvCxnSpPr>
          <p:nvPr/>
        </p:nvCxnSpPr>
        <p:spPr>
          <a:xfrm>
            <a:off x="5623128" y="7004756"/>
            <a:ext cx="10304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9" name="Rectangle 398">
            <a:extLst>
              <a:ext uri="{FF2B5EF4-FFF2-40B4-BE49-F238E27FC236}">
                <a16:creationId xmlns:a16="http://schemas.microsoft.com/office/drawing/2014/main" id="{148FBCFB-45AE-BF03-6835-B0A129BB43B2}"/>
              </a:ext>
            </a:extLst>
          </p:cNvPr>
          <p:cNvSpPr/>
          <p:nvPr/>
        </p:nvSpPr>
        <p:spPr>
          <a:xfrm>
            <a:off x="6580223" y="8659739"/>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Operate Cursor </a:t>
            </a:r>
          </a:p>
          <a:p>
            <a:pPr algn="ctr"/>
            <a:r>
              <a:rPr lang="en-US" b="1" dirty="0"/>
              <a:t>Clicks</a:t>
            </a:r>
          </a:p>
        </p:txBody>
      </p:sp>
      <p:sp>
        <p:nvSpPr>
          <p:cNvPr id="400" name="TextBox 399">
            <a:extLst>
              <a:ext uri="{FF2B5EF4-FFF2-40B4-BE49-F238E27FC236}">
                <a16:creationId xmlns:a16="http://schemas.microsoft.com/office/drawing/2014/main" id="{D56A7340-B490-0D22-F9B9-066D339CCDB9}"/>
              </a:ext>
            </a:extLst>
          </p:cNvPr>
          <p:cNvSpPr txBox="1"/>
          <p:nvPr/>
        </p:nvSpPr>
        <p:spPr>
          <a:xfrm>
            <a:off x="4091090" y="8680310"/>
            <a:ext cx="1249060" cy="646331"/>
          </a:xfrm>
          <a:prstGeom prst="rect">
            <a:avLst/>
          </a:prstGeom>
          <a:noFill/>
        </p:spPr>
        <p:txBody>
          <a:bodyPr wrap="none" rtlCol="0">
            <a:spAutoFit/>
          </a:bodyPr>
          <a:lstStyle/>
          <a:p>
            <a:pPr algn="ctr"/>
            <a:r>
              <a:rPr lang="en-US" b="1" dirty="0"/>
              <a:t>Move the </a:t>
            </a:r>
          </a:p>
          <a:p>
            <a:pPr algn="ctr"/>
            <a:r>
              <a:rPr lang="en-US" b="1" dirty="0"/>
              <a:t>Cursor</a:t>
            </a:r>
          </a:p>
        </p:txBody>
      </p:sp>
      <p:cxnSp>
        <p:nvCxnSpPr>
          <p:cNvPr id="402" name="Straight Arrow Connector 401">
            <a:extLst>
              <a:ext uri="{FF2B5EF4-FFF2-40B4-BE49-F238E27FC236}">
                <a16:creationId xmlns:a16="http://schemas.microsoft.com/office/drawing/2014/main" id="{7F2472FA-ACA7-77ED-73E6-15499195A81C}"/>
              </a:ext>
            </a:extLst>
          </p:cNvPr>
          <p:cNvCxnSpPr>
            <a:cxnSpLocks/>
            <a:stCxn id="18" idx="2"/>
            <a:endCxn id="406" idx="0"/>
          </p:cNvCxnSpPr>
          <p:nvPr/>
        </p:nvCxnSpPr>
        <p:spPr>
          <a:xfrm flipH="1">
            <a:off x="4724416" y="7800279"/>
            <a:ext cx="4161" cy="83580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6" name="Rectangle 405">
            <a:extLst>
              <a:ext uri="{FF2B5EF4-FFF2-40B4-BE49-F238E27FC236}">
                <a16:creationId xmlns:a16="http://schemas.microsoft.com/office/drawing/2014/main" id="{C6621F07-3815-3620-C1E6-BC216170AE1C}"/>
              </a:ext>
            </a:extLst>
          </p:cNvPr>
          <p:cNvSpPr/>
          <p:nvPr/>
        </p:nvSpPr>
        <p:spPr>
          <a:xfrm>
            <a:off x="3623057" y="8636082"/>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10" name="Straight Arrow Connector 409">
            <a:extLst>
              <a:ext uri="{FF2B5EF4-FFF2-40B4-BE49-F238E27FC236}">
                <a16:creationId xmlns:a16="http://schemas.microsoft.com/office/drawing/2014/main" id="{AF5E3303-99B3-F9D1-E820-C3CCB6093BE2}"/>
              </a:ext>
            </a:extLst>
          </p:cNvPr>
          <p:cNvCxnSpPr>
            <a:cxnSpLocks/>
            <a:stCxn id="23" idx="2"/>
            <a:endCxn id="399" idx="0"/>
          </p:cNvCxnSpPr>
          <p:nvPr/>
        </p:nvCxnSpPr>
        <p:spPr>
          <a:xfrm flipH="1">
            <a:off x="7681582" y="7800279"/>
            <a:ext cx="52343" cy="8594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5" name="Rectangle 414">
            <a:extLst>
              <a:ext uri="{FF2B5EF4-FFF2-40B4-BE49-F238E27FC236}">
                <a16:creationId xmlns:a16="http://schemas.microsoft.com/office/drawing/2014/main" id="{8F237A62-4368-66C1-24CE-DA250953D87D}"/>
              </a:ext>
            </a:extLst>
          </p:cNvPr>
          <p:cNvSpPr/>
          <p:nvPr/>
        </p:nvSpPr>
        <p:spPr>
          <a:xfrm>
            <a:off x="9259486" y="8666797"/>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Perform Drag </a:t>
            </a:r>
          </a:p>
          <a:p>
            <a:pPr algn="ctr"/>
            <a:r>
              <a:rPr lang="en-US" b="1" dirty="0"/>
              <a:t>and Drop</a:t>
            </a:r>
          </a:p>
        </p:txBody>
      </p:sp>
      <p:cxnSp>
        <p:nvCxnSpPr>
          <p:cNvPr id="418" name="Straight Arrow Connector 417">
            <a:extLst>
              <a:ext uri="{FF2B5EF4-FFF2-40B4-BE49-F238E27FC236}">
                <a16:creationId xmlns:a16="http://schemas.microsoft.com/office/drawing/2014/main" id="{A050EBD4-36AF-5C75-E5DB-DD692BA82614}"/>
              </a:ext>
            </a:extLst>
          </p:cNvPr>
          <p:cNvCxnSpPr>
            <a:cxnSpLocks/>
            <a:stCxn id="34" idx="2"/>
            <a:endCxn id="415" idx="0"/>
          </p:cNvCxnSpPr>
          <p:nvPr/>
        </p:nvCxnSpPr>
        <p:spPr>
          <a:xfrm flipH="1">
            <a:off x="10360845" y="7892584"/>
            <a:ext cx="62750" cy="774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0" name="Rectangle 429">
            <a:extLst>
              <a:ext uri="{FF2B5EF4-FFF2-40B4-BE49-F238E27FC236}">
                <a16:creationId xmlns:a16="http://schemas.microsoft.com/office/drawing/2014/main" id="{5F65DDAA-8428-82D5-5FCA-650191DFD1C7}"/>
              </a:ext>
            </a:extLst>
          </p:cNvPr>
          <p:cNvSpPr/>
          <p:nvPr/>
        </p:nvSpPr>
        <p:spPr>
          <a:xfrm>
            <a:off x="17305749" y="5228141"/>
            <a:ext cx="1440160" cy="5922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Close camera</a:t>
            </a:r>
          </a:p>
        </p:txBody>
      </p:sp>
      <p:sp>
        <p:nvSpPr>
          <p:cNvPr id="431" name="Oval 430">
            <a:extLst>
              <a:ext uri="{FF2B5EF4-FFF2-40B4-BE49-F238E27FC236}">
                <a16:creationId xmlns:a16="http://schemas.microsoft.com/office/drawing/2014/main" id="{51672163-CCF9-9EC1-CFB7-4C56F23B954E}"/>
              </a:ext>
            </a:extLst>
          </p:cNvPr>
          <p:cNvSpPr/>
          <p:nvPr/>
        </p:nvSpPr>
        <p:spPr>
          <a:xfrm>
            <a:off x="17242109" y="3991371"/>
            <a:ext cx="1503800" cy="729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End</a:t>
            </a:r>
            <a:r>
              <a:rPr lang="en-US" dirty="0"/>
              <a:t> </a:t>
            </a:r>
          </a:p>
        </p:txBody>
      </p:sp>
      <p:cxnSp>
        <p:nvCxnSpPr>
          <p:cNvPr id="435" name="Straight Arrow Connector 434">
            <a:extLst>
              <a:ext uri="{FF2B5EF4-FFF2-40B4-BE49-F238E27FC236}">
                <a16:creationId xmlns:a16="http://schemas.microsoft.com/office/drawing/2014/main" id="{762F5BB2-A540-016E-BE00-F30C2047D116}"/>
              </a:ext>
            </a:extLst>
          </p:cNvPr>
          <p:cNvCxnSpPr>
            <a:cxnSpLocks/>
            <a:stCxn id="395" idx="2"/>
            <a:endCxn id="5" idx="2"/>
          </p:cNvCxnSpPr>
          <p:nvPr/>
        </p:nvCxnSpPr>
        <p:spPr>
          <a:xfrm rot="5400000" flipH="1">
            <a:off x="8200470" y="1613028"/>
            <a:ext cx="1461563" cy="14046157"/>
          </a:xfrm>
          <a:prstGeom prst="bentConnector3">
            <a:avLst>
              <a:gd name="adj1" fmla="val -1564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6" name="Straight Arrow Connector 445">
            <a:extLst>
              <a:ext uri="{FF2B5EF4-FFF2-40B4-BE49-F238E27FC236}">
                <a16:creationId xmlns:a16="http://schemas.microsoft.com/office/drawing/2014/main" id="{478B39A0-C3D9-8CD2-9E2A-BD160B997322}"/>
              </a:ext>
            </a:extLst>
          </p:cNvPr>
          <p:cNvCxnSpPr>
            <a:cxnSpLocks/>
            <a:stCxn id="430" idx="0"/>
            <a:endCxn id="431" idx="4"/>
          </p:cNvCxnSpPr>
          <p:nvPr/>
        </p:nvCxnSpPr>
        <p:spPr>
          <a:xfrm flipH="1" flipV="1">
            <a:off x="17994009" y="4720743"/>
            <a:ext cx="31820" cy="50739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Parallelogram 1">
            <a:extLst>
              <a:ext uri="{FF2B5EF4-FFF2-40B4-BE49-F238E27FC236}">
                <a16:creationId xmlns:a16="http://schemas.microsoft.com/office/drawing/2014/main" id="{EBD72392-C781-2559-D0E3-91D8FDAB9346}"/>
              </a:ext>
            </a:extLst>
          </p:cNvPr>
          <p:cNvSpPr/>
          <p:nvPr/>
        </p:nvSpPr>
        <p:spPr>
          <a:xfrm>
            <a:off x="676634" y="6661455"/>
            <a:ext cx="2422064" cy="1201819"/>
          </a:xfrm>
          <a:prstGeom prst="parallelogram">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882B148-1B52-25CE-3E20-C0219AF3550B}"/>
              </a:ext>
            </a:extLst>
          </p:cNvPr>
          <p:cNvSpPr txBox="1"/>
          <p:nvPr/>
        </p:nvSpPr>
        <p:spPr>
          <a:xfrm>
            <a:off x="1014338" y="6704995"/>
            <a:ext cx="1787669" cy="1200329"/>
          </a:xfrm>
          <a:prstGeom prst="rect">
            <a:avLst/>
          </a:prstGeom>
          <a:noFill/>
        </p:spPr>
        <p:txBody>
          <a:bodyPr wrap="square" rtlCol="0">
            <a:spAutoFit/>
          </a:bodyPr>
          <a:lstStyle/>
          <a:p>
            <a:pPr algn="ctr"/>
            <a:r>
              <a:rPr lang="en-US" b="1" dirty="0"/>
              <a:t>Provide Input </a:t>
            </a:r>
          </a:p>
          <a:p>
            <a:pPr algn="ctr"/>
            <a:r>
              <a:rPr lang="en-US" b="1" dirty="0"/>
              <a:t>from Eye/Hand </a:t>
            </a:r>
          </a:p>
          <a:p>
            <a:pPr algn="ctr"/>
            <a:r>
              <a:rPr lang="en-US" b="1" dirty="0"/>
              <a:t>gestures</a:t>
            </a:r>
          </a:p>
        </p:txBody>
      </p:sp>
      <p:sp>
        <p:nvSpPr>
          <p:cNvPr id="18" name="Diamond 17">
            <a:extLst>
              <a:ext uri="{FF2B5EF4-FFF2-40B4-BE49-F238E27FC236}">
                <a16:creationId xmlns:a16="http://schemas.microsoft.com/office/drawing/2014/main" id="{FDCCC023-B327-47DD-E065-C891068E02E3}"/>
              </a:ext>
            </a:extLst>
          </p:cNvPr>
          <p:cNvSpPr/>
          <p:nvPr/>
        </p:nvSpPr>
        <p:spPr>
          <a:xfrm>
            <a:off x="3834026" y="6209232"/>
            <a:ext cx="1789102" cy="159104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508EBB77-22DF-56E3-DCC1-4EC056BA17A5}"/>
              </a:ext>
            </a:extLst>
          </p:cNvPr>
          <p:cNvSpPr txBox="1"/>
          <p:nvPr/>
        </p:nvSpPr>
        <p:spPr>
          <a:xfrm>
            <a:off x="4084677" y="6709446"/>
            <a:ext cx="1326004" cy="646331"/>
          </a:xfrm>
          <a:prstGeom prst="rect">
            <a:avLst/>
          </a:prstGeom>
          <a:noFill/>
        </p:spPr>
        <p:txBody>
          <a:bodyPr wrap="none" rtlCol="0">
            <a:spAutoFit/>
          </a:bodyPr>
          <a:lstStyle/>
          <a:p>
            <a:r>
              <a:rPr lang="en-US" b="1" dirty="0"/>
              <a:t>Movement</a:t>
            </a:r>
          </a:p>
          <a:p>
            <a:r>
              <a:rPr lang="en-US" b="1" dirty="0"/>
              <a:t> Gesture</a:t>
            </a:r>
          </a:p>
        </p:txBody>
      </p:sp>
      <p:sp>
        <p:nvSpPr>
          <p:cNvPr id="23" name="Diamond 22">
            <a:extLst>
              <a:ext uri="{FF2B5EF4-FFF2-40B4-BE49-F238E27FC236}">
                <a16:creationId xmlns:a16="http://schemas.microsoft.com/office/drawing/2014/main" id="{3E3949D3-2805-C6D5-3F29-5D0C70232D60}"/>
              </a:ext>
            </a:extLst>
          </p:cNvPr>
          <p:cNvSpPr/>
          <p:nvPr/>
        </p:nvSpPr>
        <p:spPr>
          <a:xfrm>
            <a:off x="6653557" y="6209232"/>
            <a:ext cx="2160736" cy="159104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Click Gesture</a:t>
            </a:r>
          </a:p>
        </p:txBody>
      </p:sp>
      <p:sp>
        <p:nvSpPr>
          <p:cNvPr id="34" name="Diamond 33">
            <a:extLst>
              <a:ext uri="{FF2B5EF4-FFF2-40B4-BE49-F238E27FC236}">
                <a16:creationId xmlns:a16="http://schemas.microsoft.com/office/drawing/2014/main" id="{B0E1A553-3758-2294-F37D-323B6C0DD562}"/>
              </a:ext>
            </a:extLst>
          </p:cNvPr>
          <p:cNvSpPr/>
          <p:nvPr/>
        </p:nvSpPr>
        <p:spPr>
          <a:xfrm>
            <a:off x="9362891" y="6116926"/>
            <a:ext cx="2121408" cy="1775658"/>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Drag and Drop</a:t>
            </a:r>
          </a:p>
          <a:p>
            <a:pPr algn="ctr"/>
            <a:r>
              <a:rPr lang="en-US" b="1" dirty="0"/>
              <a:t>Gesture</a:t>
            </a:r>
          </a:p>
        </p:txBody>
      </p:sp>
      <p:cxnSp>
        <p:nvCxnSpPr>
          <p:cNvPr id="42" name="Straight Arrow Connector 41">
            <a:extLst>
              <a:ext uri="{FF2B5EF4-FFF2-40B4-BE49-F238E27FC236}">
                <a16:creationId xmlns:a16="http://schemas.microsoft.com/office/drawing/2014/main" id="{4292F363-ADA5-A744-DD69-798227D3474E}"/>
              </a:ext>
            </a:extLst>
          </p:cNvPr>
          <p:cNvCxnSpPr>
            <a:cxnSpLocks/>
            <a:stCxn id="23" idx="3"/>
            <a:endCxn id="34" idx="1"/>
          </p:cNvCxnSpPr>
          <p:nvPr/>
        </p:nvCxnSpPr>
        <p:spPr>
          <a:xfrm flipV="1">
            <a:off x="8814293" y="7004755"/>
            <a:ext cx="54859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89E87A0E-6B86-3EB5-65E2-F07230E4B205}"/>
              </a:ext>
            </a:extLst>
          </p:cNvPr>
          <p:cNvCxnSpPr>
            <a:cxnSpLocks/>
            <a:stCxn id="34" idx="3"/>
            <a:endCxn id="47" idx="1"/>
          </p:cNvCxnSpPr>
          <p:nvPr/>
        </p:nvCxnSpPr>
        <p:spPr>
          <a:xfrm>
            <a:off x="11484299" y="7004755"/>
            <a:ext cx="60982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Diamond 46">
            <a:extLst>
              <a:ext uri="{FF2B5EF4-FFF2-40B4-BE49-F238E27FC236}">
                <a16:creationId xmlns:a16="http://schemas.microsoft.com/office/drawing/2014/main" id="{E6B4D885-ADC2-D3DB-507A-CDEF746410DC}"/>
              </a:ext>
            </a:extLst>
          </p:cNvPr>
          <p:cNvSpPr/>
          <p:nvPr/>
        </p:nvSpPr>
        <p:spPr>
          <a:xfrm>
            <a:off x="12094128" y="6116926"/>
            <a:ext cx="2330961" cy="177565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Scrolling</a:t>
            </a:r>
          </a:p>
          <a:p>
            <a:pPr algn="ctr"/>
            <a:r>
              <a:rPr lang="en-US" b="1" dirty="0"/>
              <a:t>Gesture</a:t>
            </a:r>
          </a:p>
        </p:txBody>
      </p:sp>
      <p:sp>
        <p:nvSpPr>
          <p:cNvPr id="54" name="Rectangle 53">
            <a:extLst>
              <a:ext uri="{FF2B5EF4-FFF2-40B4-BE49-F238E27FC236}">
                <a16:creationId xmlns:a16="http://schemas.microsoft.com/office/drawing/2014/main" id="{B326AFE0-5A38-34C4-0AA9-308416949B1B}"/>
              </a:ext>
            </a:extLst>
          </p:cNvPr>
          <p:cNvSpPr/>
          <p:nvPr/>
        </p:nvSpPr>
        <p:spPr>
          <a:xfrm>
            <a:off x="12060401" y="8659738"/>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Perform Scrolling</a:t>
            </a:r>
          </a:p>
        </p:txBody>
      </p:sp>
      <p:cxnSp>
        <p:nvCxnSpPr>
          <p:cNvPr id="58" name="Straight Arrow Connector 57">
            <a:extLst>
              <a:ext uri="{FF2B5EF4-FFF2-40B4-BE49-F238E27FC236}">
                <a16:creationId xmlns:a16="http://schemas.microsoft.com/office/drawing/2014/main" id="{80E73143-C7F9-D1A4-00DF-A7E92A448D5A}"/>
              </a:ext>
            </a:extLst>
          </p:cNvPr>
          <p:cNvCxnSpPr>
            <a:cxnSpLocks/>
            <a:stCxn id="47" idx="2"/>
            <a:endCxn id="54" idx="0"/>
          </p:cNvCxnSpPr>
          <p:nvPr/>
        </p:nvCxnSpPr>
        <p:spPr>
          <a:xfrm flipH="1">
            <a:off x="13161760" y="7892583"/>
            <a:ext cx="97849" cy="76715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4" name="Diamond 383">
            <a:extLst>
              <a:ext uri="{FF2B5EF4-FFF2-40B4-BE49-F238E27FC236}">
                <a16:creationId xmlns:a16="http://schemas.microsoft.com/office/drawing/2014/main" id="{7A6DF1F1-E053-6822-8149-6063CD0F546A}"/>
              </a:ext>
            </a:extLst>
          </p:cNvPr>
          <p:cNvSpPr/>
          <p:nvPr/>
        </p:nvSpPr>
        <p:spPr>
          <a:xfrm>
            <a:off x="14852971" y="6087618"/>
            <a:ext cx="2135265" cy="1775657"/>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Volume</a:t>
            </a:r>
          </a:p>
          <a:p>
            <a:pPr algn="ctr"/>
            <a:r>
              <a:rPr lang="en-US" b="1" dirty="0"/>
              <a:t>Gesture</a:t>
            </a:r>
          </a:p>
        </p:txBody>
      </p:sp>
      <p:sp>
        <p:nvSpPr>
          <p:cNvPr id="395" name="Rectangle 394">
            <a:extLst>
              <a:ext uri="{FF2B5EF4-FFF2-40B4-BE49-F238E27FC236}">
                <a16:creationId xmlns:a16="http://schemas.microsoft.com/office/drawing/2014/main" id="{2E85C16B-9F0B-2C35-0039-58FAEC840291}"/>
              </a:ext>
            </a:extLst>
          </p:cNvPr>
          <p:cNvSpPr/>
          <p:nvPr/>
        </p:nvSpPr>
        <p:spPr>
          <a:xfrm>
            <a:off x="14852971" y="8653680"/>
            <a:ext cx="2202718" cy="7132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Increase/Decrease</a:t>
            </a:r>
          </a:p>
          <a:p>
            <a:pPr algn="ctr"/>
            <a:r>
              <a:rPr lang="en-US" b="1" dirty="0"/>
              <a:t>Volume</a:t>
            </a:r>
          </a:p>
        </p:txBody>
      </p:sp>
      <p:cxnSp>
        <p:nvCxnSpPr>
          <p:cNvPr id="397" name="Straight Arrow Connector 396">
            <a:extLst>
              <a:ext uri="{FF2B5EF4-FFF2-40B4-BE49-F238E27FC236}">
                <a16:creationId xmlns:a16="http://schemas.microsoft.com/office/drawing/2014/main" id="{0226EF80-269A-3DC9-338F-E32D0F4A565B}"/>
              </a:ext>
            </a:extLst>
          </p:cNvPr>
          <p:cNvCxnSpPr>
            <a:cxnSpLocks/>
            <a:stCxn id="384" idx="2"/>
            <a:endCxn id="395" idx="0"/>
          </p:cNvCxnSpPr>
          <p:nvPr/>
        </p:nvCxnSpPr>
        <p:spPr>
          <a:xfrm>
            <a:off x="15920604" y="7863275"/>
            <a:ext cx="33726" cy="7904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2" name="Straight Arrow Connector 411">
            <a:extLst>
              <a:ext uri="{FF2B5EF4-FFF2-40B4-BE49-F238E27FC236}">
                <a16:creationId xmlns:a16="http://schemas.microsoft.com/office/drawing/2014/main" id="{DBE52189-359F-F61B-C97A-7CAE2F414BBE}"/>
              </a:ext>
            </a:extLst>
          </p:cNvPr>
          <p:cNvCxnSpPr>
            <a:cxnSpLocks/>
            <a:stCxn id="47" idx="3"/>
            <a:endCxn id="384" idx="1"/>
          </p:cNvCxnSpPr>
          <p:nvPr/>
        </p:nvCxnSpPr>
        <p:spPr>
          <a:xfrm flipV="1">
            <a:off x="14425089" y="6975447"/>
            <a:ext cx="427882" cy="293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2" name="TextBox 431">
            <a:extLst>
              <a:ext uri="{FF2B5EF4-FFF2-40B4-BE49-F238E27FC236}">
                <a16:creationId xmlns:a16="http://schemas.microsoft.com/office/drawing/2014/main" id="{40FCE879-6CF7-5831-8418-674F35355A9F}"/>
              </a:ext>
            </a:extLst>
          </p:cNvPr>
          <p:cNvSpPr txBox="1"/>
          <p:nvPr/>
        </p:nvSpPr>
        <p:spPr>
          <a:xfrm>
            <a:off x="4733436" y="7863275"/>
            <a:ext cx="569387" cy="369332"/>
          </a:xfrm>
          <a:prstGeom prst="rect">
            <a:avLst/>
          </a:prstGeom>
          <a:noFill/>
        </p:spPr>
        <p:txBody>
          <a:bodyPr wrap="none" rtlCol="0">
            <a:spAutoFit/>
          </a:bodyPr>
          <a:lstStyle/>
          <a:p>
            <a:r>
              <a:rPr lang="en-US" b="1" dirty="0"/>
              <a:t>yes</a:t>
            </a:r>
          </a:p>
        </p:txBody>
      </p:sp>
      <p:sp>
        <p:nvSpPr>
          <p:cNvPr id="433" name="Diamond 432">
            <a:extLst>
              <a:ext uri="{FF2B5EF4-FFF2-40B4-BE49-F238E27FC236}">
                <a16:creationId xmlns:a16="http://schemas.microsoft.com/office/drawing/2014/main" id="{286FB7DC-F831-354A-5BD3-66E3B4D388CC}"/>
              </a:ext>
            </a:extLst>
          </p:cNvPr>
          <p:cNvSpPr/>
          <p:nvPr/>
        </p:nvSpPr>
        <p:spPr>
          <a:xfrm>
            <a:off x="17305749" y="6305320"/>
            <a:ext cx="1503799" cy="134025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34" name="TextBox 433">
            <a:extLst>
              <a:ext uri="{FF2B5EF4-FFF2-40B4-BE49-F238E27FC236}">
                <a16:creationId xmlns:a16="http://schemas.microsoft.com/office/drawing/2014/main" id="{BFA2CE52-C276-87E0-5FBB-6EF6F1EBB366}"/>
              </a:ext>
            </a:extLst>
          </p:cNvPr>
          <p:cNvSpPr txBox="1"/>
          <p:nvPr/>
        </p:nvSpPr>
        <p:spPr>
          <a:xfrm>
            <a:off x="7666547" y="7921893"/>
            <a:ext cx="569387" cy="369332"/>
          </a:xfrm>
          <a:prstGeom prst="rect">
            <a:avLst/>
          </a:prstGeom>
          <a:noFill/>
        </p:spPr>
        <p:txBody>
          <a:bodyPr wrap="none" rtlCol="0">
            <a:spAutoFit/>
          </a:bodyPr>
          <a:lstStyle/>
          <a:p>
            <a:r>
              <a:rPr lang="en-US" b="1" dirty="0"/>
              <a:t>yes</a:t>
            </a:r>
          </a:p>
        </p:txBody>
      </p:sp>
      <p:sp>
        <p:nvSpPr>
          <p:cNvPr id="436" name="TextBox 435">
            <a:extLst>
              <a:ext uri="{FF2B5EF4-FFF2-40B4-BE49-F238E27FC236}">
                <a16:creationId xmlns:a16="http://schemas.microsoft.com/office/drawing/2014/main" id="{68399C3D-2B9A-4CA3-5528-3B23532A1BEB}"/>
              </a:ext>
            </a:extLst>
          </p:cNvPr>
          <p:cNvSpPr txBox="1"/>
          <p:nvPr/>
        </p:nvSpPr>
        <p:spPr>
          <a:xfrm>
            <a:off x="10404667" y="8004297"/>
            <a:ext cx="569387" cy="369332"/>
          </a:xfrm>
          <a:prstGeom prst="rect">
            <a:avLst/>
          </a:prstGeom>
          <a:noFill/>
        </p:spPr>
        <p:txBody>
          <a:bodyPr wrap="none" rtlCol="0">
            <a:spAutoFit/>
          </a:bodyPr>
          <a:lstStyle/>
          <a:p>
            <a:r>
              <a:rPr lang="en-US" b="1" dirty="0"/>
              <a:t>yes</a:t>
            </a:r>
          </a:p>
        </p:txBody>
      </p:sp>
      <p:sp>
        <p:nvSpPr>
          <p:cNvPr id="437" name="TextBox 436">
            <a:extLst>
              <a:ext uri="{FF2B5EF4-FFF2-40B4-BE49-F238E27FC236}">
                <a16:creationId xmlns:a16="http://schemas.microsoft.com/office/drawing/2014/main" id="{0E5733BA-B157-5DD7-1D60-16AA73ECADCD}"/>
              </a:ext>
            </a:extLst>
          </p:cNvPr>
          <p:cNvSpPr txBox="1"/>
          <p:nvPr/>
        </p:nvSpPr>
        <p:spPr>
          <a:xfrm>
            <a:off x="13232822" y="7934633"/>
            <a:ext cx="569387" cy="369332"/>
          </a:xfrm>
          <a:prstGeom prst="rect">
            <a:avLst/>
          </a:prstGeom>
          <a:noFill/>
        </p:spPr>
        <p:txBody>
          <a:bodyPr wrap="none" rtlCol="0">
            <a:spAutoFit/>
          </a:bodyPr>
          <a:lstStyle/>
          <a:p>
            <a:r>
              <a:rPr lang="en-US" b="1" dirty="0"/>
              <a:t>yes</a:t>
            </a:r>
          </a:p>
        </p:txBody>
      </p:sp>
      <p:sp>
        <p:nvSpPr>
          <p:cNvPr id="438" name="TextBox 437">
            <a:extLst>
              <a:ext uri="{FF2B5EF4-FFF2-40B4-BE49-F238E27FC236}">
                <a16:creationId xmlns:a16="http://schemas.microsoft.com/office/drawing/2014/main" id="{DDD375E2-D4B3-CBBB-AEDE-3E9F1B24D763}"/>
              </a:ext>
            </a:extLst>
          </p:cNvPr>
          <p:cNvSpPr txBox="1"/>
          <p:nvPr/>
        </p:nvSpPr>
        <p:spPr>
          <a:xfrm>
            <a:off x="15895035" y="7984889"/>
            <a:ext cx="569387" cy="369332"/>
          </a:xfrm>
          <a:prstGeom prst="rect">
            <a:avLst/>
          </a:prstGeom>
          <a:noFill/>
        </p:spPr>
        <p:txBody>
          <a:bodyPr wrap="none" rtlCol="0">
            <a:spAutoFit/>
          </a:bodyPr>
          <a:lstStyle/>
          <a:p>
            <a:r>
              <a:rPr lang="en-US" b="1" dirty="0"/>
              <a:t>yes</a:t>
            </a:r>
          </a:p>
        </p:txBody>
      </p:sp>
      <p:sp>
        <p:nvSpPr>
          <p:cNvPr id="441" name="TextBox 440">
            <a:extLst>
              <a:ext uri="{FF2B5EF4-FFF2-40B4-BE49-F238E27FC236}">
                <a16:creationId xmlns:a16="http://schemas.microsoft.com/office/drawing/2014/main" id="{C3D4D9EA-3491-C68E-A335-350161C8B21B}"/>
              </a:ext>
            </a:extLst>
          </p:cNvPr>
          <p:cNvSpPr txBox="1"/>
          <p:nvPr/>
        </p:nvSpPr>
        <p:spPr>
          <a:xfrm>
            <a:off x="5718922" y="6625582"/>
            <a:ext cx="492443" cy="369332"/>
          </a:xfrm>
          <a:prstGeom prst="rect">
            <a:avLst/>
          </a:prstGeom>
          <a:noFill/>
        </p:spPr>
        <p:txBody>
          <a:bodyPr wrap="none" rtlCol="0">
            <a:spAutoFit/>
          </a:bodyPr>
          <a:lstStyle/>
          <a:p>
            <a:r>
              <a:rPr lang="en-US" b="1" dirty="0"/>
              <a:t>No</a:t>
            </a:r>
          </a:p>
        </p:txBody>
      </p:sp>
      <p:sp>
        <p:nvSpPr>
          <p:cNvPr id="442" name="TextBox 441">
            <a:extLst>
              <a:ext uri="{FF2B5EF4-FFF2-40B4-BE49-F238E27FC236}">
                <a16:creationId xmlns:a16="http://schemas.microsoft.com/office/drawing/2014/main" id="{06AF2C32-679A-6C73-C09C-C44D7663D6C0}"/>
              </a:ext>
            </a:extLst>
          </p:cNvPr>
          <p:cNvSpPr txBox="1"/>
          <p:nvPr/>
        </p:nvSpPr>
        <p:spPr>
          <a:xfrm>
            <a:off x="8771478" y="6592339"/>
            <a:ext cx="492443" cy="369332"/>
          </a:xfrm>
          <a:prstGeom prst="rect">
            <a:avLst/>
          </a:prstGeom>
          <a:noFill/>
        </p:spPr>
        <p:txBody>
          <a:bodyPr wrap="none" rtlCol="0">
            <a:spAutoFit/>
          </a:bodyPr>
          <a:lstStyle/>
          <a:p>
            <a:r>
              <a:rPr lang="en-US" b="1" dirty="0"/>
              <a:t>No</a:t>
            </a:r>
          </a:p>
        </p:txBody>
      </p:sp>
      <p:sp>
        <p:nvSpPr>
          <p:cNvPr id="443" name="TextBox 442">
            <a:extLst>
              <a:ext uri="{FF2B5EF4-FFF2-40B4-BE49-F238E27FC236}">
                <a16:creationId xmlns:a16="http://schemas.microsoft.com/office/drawing/2014/main" id="{234BFCE3-CE40-23C4-F0E0-33B17DE4689B}"/>
              </a:ext>
            </a:extLst>
          </p:cNvPr>
          <p:cNvSpPr txBox="1"/>
          <p:nvPr/>
        </p:nvSpPr>
        <p:spPr>
          <a:xfrm>
            <a:off x="11406307" y="6606114"/>
            <a:ext cx="492443" cy="369332"/>
          </a:xfrm>
          <a:prstGeom prst="rect">
            <a:avLst/>
          </a:prstGeom>
          <a:noFill/>
        </p:spPr>
        <p:txBody>
          <a:bodyPr wrap="none" rtlCol="0">
            <a:spAutoFit/>
          </a:bodyPr>
          <a:lstStyle/>
          <a:p>
            <a:r>
              <a:rPr lang="en-US" b="1" dirty="0"/>
              <a:t>No</a:t>
            </a:r>
          </a:p>
        </p:txBody>
      </p:sp>
      <p:sp>
        <p:nvSpPr>
          <p:cNvPr id="444" name="TextBox 443">
            <a:extLst>
              <a:ext uri="{FF2B5EF4-FFF2-40B4-BE49-F238E27FC236}">
                <a16:creationId xmlns:a16="http://schemas.microsoft.com/office/drawing/2014/main" id="{56F9944A-6C6B-0A10-641C-9A4ECA22C40B}"/>
              </a:ext>
            </a:extLst>
          </p:cNvPr>
          <p:cNvSpPr txBox="1"/>
          <p:nvPr/>
        </p:nvSpPr>
        <p:spPr>
          <a:xfrm>
            <a:off x="14301373" y="6620769"/>
            <a:ext cx="492443" cy="369332"/>
          </a:xfrm>
          <a:prstGeom prst="rect">
            <a:avLst/>
          </a:prstGeom>
          <a:noFill/>
        </p:spPr>
        <p:txBody>
          <a:bodyPr wrap="none" rtlCol="0">
            <a:spAutoFit/>
          </a:bodyPr>
          <a:lstStyle/>
          <a:p>
            <a:r>
              <a:rPr lang="en-US" b="1" dirty="0"/>
              <a:t>No</a:t>
            </a:r>
          </a:p>
        </p:txBody>
      </p:sp>
      <p:cxnSp>
        <p:nvCxnSpPr>
          <p:cNvPr id="455" name="Straight Arrow Connector 454">
            <a:extLst>
              <a:ext uri="{FF2B5EF4-FFF2-40B4-BE49-F238E27FC236}">
                <a16:creationId xmlns:a16="http://schemas.microsoft.com/office/drawing/2014/main" id="{6BA6F091-19D8-D274-F741-5C30B204C6AB}"/>
              </a:ext>
            </a:extLst>
          </p:cNvPr>
          <p:cNvCxnSpPr>
            <a:cxnSpLocks/>
          </p:cNvCxnSpPr>
          <p:nvPr/>
        </p:nvCxnSpPr>
        <p:spPr>
          <a:xfrm>
            <a:off x="4824636" y="9326641"/>
            <a:ext cx="0" cy="3059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8" name="Straight Arrow Connector 457">
            <a:extLst>
              <a:ext uri="{FF2B5EF4-FFF2-40B4-BE49-F238E27FC236}">
                <a16:creationId xmlns:a16="http://schemas.microsoft.com/office/drawing/2014/main" id="{A8DB1F25-A917-B872-8ED3-1AA73D298E3E}"/>
              </a:ext>
            </a:extLst>
          </p:cNvPr>
          <p:cNvCxnSpPr>
            <a:cxnSpLocks/>
            <a:stCxn id="399" idx="2"/>
          </p:cNvCxnSpPr>
          <p:nvPr/>
        </p:nvCxnSpPr>
        <p:spPr>
          <a:xfrm>
            <a:off x="7681582" y="9372946"/>
            <a:ext cx="7258" cy="25961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1" name="Straight Arrow Connector 460">
            <a:extLst>
              <a:ext uri="{FF2B5EF4-FFF2-40B4-BE49-F238E27FC236}">
                <a16:creationId xmlns:a16="http://schemas.microsoft.com/office/drawing/2014/main" id="{547BF32D-A720-BAAC-F089-B01B11F8016E}"/>
              </a:ext>
            </a:extLst>
          </p:cNvPr>
          <p:cNvCxnSpPr>
            <a:cxnSpLocks/>
            <a:stCxn id="415" idx="2"/>
          </p:cNvCxnSpPr>
          <p:nvPr/>
        </p:nvCxnSpPr>
        <p:spPr>
          <a:xfrm>
            <a:off x="10360845" y="9380004"/>
            <a:ext cx="7258" cy="2525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4" name="Straight Arrow Connector 463">
            <a:extLst>
              <a:ext uri="{FF2B5EF4-FFF2-40B4-BE49-F238E27FC236}">
                <a16:creationId xmlns:a16="http://schemas.microsoft.com/office/drawing/2014/main" id="{876CD94C-CBFD-639C-4438-A90CFE9E1EA9}"/>
              </a:ext>
            </a:extLst>
          </p:cNvPr>
          <p:cNvCxnSpPr>
            <a:cxnSpLocks/>
            <a:stCxn id="54" idx="2"/>
          </p:cNvCxnSpPr>
          <p:nvPr/>
        </p:nvCxnSpPr>
        <p:spPr>
          <a:xfrm>
            <a:off x="13161760" y="9372945"/>
            <a:ext cx="33727" cy="25961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0" name="TextBox 469">
            <a:extLst>
              <a:ext uri="{FF2B5EF4-FFF2-40B4-BE49-F238E27FC236}">
                <a16:creationId xmlns:a16="http://schemas.microsoft.com/office/drawing/2014/main" id="{8BD4B1D9-571C-7748-F4D5-CCB8BCE747E7}"/>
              </a:ext>
            </a:extLst>
          </p:cNvPr>
          <p:cNvSpPr txBox="1"/>
          <p:nvPr/>
        </p:nvSpPr>
        <p:spPr>
          <a:xfrm>
            <a:off x="17728072" y="6682781"/>
            <a:ext cx="697627" cy="369332"/>
          </a:xfrm>
          <a:prstGeom prst="rect">
            <a:avLst/>
          </a:prstGeom>
          <a:noFill/>
        </p:spPr>
        <p:txBody>
          <a:bodyPr wrap="none" rtlCol="0">
            <a:spAutoFit/>
          </a:bodyPr>
          <a:lstStyle/>
          <a:p>
            <a:r>
              <a:rPr lang="en-US" b="1" dirty="0"/>
              <a:t>Stop</a:t>
            </a:r>
          </a:p>
        </p:txBody>
      </p:sp>
      <p:cxnSp>
        <p:nvCxnSpPr>
          <p:cNvPr id="471" name="Straight Arrow Connector 470">
            <a:extLst>
              <a:ext uri="{FF2B5EF4-FFF2-40B4-BE49-F238E27FC236}">
                <a16:creationId xmlns:a16="http://schemas.microsoft.com/office/drawing/2014/main" id="{DD6B99CE-7272-1BE6-38FF-2B638FE01F44}"/>
              </a:ext>
            </a:extLst>
          </p:cNvPr>
          <p:cNvCxnSpPr>
            <a:cxnSpLocks/>
            <a:stCxn id="384" idx="3"/>
            <a:endCxn id="433" idx="1"/>
          </p:cNvCxnSpPr>
          <p:nvPr/>
        </p:nvCxnSpPr>
        <p:spPr>
          <a:xfrm flipV="1">
            <a:off x="16988236" y="6975446"/>
            <a:ext cx="317513"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4" name="Straight Arrow Connector 473">
            <a:extLst>
              <a:ext uri="{FF2B5EF4-FFF2-40B4-BE49-F238E27FC236}">
                <a16:creationId xmlns:a16="http://schemas.microsoft.com/office/drawing/2014/main" id="{1882A4E5-4C76-7B43-DA15-5D495831EC7A}"/>
              </a:ext>
            </a:extLst>
          </p:cNvPr>
          <p:cNvCxnSpPr>
            <a:cxnSpLocks/>
            <a:stCxn id="433" idx="0"/>
            <a:endCxn id="430" idx="2"/>
          </p:cNvCxnSpPr>
          <p:nvPr/>
        </p:nvCxnSpPr>
        <p:spPr>
          <a:xfrm flipH="1" flipV="1">
            <a:off x="18025829" y="5820440"/>
            <a:ext cx="31820" cy="484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Flowchart: Data 5">
            <a:extLst>
              <a:ext uri="{FF2B5EF4-FFF2-40B4-BE49-F238E27FC236}">
                <a16:creationId xmlns:a16="http://schemas.microsoft.com/office/drawing/2014/main" id="{C7DD60B8-B060-E3C5-64CA-2043DC6A8418}"/>
              </a:ext>
            </a:extLst>
          </p:cNvPr>
          <p:cNvSpPr/>
          <p:nvPr/>
        </p:nvSpPr>
        <p:spPr>
          <a:xfrm>
            <a:off x="4084677" y="2759265"/>
            <a:ext cx="3528388" cy="833036"/>
          </a:xfrm>
          <a:prstGeom prst="flowChartInputOutp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AEB71924-3860-89AA-22FD-AB04BC4F27DA}"/>
              </a:ext>
            </a:extLst>
          </p:cNvPr>
          <p:cNvSpPr txBox="1"/>
          <p:nvPr/>
        </p:nvSpPr>
        <p:spPr>
          <a:xfrm>
            <a:off x="4773340" y="2832983"/>
            <a:ext cx="2082621" cy="646331"/>
          </a:xfrm>
          <a:prstGeom prst="rect">
            <a:avLst/>
          </a:prstGeom>
          <a:noFill/>
        </p:spPr>
        <p:txBody>
          <a:bodyPr wrap="none" rtlCol="0">
            <a:spAutoFit/>
          </a:bodyPr>
          <a:lstStyle/>
          <a:p>
            <a:pPr algn="ctr"/>
            <a:r>
              <a:rPr lang="en-US" b="1" dirty="0"/>
              <a:t>Choose between </a:t>
            </a:r>
          </a:p>
          <a:p>
            <a:pPr algn="ctr"/>
            <a:r>
              <a:rPr lang="en-US" b="1" dirty="0"/>
              <a:t>eye and hand</a:t>
            </a:r>
          </a:p>
        </p:txBody>
      </p:sp>
      <p:cxnSp>
        <p:nvCxnSpPr>
          <p:cNvPr id="9" name="Straight Arrow Connector 8">
            <a:extLst>
              <a:ext uri="{FF2B5EF4-FFF2-40B4-BE49-F238E27FC236}">
                <a16:creationId xmlns:a16="http://schemas.microsoft.com/office/drawing/2014/main" id="{8452B636-9E3A-4EAC-F843-0555F81E2E17}"/>
              </a:ext>
            </a:extLst>
          </p:cNvPr>
          <p:cNvCxnSpPr>
            <a:cxnSpLocks/>
            <a:stCxn id="3" idx="6"/>
            <a:endCxn id="6" idx="2"/>
          </p:cNvCxnSpPr>
          <p:nvPr/>
        </p:nvCxnSpPr>
        <p:spPr>
          <a:xfrm flipV="1">
            <a:off x="3024436" y="3175783"/>
            <a:ext cx="1413080" cy="64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4717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622287"/>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Use Case Diagram</a:t>
            </a:r>
            <a:endParaRPr lang="en-US" sz="3600" b="0" u="sng" strike="noStrike" spc="-1" dirty="0">
              <a:solidFill>
                <a:schemeClr val="tx1">
                  <a:lumMod val="95000"/>
                  <a:lumOff val="5000"/>
                </a:schemeClr>
              </a:solidFill>
              <a:latin typeface="Arial"/>
            </a:endParaRPr>
          </a:p>
        </p:txBody>
      </p:sp>
      <p:pic>
        <p:nvPicPr>
          <p:cNvPr id="2" name="Picture 1">
            <a:extLst>
              <a:ext uri="{FF2B5EF4-FFF2-40B4-BE49-F238E27FC236}">
                <a16:creationId xmlns:a16="http://schemas.microsoft.com/office/drawing/2014/main" id="{CC2F137C-B907-B60D-9613-A5334DFCC3FA}"/>
              </a:ext>
            </a:extLst>
          </p:cNvPr>
          <p:cNvPicPr>
            <a:picLocks noChangeAspect="1"/>
          </p:cNvPicPr>
          <p:nvPr/>
        </p:nvPicPr>
        <p:blipFill rotWithShape="1">
          <a:blip r:embed="rId2">
            <a:extLst>
              <a:ext uri="{28A0092B-C50C-407E-A947-70E740481C1C}">
                <a14:useLocalDpi xmlns:a14="http://schemas.microsoft.com/office/drawing/2010/main" val="0"/>
              </a:ext>
            </a:extLst>
          </a:blip>
          <a:srcRect l="25789" t="13121" r="26612" b="24230"/>
          <a:stretch/>
        </p:blipFill>
        <p:spPr bwMode="auto">
          <a:xfrm>
            <a:off x="5688732" y="2682404"/>
            <a:ext cx="8568952" cy="70492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120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1618456" y="675680"/>
            <a:ext cx="15773400" cy="833040"/>
          </a:xfrm>
          <a:prstGeom prst="rect">
            <a:avLst/>
          </a:prstGeom>
          <a:noFill/>
          <a:ln w="0">
            <a:noFill/>
          </a:ln>
        </p:spPr>
        <p:txBody>
          <a:bodyPr lIns="0" tIns="0" rIns="0" bIns="0" anchor="ctr">
            <a:noAutofit/>
          </a:bodyPr>
          <a:lstStyle/>
          <a:p>
            <a:pPr algn="ctr"/>
            <a:br>
              <a:rPr lang="en-US" sz="3600" b="0" strike="noStrike" spc="-1" dirty="0">
                <a:solidFill>
                  <a:srgbClr val="000000"/>
                </a:solidFill>
                <a:latin typeface="Arial"/>
              </a:rPr>
            </a:br>
            <a:br>
              <a:rPr lang="en-US" sz="3600" b="0" strike="noStrike" spc="-1" dirty="0">
                <a:solidFill>
                  <a:srgbClr val="000000"/>
                </a:solidFill>
                <a:latin typeface="Arial"/>
              </a:rPr>
            </a:br>
            <a:r>
              <a:rPr lang="en-US" sz="3600" b="1" strike="noStrike" spc="-1" dirty="0">
                <a:solidFill>
                  <a:srgbClr val="000000"/>
                </a:solidFill>
                <a:latin typeface="+mj-lt"/>
              </a:rPr>
              <a:t>Cursor Pointer Control Using Eye and Hand Gestures</a:t>
            </a:r>
            <a:br>
              <a:rPr lang="en-US" sz="3600" b="1" strike="noStrike" spc="-1" dirty="0">
                <a:solidFill>
                  <a:srgbClr val="000000"/>
                </a:solidFill>
                <a:latin typeface="+mj-lt"/>
              </a:rPr>
            </a:br>
            <a:br>
              <a:rPr lang="en-US" sz="3600" b="1" strike="noStrike" spc="-1" dirty="0">
                <a:solidFill>
                  <a:srgbClr val="000000"/>
                </a:solidFill>
                <a:latin typeface="+mj-lt"/>
              </a:rPr>
            </a:br>
            <a:endParaRPr lang="en-US" sz="3600" b="1" strike="noStrike" spc="-1" dirty="0">
              <a:solidFill>
                <a:srgbClr val="BE480A"/>
              </a:solidFill>
              <a:latin typeface="+mj-lt"/>
            </a:endParaRPr>
          </a:p>
        </p:txBody>
      </p:sp>
      <p:sp>
        <p:nvSpPr>
          <p:cNvPr id="392"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565200" indent="-457200">
              <a:lnSpc>
                <a:spcPct val="150000"/>
              </a:lnSpc>
              <a:spcBef>
                <a:spcPts val="1417"/>
              </a:spcBef>
              <a:buClr>
                <a:srgbClr val="000000"/>
              </a:buClr>
              <a:buSzPct val="45000"/>
              <a:buFont typeface="Arial" panose="020B0604020202020204" pitchFamily="34" charset="0"/>
              <a:buChar char="•"/>
            </a:pPr>
            <a:r>
              <a:rPr lang="en-US" sz="2800" dirty="0"/>
              <a:t>This project explores an innovative approach to human-computer interaction by combining eye and hand gestures to control the cursor pointer on a computer screen</a:t>
            </a:r>
            <a:r>
              <a:rPr lang="en-US" sz="2800" i="0" dirty="0">
                <a:solidFill>
                  <a:schemeClr val="tx1"/>
                </a:solidFill>
                <a:effectLst/>
                <a:latin typeface="Roboto" panose="020F0502020204030204" pitchFamily="2" charset="0"/>
              </a:rPr>
              <a:t>.</a:t>
            </a:r>
            <a:r>
              <a:rPr lang="en-US" sz="2800" i="0" dirty="0">
                <a:solidFill>
                  <a:schemeClr val="tx1"/>
                </a:solidFill>
                <a:effectLst/>
                <a:latin typeface="Roboto" panose="02000000000000000000" pitchFamily="2" charset="0"/>
              </a:rPr>
              <a:t>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traditional input devices such as a mouse or touchpad are augmented with a system that utilizes both eye tracking technology and hand gestures for a more intuitive and immersive user experience.</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helps the users in controlling a desktop without the usage of the mouse. </a:t>
            </a:r>
          </a:p>
          <a:p>
            <a:pPr marL="565200" indent="-457200">
              <a:lnSpc>
                <a:spcPct val="150000"/>
              </a:lnSpc>
              <a:spcBef>
                <a:spcPts val="1417"/>
              </a:spcBef>
              <a:buClr>
                <a:srgbClr val="000000"/>
              </a:buClr>
              <a:buSzPct val="45000"/>
              <a:buFont typeface="Arial" panose="020B0604020202020204" pitchFamily="34" charset="0"/>
              <a:buChar char="•"/>
            </a:pPr>
            <a:r>
              <a:rPr lang="en-US" sz="2800" dirty="0"/>
              <a:t>The proposed system will use the concepts of eye gestures and hand gestures to control the mouse.</a:t>
            </a:r>
            <a:endParaRPr lang="en-US" sz="2800" b="0" strike="noStrike" spc="-1" dirty="0">
              <a:solidFill>
                <a:schemeClr val="dk1"/>
              </a:solidFill>
              <a:latin typeface="Calibri"/>
            </a:endParaRPr>
          </a:p>
        </p:txBody>
      </p:sp>
      <p:sp>
        <p:nvSpPr>
          <p:cNvPr id="393" name="CustomShape 1"/>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Abstract</a:t>
            </a:r>
            <a:endParaRPr lang="en-US" sz="3600" b="0" u="sng" strike="noStrike" spc="-1" dirty="0">
              <a:solidFill>
                <a:schemeClr val="tx1">
                  <a:lumMod val="95000"/>
                  <a:lumOff val="5000"/>
                </a:schemeClr>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752378"/>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Activity Diagram</a:t>
            </a:r>
            <a:endParaRPr lang="en-US" sz="3600" b="0" u="sng" strike="noStrike" spc="-1" dirty="0">
              <a:solidFill>
                <a:schemeClr val="tx1">
                  <a:lumMod val="95000"/>
                  <a:lumOff val="5000"/>
                </a:schemeClr>
              </a:solidFill>
              <a:latin typeface="Arial"/>
            </a:endParaRPr>
          </a:p>
        </p:txBody>
      </p:sp>
      <p:pic>
        <p:nvPicPr>
          <p:cNvPr id="3" name="Picture 2">
            <a:extLst>
              <a:ext uri="{FF2B5EF4-FFF2-40B4-BE49-F238E27FC236}">
                <a16:creationId xmlns:a16="http://schemas.microsoft.com/office/drawing/2014/main" id="{FB809CF1-55AC-8DB2-8CBC-08EEA2E52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552" y="2682404"/>
            <a:ext cx="13033448" cy="6724720"/>
          </a:xfrm>
          <a:prstGeom prst="rect">
            <a:avLst/>
          </a:prstGeom>
        </p:spPr>
      </p:pic>
    </p:spTree>
    <p:extLst>
      <p:ext uri="{BB962C8B-B14F-4D97-AF65-F5344CB8AC3E}">
        <p14:creationId xmlns:p14="http://schemas.microsoft.com/office/powerpoint/2010/main" val="350982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nSpc>
                <a:spcPct val="150000"/>
              </a:lnSpc>
              <a:spcBef>
                <a:spcPts val="1417"/>
              </a:spcBef>
              <a:buClr>
                <a:srgbClr val="000000"/>
              </a:buClr>
              <a:buSzPct val="45000"/>
              <a:buFont typeface="Wingdings" charset="2"/>
              <a:buChar char=""/>
            </a:pPr>
            <a:r>
              <a:rPr lang="en-US" sz="3200" i="0" dirty="0">
                <a:effectLst/>
                <a:latin typeface="Söhne"/>
              </a:rPr>
              <a:t>Hands-Free Computing</a:t>
            </a:r>
          </a:p>
          <a:p>
            <a:pPr marL="108000">
              <a:lnSpc>
                <a:spcPct val="150000"/>
              </a:lnSpc>
              <a:spcBef>
                <a:spcPts val="1417"/>
              </a:spcBef>
              <a:buClr>
                <a:srgbClr val="000000"/>
              </a:buClr>
              <a:buSzPct val="45000"/>
            </a:pPr>
            <a:endParaRPr lang="en-US" sz="2400" b="0" strike="noStrike" spc="-1" dirty="0">
              <a:solidFill>
                <a:schemeClr val="dk1"/>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ea typeface="DejaVu Sans"/>
              </a:rPr>
              <a:t>Application in Real World</a:t>
            </a:r>
            <a:endParaRPr lang="en-US" sz="3600" b="0" u="sng" strike="noStrike" spc="-1" dirty="0">
              <a:solidFill>
                <a:schemeClr val="tx1">
                  <a:lumMod val="95000"/>
                  <a:lumOff val="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fontScale="25000" lnSpcReduction="20000"/>
          </a:bodyPr>
          <a:lstStyle/>
          <a:p>
            <a:pPr marL="108000">
              <a:lnSpc>
                <a:spcPct val="150000"/>
              </a:lnSpc>
              <a:spcBef>
                <a:spcPts val="1417"/>
              </a:spcBef>
              <a:buClr>
                <a:srgbClr val="000000"/>
              </a:buClr>
              <a:buSzPct val="45000"/>
            </a:pPr>
            <a:r>
              <a:rPr lang="en-US" sz="9600" b="0" strike="noStrike" spc="-1" dirty="0">
                <a:solidFill>
                  <a:schemeClr val="dk1"/>
                </a:solidFill>
                <a:latin typeface="Calibri"/>
              </a:rPr>
              <a:t>1. Initialize necessary libraries and modules such as OpenCV, </a:t>
            </a:r>
            <a:r>
              <a:rPr lang="en-US" sz="9600" b="0" strike="noStrike" spc="-1" dirty="0" err="1">
                <a:solidFill>
                  <a:schemeClr val="dk1"/>
                </a:solidFill>
                <a:latin typeface="Calibri"/>
              </a:rPr>
              <a:t>mediapipe</a:t>
            </a:r>
            <a:r>
              <a:rPr lang="en-US" sz="9600" b="0" strike="noStrike" spc="-1" dirty="0">
                <a:solidFill>
                  <a:schemeClr val="dk1"/>
                </a:solidFill>
                <a:latin typeface="Calibri"/>
              </a:rPr>
              <a:t>, </a:t>
            </a:r>
            <a:r>
              <a:rPr lang="en-US" sz="9600" b="0" strike="noStrike" spc="-1" dirty="0" err="1">
                <a:solidFill>
                  <a:schemeClr val="dk1"/>
                </a:solidFill>
                <a:latin typeface="Calibri"/>
              </a:rPr>
              <a:t>pyautogui</a:t>
            </a:r>
            <a:r>
              <a:rPr lang="en-US" sz="9600" b="0" strike="noStrike" spc="-1" dirty="0">
                <a:solidFill>
                  <a:schemeClr val="dk1"/>
                </a:solidFill>
                <a:latin typeface="Calibri"/>
              </a:rPr>
              <a:t>, etc.</a:t>
            </a:r>
          </a:p>
          <a:p>
            <a:pPr marL="108000">
              <a:lnSpc>
                <a:spcPct val="150000"/>
              </a:lnSpc>
              <a:spcBef>
                <a:spcPts val="1417"/>
              </a:spcBef>
              <a:buClr>
                <a:srgbClr val="000000"/>
              </a:buClr>
              <a:buSzPct val="45000"/>
            </a:pPr>
            <a:r>
              <a:rPr lang="en-US" sz="9600" b="0" strike="noStrike" spc="-1" dirty="0">
                <a:solidFill>
                  <a:schemeClr val="dk1"/>
                </a:solidFill>
                <a:latin typeface="Calibri"/>
              </a:rPr>
              <a:t>2. Set up the camera and check if it's successfully opened.</a:t>
            </a:r>
          </a:p>
          <a:p>
            <a:pPr marL="108000">
              <a:lnSpc>
                <a:spcPct val="150000"/>
              </a:lnSpc>
              <a:spcBef>
                <a:spcPts val="1417"/>
              </a:spcBef>
              <a:buClr>
                <a:srgbClr val="000000"/>
              </a:buClr>
              <a:buSzPct val="45000"/>
            </a:pPr>
            <a:r>
              <a:rPr lang="en-US" sz="9600" b="0" strike="noStrike" spc="-1" dirty="0">
                <a:solidFill>
                  <a:schemeClr val="dk1"/>
                </a:solidFill>
                <a:latin typeface="Calibri"/>
              </a:rPr>
              <a:t>3. Define functions to enable eye control, hand control, and exit the application.</a:t>
            </a:r>
          </a:p>
          <a:p>
            <a:pPr marL="108000">
              <a:lnSpc>
                <a:spcPct val="150000"/>
              </a:lnSpc>
              <a:spcBef>
                <a:spcPts val="1417"/>
              </a:spcBef>
              <a:buClr>
                <a:srgbClr val="000000"/>
              </a:buClr>
              <a:buSzPct val="45000"/>
            </a:pPr>
            <a:r>
              <a:rPr lang="en-US" sz="9600" b="0" strike="noStrike" spc="-1" dirty="0">
                <a:solidFill>
                  <a:schemeClr val="dk1"/>
                </a:solidFill>
                <a:latin typeface="Calibri"/>
              </a:rPr>
              <a:t>    3.1. Function </a:t>
            </a:r>
            <a:r>
              <a:rPr lang="en-US" sz="9600" b="0" strike="noStrike" spc="-1" dirty="0" err="1">
                <a:solidFill>
                  <a:schemeClr val="dk1"/>
                </a:solidFill>
                <a:latin typeface="Calibri"/>
              </a:rPr>
              <a:t>enable_eye_control</a:t>
            </a:r>
            <a:r>
              <a:rPr lang="en-US" sz="9600" b="0" strike="noStrike" spc="-1" dirty="0">
                <a:solidFill>
                  <a:schemeClr val="dk1"/>
                </a:solidFill>
                <a:latin typeface="Calibri"/>
              </a:rPr>
              <a:t>:</a:t>
            </a:r>
          </a:p>
          <a:p>
            <a:pPr marL="108000">
              <a:lnSpc>
                <a:spcPct val="150000"/>
              </a:lnSpc>
              <a:spcBef>
                <a:spcPts val="1417"/>
              </a:spcBef>
              <a:buClr>
                <a:srgbClr val="000000"/>
              </a:buClr>
              <a:buSzPct val="45000"/>
            </a:pPr>
            <a:r>
              <a:rPr lang="en-US" sz="9600" b="0" strike="noStrike" spc="-1" dirty="0">
                <a:solidFill>
                  <a:schemeClr val="dk1"/>
                </a:solidFill>
                <a:latin typeface="Calibri"/>
              </a:rPr>
              <a:t>        3.1.1. Set </a:t>
            </a:r>
            <a:r>
              <a:rPr lang="en-US" sz="9600" b="0" strike="noStrike" spc="-1" dirty="0" err="1">
                <a:solidFill>
                  <a:schemeClr val="dk1"/>
                </a:solidFill>
                <a:latin typeface="Calibri"/>
              </a:rPr>
              <a:t>hand_control_var</a:t>
            </a:r>
            <a:r>
              <a:rPr lang="en-US" sz="9600" b="0" strike="noStrike" spc="-1" dirty="0">
                <a:solidFill>
                  <a:schemeClr val="dk1"/>
                </a:solidFill>
                <a:latin typeface="Calibri"/>
              </a:rPr>
              <a:t> to False and </a:t>
            </a:r>
            <a:r>
              <a:rPr lang="en-US" sz="9600" b="0" strike="noStrike" spc="-1" dirty="0" err="1">
                <a:solidFill>
                  <a:schemeClr val="dk1"/>
                </a:solidFill>
                <a:latin typeface="Calibri"/>
              </a:rPr>
              <a:t>eye_control_var</a:t>
            </a:r>
            <a:r>
              <a:rPr lang="en-US" sz="9600" b="0" strike="noStrike" spc="-1" dirty="0">
                <a:solidFill>
                  <a:schemeClr val="dk1"/>
                </a:solidFill>
                <a:latin typeface="Calibri"/>
              </a:rPr>
              <a:t> to True.</a:t>
            </a:r>
          </a:p>
          <a:p>
            <a:pPr marL="108000">
              <a:lnSpc>
                <a:spcPct val="150000"/>
              </a:lnSpc>
              <a:spcBef>
                <a:spcPts val="1417"/>
              </a:spcBef>
              <a:buClr>
                <a:srgbClr val="000000"/>
              </a:buClr>
              <a:buSzPct val="45000"/>
            </a:pPr>
            <a:r>
              <a:rPr lang="en-US" sz="9600" b="0" strike="noStrike" spc="-1" dirty="0">
                <a:solidFill>
                  <a:schemeClr val="dk1"/>
                </a:solidFill>
                <a:latin typeface="Calibri"/>
              </a:rPr>
              <a:t>        3.1.2. Start a thread for eye control loop which continuously captures eye movements and controls mouse.</a:t>
            </a:r>
          </a:p>
          <a:p>
            <a:pPr marL="108000">
              <a:lnSpc>
                <a:spcPct val="150000"/>
              </a:lnSpc>
              <a:spcBef>
                <a:spcPts val="1417"/>
              </a:spcBef>
              <a:buClr>
                <a:srgbClr val="000000"/>
              </a:buClr>
              <a:buSzPct val="45000"/>
            </a:pPr>
            <a:r>
              <a:rPr lang="en-US" sz="9600" b="0" strike="noStrike" spc="-1" dirty="0">
                <a:solidFill>
                  <a:schemeClr val="dk1"/>
                </a:solidFill>
                <a:latin typeface="Calibri"/>
              </a:rPr>
              <a:t>    3.2. Function </a:t>
            </a:r>
            <a:r>
              <a:rPr lang="en-US" sz="9600" b="0" strike="noStrike" spc="-1" dirty="0" err="1">
                <a:solidFill>
                  <a:schemeClr val="dk1"/>
                </a:solidFill>
                <a:latin typeface="Calibri"/>
              </a:rPr>
              <a:t>enable_hand_control</a:t>
            </a:r>
            <a:r>
              <a:rPr lang="en-US" sz="9600" b="0" strike="noStrike" spc="-1" dirty="0">
                <a:solidFill>
                  <a:schemeClr val="dk1"/>
                </a:solidFill>
                <a:latin typeface="Calibri"/>
              </a:rPr>
              <a:t>:</a:t>
            </a:r>
          </a:p>
          <a:p>
            <a:pPr marL="108000">
              <a:lnSpc>
                <a:spcPct val="150000"/>
              </a:lnSpc>
              <a:spcBef>
                <a:spcPts val="1417"/>
              </a:spcBef>
              <a:buClr>
                <a:srgbClr val="000000"/>
              </a:buClr>
              <a:buSzPct val="45000"/>
            </a:pPr>
            <a:r>
              <a:rPr lang="en-US" sz="9600" b="0" strike="noStrike" spc="-1" dirty="0">
                <a:solidFill>
                  <a:schemeClr val="dk1"/>
                </a:solidFill>
                <a:latin typeface="Calibri"/>
              </a:rPr>
              <a:t>        3.2.1. Set </a:t>
            </a:r>
            <a:r>
              <a:rPr lang="en-US" sz="9600" b="0" strike="noStrike" spc="-1" dirty="0" err="1">
                <a:solidFill>
                  <a:schemeClr val="dk1"/>
                </a:solidFill>
                <a:latin typeface="Calibri"/>
              </a:rPr>
              <a:t>eye_control_var</a:t>
            </a:r>
            <a:r>
              <a:rPr lang="en-US" sz="9600" b="0" strike="noStrike" spc="-1" dirty="0">
                <a:solidFill>
                  <a:schemeClr val="dk1"/>
                </a:solidFill>
                <a:latin typeface="Calibri"/>
              </a:rPr>
              <a:t> to False and </a:t>
            </a:r>
            <a:r>
              <a:rPr lang="en-US" sz="9600" b="0" strike="noStrike" spc="-1" dirty="0" err="1">
                <a:solidFill>
                  <a:schemeClr val="dk1"/>
                </a:solidFill>
                <a:latin typeface="Calibri"/>
              </a:rPr>
              <a:t>hand_control_var</a:t>
            </a:r>
            <a:r>
              <a:rPr lang="en-US" sz="9600" b="0" strike="noStrike" spc="-1" dirty="0">
                <a:solidFill>
                  <a:schemeClr val="dk1"/>
                </a:solidFill>
                <a:latin typeface="Calibri"/>
              </a:rPr>
              <a:t> to True.</a:t>
            </a:r>
          </a:p>
          <a:p>
            <a:pPr marL="108000">
              <a:lnSpc>
                <a:spcPct val="150000"/>
              </a:lnSpc>
              <a:spcBef>
                <a:spcPts val="1417"/>
              </a:spcBef>
              <a:buClr>
                <a:srgbClr val="000000"/>
              </a:buClr>
              <a:buSzPct val="45000"/>
            </a:pPr>
            <a:r>
              <a:rPr lang="en-US" sz="9600" b="0" strike="noStrike" spc="-1" dirty="0">
                <a:solidFill>
                  <a:schemeClr val="dk1"/>
                </a:solidFill>
                <a:latin typeface="Calibri"/>
              </a:rPr>
              <a:t>        3.2.2. Initialize hand tracking detector.</a:t>
            </a:r>
          </a:p>
          <a:p>
            <a:pPr marL="108000">
              <a:lnSpc>
                <a:spcPct val="150000"/>
              </a:lnSpc>
              <a:spcBef>
                <a:spcPts val="1417"/>
              </a:spcBef>
              <a:buClr>
                <a:srgbClr val="000000"/>
              </a:buClr>
              <a:buSzPct val="45000"/>
            </a:pPr>
            <a:r>
              <a:rPr lang="en-US" sz="9600" b="0" strike="noStrike" spc="-1" dirty="0">
                <a:solidFill>
                  <a:schemeClr val="dk1"/>
                </a:solidFill>
                <a:latin typeface="Calibri"/>
              </a:rPr>
              <a:t>        3.2.3. Start a thread for hand control loop which continuously captures hand gestures and performs actions accordingly.</a:t>
            </a:r>
          </a:p>
          <a:p>
            <a:pPr marL="108000">
              <a:lnSpc>
                <a:spcPct val="150000"/>
              </a:lnSpc>
              <a:spcBef>
                <a:spcPts val="1417"/>
              </a:spcBef>
              <a:buClr>
                <a:srgbClr val="000000"/>
              </a:buClr>
              <a:buSzPct val="45000"/>
            </a:pPr>
            <a:endParaRPr lang="en-US" sz="2400" b="0" strike="noStrike" spc="-1" dirty="0">
              <a:solidFill>
                <a:schemeClr val="dk1"/>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3735911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fontScale="25000" lnSpcReduction="20000"/>
          </a:bodyPr>
          <a:lstStyle/>
          <a:p>
            <a:pPr marL="108000">
              <a:lnSpc>
                <a:spcPct val="150000"/>
              </a:lnSpc>
              <a:spcBef>
                <a:spcPts val="1417"/>
              </a:spcBef>
              <a:buClr>
                <a:srgbClr val="000000"/>
              </a:buClr>
              <a:buSzPct val="45000"/>
            </a:pPr>
            <a:r>
              <a:rPr lang="en-US" sz="9600" b="0" strike="noStrike" spc="-1" dirty="0">
                <a:solidFill>
                  <a:schemeClr val="dk1"/>
                </a:solidFill>
                <a:latin typeface="Calibri"/>
              </a:rPr>
              <a:t> 3.3. Function </a:t>
            </a:r>
            <a:r>
              <a:rPr lang="en-US" sz="9600" b="0" strike="noStrike" spc="-1" dirty="0" err="1">
                <a:solidFill>
                  <a:schemeClr val="dk1"/>
                </a:solidFill>
                <a:latin typeface="Calibri"/>
              </a:rPr>
              <a:t>exit_application</a:t>
            </a:r>
            <a:r>
              <a:rPr lang="en-US" sz="9600" b="0" strike="noStrike" spc="-1" dirty="0">
                <a:solidFill>
                  <a:schemeClr val="dk1"/>
                </a:solidFill>
                <a:latin typeface="Calibri"/>
              </a:rPr>
              <a:t>:</a:t>
            </a:r>
          </a:p>
          <a:p>
            <a:pPr marL="108000">
              <a:lnSpc>
                <a:spcPct val="150000"/>
              </a:lnSpc>
              <a:spcBef>
                <a:spcPts val="1417"/>
              </a:spcBef>
              <a:buClr>
                <a:srgbClr val="000000"/>
              </a:buClr>
              <a:buSzPct val="45000"/>
            </a:pPr>
            <a:r>
              <a:rPr lang="en-US" sz="9600" b="0" strike="noStrike" spc="-1" dirty="0">
                <a:solidFill>
                  <a:schemeClr val="dk1"/>
                </a:solidFill>
                <a:latin typeface="Calibri"/>
              </a:rPr>
              <a:t>        3.3.1. If eye control thread is running, set </a:t>
            </a:r>
            <a:r>
              <a:rPr lang="en-US" sz="9600" b="0" strike="noStrike" spc="-1" dirty="0" err="1">
                <a:solidFill>
                  <a:schemeClr val="dk1"/>
                </a:solidFill>
                <a:latin typeface="Calibri"/>
              </a:rPr>
              <a:t>eye_control_var</a:t>
            </a:r>
            <a:r>
              <a:rPr lang="en-US" sz="9600" b="0" strike="noStrike" spc="-1" dirty="0">
                <a:solidFill>
                  <a:schemeClr val="dk1"/>
                </a:solidFill>
                <a:latin typeface="Calibri"/>
              </a:rPr>
              <a:t> to False and wait for it to finish.</a:t>
            </a:r>
          </a:p>
          <a:p>
            <a:pPr marL="108000">
              <a:lnSpc>
                <a:spcPct val="150000"/>
              </a:lnSpc>
              <a:spcBef>
                <a:spcPts val="1417"/>
              </a:spcBef>
              <a:buClr>
                <a:srgbClr val="000000"/>
              </a:buClr>
              <a:buSzPct val="45000"/>
            </a:pPr>
            <a:r>
              <a:rPr lang="en-US" sz="9600" b="0" strike="noStrike" spc="-1" dirty="0">
                <a:solidFill>
                  <a:schemeClr val="dk1"/>
                </a:solidFill>
                <a:latin typeface="Calibri"/>
              </a:rPr>
              <a:t>        3.3.2. If hand control thread is running, set </a:t>
            </a:r>
            <a:r>
              <a:rPr lang="en-US" sz="9600" b="0" strike="noStrike" spc="-1" dirty="0" err="1">
                <a:solidFill>
                  <a:schemeClr val="dk1"/>
                </a:solidFill>
                <a:latin typeface="Calibri"/>
              </a:rPr>
              <a:t>hand_control_var</a:t>
            </a:r>
            <a:r>
              <a:rPr lang="en-US" sz="9600" b="0" strike="noStrike" spc="-1" dirty="0">
                <a:solidFill>
                  <a:schemeClr val="dk1"/>
                </a:solidFill>
                <a:latin typeface="Calibri"/>
              </a:rPr>
              <a:t> to False and wait for it to finish.</a:t>
            </a:r>
          </a:p>
          <a:p>
            <a:pPr marL="108000">
              <a:lnSpc>
                <a:spcPct val="150000"/>
              </a:lnSpc>
              <a:spcBef>
                <a:spcPts val="1417"/>
              </a:spcBef>
              <a:buClr>
                <a:srgbClr val="000000"/>
              </a:buClr>
              <a:buSzPct val="45000"/>
            </a:pPr>
            <a:r>
              <a:rPr lang="en-US" sz="9600" b="0" strike="noStrike" spc="-1" dirty="0">
                <a:solidFill>
                  <a:schemeClr val="dk1"/>
                </a:solidFill>
                <a:latin typeface="Calibri"/>
              </a:rPr>
              <a:t>        3.3.3. Close the </a:t>
            </a:r>
            <a:r>
              <a:rPr lang="en-US" sz="9600" b="0" strike="noStrike" spc="-1" dirty="0" err="1">
                <a:solidFill>
                  <a:schemeClr val="dk1"/>
                </a:solidFill>
                <a:latin typeface="Calibri"/>
              </a:rPr>
              <a:t>Tkinter</a:t>
            </a:r>
            <a:r>
              <a:rPr lang="en-US" sz="9600" b="0" strike="noStrike" spc="-1" dirty="0">
                <a:solidFill>
                  <a:schemeClr val="dk1"/>
                </a:solidFill>
                <a:latin typeface="Calibri"/>
              </a:rPr>
              <a:t> window and exit the application.</a:t>
            </a:r>
          </a:p>
          <a:p>
            <a:pPr marL="108000">
              <a:lnSpc>
                <a:spcPct val="150000"/>
              </a:lnSpc>
              <a:spcBef>
                <a:spcPts val="1417"/>
              </a:spcBef>
              <a:buClr>
                <a:srgbClr val="000000"/>
              </a:buClr>
              <a:buSzPct val="45000"/>
            </a:pPr>
            <a:endParaRPr lang="en-US" sz="9600" b="0" strike="noStrike" spc="-1" dirty="0">
              <a:solidFill>
                <a:schemeClr val="dk1"/>
              </a:solidFill>
              <a:latin typeface="Calibri"/>
            </a:endParaRPr>
          </a:p>
          <a:p>
            <a:pPr marL="108000">
              <a:lnSpc>
                <a:spcPct val="150000"/>
              </a:lnSpc>
              <a:spcBef>
                <a:spcPts val="1417"/>
              </a:spcBef>
              <a:buClr>
                <a:srgbClr val="000000"/>
              </a:buClr>
              <a:buSzPct val="45000"/>
            </a:pPr>
            <a:r>
              <a:rPr lang="en-US" sz="9600" b="0" strike="noStrike" spc="-1" dirty="0">
                <a:solidFill>
                  <a:schemeClr val="dk1"/>
                </a:solidFill>
                <a:latin typeface="Calibri"/>
              </a:rPr>
              <a:t>4. Create the main </a:t>
            </a:r>
            <a:r>
              <a:rPr lang="en-US" sz="9600" b="0" strike="noStrike" spc="-1" dirty="0" err="1">
                <a:solidFill>
                  <a:schemeClr val="dk1"/>
                </a:solidFill>
                <a:latin typeface="Calibri"/>
              </a:rPr>
              <a:t>Tkinter</a:t>
            </a:r>
            <a:r>
              <a:rPr lang="en-US" sz="9600" b="0" strike="noStrike" spc="-1" dirty="0">
                <a:solidFill>
                  <a:schemeClr val="dk1"/>
                </a:solidFill>
                <a:latin typeface="Calibri"/>
              </a:rPr>
              <a:t> window.</a:t>
            </a:r>
          </a:p>
          <a:p>
            <a:pPr marL="108000">
              <a:lnSpc>
                <a:spcPct val="150000"/>
              </a:lnSpc>
              <a:spcBef>
                <a:spcPts val="1417"/>
              </a:spcBef>
              <a:buClr>
                <a:srgbClr val="000000"/>
              </a:buClr>
              <a:buSzPct val="45000"/>
            </a:pPr>
            <a:r>
              <a:rPr lang="en-US" sz="9600" b="0" strike="noStrike" spc="-1" dirty="0">
                <a:solidFill>
                  <a:schemeClr val="dk1"/>
                </a:solidFill>
                <a:latin typeface="Calibri"/>
              </a:rPr>
              <a:t>5. Create radio buttons for enabling eye control and hand control.</a:t>
            </a:r>
          </a:p>
          <a:p>
            <a:pPr marL="108000">
              <a:lnSpc>
                <a:spcPct val="150000"/>
              </a:lnSpc>
              <a:spcBef>
                <a:spcPts val="1417"/>
              </a:spcBef>
              <a:buClr>
                <a:srgbClr val="000000"/>
              </a:buClr>
              <a:buSzPct val="45000"/>
            </a:pPr>
            <a:r>
              <a:rPr lang="en-US" sz="9600" b="0" strike="noStrike" spc="-1" dirty="0">
                <a:solidFill>
                  <a:schemeClr val="dk1"/>
                </a:solidFill>
                <a:latin typeface="Calibri"/>
              </a:rPr>
              <a:t>6. Create an exit button.</a:t>
            </a:r>
          </a:p>
          <a:p>
            <a:pPr marL="108000">
              <a:lnSpc>
                <a:spcPct val="150000"/>
              </a:lnSpc>
              <a:spcBef>
                <a:spcPts val="1417"/>
              </a:spcBef>
              <a:buClr>
                <a:srgbClr val="000000"/>
              </a:buClr>
              <a:buSzPct val="45000"/>
            </a:pPr>
            <a:r>
              <a:rPr lang="en-US" sz="9600" b="0" strike="noStrike" spc="-1" dirty="0">
                <a:solidFill>
                  <a:schemeClr val="dk1"/>
                </a:solidFill>
                <a:latin typeface="Calibri"/>
              </a:rPr>
              <a:t>7. Start the main event loop.</a:t>
            </a:r>
          </a:p>
          <a:p>
            <a:pPr marL="108000">
              <a:lnSpc>
                <a:spcPct val="150000"/>
              </a:lnSpc>
              <a:spcBef>
                <a:spcPts val="1417"/>
              </a:spcBef>
              <a:buClr>
                <a:srgbClr val="000000"/>
              </a:buClr>
              <a:buSzPct val="45000"/>
            </a:pPr>
            <a:endParaRPr lang="en-US" sz="9600" b="0" strike="noStrike" spc="-1" dirty="0">
              <a:solidFill>
                <a:schemeClr val="dk1"/>
              </a:solidFill>
              <a:latin typeface="Calibri"/>
            </a:endParaRPr>
          </a:p>
          <a:p>
            <a:pPr marL="108000">
              <a:lnSpc>
                <a:spcPct val="150000"/>
              </a:lnSpc>
              <a:spcBef>
                <a:spcPts val="1417"/>
              </a:spcBef>
              <a:buClr>
                <a:srgbClr val="000000"/>
              </a:buClr>
              <a:buSzPct val="45000"/>
            </a:pPr>
            <a:r>
              <a:rPr lang="en-US" sz="9600" b="0" strike="noStrike" spc="-1" dirty="0">
                <a:solidFill>
                  <a:schemeClr val="dk1"/>
                </a:solidFill>
                <a:latin typeface="Calibri"/>
              </a:rPr>
              <a:t>8. Define </a:t>
            </a:r>
            <a:r>
              <a:rPr lang="en-US" sz="9600" b="0" strike="noStrike" spc="-1" dirty="0" err="1">
                <a:solidFill>
                  <a:schemeClr val="dk1"/>
                </a:solidFill>
                <a:latin typeface="Calibri"/>
              </a:rPr>
              <a:t>HandGesture</a:t>
            </a:r>
            <a:r>
              <a:rPr lang="en-US" sz="9600" b="0" strike="noStrike" spc="-1" dirty="0">
                <a:solidFill>
                  <a:schemeClr val="dk1"/>
                </a:solidFill>
                <a:latin typeface="Calibri"/>
              </a:rPr>
              <a:t> module:</a:t>
            </a: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2864163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fontScale="25000" lnSpcReduction="20000"/>
          </a:bodyPr>
          <a:lstStyle/>
          <a:p>
            <a:pPr marL="108000">
              <a:lnSpc>
                <a:spcPct val="150000"/>
              </a:lnSpc>
              <a:spcBef>
                <a:spcPts val="1417"/>
              </a:spcBef>
              <a:buClr>
                <a:srgbClr val="000000"/>
              </a:buClr>
              <a:buSzPct val="45000"/>
            </a:pPr>
            <a:r>
              <a:rPr lang="en-US" sz="9600" b="0" strike="noStrike" spc="-1" dirty="0">
                <a:solidFill>
                  <a:schemeClr val="dk1"/>
                </a:solidFill>
                <a:latin typeface="Calibri"/>
              </a:rPr>
              <a:t> 8.1. Initialize necessary libraries and modules for hand gesture control.</a:t>
            </a:r>
          </a:p>
          <a:p>
            <a:pPr marL="108000">
              <a:lnSpc>
                <a:spcPct val="150000"/>
              </a:lnSpc>
              <a:spcBef>
                <a:spcPts val="1417"/>
              </a:spcBef>
              <a:buClr>
                <a:srgbClr val="000000"/>
              </a:buClr>
              <a:buSzPct val="45000"/>
            </a:pPr>
            <a:r>
              <a:rPr lang="en-US" sz="9600" b="0" strike="noStrike" spc="-1" dirty="0">
                <a:solidFill>
                  <a:schemeClr val="dk1"/>
                </a:solidFill>
                <a:latin typeface="Calibri"/>
              </a:rPr>
              <a:t>    8.2. Define function </a:t>
            </a:r>
            <a:r>
              <a:rPr lang="en-US" sz="9600" b="0" strike="noStrike" spc="-1" dirty="0" err="1">
                <a:solidFill>
                  <a:schemeClr val="dk1"/>
                </a:solidFill>
                <a:latin typeface="Calibri"/>
              </a:rPr>
              <a:t>HandTracker</a:t>
            </a:r>
            <a:r>
              <a:rPr lang="en-US" sz="9600" b="0" strike="noStrike" spc="-1" dirty="0">
                <a:solidFill>
                  <a:schemeClr val="dk1"/>
                </a:solidFill>
                <a:latin typeface="Calibri"/>
              </a:rPr>
              <a:t>:</a:t>
            </a:r>
          </a:p>
          <a:p>
            <a:pPr marL="108000">
              <a:lnSpc>
                <a:spcPct val="150000"/>
              </a:lnSpc>
              <a:spcBef>
                <a:spcPts val="1417"/>
              </a:spcBef>
              <a:buClr>
                <a:srgbClr val="000000"/>
              </a:buClr>
              <a:buSzPct val="45000"/>
            </a:pPr>
            <a:r>
              <a:rPr lang="en-US" sz="9600" b="0" strike="noStrike" spc="-1" dirty="0">
                <a:solidFill>
                  <a:schemeClr val="dk1"/>
                </a:solidFill>
                <a:latin typeface="Calibri"/>
              </a:rPr>
              <a:t>        8.2.1. Read frames from the camera.</a:t>
            </a:r>
          </a:p>
          <a:p>
            <a:pPr marL="108000">
              <a:lnSpc>
                <a:spcPct val="150000"/>
              </a:lnSpc>
              <a:spcBef>
                <a:spcPts val="1417"/>
              </a:spcBef>
              <a:buClr>
                <a:srgbClr val="000000"/>
              </a:buClr>
              <a:buSzPct val="45000"/>
            </a:pPr>
            <a:r>
              <a:rPr lang="en-US" sz="9600" b="0" strike="noStrike" spc="-1" dirty="0">
                <a:solidFill>
                  <a:schemeClr val="dk1"/>
                </a:solidFill>
                <a:latin typeface="Calibri"/>
              </a:rPr>
              <a:t>        8.2.2. Process the frames to detect hand landmarks.</a:t>
            </a:r>
          </a:p>
          <a:p>
            <a:pPr marL="108000">
              <a:lnSpc>
                <a:spcPct val="150000"/>
              </a:lnSpc>
              <a:spcBef>
                <a:spcPts val="1417"/>
              </a:spcBef>
              <a:buClr>
                <a:srgbClr val="000000"/>
              </a:buClr>
              <a:buSzPct val="45000"/>
            </a:pPr>
            <a:r>
              <a:rPr lang="en-US" sz="9600" b="0" strike="noStrike" spc="-1" dirty="0">
                <a:solidFill>
                  <a:schemeClr val="dk1"/>
                </a:solidFill>
                <a:latin typeface="Calibri"/>
              </a:rPr>
              <a:t>        8.2.3. Analyze hand gestures to perform actions like scrolling, adjusting volume, and controlling cursor.</a:t>
            </a:r>
          </a:p>
          <a:p>
            <a:pPr marL="108000">
              <a:lnSpc>
                <a:spcPct val="150000"/>
              </a:lnSpc>
              <a:spcBef>
                <a:spcPts val="1417"/>
              </a:spcBef>
              <a:buClr>
                <a:srgbClr val="000000"/>
              </a:buClr>
              <a:buSzPct val="45000"/>
            </a:pPr>
            <a:r>
              <a:rPr lang="en-US" sz="9600" b="0" strike="noStrike" spc="-1" dirty="0">
                <a:solidFill>
                  <a:schemeClr val="dk1"/>
                </a:solidFill>
                <a:latin typeface="Calibri"/>
              </a:rPr>
              <a:t>        8.2.4. Update the user interface with the actions performed.</a:t>
            </a:r>
          </a:p>
          <a:p>
            <a:pPr marL="108000">
              <a:lnSpc>
                <a:spcPct val="150000"/>
              </a:lnSpc>
              <a:spcBef>
                <a:spcPts val="1417"/>
              </a:spcBef>
              <a:buClr>
                <a:srgbClr val="000000"/>
              </a:buClr>
              <a:buSzPct val="45000"/>
            </a:pPr>
            <a:r>
              <a:rPr lang="en-US" sz="9600" b="0" strike="noStrike" spc="-1" dirty="0">
                <a:solidFill>
                  <a:schemeClr val="dk1"/>
                </a:solidFill>
                <a:latin typeface="Calibri"/>
              </a:rPr>
              <a:t>        8.2.5. Repeat the process in a loop until hand control is disabled.</a:t>
            </a:r>
          </a:p>
          <a:p>
            <a:pPr marL="108000">
              <a:lnSpc>
                <a:spcPct val="150000"/>
              </a:lnSpc>
              <a:spcBef>
                <a:spcPts val="1417"/>
              </a:spcBef>
              <a:buClr>
                <a:srgbClr val="000000"/>
              </a:buClr>
              <a:buSzPct val="45000"/>
            </a:pPr>
            <a:endParaRPr lang="en-US" sz="9600" b="0" strike="noStrike" spc="-1" dirty="0">
              <a:solidFill>
                <a:schemeClr val="dk1"/>
              </a:solidFill>
              <a:latin typeface="Calibri"/>
            </a:endParaRPr>
          </a:p>
          <a:p>
            <a:pPr marL="108000">
              <a:lnSpc>
                <a:spcPct val="150000"/>
              </a:lnSpc>
              <a:spcBef>
                <a:spcPts val="1417"/>
              </a:spcBef>
              <a:buClr>
                <a:srgbClr val="000000"/>
              </a:buClr>
              <a:buSzPct val="45000"/>
            </a:pPr>
            <a:r>
              <a:rPr lang="en-US" sz="9600" b="0" strike="noStrike" spc="-1" dirty="0">
                <a:solidFill>
                  <a:schemeClr val="dk1"/>
                </a:solidFill>
                <a:latin typeface="Calibri"/>
              </a:rPr>
              <a:t>9. Define </a:t>
            </a:r>
            <a:r>
              <a:rPr lang="en-US" sz="9600" b="0" strike="noStrike" spc="-1" dirty="0" err="1">
                <a:solidFill>
                  <a:schemeClr val="dk1"/>
                </a:solidFill>
                <a:latin typeface="Calibri"/>
              </a:rPr>
              <a:t>EyeGesture</a:t>
            </a:r>
            <a:r>
              <a:rPr lang="en-US" sz="9600" b="0" strike="noStrike" spc="-1" dirty="0">
                <a:solidFill>
                  <a:schemeClr val="dk1"/>
                </a:solidFill>
                <a:latin typeface="Calibri"/>
              </a:rPr>
              <a:t> module:</a:t>
            </a:r>
          </a:p>
          <a:p>
            <a:pPr marL="108000">
              <a:lnSpc>
                <a:spcPct val="150000"/>
              </a:lnSpc>
              <a:spcBef>
                <a:spcPts val="1417"/>
              </a:spcBef>
              <a:buClr>
                <a:srgbClr val="000000"/>
              </a:buClr>
              <a:buSzPct val="45000"/>
            </a:pPr>
            <a:r>
              <a:rPr lang="en-US" sz="9600" b="0" strike="noStrike" spc="-1" dirty="0">
                <a:solidFill>
                  <a:schemeClr val="dk1"/>
                </a:solidFill>
                <a:latin typeface="Calibri"/>
              </a:rPr>
              <a:t>    9.1. Initialize necessary libraries and modules for eye gesture control.</a:t>
            </a:r>
          </a:p>
          <a:p>
            <a:pPr marL="108000">
              <a:lnSpc>
                <a:spcPct val="150000"/>
              </a:lnSpc>
              <a:spcBef>
                <a:spcPts val="1417"/>
              </a:spcBef>
              <a:buClr>
                <a:srgbClr val="000000"/>
              </a:buClr>
              <a:buSzPct val="45000"/>
            </a:pPr>
            <a:r>
              <a:rPr lang="en-US" sz="9600" b="0" strike="noStrike" spc="-1" dirty="0">
                <a:solidFill>
                  <a:schemeClr val="dk1"/>
                </a:solidFill>
                <a:latin typeface="Calibri"/>
              </a:rPr>
              <a:t>    9.2. Define function </a:t>
            </a:r>
            <a:r>
              <a:rPr lang="en-US" sz="9600" b="0" strike="noStrike" spc="-1" dirty="0" err="1">
                <a:solidFill>
                  <a:schemeClr val="dk1"/>
                </a:solidFill>
                <a:latin typeface="Calibri"/>
              </a:rPr>
              <a:t>EyeCaptureMovement</a:t>
            </a:r>
            <a:r>
              <a:rPr lang="en-US" sz="9600" b="0" strike="noStrike" spc="-1" dirty="0">
                <a:solidFill>
                  <a:schemeClr val="dk1"/>
                </a:solidFill>
                <a:latin typeface="Calibri"/>
              </a:rPr>
              <a:t>:</a:t>
            </a: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3563105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7745588"/>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45000"/>
            </a:pPr>
            <a:r>
              <a:rPr lang="en-US" sz="2400" b="0" strike="noStrike" spc="-1" dirty="0">
                <a:solidFill>
                  <a:schemeClr val="dk1"/>
                </a:solidFill>
                <a:latin typeface="Calibri"/>
              </a:rPr>
              <a:t>        9.2.1. Read frames from the camera.</a:t>
            </a:r>
          </a:p>
          <a:p>
            <a:pPr marL="108000">
              <a:lnSpc>
                <a:spcPct val="150000"/>
              </a:lnSpc>
              <a:spcBef>
                <a:spcPts val="1417"/>
              </a:spcBef>
              <a:buClr>
                <a:srgbClr val="000000"/>
              </a:buClr>
              <a:buSzPct val="45000"/>
            </a:pPr>
            <a:r>
              <a:rPr lang="en-US" sz="2400" b="0" strike="noStrike" spc="-1" dirty="0">
                <a:solidFill>
                  <a:schemeClr val="dk1"/>
                </a:solidFill>
                <a:latin typeface="Calibri"/>
              </a:rPr>
              <a:t>        9.2.2. Process the frames to detect facial landmarks.</a:t>
            </a:r>
          </a:p>
          <a:p>
            <a:pPr marL="108000">
              <a:lnSpc>
                <a:spcPct val="150000"/>
              </a:lnSpc>
              <a:spcBef>
                <a:spcPts val="1417"/>
              </a:spcBef>
              <a:buClr>
                <a:srgbClr val="000000"/>
              </a:buClr>
              <a:buSzPct val="45000"/>
            </a:pPr>
            <a:r>
              <a:rPr lang="en-US" sz="2400" b="0" strike="noStrike" spc="-1" dirty="0">
                <a:solidFill>
                  <a:schemeClr val="dk1"/>
                </a:solidFill>
                <a:latin typeface="Calibri"/>
              </a:rPr>
              <a:t>        9.2.3. Analyze eye movements to perform actions like clicking and double-clicking.</a:t>
            </a:r>
          </a:p>
          <a:p>
            <a:pPr marL="108000">
              <a:lnSpc>
                <a:spcPct val="150000"/>
              </a:lnSpc>
              <a:spcBef>
                <a:spcPts val="1417"/>
              </a:spcBef>
              <a:buClr>
                <a:srgbClr val="000000"/>
              </a:buClr>
              <a:buSzPct val="45000"/>
            </a:pPr>
            <a:r>
              <a:rPr lang="en-US" sz="2400" b="0" strike="noStrike" spc="-1" dirty="0">
                <a:solidFill>
                  <a:schemeClr val="dk1"/>
                </a:solidFill>
                <a:latin typeface="Calibri"/>
              </a:rPr>
              <a:t>        9.2.4. Update the user interface with the actions performed.</a:t>
            </a:r>
          </a:p>
          <a:p>
            <a:pPr marL="108000">
              <a:lnSpc>
                <a:spcPct val="150000"/>
              </a:lnSpc>
              <a:spcBef>
                <a:spcPts val="1417"/>
              </a:spcBef>
              <a:buClr>
                <a:srgbClr val="000000"/>
              </a:buClr>
              <a:buSzPct val="45000"/>
            </a:pPr>
            <a:r>
              <a:rPr lang="en-US" sz="2400" b="0" strike="noStrike" spc="-1" dirty="0">
                <a:solidFill>
                  <a:schemeClr val="dk1"/>
                </a:solidFill>
                <a:latin typeface="Calibri"/>
              </a:rPr>
              <a:t>        9.2.5. Repeat the process in a loop until eye control is disabled.</a:t>
            </a:r>
          </a:p>
          <a:p>
            <a:pPr marL="108000">
              <a:lnSpc>
                <a:spcPct val="150000"/>
              </a:lnSpc>
              <a:spcBef>
                <a:spcPts val="1417"/>
              </a:spcBef>
              <a:buClr>
                <a:srgbClr val="000000"/>
              </a:buClr>
              <a:buSzPct val="45000"/>
            </a:pPr>
            <a:endParaRPr lang="en-US" sz="2400" b="0" strike="noStrike" spc="-1" dirty="0">
              <a:solidFill>
                <a:schemeClr val="dk1"/>
              </a:solidFill>
              <a:latin typeface="Calibri"/>
            </a:endParaRPr>
          </a:p>
          <a:p>
            <a:pPr marL="108000">
              <a:lnSpc>
                <a:spcPct val="150000"/>
              </a:lnSpc>
              <a:spcBef>
                <a:spcPts val="1417"/>
              </a:spcBef>
              <a:buClr>
                <a:srgbClr val="000000"/>
              </a:buClr>
              <a:buSzPct val="45000"/>
            </a:pPr>
            <a:r>
              <a:rPr lang="en-US" sz="2400" b="0" strike="noStrike" spc="-1" dirty="0">
                <a:solidFill>
                  <a:schemeClr val="dk1"/>
                </a:solidFill>
                <a:latin typeface="Calibri"/>
              </a:rPr>
              <a:t>10. Release the camera.</a:t>
            </a: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Pseudo code</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227148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Screen Shots</a:t>
            </a:r>
            <a:endParaRPr lang="en-US" sz="3600" b="0" u="sng" strike="noStrike" spc="-1" dirty="0">
              <a:solidFill>
                <a:schemeClr val="tx1">
                  <a:lumMod val="95000"/>
                  <a:lumOff val="5000"/>
                </a:schemeClr>
              </a:solidFill>
              <a:latin typeface="Arial"/>
            </a:endParaRPr>
          </a:p>
        </p:txBody>
      </p:sp>
      <p:sp>
        <p:nvSpPr>
          <p:cNvPr id="3" name="Title 2">
            <a:extLst>
              <a:ext uri="{FF2B5EF4-FFF2-40B4-BE49-F238E27FC236}">
                <a16:creationId xmlns:a16="http://schemas.microsoft.com/office/drawing/2014/main" id="{E0689121-EF51-C710-1C0B-686B299411B6}"/>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5A098D12-F6C6-B715-C0D2-31D57006A0AA}"/>
              </a:ext>
            </a:extLst>
          </p:cNvPr>
          <p:cNvPicPr>
            <a:picLocks noChangeAspect="1"/>
          </p:cNvPicPr>
          <p:nvPr/>
        </p:nvPicPr>
        <p:blipFill rotWithShape="1">
          <a:blip r:embed="rId2">
            <a:extLst>
              <a:ext uri="{28A0092B-C50C-407E-A947-70E740481C1C}">
                <a14:useLocalDpi xmlns:a14="http://schemas.microsoft.com/office/drawing/2010/main" val="0"/>
              </a:ext>
            </a:extLst>
          </a:blip>
          <a:srcRect l="54074" t="21089" r="25942" b="52580"/>
          <a:stretch/>
        </p:blipFill>
        <p:spPr>
          <a:xfrm>
            <a:off x="5688732" y="2754412"/>
            <a:ext cx="7920880" cy="6523077"/>
          </a:xfrm>
          <a:prstGeom prst="rect">
            <a:avLst/>
          </a:prstGeom>
        </p:spPr>
      </p:pic>
    </p:spTree>
    <p:extLst>
      <p:ext uri="{BB962C8B-B14F-4D97-AF65-F5344CB8AC3E}">
        <p14:creationId xmlns:p14="http://schemas.microsoft.com/office/powerpoint/2010/main" val="336681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Screen Shots</a:t>
            </a:r>
            <a:endParaRPr lang="en-US" sz="3600" b="0" u="sng" strike="noStrike" spc="-1" dirty="0">
              <a:solidFill>
                <a:schemeClr val="tx1">
                  <a:lumMod val="95000"/>
                  <a:lumOff val="5000"/>
                </a:schemeClr>
              </a:solidFill>
              <a:latin typeface="Arial"/>
            </a:endParaRPr>
          </a:p>
        </p:txBody>
      </p:sp>
      <p:sp>
        <p:nvSpPr>
          <p:cNvPr id="3" name="Title 2">
            <a:extLst>
              <a:ext uri="{FF2B5EF4-FFF2-40B4-BE49-F238E27FC236}">
                <a16:creationId xmlns:a16="http://schemas.microsoft.com/office/drawing/2014/main" id="{E0689121-EF51-C710-1C0B-686B299411B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649C414-9FE6-E136-B4DD-0328F1AB5840}"/>
              </a:ext>
            </a:extLst>
          </p:cNvPr>
          <p:cNvPicPr>
            <a:picLocks noChangeAspect="1"/>
          </p:cNvPicPr>
          <p:nvPr/>
        </p:nvPicPr>
        <p:blipFill rotWithShape="1">
          <a:blip r:embed="rId2">
            <a:extLst>
              <a:ext uri="{28A0092B-C50C-407E-A947-70E740481C1C}">
                <a14:useLocalDpi xmlns:a14="http://schemas.microsoft.com/office/drawing/2010/main" val="0"/>
              </a:ext>
            </a:extLst>
          </a:blip>
          <a:srcRect l="26432" r="2442" b="33165"/>
          <a:stretch/>
        </p:blipFill>
        <p:spPr>
          <a:xfrm>
            <a:off x="3312468" y="2870820"/>
            <a:ext cx="12169352" cy="7146900"/>
          </a:xfrm>
          <a:prstGeom prst="rect">
            <a:avLst/>
          </a:prstGeom>
        </p:spPr>
      </p:pic>
    </p:spTree>
    <p:extLst>
      <p:ext uri="{BB962C8B-B14F-4D97-AF65-F5344CB8AC3E}">
        <p14:creationId xmlns:p14="http://schemas.microsoft.com/office/powerpoint/2010/main" val="3863994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Screen Shots</a:t>
            </a:r>
            <a:endParaRPr lang="en-US" sz="3600" b="0" u="sng" strike="noStrike" spc="-1" dirty="0">
              <a:solidFill>
                <a:schemeClr val="tx1">
                  <a:lumMod val="95000"/>
                  <a:lumOff val="5000"/>
                </a:schemeClr>
              </a:solidFill>
              <a:latin typeface="Arial"/>
            </a:endParaRPr>
          </a:p>
        </p:txBody>
      </p:sp>
      <p:sp>
        <p:nvSpPr>
          <p:cNvPr id="3" name="Title 2">
            <a:extLst>
              <a:ext uri="{FF2B5EF4-FFF2-40B4-BE49-F238E27FC236}">
                <a16:creationId xmlns:a16="http://schemas.microsoft.com/office/drawing/2014/main" id="{E0689121-EF51-C710-1C0B-686B299411B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C0F0856-FCA6-D87E-6676-C1941DBB1162}"/>
              </a:ext>
            </a:extLst>
          </p:cNvPr>
          <p:cNvPicPr>
            <a:picLocks noChangeAspect="1"/>
          </p:cNvPicPr>
          <p:nvPr/>
        </p:nvPicPr>
        <p:blipFill rotWithShape="1">
          <a:blip r:embed="rId2">
            <a:extLst>
              <a:ext uri="{28A0092B-C50C-407E-A947-70E740481C1C}">
                <a14:useLocalDpi xmlns:a14="http://schemas.microsoft.com/office/drawing/2010/main" val="0"/>
              </a:ext>
            </a:extLst>
          </a:blip>
          <a:srcRect l="22643" r="9597" b="35185"/>
          <a:stretch/>
        </p:blipFill>
        <p:spPr>
          <a:xfrm>
            <a:off x="3528492" y="2754412"/>
            <a:ext cx="11593288" cy="6930876"/>
          </a:xfrm>
          <a:prstGeom prst="rect">
            <a:avLst/>
          </a:prstGeom>
        </p:spPr>
      </p:pic>
    </p:spTree>
    <p:extLst>
      <p:ext uri="{BB962C8B-B14F-4D97-AF65-F5344CB8AC3E}">
        <p14:creationId xmlns:p14="http://schemas.microsoft.com/office/powerpoint/2010/main" val="113789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Screen Shots</a:t>
            </a:r>
            <a:endParaRPr lang="en-US" sz="3600" b="0" u="sng" strike="noStrike" spc="-1" dirty="0">
              <a:solidFill>
                <a:schemeClr val="tx1">
                  <a:lumMod val="95000"/>
                  <a:lumOff val="5000"/>
                </a:schemeClr>
              </a:solidFill>
              <a:latin typeface="Arial"/>
            </a:endParaRPr>
          </a:p>
        </p:txBody>
      </p:sp>
      <p:sp>
        <p:nvSpPr>
          <p:cNvPr id="3" name="Title 2">
            <a:extLst>
              <a:ext uri="{FF2B5EF4-FFF2-40B4-BE49-F238E27FC236}">
                <a16:creationId xmlns:a16="http://schemas.microsoft.com/office/drawing/2014/main" id="{E0689121-EF51-C710-1C0B-686B299411B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B705C4C-9D03-EF09-FE5F-D8BDE5A208A9}"/>
              </a:ext>
            </a:extLst>
          </p:cNvPr>
          <p:cNvPicPr>
            <a:picLocks noChangeAspect="1"/>
          </p:cNvPicPr>
          <p:nvPr/>
        </p:nvPicPr>
        <p:blipFill rotWithShape="1">
          <a:blip r:embed="rId2">
            <a:extLst>
              <a:ext uri="{28A0092B-C50C-407E-A947-70E740481C1C}">
                <a14:useLocalDpi xmlns:a14="http://schemas.microsoft.com/office/drawing/2010/main" val="0"/>
              </a:ext>
            </a:extLst>
          </a:blip>
          <a:srcRect l="22644" r="10018" b="29125"/>
          <a:stretch/>
        </p:blipFill>
        <p:spPr>
          <a:xfrm>
            <a:off x="3600500" y="2412257"/>
            <a:ext cx="11521280" cy="7578948"/>
          </a:xfrm>
          <a:prstGeom prst="rect">
            <a:avLst/>
          </a:prstGeom>
        </p:spPr>
      </p:pic>
    </p:spTree>
    <p:extLst>
      <p:ext uri="{BB962C8B-B14F-4D97-AF65-F5344CB8AC3E}">
        <p14:creationId xmlns:p14="http://schemas.microsoft.com/office/powerpoint/2010/main" val="371202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728292"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mj-lt"/>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mj-lt"/>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32000" indent="-324000" algn="just">
              <a:lnSpc>
                <a:spcPct val="150000"/>
              </a:lnSpc>
              <a:spcBef>
                <a:spcPts val="1417"/>
              </a:spcBef>
              <a:buClr>
                <a:srgbClr val="000000"/>
              </a:buClr>
              <a:buSzPct val="45000"/>
              <a:buFont typeface="Wingdings" charset="2"/>
              <a:buChar char=""/>
            </a:pPr>
            <a:r>
              <a:rPr lang="en-US" sz="2800" dirty="0"/>
              <a:t>Interacting with a computer cursor using the standard mouse or touchpad can be a bit tricky and uncomfortable for many users.</a:t>
            </a:r>
          </a:p>
          <a:p>
            <a:pPr marL="432000" indent="-324000" algn="just">
              <a:lnSpc>
                <a:spcPct val="150000"/>
              </a:lnSpc>
              <a:spcBef>
                <a:spcPts val="1417"/>
              </a:spcBef>
              <a:buClr>
                <a:srgbClr val="000000"/>
              </a:buClr>
              <a:buSzPct val="45000"/>
              <a:buFont typeface="Wingdings" charset="2"/>
              <a:buChar char=""/>
            </a:pPr>
            <a:r>
              <a:rPr lang="en-US" sz="2800" dirty="0"/>
              <a:t> Many individuals, regardless of age or ability, encounter difficulties in navigating the computer interface using standard input devices. </a:t>
            </a:r>
          </a:p>
          <a:p>
            <a:pPr marL="432000" indent="-324000" algn="just">
              <a:lnSpc>
                <a:spcPct val="150000"/>
              </a:lnSpc>
              <a:spcBef>
                <a:spcPts val="1417"/>
              </a:spcBef>
              <a:buClr>
                <a:srgbClr val="000000"/>
              </a:buClr>
              <a:buSzPct val="45000"/>
              <a:buFont typeface="Wingdings" charset="2"/>
              <a:buChar char=""/>
            </a:pPr>
            <a:r>
              <a:rPr lang="en-US" sz="2800" dirty="0"/>
              <a:t>This problem is further compounded by the potential for discomfort and repetitive strain injuries by using the traditional mouse. The conventional input devices might not provide the ease and comfort desired for an computing experience.</a:t>
            </a:r>
          </a:p>
          <a:p>
            <a:pPr marL="432000" indent="-324000" algn="just">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ea typeface="DejaVu Sans"/>
              </a:rPr>
              <a:t>Problem Scenario</a:t>
            </a:r>
            <a:endParaRPr lang="en-US" sz="3600" b="0" u="sng" strike="noStrike" spc="-1" dirty="0">
              <a:solidFill>
                <a:schemeClr val="tx1">
                  <a:lumMod val="95000"/>
                  <a:lumOff val="5000"/>
                </a:schemeClr>
              </a:solidFill>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Screen Shots</a:t>
            </a:r>
            <a:endParaRPr lang="en-US" sz="3600" b="0" u="sng" strike="noStrike" spc="-1" dirty="0">
              <a:solidFill>
                <a:schemeClr val="tx1">
                  <a:lumMod val="95000"/>
                  <a:lumOff val="5000"/>
                </a:schemeClr>
              </a:solidFill>
              <a:latin typeface="Arial"/>
            </a:endParaRPr>
          </a:p>
        </p:txBody>
      </p:sp>
      <p:sp>
        <p:nvSpPr>
          <p:cNvPr id="3" name="Title 2">
            <a:extLst>
              <a:ext uri="{FF2B5EF4-FFF2-40B4-BE49-F238E27FC236}">
                <a16:creationId xmlns:a16="http://schemas.microsoft.com/office/drawing/2014/main" id="{E0689121-EF51-C710-1C0B-686B299411B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6FC5444-33BA-8BF6-60FE-35FC04A486B9}"/>
              </a:ext>
            </a:extLst>
          </p:cNvPr>
          <p:cNvPicPr>
            <a:picLocks noChangeAspect="1"/>
          </p:cNvPicPr>
          <p:nvPr/>
        </p:nvPicPr>
        <p:blipFill rotWithShape="1">
          <a:blip r:embed="rId2">
            <a:extLst>
              <a:ext uri="{28A0092B-C50C-407E-A947-70E740481C1C}">
                <a14:useLocalDpi xmlns:a14="http://schemas.microsoft.com/office/drawing/2010/main" val="0"/>
              </a:ext>
            </a:extLst>
          </a:blip>
          <a:srcRect l="20960" t="-1178" r="9176" b="45286"/>
          <a:stretch/>
        </p:blipFill>
        <p:spPr>
          <a:xfrm>
            <a:off x="2808412" y="2754412"/>
            <a:ext cx="13033448" cy="6516724"/>
          </a:xfrm>
          <a:prstGeom prst="rect">
            <a:avLst/>
          </a:prstGeom>
        </p:spPr>
      </p:pic>
    </p:spTree>
    <p:extLst>
      <p:ext uri="{BB962C8B-B14F-4D97-AF65-F5344CB8AC3E}">
        <p14:creationId xmlns:p14="http://schemas.microsoft.com/office/powerpoint/2010/main" val="219129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gn="l">
              <a:lnSpc>
                <a:spcPct val="150000"/>
              </a:lnSpc>
              <a:spcBef>
                <a:spcPts val="1417"/>
              </a:spcBef>
              <a:buClr>
                <a:srgbClr val="000000"/>
              </a:buClr>
              <a:buSzPct val="80000"/>
              <a:buFont typeface="Arial" panose="020B0604020202020204" pitchFamily="34" charset="0"/>
              <a:buChar char="•"/>
            </a:pPr>
            <a:r>
              <a:rPr lang="fr-FR" sz="2400" i="0" dirty="0" err="1">
                <a:solidFill>
                  <a:srgbClr val="414141"/>
                </a:solidFill>
                <a:effectLst/>
                <a:latin typeface="+mn-lt"/>
              </a:rPr>
              <a:t>Artificial</a:t>
            </a:r>
            <a:r>
              <a:rPr lang="fr-FR" sz="2400" i="0" dirty="0">
                <a:solidFill>
                  <a:srgbClr val="414141"/>
                </a:solidFill>
                <a:effectLst/>
                <a:latin typeface="+mn-lt"/>
              </a:rPr>
              <a:t> Intelligence,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Computational Social Systems,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IEEE Robotics and Automation Letters</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Affective Computing,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Neural Systems and Rehabilitation Engineering,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Cognitive and Developmental Systems,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Software Engineering,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Image Processing, IEEE Transactions on</a:t>
            </a:r>
          </a:p>
          <a:p>
            <a:pPr marL="622350" indent="-514350" algn="l">
              <a:lnSpc>
                <a:spcPct val="150000"/>
              </a:lnSpc>
              <a:spcBef>
                <a:spcPts val="1417"/>
              </a:spcBef>
              <a:buClr>
                <a:srgbClr val="000000"/>
              </a:buClr>
              <a:buSzPct val="80000"/>
              <a:buFont typeface="Arial" panose="020B0604020202020204" pitchFamily="34" charset="0"/>
              <a:buChar char="•"/>
            </a:pPr>
            <a:r>
              <a:rPr lang="en-US" sz="2400" i="0" dirty="0">
                <a:solidFill>
                  <a:srgbClr val="414141"/>
                </a:solidFill>
                <a:effectLst/>
                <a:latin typeface="+mn-lt"/>
              </a:rPr>
              <a:t>Human-Machine Systems, IEEE Transactions on</a:t>
            </a:r>
          </a:p>
          <a:p>
            <a:pPr marL="622350" indent="-514350">
              <a:lnSpc>
                <a:spcPct val="150000"/>
              </a:lnSpc>
              <a:spcBef>
                <a:spcPts val="1417"/>
              </a:spcBef>
              <a:buClr>
                <a:srgbClr val="000000"/>
              </a:buClr>
              <a:buSzPct val="80000"/>
              <a:buFont typeface="+mj-lt"/>
              <a:buAutoNum type="arabicParenR"/>
            </a:pPr>
            <a:endParaRPr lang="en-US" sz="2800" dirty="0"/>
          </a:p>
          <a:p>
            <a:pPr marL="622350" indent="-514350">
              <a:lnSpc>
                <a:spcPct val="150000"/>
              </a:lnSpc>
              <a:spcBef>
                <a:spcPts val="1417"/>
              </a:spcBef>
              <a:buClr>
                <a:srgbClr val="000000"/>
              </a:buClr>
              <a:buSzPct val="80000"/>
              <a:buFont typeface="+mj-lt"/>
              <a:buAutoNum type="arabicParenR"/>
            </a:pPr>
            <a:endParaRPr lang="en-US" sz="2800" dirty="0"/>
          </a:p>
          <a:p>
            <a:pPr marL="432000" indent="-324000">
              <a:lnSpc>
                <a:spcPct val="150000"/>
              </a:lnSpc>
              <a:spcBef>
                <a:spcPts val="1417"/>
              </a:spcBef>
              <a:buClr>
                <a:srgbClr val="000000"/>
              </a:buClr>
              <a:buSzPct val="45000"/>
              <a:buFont typeface="Wingdings" charset="2"/>
              <a:buChar char=""/>
            </a:pPr>
            <a:endParaRPr lang="en-US" sz="2800" dirty="0">
              <a:latin typeface="+mj-lt"/>
            </a:endParaRPr>
          </a:p>
          <a:p>
            <a:pPr marL="432000" indent="-324000">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mj-lt"/>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Calibri"/>
              </a:rPr>
              <a:t>Journals</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291240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1600200"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408"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nSpc>
                <a:spcPct val="150000"/>
              </a:lnSpc>
              <a:spcBef>
                <a:spcPts val="1417"/>
              </a:spcBef>
              <a:buClr>
                <a:srgbClr val="000000"/>
              </a:buClr>
              <a:buSzPct val="80000"/>
              <a:buFont typeface="+mj-lt"/>
              <a:buAutoNum type="arabicParenR"/>
            </a:pPr>
            <a:r>
              <a:rPr lang="en-US" sz="2800" dirty="0"/>
              <a:t>“Eye tracking mouse for human-computer interaction” https://ieeexplore.ieee.org/document/6707244/ </a:t>
            </a:r>
          </a:p>
          <a:p>
            <a:pPr marL="622350" indent="-514350">
              <a:lnSpc>
                <a:spcPct val="150000"/>
              </a:lnSpc>
              <a:spcBef>
                <a:spcPts val="1417"/>
              </a:spcBef>
              <a:buClr>
                <a:srgbClr val="000000"/>
              </a:buClr>
              <a:buSzPct val="80000"/>
              <a:buFont typeface="+mj-lt"/>
              <a:buAutoNum type="arabicParenR"/>
            </a:pPr>
            <a:r>
              <a:rPr lang="en-US" sz="2800" dirty="0"/>
              <a:t>“Face and eye tracking for controlling computer functions” https://ieeexplore.ieee.org/document/6839834/</a:t>
            </a:r>
            <a:endParaRPr lang="en-US" sz="2800" dirty="0">
              <a:latin typeface="+mj-lt"/>
            </a:endParaRPr>
          </a:p>
          <a:p>
            <a:pPr marL="622350" indent="-514350">
              <a:lnSpc>
                <a:spcPct val="150000"/>
              </a:lnSpc>
              <a:spcBef>
                <a:spcPts val="1417"/>
              </a:spcBef>
              <a:buClr>
                <a:srgbClr val="000000"/>
              </a:buClr>
              <a:buSzPct val="80000"/>
              <a:buFont typeface="+mj-lt"/>
              <a:buAutoNum type="arabicParenR"/>
            </a:pPr>
            <a:r>
              <a:rPr lang="en-US" sz="2800" dirty="0">
                <a:latin typeface="+mj-lt"/>
              </a:rPr>
              <a:t> </a:t>
            </a:r>
            <a:r>
              <a:rPr lang="en-US" sz="2800" dirty="0"/>
              <a:t>“Pupil center coordinates detection using the circular Hough transform technique” https://ieeexplore.ieee.org/document/7248041/ </a:t>
            </a:r>
          </a:p>
          <a:p>
            <a:pPr marL="622350" indent="-514350">
              <a:lnSpc>
                <a:spcPct val="150000"/>
              </a:lnSpc>
              <a:spcBef>
                <a:spcPts val="1417"/>
              </a:spcBef>
              <a:buClr>
                <a:srgbClr val="000000"/>
              </a:buClr>
              <a:buSzPct val="80000"/>
              <a:buFont typeface="+mj-lt"/>
              <a:buAutoNum type="arabicParenR"/>
            </a:pPr>
            <a:r>
              <a:rPr lang="en-US" sz="2800" dirty="0"/>
              <a:t>“Virtual Mouse Implementation using Open CV”</a:t>
            </a:r>
            <a:r>
              <a:rPr lang="en-US" sz="2800" b="0" i="0" dirty="0">
                <a:solidFill>
                  <a:srgbClr val="333333"/>
                </a:solidFill>
                <a:effectLst/>
                <a:latin typeface="HelveticaNeue Regular"/>
              </a:rPr>
              <a:t> https://www.jetir.org/papers/JETIR2006455.pdf</a:t>
            </a:r>
            <a:r>
              <a:rPr lang="en-US" sz="2800" dirty="0"/>
              <a:t>/ </a:t>
            </a:r>
          </a:p>
          <a:p>
            <a:pPr marL="622350" indent="-514350">
              <a:lnSpc>
                <a:spcPct val="150000"/>
              </a:lnSpc>
              <a:spcBef>
                <a:spcPts val="1417"/>
              </a:spcBef>
              <a:buClr>
                <a:srgbClr val="000000"/>
              </a:buClr>
              <a:buSzPct val="80000"/>
              <a:buFont typeface="+mj-lt"/>
              <a:buAutoNum type="arabicParenR"/>
            </a:pPr>
            <a:r>
              <a:rPr lang="en-US" sz="2800" dirty="0"/>
              <a:t>“</a:t>
            </a:r>
            <a:r>
              <a:rPr lang="en-US" sz="2800" b="0" i="0" dirty="0">
                <a:solidFill>
                  <a:srgbClr val="333333"/>
                </a:solidFill>
                <a:effectLst/>
                <a:latin typeface="HelveticaNeue Regular"/>
              </a:rPr>
              <a:t>Gesture recognition with a Data </a:t>
            </a:r>
            <a:r>
              <a:rPr lang="en-US" sz="2800" b="0" i="0" dirty="0" err="1">
                <a:solidFill>
                  <a:srgbClr val="333333"/>
                </a:solidFill>
                <a:effectLst/>
                <a:latin typeface="HelveticaNeue Regular"/>
              </a:rPr>
              <a:t>Glove”</a:t>
            </a:r>
            <a:r>
              <a:rPr lang="en-US" sz="2800" dirty="0" err="1"/>
              <a:t>.</a:t>
            </a:r>
            <a:r>
              <a:rPr lang="en-US" sz="2800" b="0" i="1" dirty="0" err="1">
                <a:solidFill>
                  <a:srgbClr val="333333"/>
                </a:solidFill>
                <a:effectLst/>
                <a:latin typeface="HelveticaNeue Regular"/>
              </a:rPr>
              <a:t>IEEE</a:t>
            </a:r>
            <a:r>
              <a:rPr lang="en-US" sz="2800" b="0" i="1" dirty="0">
                <a:solidFill>
                  <a:srgbClr val="333333"/>
                </a:solidFill>
                <a:effectLst/>
                <a:latin typeface="HelveticaNeue Regular"/>
              </a:rPr>
              <a:t> Conference on Aerospace and Electronics.</a:t>
            </a:r>
            <a:endParaRPr lang="en-US" sz="2800" b="0" i="0" u="none" strike="noStrike" dirty="0">
              <a:solidFill>
                <a:srgbClr val="006699"/>
              </a:solidFill>
              <a:effectLst/>
              <a:latin typeface="HelveticaNeue Regular"/>
            </a:endParaRPr>
          </a:p>
          <a:p>
            <a:pPr marL="622350" indent="-514350">
              <a:lnSpc>
                <a:spcPct val="150000"/>
              </a:lnSpc>
              <a:spcBef>
                <a:spcPts val="1417"/>
              </a:spcBef>
              <a:buClr>
                <a:srgbClr val="000000"/>
              </a:buClr>
              <a:buSzPct val="80000"/>
              <a:buFont typeface="+mj-lt"/>
              <a:buAutoNum type="arabicParenR"/>
            </a:pPr>
            <a:endParaRPr lang="en-US" sz="2800" dirty="0"/>
          </a:p>
          <a:p>
            <a:pPr marL="622350" indent="-514350">
              <a:lnSpc>
                <a:spcPct val="150000"/>
              </a:lnSpc>
              <a:spcBef>
                <a:spcPts val="1417"/>
              </a:spcBef>
              <a:buClr>
                <a:srgbClr val="000000"/>
              </a:buClr>
              <a:buSzPct val="80000"/>
              <a:buFont typeface="+mj-lt"/>
              <a:buAutoNum type="arabicParenR"/>
            </a:pPr>
            <a:endParaRPr lang="en-US" sz="2800" dirty="0"/>
          </a:p>
          <a:p>
            <a:pPr marL="432000" indent="-324000">
              <a:lnSpc>
                <a:spcPct val="150000"/>
              </a:lnSpc>
              <a:spcBef>
                <a:spcPts val="1417"/>
              </a:spcBef>
              <a:buClr>
                <a:srgbClr val="000000"/>
              </a:buClr>
              <a:buSzPct val="45000"/>
              <a:buFont typeface="Wingdings" charset="2"/>
              <a:buChar char=""/>
            </a:pPr>
            <a:endParaRPr lang="en-US" sz="2800" dirty="0">
              <a:latin typeface="+mj-lt"/>
            </a:endParaRPr>
          </a:p>
          <a:p>
            <a:pPr marL="432000" indent="-324000">
              <a:lnSpc>
                <a:spcPct val="150000"/>
              </a:lnSpc>
              <a:spcBef>
                <a:spcPts val="1417"/>
              </a:spcBef>
              <a:buClr>
                <a:srgbClr val="000000"/>
              </a:buClr>
              <a:buSzPct val="45000"/>
              <a:buFont typeface="Wingdings" charset="2"/>
              <a:buChar char=""/>
            </a:pPr>
            <a:endParaRPr lang="en-US" sz="2800" b="0" strike="noStrike" spc="-1" dirty="0">
              <a:solidFill>
                <a:schemeClr val="dk1"/>
              </a:solidFill>
              <a:latin typeface="+mj-lt"/>
            </a:endParaRPr>
          </a:p>
        </p:txBody>
      </p:sp>
      <p:sp>
        <p:nvSpPr>
          <p:cNvPr id="409" name="CustomShape 6"/>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Calibri"/>
              </a:rPr>
              <a:t>References</a:t>
            </a:r>
            <a:endParaRPr lang="en-US" sz="3600" b="0" u="sng" strike="noStrike" spc="-1" dirty="0">
              <a:solidFill>
                <a:schemeClr val="tx1">
                  <a:lumMod val="95000"/>
                  <a:lumOff val="5000"/>
                </a:schemeClr>
              </a:solidFill>
              <a:latin typeface="Arial"/>
            </a:endParaRPr>
          </a:p>
        </p:txBody>
      </p:sp>
    </p:spTree>
    <p:extLst>
      <p:ext uri="{BB962C8B-B14F-4D97-AF65-F5344CB8AC3E}">
        <p14:creationId xmlns:p14="http://schemas.microsoft.com/office/powerpoint/2010/main" val="104520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 name="Line 7"/>
          <p:cNvSpPr/>
          <p:nvPr/>
        </p:nvSpPr>
        <p:spPr>
          <a:xfrm>
            <a:off x="7961400" y="4260240"/>
            <a:ext cx="7848000" cy="360"/>
          </a:xfrm>
          <a:prstGeom prst="line">
            <a:avLst/>
          </a:prstGeom>
          <a:ln w="38160">
            <a:solidFill>
              <a:srgbClr val="C55A11"/>
            </a:solidFill>
            <a:miter/>
          </a:ln>
        </p:spPr>
        <p:style>
          <a:lnRef idx="0">
            <a:scrgbClr r="0" g="0" b="0"/>
          </a:lnRef>
          <a:fillRef idx="0">
            <a:scrgbClr r="0" g="0" b="0"/>
          </a:fillRef>
          <a:effectRef idx="0">
            <a:scrgbClr r="0" g="0" b="0"/>
          </a:effectRef>
          <a:fontRef idx="minor"/>
        </p:style>
        <p:txBody>
          <a:bodyPr lIns="90000" tIns="0" rIns="90000" bIns="0" anchor="t" anchorCtr="1">
            <a:noAutofit/>
          </a:bodyPr>
          <a:lstStyle/>
          <a:p>
            <a:endParaRPr lang="en-US" sz="1800" b="0" strike="noStrike" spc="-1">
              <a:solidFill>
                <a:srgbClr val="000000"/>
              </a:solidFill>
              <a:latin typeface="Arial"/>
              <a:ea typeface="DejaVu Sans"/>
            </a:endParaRPr>
          </a:p>
        </p:txBody>
      </p:sp>
      <p:sp>
        <p:nvSpPr>
          <p:cNvPr id="411" name="CustomShape 17"/>
          <p:cNvSpPr/>
          <p:nvPr/>
        </p:nvSpPr>
        <p:spPr>
          <a:xfrm>
            <a:off x="7962120" y="2902320"/>
            <a:ext cx="783756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4800" b="1" strike="noStrike" spc="-1">
                <a:solidFill>
                  <a:srgbClr val="C55A11"/>
                </a:solidFill>
                <a:latin typeface="Calibri"/>
                <a:ea typeface="DejaVu Sans"/>
              </a:rPr>
              <a:t>THANK YOU</a:t>
            </a:r>
            <a:endParaRPr lang="en-US" sz="4800" b="0" strike="noStrike" spc="-1">
              <a:solidFill>
                <a:srgbClr val="000000"/>
              </a:solidFill>
              <a:latin typeface="Arial"/>
            </a:endParaRPr>
          </a:p>
        </p:txBody>
      </p:sp>
      <p:pic>
        <p:nvPicPr>
          <p:cNvPr id="412" name="Picture 411"/>
          <p:cNvPicPr/>
          <p:nvPr/>
        </p:nvPicPr>
        <p:blipFill>
          <a:blip r:embed="rId2"/>
          <a:srcRect b="8972"/>
          <a:stretch/>
        </p:blipFill>
        <p:spPr>
          <a:xfrm>
            <a:off x="2009160" y="1600200"/>
            <a:ext cx="4415760" cy="6604200"/>
          </a:xfrm>
          <a:prstGeom prst="rect">
            <a:avLst/>
          </a:prstGeom>
          <a:ln w="0">
            <a:noFill/>
          </a:ln>
        </p:spPr>
      </p:pic>
      <p:sp>
        <p:nvSpPr>
          <p:cNvPr id="413" name="CustomShape 18"/>
          <p:cNvSpPr/>
          <p:nvPr/>
        </p:nvSpPr>
        <p:spPr>
          <a:xfrm>
            <a:off x="8052120" y="4411800"/>
            <a:ext cx="772128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2400" b="1" spc="-1" dirty="0">
                <a:solidFill>
                  <a:srgbClr val="000000"/>
                </a:solidFill>
                <a:latin typeface="Calibri"/>
                <a:ea typeface="Calibri"/>
              </a:rPr>
              <a:t>BHARATH.S</a:t>
            </a:r>
          </a:p>
          <a:p>
            <a:pPr>
              <a:lnSpc>
                <a:spcPct val="100000"/>
              </a:lnSpc>
              <a:tabLst>
                <a:tab pos="0" algn="l"/>
              </a:tabLst>
            </a:pPr>
            <a:r>
              <a:rPr lang="en-US" sz="2400" b="1" spc="-1" dirty="0">
                <a:solidFill>
                  <a:srgbClr val="000000"/>
                </a:solidFill>
                <a:latin typeface="Calibri"/>
                <a:ea typeface="Calibri"/>
              </a:rPr>
              <a:t>PES1PG22CA044</a:t>
            </a:r>
            <a:endParaRPr lang="en-US" sz="2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512268"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mj-lt"/>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mj-lt"/>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457200" indent="-457200" algn="l">
              <a:lnSpc>
                <a:spcPct val="150000"/>
              </a:lnSpc>
              <a:buFont typeface="Arial" panose="020B0604020202020204" pitchFamily="34" charset="0"/>
              <a:buChar char="•"/>
            </a:pPr>
            <a:r>
              <a:rPr lang="en-US" sz="2800" dirty="0"/>
              <a:t>This project focuses on revolutionizing the way we interact with the computer cursor by eliminating the need for a conventional mouse or touchpad</a:t>
            </a:r>
            <a:r>
              <a:rPr lang="en-US" sz="2800" b="0" i="0" dirty="0">
                <a:solidFill>
                  <a:srgbClr val="000000"/>
                </a:solidFill>
                <a:effectLst/>
                <a:latin typeface="+mj-lt"/>
              </a:rPr>
              <a:t>. </a:t>
            </a:r>
          </a:p>
          <a:p>
            <a:pPr marL="457200" indent="-457200" algn="l">
              <a:lnSpc>
                <a:spcPct val="150000"/>
              </a:lnSpc>
              <a:buFont typeface="Arial" panose="020B0604020202020204" pitchFamily="34" charset="0"/>
              <a:buChar char="•"/>
            </a:pPr>
            <a:r>
              <a:rPr lang="en-US" sz="2800" dirty="0"/>
              <a:t>The project aims to address the difficulties associated with traditional cursor control methods, seeking to provide a more accessible and user-friendly alternative</a:t>
            </a:r>
            <a:r>
              <a:rPr lang="en-US" sz="2800" b="0" i="0" dirty="0">
                <a:solidFill>
                  <a:srgbClr val="000000"/>
                </a:solidFill>
                <a:effectLst/>
                <a:latin typeface="+mj-lt"/>
              </a:rPr>
              <a:t>. </a:t>
            </a:r>
          </a:p>
          <a:p>
            <a:pPr algn="l">
              <a:lnSpc>
                <a:spcPct val="150000"/>
              </a:lnSpc>
            </a:pPr>
            <a:endParaRPr lang="en-US" sz="2800" b="0" strike="noStrike" spc="-1" dirty="0">
              <a:solidFill>
                <a:schemeClr val="dk1"/>
              </a:solidFill>
              <a:latin typeface="Calibri"/>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mj-lt"/>
              </a:rPr>
              <a:t>Proposed Solution</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60652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440260" y="5684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622350" indent="-514350" algn="just">
              <a:lnSpc>
                <a:spcPct val="150000"/>
              </a:lnSpc>
              <a:spcBef>
                <a:spcPts val="1417"/>
              </a:spcBef>
              <a:buClr>
                <a:srgbClr val="000000"/>
              </a:buClr>
              <a:buSzPct val="80000"/>
              <a:buFont typeface="Arial" panose="020B0604020202020204" pitchFamily="34" charset="0"/>
              <a:buChar char="•"/>
            </a:pPr>
            <a:r>
              <a:rPr lang="en-US" sz="2800" dirty="0"/>
              <a:t>The project may face limitations in scenarios where the user is operating in complete darkness. The absence of adequate ambient light could hinder the effectiveness of eye and hand tracking technology, leading to decreased performance</a:t>
            </a:r>
            <a:r>
              <a:rPr lang="en-US" sz="2800" kern="100" dirty="0">
                <a:effectLst/>
                <a:latin typeface="Calibri" panose="020F0502020204030204" pitchFamily="34" charset="0"/>
                <a:ea typeface="Calibri" panose="020F0502020204030204" pitchFamily="34" charset="0"/>
                <a:cs typeface="Calibri" panose="020F0502020204030204" pitchFamily="34" charset="0"/>
              </a:rPr>
              <a:t>. </a:t>
            </a:r>
          </a:p>
          <a:p>
            <a:pPr marL="622350" indent="-514350" algn="just">
              <a:lnSpc>
                <a:spcPct val="150000"/>
              </a:lnSpc>
              <a:spcBef>
                <a:spcPts val="1417"/>
              </a:spcBef>
              <a:buClr>
                <a:srgbClr val="000000"/>
              </a:buClr>
              <a:buSzPct val="80000"/>
              <a:buFont typeface="Arial" panose="020B0604020202020204" pitchFamily="34" charset="0"/>
              <a:buChar char="•"/>
            </a:pPr>
            <a:r>
              <a:rPr lang="en-US" sz="2800" dirty="0"/>
              <a:t>The success of the project relies on the quality of the camera used for eye and hand gesture tracking. Low-resolution or poorly calibrated cameras may compromise the precision and responsiveness of the system.</a:t>
            </a:r>
          </a:p>
          <a:p>
            <a:pPr marL="622350" indent="-514350" algn="just">
              <a:lnSpc>
                <a:spcPct val="150000"/>
              </a:lnSpc>
              <a:spcBef>
                <a:spcPts val="1417"/>
              </a:spcBef>
              <a:buClr>
                <a:srgbClr val="000000"/>
              </a:buClr>
              <a:buSzPct val="80000"/>
              <a:buFont typeface="Arial" panose="020B0604020202020204" pitchFamily="34" charset="0"/>
              <a:buChar char="•"/>
            </a:pPr>
            <a:endParaRPr lang="en-US" sz="2800" kern="100" dirty="0">
              <a:effectLst/>
              <a:latin typeface="Calibri" panose="020F0502020204030204" pitchFamily="34" charset="0"/>
              <a:ea typeface="Calibri" panose="020F0502020204030204" pitchFamily="34" charset="0"/>
              <a:cs typeface="Calibri" panose="020F0502020204030204" pitchFamily="34" charset="0"/>
            </a:endParaRPr>
          </a:p>
          <a:p>
            <a:pPr marL="622350" indent="-514350" algn="just">
              <a:lnSpc>
                <a:spcPct val="150000"/>
              </a:lnSpc>
              <a:spcBef>
                <a:spcPts val="1417"/>
              </a:spcBef>
              <a:buClr>
                <a:srgbClr val="000000"/>
              </a:buClr>
              <a:buSzPct val="45000"/>
              <a:buFont typeface="Arial" panose="020B0604020202020204" pitchFamily="34" charset="0"/>
              <a:buChar char="•"/>
            </a:pPr>
            <a:endParaRPr lang="en-US" sz="2800" kern="100" dirty="0">
              <a:effectLst/>
              <a:latin typeface="Calibri" panose="020F0502020204030204" pitchFamily="34" charset="0"/>
              <a:ea typeface="Calibri" panose="020F0502020204030204" pitchFamily="34" charset="0"/>
              <a:cs typeface="Calibri" panose="020F0502020204030204" pitchFamily="34" charset="0"/>
            </a:endParaRPr>
          </a:p>
          <a:p>
            <a:pPr marL="432000" indent="-324000">
              <a:lnSpc>
                <a:spcPct val="150000"/>
              </a:lnSpc>
              <a:spcBef>
                <a:spcPts val="1417"/>
              </a:spcBef>
              <a:buClr>
                <a:srgbClr val="000000"/>
              </a:buClr>
              <a:buSzPct val="45000"/>
              <a:buFont typeface="Wingdings" charset="2"/>
              <a:buChar char=""/>
            </a:pPr>
            <a:endParaRPr lang="en-US" sz="2800" dirty="0"/>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pc="-1" dirty="0">
                <a:solidFill>
                  <a:schemeClr val="tx1">
                    <a:lumMod val="95000"/>
                    <a:lumOff val="5000"/>
                  </a:schemeClr>
                </a:solidFill>
                <a:latin typeface="+mj-lt"/>
              </a:rPr>
              <a:t>Scope</a:t>
            </a:r>
            <a:endParaRPr lang="en-US" sz="3600" b="1"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146603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18456"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chemeClr val="tx1">
                    <a:lumMod val="95000"/>
                    <a:lumOff val="5000"/>
                  </a:schemeClr>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chemeClr val="tx1">
                  <a:lumMod val="95000"/>
                  <a:lumOff val="5000"/>
                </a:schemeClr>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b="1" i="0" dirty="0">
              <a:solidFill>
                <a:schemeClr val="tx1"/>
              </a:solidFill>
              <a:effectLst/>
              <a:latin typeface="+mj-lt"/>
            </a:endParaRPr>
          </a:p>
          <a:p>
            <a:pPr marL="108000">
              <a:lnSpc>
                <a:spcPct val="150000"/>
              </a:lnSpc>
              <a:spcBef>
                <a:spcPts val="1417"/>
              </a:spcBef>
              <a:buClr>
                <a:srgbClr val="000000"/>
              </a:buClr>
              <a:buSzPct val="80000"/>
            </a:pPr>
            <a:r>
              <a:rPr lang="en-US" sz="2800" dirty="0"/>
              <a:t>In 2013, a system was developed which used eye tracking system. It uses different eye-tracking techniques to make the system reliable. The issue in this system is that if any liquid is found in eyes, it will not work. Like female use eyeliner or mascara in their eyes, so the system stops working in those situations.</a:t>
            </a:r>
            <a:r>
              <a:rPr lang="en-US" sz="2800" baseline="-25000" dirty="0"/>
              <a:t>[1]</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rgbClr val="333333"/>
                </a:solidFill>
                <a:effectLst/>
                <a:latin typeface="HelveticaNeue Regular"/>
              </a:rPr>
              <a:t> </a:t>
            </a:r>
            <a:r>
              <a:rPr lang="en-US" sz="2400" i="0" dirty="0">
                <a:solidFill>
                  <a:srgbClr val="333333"/>
                </a:solidFill>
                <a:effectLst/>
                <a:latin typeface="+mj-lt"/>
              </a:rPr>
              <a:t>Eye tracking mouse for human computer interaction</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a:t>
            </a:r>
            <a:r>
              <a:rPr lang="en-US" sz="2400" b="1" i="0" dirty="0">
                <a:solidFill>
                  <a:srgbClr val="333333"/>
                </a:solidFill>
                <a:effectLst/>
                <a:latin typeface="HelveticaNeue Regular"/>
              </a:rPr>
              <a:t> </a:t>
            </a:r>
            <a:r>
              <a:rPr lang="en-US" sz="2400" b="0" i="0" u="none" strike="noStrike" dirty="0">
                <a:solidFill>
                  <a:schemeClr val="tx1"/>
                </a:solidFill>
                <a:effectLst/>
                <a:latin typeface="HelveticaNeue Regular"/>
                <a:hlinkClick r:id="rId2">
                  <a:extLst>
                    <a:ext uri="{A12FA001-AC4F-418D-AE19-62706E023703}">
                      <ahyp:hlinkClr xmlns:ahyp="http://schemas.microsoft.com/office/drawing/2018/hyperlinkcolor" val="tx"/>
                    </a:ext>
                  </a:extLst>
                </a:hlinkClick>
              </a:rPr>
              <a:t>2013 E-Health and Bioengineering Conference (EHB)</a:t>
            </a:r>
            <a:endParaRPr lang="en-US" sz="2400" dirty="0">
              <a:solidFill>
                <a:schemeClr val="tx1"/>
              </a:solidFill>
              <a:latin typeface="HelveticaNeue Regular"/>
            </a:endParaRPr>
          </a:p>
          <a:p>
            <a:pPr marL="108000">
              <a:lnSpc>
                <a:spcPct val="150000"/>
              </a:lnSpc>
              <a:spcBef>
                <a:spcPts val="1417"/>
              </a:spcBef>
              <a:buClr>
                <a:srgbClr val="000000"/>
              </a:buClr>
              <a:buSzPct val="80000"/>
            </a:pPr>
            <a:r>
              <a:rPr lang="en-US" sz="2400" b="1" i="0" dirty="0">
                <a:solidFill>
                  <a:schemeClr val="tx1"/>
                </a:solidFill>
                <a:effectLst/>
                <a:latin typeface="+mj-lt"/>
              </a:rPr>
              <a:t>Authors:-</a:t>
            </a:r>
            <a:r>
              <a:rPr lang="en-US" sz="2400" i="0" dirty="0">
                <a:solidFill>
                  <a:schemeClr val="tx1"/>
                </a:solidFill>
                <a:effectLst/>
                <a:latin typeface="+mj-lt"/>
              </a:rPr>
              <a:t>Robert Gabriel </a:t>
            </a:r>
            <a:r>
              <a:rPr lang="en-US" sz="2400" i="0" dirty="0" err="1">
                <a:solidFill>
                  <a:schemeClr val="tx1"/>
                </a:solidFill>
                <a:effectLst/>
                <a:latin typeface="+mj-lt"/>
              </a:rPr>
              <a:t>Lupu</a:t>
            </a:r>
            <a:r>
              <a:rPr lang="en-US" sz="2400" i="0" dirty="0">
                <a:solidFill>
                  <a:schemeClr val="tx1"/>
                </a:solidFill>
                <a:effectLst/>
                <a:latin typeface="+mj-lt"/>
              </a:rPr>
              <a:t>, Florina Ungureanu, Valentin </a:t>
            </a:r>
            <a:r>
              <a:rPr lang="en-US" sz="2400" i="0" dirty="0" err="1">
                <a:solidFill>
                  <a:schemeClr val="tx1"/>
                </a:solidFill>
                <a:effectLst/>
                <a:latin typeface="+mj-lt"/>
              </a:rPr>
              <a:t>Siriteanu</a:t>
            </a:r>
            <a:r>
              <a:rPr lang="en-US" sz="2400" i="0" dirty="0">
                <a:solidFill>
                  <a:schemeClr val="tx1"/>
                </a:solidFill>
                <a:effectLst/>
                <a:latin typeface="+mj-lt"/>
              </a:rPr>
              <a:t>.</a:t>
            </a:r>
          </a:p>
          <a:p>
            <a:pPr marL="108000">
              <a:lnSpc>
                <a:spcPct val="150000"/>
              </a:lnSpc>
              <a:spcBef>
                <a:spcPts val="1417"/>
              </a:spcBef>
              <a:buClr>
                <a:srgbClr val="000000"/>
              </a:buClr>
              <a:buSzPct val="80000"/>
            </a:pPr>
            <a:endParaRPr lang="en-US" sz="2400" b="0" i="0" dirty="0">
              <a:solidFill>
                <a:schemeClr val="tx1"/>
              </a:solidFill>
              <a:effectLst/>
              <a:latin typeface="+mj-lt"/>
            </a:endParaRPr>
          </a:p>
          <a:p>
            <a:pPr marL="622350" indent="-514350">
              <a:lnSpc>
                <a:spcPct val="150000"/>
              </a:lnSpc>
              <a:spcBef>
                <a:spcPts val="1417"/>
              </a:spcBef>
              <a:buClr>
                <a:srgbClr val="000000"/>
              </a:buClr>
              <a:buSzPct val="80000"/>
              <a:buFont typeface="+mj-lt"/>
              <a:buAutoNum type="arabicParenR"/>
            </a:pPr>
            <a:endParaRPr lang="en-US" sz="2800" b="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4866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67568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i="0" dirty="0">
              <a:solidFill>
                <a:schemeClr val="tx1"/>
              </a:solidFill>
              <a:effectLst/>
              <a:latin typeface="+mj-lt"/>
            </a:endParaRPr>
          </a:p>
          <a:p>
            <a:pPr marL="108000">
              <a:lnSpc>
                <a:spcPct val="150000"/>
              </a:lnSpc>
              <a:spcBef>
                <a:spcPts val="1417"/>
              </a:spcBef>
              <a:buClr>
                <a:srgbClr val="000000"/>
              </a:buClr>
              <a:buSzPct val="80000"/>
            </a:pPr>
            <a:r>
              <a:rPr lang="en-US" sz="2800" dirty="0"/>
              <a:t>In 2014, a face and eye-controlled system were developed which were based on </a:t>
            </a:r>
            <a:r>
              <a:rPr lang="en-US" sz="2800" dirty="0" err="1"/>
              <a:t>MATLAB.It</a:t>
            </a:r>
            <a:r>
              <a:rPr lang="en-US" sz="2800" dirty="0"/>
              <a:t> uses a webcam to control the mouse by eye and face movement. The issue in this system is that this system only works in a few centimeter radius. </a:t>
            </a:r>
            <a:r>
              <a:rPr lang="en-US" sz="2800" baseline="-25000" dirty="0"/>
              <a:t>[2]</a:t>
            </a:r>
          </a:p>
          <a:p>
            <a:pPr marL="108000">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rgbClr val="333333"/>
                </a:solidFill>
                <a:effectLst/>
                <a:latin typeface="HelveticaNeue Regular"/>
              </a:rPr>
              <a:t> </a:t>
            </a:r>
            <a:r>
              <a:rPr lang="en-US" sz="2400" i="0" dirty="0">
                <a:solidFill>
                  <a:srgbClr val="333333"/>
                </a:solidFill>
                <a:effectLst/>
                <a:latin typeface="HelveticaNeue Regular"/>
              </a:rPr>
              <a:t>Face and eye tracking for controlling computer functions</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a:t>
            </a:r>
            <a:r>
              <a:rPr lang="en-US" sz="2400" b="1" i="0" dirty="0">
                <a:solidFill>
                  <a:srgbClr val="333333"/>
                </a:solidFill>
                <a:effectLst/>
                <a:latin typeface="HelveticaNeue Regular"/>
              </a:rPr>
              <a:t>  </a:t>
            </a:r>
            <a:r>
              <a:rPr lang="en-US" sz="2400" b="0" i="0" u="none" strike="noStrike" dirty="0">
                <a:solidFill>
                  <a:schemeClr val="tx1"/>
                </a:solidFill>
                <a:effectLst/>
                <a:latin typeface="HelveticaNeue Regular"/>
                <a:hlinkClick r:id="rId2">
                  <a:extLst>
                    <a:ext uri="{A12FA001-AC4F-418D-AE19-62706E023703}">
                      <ahyp:hlinkClr xmlns:ahyp="http://schemas.microsoft.com/office/drawing/2018/hyperlinkcolor" val="tx"/>
                    </a:ext>
                  </a:extLst>
                </a:hlinkClick>
              </a:rPr>
              <a:t>2014 11th International Conference on Electrical Engineering/Electronics, Computer, Telecommunications and Information Technology (ECTI-CON) </a:t>
            </a:r>
            <a:endParaRPr lang="en-US" sz="2400" b="0" i="0" u="none" strike="noStrike" dirty="0">
              <a:solidFill>
                <a:schemeClr val="tx1"/>
              </a:solidFill>
              <a:effectLst/>
              <a:latin typeface="HelveticaNeue Regular"/>
            </a:endParaRPr>
          </a:p>
          <a:p>
            <a:pPr marL="108000">
              <a:lnSpc>
                <a:spcPct val="150000"/>
              </a:lnSpc>
              <a:spcBef>
                <a:spcPts val="1417"/>
              </a:spcBef>
              <a:buClr>
                <a:srgbClr val="000000"/>
              </a:buClr>
              <a:buSzPct val="80000"/>
            </a:pPr>
            <a:r>
              <a:rPr lang="en-US" sz="2400" b="1" i="0" dirty="0">
                <a:solidFill>
                  <a:schemeClr val="tx1"/>
                </a:solidFill>
                <a:effectLst/>
                <a:latin typeface="+mj-lt"/>
              </a:rPr>
              <a:t>Authors:-</a:t>
            </a:r>
            <a:r>
              <a:rPr lang="en-US" sz="2400" i="0" dirty="0" err="1">
                <a:solidFill>
                  <a:schemeClr val="tx1"/>
                </a:solidFill>
                <a:effectLst/>
                <a:latin typeface="+mj-lt"/>
              </a:rPr>
              <a:t>Chairat</a:t>
            </a:r>
            <a:r>
              <a:rPr lang="en-US" sz="2400" i="0" dirty="0">
                <a:solidFill>
                  <a:schemeClr val="tx1"/>
                </a:solidFill>
                <a:effectLst/>
                <a:latin typeface="+mj-lt"/>
              </a:rPr>
              <a:t> </a:t>
            </a:r>
            <a:r>
              <a:rPr lang="en-US" sz="2400" i="0" dirty="0" err="1">
                <a:solidFill>
                  <a:schemeClr val="tx1"/>
                </a:solidFill>
                <a:effectLst/>
                <a:latin typeface="+mj-lt"/>
              </a:rPr>
              <a:t>kraichan</a:t>
            </a:r>
            <a:r>
              <a:rPr lang="en-US" sz="2400" i="0" dirty="0">
                <a:solidFill>
                  <a:schemeClr val="tx1"/>
                </a:solidFill>
                <a:effectLst/>
                <a:latin typeface="+mj-lt"/>
              </a:rPr>
              <a:t>, </a:t>
            </a:r>
            <a:r>
              <a:rPr lang="en-US" sz="2400" i="0" dirty="0" err="1">
                <a:solidFill>
                  <a:schemeClr val="tx1"/>
                </a:solidFill>
                <a:effectLst/>
                <a:latin typeface="+mj-lt"/>
              </a:rPr>
              <a:t>Suree</a:t>
            </a:r>
            <a:r>
              <a:rPr lang="en-US" sz="2400" i="0" dirty="0">
                <a:solidFill>
                  <a:schemeClr val="tx1"/>
                </a:solidFill>
                <a:effectLst/>
                <a:latin typeface="+mj-lt"/>
              </a:rPr>
              <a:t> </a:t>
            </a:r>
            <a:r>
              <a:rPr lang="en-US" sz="2400" i="0" dirty="0" err="1">
                <a:solidFill>
                  <a:schemeClr val="tx1"/>
                </a:solidFill>
                <a:effectLst/>
                <a:latin typeface="+mj-lt"/>
              </a:rPr>
              <a:t>Pumrin</a:t>
            </a:r>
            <a:endParaRPr lang="en-US" sz="2400" i="0" dirty="0">
              <a:solidFill>
                <a:schemeClr val="tx1"/>
              </a:solidFill>
              <a:effectLst/>
              <a:latin typeface="+mj-lt"/>
            </a:endParaRPr>
          </a:p>
          <a:p>
            <a:pPr marL="108000">
              <a:lnSpc>
                <a:spcPct val="150000"/>
              </a:lnSpc>
              <a:spcBef>
                <a:spcPts val="1417"/>
              </a:spcBef>
              <a:buClr>
                <a:srgbClr val="000000"/>
              </a:buClr>
              <a:buSzPct val="80000"/>
            </a:pPr>
            <a:endParaRPr lang="en-US" sz="2400" strike="noStrike" spc="-1"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311286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736740"/>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dirty="0"/>
              <a:t>In 2015, a Pupil center coordinate detection using the circular Hough transform technique was introduced. In this system, the webcam uses Hough Transform Techniques to detect the pupil of a person. The issue in this system was that it takes a lot of time and is not a real-time system. It first captures the body after that, it move to face then eyes and finally to the pupil taking a lot of time. </a:t>
            </a:r>
            <a:r>
              <a:rPr lang="en-US" sz="2800" baseline="-25000" dirty="0"/>
              <a:t>[3]</a:t>
            </a:r>
          </a:p>
          <a:p>
            <a:pPr marL="108000" algn="l">
              <a:lnSpc>
                <a:spcPct val="150000"/>
              </a:lnSpc>
              <a:spcBef>
                <a:spcPts val="1417"/>
              </a:spcBef>
              <a:buClr>
                <a:srgbClr val="000000"/>
              </a:buClr>
              <a:buSzPct val="80000"/>
            </a:pPr>
            <a:r>
              <a:rPr lang="en-US" sz="2400" b="1" dirty="0">
                <a:solidFill>
                  <a:schemeClr val="tx1"/>
                </a:solidFill>
                <a:latin typeface="+mj-lt"/>
              </a:rPr>
              <a:t>Title:-</a:t>
            </a:r>
            <a:r>
              <a:rPr lang="en-US" sz="2400" b="1" i="0" dirty="0">
                <a:solidFill>
                  <a:schemeClr val="tx1"/>
                </a:solidFill>
                <a:effectLst/>
                <a:latin typeface="+mj-lt"/>
              </a:rPr>
              <a:t> </a:t>
            </a:r>
            <a:r>
              <a:rPr lang="en-US" sz="2400" i="0" dirty="0">
                <a:solidFill>
                  <a:srgbClr val="333333"/>
                </a:solidFill>
                <a:effectLst/>
                <a:latin typeface="+mj-lt"/>
              </a:rPr>
              <a:t>Pupil </a:t>
            </a:r>
            <a:r>
              <a:rPr lang="en-US" sz="2400" i="0" dirty="0" err="1">
                <a:solidFill>
                  <a:srgbClr val="333333"/>
                </a:solidFill>
                <a:effectLst/>
                <a:latin typeface="+mj-lt"/>
              </a:rPr>
              <a:t>centre</a:t>
            </a:r>
            <a:r>
              <a:rPr lang="en-US" sz="2400" i="0" dirty="0">
                <a:solidFill>
                  <a:srgbClr val="333333"/>
                </a:solidFill>
                <a:effectLst/>
                <a:latin typeface="+mj-lt"/>
              </a:rPr>
              <a:t> coordinates detection using the circular Hough transform technique</a:t>
            </a:r>
            <a:endParaRPr lang="en-US" sz="2400" b="1" i="0" dirty="0">
              <a:solidFill>
                <a:srgbClr val="333333"/>
              </a:solidFill>
              <a:effectLst/>
              <a:latin typeface="+mj-lt"/>
            </a:endParaRPr>
          </a:p>
          <a:p>
            <a:pPr marL="108000">
              <a:lnSpc>
                <a:spcPct val="150000"/>
              </a:lnSpc>
              <a:spcBef>
                <a:spcPts val="1417"/>
              </a:spcBef>
              <a:buClr>
                <a:srgbClr val="000000"/>
              </a:buClr>
              <a:buSzPct val="80000"/>
            </a:pPr>
            <a:r>
              <a:rPr lang="en-US" sz="2400" b="1" i="0" dirty="0">
                <a:solidFill>
                  <a:srgbClr val="333333"/>
                </a:solidFill>
                <a:effectLst/>
                <a:latin typeface="+mj-lt"/>
              </a:rPr>
              <a:t>Published in: </a:t>
            </a:r>
            <a:r>
              <a:rPr lang="en-US" sz="2400" b="0" i="0" strike="noStrike" dirty="0">
                <a:solidFill>
                  <a:schemeClr val="tx1"/>
                </a:solidFill>
                <a:effectLst/>
                <a:latin typeface="+mj-lt"/>
                <a:hlinkClick r:id="rId2">
                  <a:extLst>
                    <a:ext uri="{A12FA001-AC4F-418D-AE19-62706E023703}">
                      <ahyp:hlinkClr xmlns:ahyp="http://schemas.microsoft.com/office/drawing/2018/hyperlinkcolor" val="tx"/>
                    </a:ext>
                  </a:extLst>
                </a:hlinkClick>
              </a:rPr>
              <a:t>2015 38th International Spring Seminar on Electronics Technology (ISSE)</a:t>
            </a:r>
            <a:endParaRPr lang="en-US" sz="2400" b="0" i="0" strike="noStrike" dirty="0">
              <a:solidFill>
                <a:schemeClr val="tx1"/>
              </a:solidFill>
              <a:effectLst/>
              <a:latin typeface="+mj-lt"/>
            </a:endParaRPr>
          </a:p>
          <a:p>
            <a:pPr marL="108000">
              <a:lnSpc>
                <a:spcPct val="150000"/>
              </a:lnSpc>
              <a:spcBef>
                <a:spcPts val="1417"/>
              </a:spcBef>
              <a:buClr>
                <a:srgbClr val="000000"/>
              </a:buClr>
              <a:buSzPct val="80000"/>
            </a:pPr>
            <a:r>
              <a:rPr lang="en-US" sz="2400" b="1" dirty="0">
                <a:solidFill>
                  <a:schemeClr val="tx1"/>
                </a:solidFill>
                <a:latin typeface="+mj-lt"/>
              </a:rPr>
              <a:t>Authors:-</a:t>
            </a:r>
            <a:r>
              <a:rPr lang="en-US" sz="2400" dirty="0">
                <a:solidFill>
                  <a:schemeClr val="tx1"/>
                </a:solidFill>
                <a:latin typeface="+mj-lt"/>
              </a:rPr>
              <a:t>Radu Gabriel </a:t>
            </a:r>
            <a:r>
              <a:rPr lang="en-US" sz="2400" dirty="0" err="1">
                <a:solidFill>
                  <a:schemeClr val="tx1"/>
                </a:solidFill>
                <a:latin typeface="+mj-lt"/>
              </a:rPr>
              <a:t>Bozomitu</a:t>
            </a:r>
            <a:r>
              <a:rPr lang="en-US" sz="2400" dirty="0">
                <a:solidFill>
                  <a:schemeClr val="tx1"/>
                </a:solidFill>
                <a:latin typeface="+mj-lt"/>
              </a:rPr>
              <a:t>, Alexandru </a:t>
            </a:r>
            <a:r>
              <a:rPr lang="en-US" sz="2400" dirty="0" err="1">
                <a:solidFill>
                  <a:schemeClr val="tx1"/>
                </a:solidFill>
                <a:latin typeface="+mj-lt"/>
              </a:rPr>
              <a:t>pasarica</a:t>
            </a:r>
            <a:r>
              <a:rPr lang="en-US" sz="2400" dirty="0">
                <a:solidFill>
                  <a:schemeClr val="tx1"/>
                </a:solidFill>
                <a:latin typeface="+mj-lt"/>
              </a:rPr>
              <a:t>, Vlad </a:t>
            </a:r>
            <a:r>
              <a:rPr lang="en-US" sz="2400" dirty="0" err="1">
                <a:solidFill>
                  <a:schemeClr val="tx1"/>
                </a:solidFill>
                <a:latin typeface="+mj-lt"/>
              </a:rPr>
              <a:t>Cehan</a:t>
            </a:r>
            <a:r>
              <a:rPr lang="en-US" sz="2400" dirty="0">
                <a:solidFill>
                  <a:schemeClr val="tx1"/>
                </a:solidFill>
                <a:latin typeface="+mj-lt"/>
              </a:rPr>
              <a:t>, Cristian </a:t>
            </a:r>
            <a:r>
              <a:rPr lang="en-US" sz="2400" dirty="0" err="1">
                <a:solidFill>
                  <a:schemeClr val="tx1"/>
                </a:solidFill>
                <a:latin typeface="+mj-lt"/>
              </a:rPr>
              <a:t>Rotariu</a:t>
            </a:r>
            <a:r>
              <a:rPr lang="en-US" sz="2400" dirty="0">
                <a:solidFill>
                  <a:schemeClr val="tx1"/>
                </a:solidFill>
                <a:latin typeface="+mj-lt"/>
              </a:rPr>
              <a:t>, Constantin </a:t>
            </a:r>
            <a:r>
              <a:rPr lang="en-US" sz="2400" dirty="0" err="1">
                <a:solidFill>
                  <a:schemeClr val="tx1"/>
                </a:solidFill>
                <a:latin typeface="+mj-lt"/>
              </a:rPr>
              <a:t>Barabasa</a:t>
            </a:r>
            <a:endParaRPr lang="en-US" sz="2400" dirty="0">
              <a:solidFill>
                <a:schemeClr val="tx1"/>
              </a:solidFill>
              <a:latin typeface="+mj-lt"/>
            </a:endParaRPr>
          </a:p>
          <a:p>
            <a:pPr marL="108000">
              <a:lnSpc>
                <a:spcPct val="150000"/>
              </a:lnSpc>
              <a:spcBef>
                <a:spcPts val="1417"/>
              </a:spcBef>
              <a:buClr>
                <a:srgbClr val="000000"/>
              </a:buClr>
              <a:buSzPct val="80000"/>
            </a:pPr>
            <a:endParaRPr lang="en-US" sz="2400" dirty="0">
              <a:solidFill>
                <a:schemeClr val="tx1"/>
              </a:solidFill>
              <a:latin typeface="+mj-lt"/>
            </a:endParaRPr>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220409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600200" y="450156"/>
            <a:ext cx="15773400" cy="833040"/>
          </a:xfrm>
          <a:prstGeom prst="rect">
            <a:avLst/>
          </a:prstGeom>
          <a:noFill/>
          <a:ln w="0">
            <a:noFill/>
          </a:ln>
        </p:spPr>
        <p:txBody>
          <a:bodyPr lIns="0" tIns="0" rIns="0" bIns="0" anchor="ctr">
            <a:noAutofit/>
          </a:bodyPr>
          <a:lstStyle/>
          <a:p>
            <a:pPr indent="0" algn="ctr">
              <a:buNone/>
            </a:pPr>
            <a:r>
              <a:rPr lang="en-US" sz="3600" b="1" strike="noStrike" spc="-1" dirty="0">
                <a:solidFill>
                  <a:srgbClr val="000000"/>
                </a:solidFill>
                <a:latin typeface="Arial"/>
              </a:rPr>
              <a:t>Cursor Pointer Control Using Eye </a:t>
            </a:r>
            <a:r>
              <a:rPr lang="en-US" sz="3600" b="1" strike="noStrike" spc="-1" dirty="0">
                <a:solidFill>
                  <a:srgbClr val="000000"/>
                </a:solidFill>
                <a:latin typeface="+mj-lt"/>
              </a:rPr>
              <a:t>and Hand Gestures</a:t>
            </a:r>
            <a:endParaRPr lang="en-US" sz="3600" b="1" strike="noStrike" spc="-1" dirty="0">
              <a:solidFill>
                <a:srgbClr val="BE480A"/>
              </a:solidFill>
              <a:latin typeface="Calibri"/>
            </a:endParaRPr>
          </a:p>
        </p:txBody>
      </p:sp>
      <p:sp>
        <p:nvSpPr>
          <p:cNvPr id="395" name="PlaceHolder 2"/>
          <p:cNvSpPr>
            <a:spLocks noGrp="1"/>
          </p:cNvSpPr>
          <p:nvPr>
            <p:ph/>
          </p:nvPr>
        </p:nvSpPr>
        <p:spPr>
          <a:xfrm>
            <a:off x="228600" y="2713680"/>
            <a:ext cx="18516600" cy="6887520"/>
          </a:xfrm>
          <a:prstGeom prst="rect">
            <a:avLst/>
          </a:prstGeom>
          <a:noFill/>
          <a:ln w="0">
            <a:noFill/>
          </a:ln>
        </p:spPr>
        <p:txBody>
          <a:bodyPr lIns="0" tIns="0" rIns="0" bIns="0" anchor="t">
            <a:normAutofit/>
          </a:bodyPr>
          <a:lstStyle/>
          <a:p>
            <a:pPr marL="108000">
              <a:lnSpc>
                <a:spcPct val="150000"/>
              </a:lnSpc>
              <a:spcBef>
                <a:spcPts val="1417"/>
              </a:spcBef>
              <a:buClr>
                <a:srgbClr val="000000"/>
              </a:buClr>
              <a:buSzPct val="80000"/>
            </a:pPr>
            <a:r>
              <a:rPr lang="en-US" sz="2800" b="1" dirty="0">
                <a:solidFill>
                  <a:schemeClr val="tx1"/>
                </a:solidFill>
                <a:latin typeface="+mj-lt"/>
              </a:rPr>
              <a:t>Summary:-</a:t>
            </a:r>
            <a:endParaRPr lang="en-US" sz="2800" dirty="0">
              <a:solidFill>
                <a:schemeClr val="tx1"/>
              </a:solidFill>
              <a:latin typeface="+mj-lt"/>
            </a:endParaRPr>
          </a:p>
          <a:p>
            <a:pPr marL="108000">
              <a:lnSpc>
                <a:spcPct val="150000"/>
              </a:lnSpc>
              <a:spcBef>
                <a:spcPts val="1417"/>
              </a:spcBef>
              <a:buClr>
                <a:srgbClr val="000000"/>
              </a:buClr>
              <a:buSzPct val="80000"/>
            </a:pPr>
            <a:r>
              <a:rPr lang="en-US" sz="2800" b="0" i="0" dirty="0">
                <a:solidFill>
                  <a:srgbClr val="333333"/>
                </a:solidFill>
                <a:effectLst/>
                <a:latin typeface="Georgia" panose="02040502050405020303" pitchFamily="18" charset="0"/>
              </a:rPr>
              <a:t>In 2020 </a:t>
            </a:r>
            <a:r>
              <a:rPr lang="en-US" sz="2800" b="0" i="0" dirty="0" err="1">
                <a:solidFill>
                  <a:srgbClr val="333333"/>
                </a:solidFill>
                <a:effectLst/>
                <a:latin typeface="Georgia" panose="02040502050405020303" pitchFamily="18" charset="0"/>
              </a:rPr>
              <a:t>Gubbala</a:t>
            </a:r>
            <a:r>
              <a:rPr lang="en-US" sz="2800" b="0" i="0" dirty="0">
                <a:solidFill>
                  <a:srgbClr val="333333"/>
                </a:solidFill>
                <a:effectLst/>
                <a:latin typeface="Georgia" panose="02040502050405020303" pitchFamily="18" charset="0"/>
              </a:rPr>
              <a:t> Durga Prasanth and P. Srinivas Reddy proposed a paper on “Virtual mouse implementation using OpenCV”. They used OpenCV, Deep learning, NumPy and anaconda technology. Its major drawback is that it is very complex to use</a:t>
            </a:r>
            <a:r>
              <a:rPr lang="en-US" sz="2800" dirty="0"/>
              <a:t>.</a:t>
            </a:r>
            <a:r>
              <a:rPr lang="en-US" sz="2800" baseline="-25000" dirty="0"/>
              <a:t>[4]</a:t>
            </a:r>
          </a:p>
          <a:p>
            <a:pPr marL="108000">
              <a:lnSpc>
                <a:spcPct val="150000"/>
              </a:lnSpc>
              <a:spcBef>
                <a:spcPts val="1417"/>
              </a:spcBef>
              <a:buClr>
                <a:srgbClr val="000000"/>
              </a:buClr>
              <a:buSzPct val="80000"/>
            </a:pPr>
            <a:r>
              <a:rPr lang="en-US" sz="2800" b="1" dirty="0">
                <a:solidFill>
                  <a:schemeClr val="tx1"/>
                </a:solidFill>
                <a:latin typeface="+mj-lt"/>
              </a:rPr>
              <a:t>Title</a:t>
            </a:r>
            <a:r>
              <a:rPr lang="en-US" sz="2800" dirty="0"/>
              <a:t> Virtual Mouse Implementation using Open CV</a:t>
            </a:r>
            <a:r>
              <a:rPr lang="en-US" sz="2800" i="0" dirty="0">
                <a:solidFill>
                  <a:srgbClr val="333333"/>
                </a:solidFill>
                <a:effectLst/>
                <a:latin typeface="+mj-lt"/>
              </a:rPr>
              <a:t>.</a:t>
            </a:r>
            <a:endParaRPr lang="en-US" sz="2800" b="1" i="0" dirty="0">
              <a:solidFill>
                <a:srgbClr val="333333"/>
              </a:solidFill>
              <a:effectLst/>
              <a:latin typeface="+mj-lt"/>
            </a:endParaRPr>
          </a:p>
          <a:p>
            <a:pPr marL="108000">
              <a:lnSpc>
                <a:spcPct val="150000"/>
              </a:lnSpc>
              <a:spcBef>
                <a:spcPts val="1417"/>
              </a:spcBef>
              <a:buClr>
                <a:srgbClr val="000000"/>
              </a:buClr>
              <a:buSzPct val="80000"/>
            </a:pPr>
            <a:r>
              <a:rPr lang="en-US" sz="2800" b="1" i="0" dirty="0">
                <a:solidFill>
                  <a:srgbClr val="333333"/>
                </a:solidFill>
                <a:effectLst/>
                <a:latin typeface="+mj-lt"/>
              </a:rPr>
              <a:t>Published in: </a:t>
            </a:r>
            <a:r>
              <a:rPr lang="en-US" sz="2800" dirty="0"/>
              <a:t>Journal of Emerging Technologies and Innovative Research (JETIR)</a:t>
            </a:r>
            <a:r>
              <a:rPr lang="en-US" sz="2800" b="0" i="0" u="sng" dirty="0">
                <a:solidFill>
                  <a:srgbClr val="006699"/>
                </a:solidFill>
                <a:effectLst/>
                <a:latin typeface="HelveticaNeue Regular"/>
              </a:rPr>
              <a:t>.</a:t>
            </a:r>
          </a:p>
          <a:p>
            <a:pPr marL="108000">
              <a:lnSpc>
                <a:spcPct val="150000"/>
              </a:lnSpc>
              <a:spcBef>
                <a:spcPts val="1417"/>
              </a:spcBef>
              <a:buClr>
                <a:srgbClr val="000000"/>
              </a:buClr>
              <a:buSzPct val="80000"/>
            </a:pPr>
            <a:r>
              <a:rPr lang="en-US" sz="2800" b="1" dirty="0">
                <a:solidFill>
                  <a:schemeClr val="tx1"/>
                </a:solidFill>
                <a:latin typeface="+mj-lt"/>
              </a:rPr>
              <a:t>Authors:-</a:t>
            </a:r>
            <a:r>
              <a:rPr lang="en-US" sz="2800" dirty="0"/>
              <a:t> </a:t>
            </a:r>
            <a:r>
              <a:rPr lang="en-US" sz="2800" b="0" i="0" dirty="0" err="1">
                <a:solidFill>
                  <a:srgbClr val="333333"/>
                </a:solidFill>
                <a:effectLst/>
                <a:latin typeface="Georgia" panose="02040502050405020303" pitchFamily="18" charset="0"/>
              </a:rPr>
              <a:t>Gubbala</a:t>
            </a:r>
            <a:r>
              <a:rPr lang="en-US" sz="2800" b="0" i="0" dirty="0">
                <a:solidFill>
                  <a:srgbClr val="333333"/>
                </a:solidFill>
                <a:effectLst/>
                <a:latin typeface="Georgia" panose="02040502050405020303" pitchFamily="18" charset="0"/>
              </a:rPr>
              <a:t> Durga Prasanth and P. Srinivas Reddy</a:t>
            </a:r>
            <a:r>
              <a:rPr lang="en-US" sz="2800" dirty="0">
                <a:solidFill>
                  <a:schemeClr val="tx1"/>
                </a:solidFill>
                <a:latin typeface="+mj-lt"/>
              </a:rPr>
              <a:t>.</a:t>
            </a:r>
          </a:p>
          <a:p>
            <a:pPr marL="108000">
              <a:lnSpc>
                <a:spcPct val="150000"/>
              </a:lnSpc>
              <a:spcBef>
                <a:spcPts val="1417"/>
              </a:spcBef>
              <a:buClr>
                <a:srgbClr val="000000"/>
              </a:buClr>
              <a:buSzPct val="80000"/>
            </a:pPr>
            <a:endParaRPr lang="en-US" sz="2800" dirty="0"/>
          </a:p>
        </p:txBody>
      </p:sp>
      <p:sp>
        <p:nvSpPr>
          <p:cNvPr id="396" name="CustomShape 2"/>
          <p:cNvSpPr/>
          <p:nvPr/>
        </p:nvSpPr>
        <p:spPr>
          <a:xfrm>
            <a:off x="228600" y="1738080"/>
            <a:ext cx="70866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600" b="1" u="sng" strike="noStrike" spc="-1" dirty="0">
                <a:solidFill>
                  <a:schemeClr val="tx1">
                    <a:lumMod val="95000"/>
                    <a:lumOff val="5000"/>
                  </a:schemeClr>
                </a:solidFill>
                <a:latin typeface="+mj-lt"/>
              </a:rPr>
              <a:t>Literature Survey</a:t>
            </a:r>
            <a:endParaRPr lang="en-US" sz="3600" b="0" u="sng" strike="noStrike" spc="-1" dirty="0">
              <a:solidFill>
                <a:schemeClr val="tx1">
                  <a:lumMod val="95000"/>
                  <a:lumOff val="5000"/>
                </a:schemeClr>
              </a:solidFill>
              <a:latin typeface="+mj-lt"/>
            </a:endParaRPr>
          </a:p>
        </p:txBody>
      </p:sp>
    </p:spTree>
    <p:extLst>
      <p:ext uri="{BB962C8B-B14F-4D97-AF65-F5344CB8AC3E}">
        <p14:creationId xmlns:p14="http://schemas.microsoft.com/office/powerpoint/2010/main" val="624494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Magnetism Magnetic Fields</Template>
  <TotalTime>4926</TotalTime>
  <Words>2324</Words>
  <Application>Microsoft Office PowerPoint</Application>
  <PresentationFormat>Custom</PresentationFormat>
  <Paragraphs>254</Paragraphs>
  <Slides>33</Slides>
  <Notes>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33</vt:i4>
      </vt:variant>
    </vt:vector>
  </HeadingPairs>
  <TitlesOfParts>
    <vt:vector size="49" baseType="lpstr">
      <vt:lpstr>Arial</vt:lpstr>
      <vt:lpstr>Calibri</vt:lpstr>
      <vt:lpstr>Georgia</vt:lpstr>
      <vt:lpstr>Google Sans</vt:lpstr>
      <vt:lpstr>HelveticaNeue Regular</vt:lpstr>
      <vt:lpstr>Roboto</vt:lpstr>
      <vt:lpstr>Sohne</vt:lpstr>
      <vt:lpstr>Söhne</vt:lpstr>
      <vt:lpstr>Symbol</vt:lpstr>
      <vt:lpstr>Times New Roman</vt:lpstr>
      <vt:lpstr>Wingdings</vt:lpstr>
      <vt:lpstr>Office Theme</vt:lpstr>
      <vt:lpstr>Office Theme</vt:lpstr>
      <vt:lpstr>Office Theme</vt:lpstr>
      <vt:lpstr>Office Theme</vt:lpstr>
      <vt:lpstr>Office Theme</vt:lpstr>
      <vt:lpstr>PowerPoint Presentation</vt:lpstr>
      <vt:lpstr>  Cursor Pointer Control Using Eye and Hand Gestures  </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Cursor Pointer Control Using Eye and Hand Gestures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S</dc:creator>
  <cp:lastModifiedBy>Bharath S</cp:lastModifiedBy>
  <cp:revision>118</cp:revision>
  <dcterms:created xsi:type="dcterms:W3CDTF">2022-03-06T10:12:11Z</dcterms:created>
  <dcterms:modified xsi:type="dcterms:W3CDTF">2024-03-15T13:27:37Z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10</vt:i4>
  </property>
  <property fmtid="{D5CDD505-2E9C-101B-9397-08002B2CF9AE}" pid="3" name="Notes">
    <vt:i4>4</vt:i4>
  </property>
  <property fmtid="{D5CDD505-2E9C-101B-9397-08002B2CF9AE}" pid="4" name="PresentationFormat">
    <vt:lpwstr>Custom</vt:lpwstr>
  </property>
  <property fmtid="{D5CDD505-2E9C-101B-9397-08002B2CF9AE}" pid="5" name="Slides">
    <vt:i4>20</vt:i4>
  </property>
</Properties>
</file>