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6772" y="568197"/>
            <a:ext cx="11385168" cy="16591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14720"/>
            <a:ext cx="671195" cy="4271645"/>
          </a:xfrm>
          <a:custGeom>
            <a:avLst/>
            <a:gdLst/>
            <a:ahLst/>
            <a:cxnLst/>
            <a:rect l="l" t="t" r="r" b="b"/>
            <a:pathLst>
              <a:path w="671195" h="4271645">
                <a:moveTo>
                  <a:pt x="0" y="0"/>
                </a:moveTo>
                <a:lnTo>
                  <a:pt x="0" y="4271644"/>
                </a:lnTo>
                <a:lnTo>
                  <a:pt x="671195" y="4271644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155" y="537718"/>
            <a:ext cx="836422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2176" y="2315082"/>
            <a:ext cx="10217785" cy="4435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32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2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2.jp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6.jpg"/><Relationship Id="rId4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jpg"/><Relationship Id="rId6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Relationship Id="rId4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14450" y="1473835"/>
            <a:ext cx="2619375" cy="2000885"/>
            <a:chOff x="1314450" y="1473835"/>
            <a:chExt cx="2619375" cy="2000885"/>
          </a:xfrm>
        </p:grpSpPr>
        <p:sp>
          <p:nvSpPr>
            <p:cNvPr id="3" name="object 3" descr=""/>
            <p:cNvSpPr/>
            <p:nvPr/>
          </p:nvSpPr>
          <p:spPr>
            <a:xfrm>
              <a:off x="1314450" y="1888490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070" y="0"/>
                  </a:moveTo>
                  <a:lnTo>
                    <a:pt x="396875" y="0"/>
                  </a:lnTo>
                  <a:lnTo>
                    <a:pt x="0" y="793114"/>
                  </a:lnTo>
                  <a:lnTo>
                    <a:pt x="396875" y="1586229"/>
                  </a:lnTo>
                  <a:lnTo>
                    <a:pt x="1449070" y="1586229"/>
                  </a:lnTo>
                  <a:lnTo>
                    <a:pt x="1846580" y="793114"/>
                  </a:lnTo>
                  <a:lnTo>
                    <a:pt x="1449070" y="0"/>
                  </a:lnTo>
                  <a:close/>
                </a:path>
              </a:pathLst>
            </a:custGeom>
            <a:solidFill>
              <a:srgbClr val="5EC9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960370" y="1473835"/>
              <a:ext cx="973455" cy="842644"/>
            </a:xfrm>
            <a:custGeom>
              <a:avLst/>
              <a:gdLst/>
              <a:ahLst/>
              <a:cxnLst/>
              <a:rect l="l" t="t" r="r" b="b"/>
              <a:pathLst>
                <a:path w="973454" h="842644">
                  <a:moveTo>
                    <a:pt x="762634" y="0"/>
                  </a:moveTo>
                  <a:lnTo>
                    <a:pt x="211455" y="0"/>
                  </a:lnTo>
                  <a:lnTo>
                    <a:pt x="0" y="421005"/>
                  </a:lnTo>
                  <a:lnTo>
                    <a:pt x="211455" y="842645"/>
                  </a:lnTo>
                  <a:lnTo>
                    <a:pt x="762634" y="842645"/>
                  </a:lnTo>
                  <a:lnTo>
                    <a:pt x="973455" y="421005"/>
                  </a:lnTo>
                  <a:lnTo>
                    <a:pt x="762634" y="0"/>
                  </a:lnTo>
                  <a:close/>
                </a:path>
              </a:pathLst>
            </a:custGeom>
            <a:solidFill>
              <a:srgbClr val="2C92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7021047" y="9661652"/>
            <a:ext cx="13589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629275" y="0"/>
            <a:ext cx="8063865" cy="10287000"/>
            <a:chOff x="5629275" y="0"/>
            <a:chExt cx="8063865" cy="10287000"/>
          </a:xfrm>
        </p:grpSpPr>
        <p:sp>
          <p:nvSpPr>
            <p:cNvPr id="7" name="object 7" descr=""/>
            <p:cNvSpPr/>
            <p:nvPr/>
          </p:nvSpPr>
          <p:spPr>
            <a:xfrm>
              <a:off x="5629275" y="1785620"/>
              <a:ext cx="2500630" cy="2157095"/>
            </a:xfrm>
            <a:custGeom>
              <a:avLst/>
              <a:gdLst/>
              <a:ahLst/>
              <a:cxnLst/>
              <a:rect l="l" t="t" r="r" b="b"/>
              <a:pathLst>
                <a:path w="2500629" h="2157095">
                  <a:moveTo>
                    <a:pt x="1960879" y="0"/>
                  </a:moveTo>
                  <a:lnTo>
                    <a:pt x="539114" y="0"/>
                  </a:lnTo>
                  <a:lnTo>
                    <a:pt x="0" y="1078229"/>
                  </a:lnTo>
                  <a:lnTo>
                    <a:pt x="539114" y="2157094"/>
                  </a:lnTo>
                  <a:lnTo>
                    <a:pt x="1960879" y="2157094"/>
                  </a:lnTo>
                  <a:lnTo>
                    <a:pt x="2500629" y="1078229"/>
                  </a:lnTo>
                  <a:lnTo>
                    <a:pt x="1960879" y="0"/>
                  </a:lnTo>
                  <a:close/>
                </a:path>
              </a:pathLst>
            </a:custGeom>
            <a:solidFill>
              <a:srgbClr val="41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700394" y="7843519"/>
              <a:ext cx="1084580" cy="928369"/>
            </a:xfrm>
            <a:custGeom>
              <a:avLst/>
              <a:gdLst/>
              <a:ahLst/>
              <a:cxnLst/>
              <a:rect l="l" t="t" r="r" b="b"/>
              <a:pathLst>
                <a:path w="1084579" h="928370">
                  <a:moveTo>
                    <a:pt x="853439" y="0"/>
                  </a:moveTo>
                  <a:lnTo>
                    <a:pt x="231775" y="0"/>
                  </a:lnTo>
                  <a:lnTo>
                    <a:pt x="0" y="464184"/>
                  </a:lnTo>
                  <a:lnTo>
                    <a:pt x="231775" y="928369"/>
                  </a:lnTo>
                  <a:lnTo>
                    <a:pt x="853439" y="928369"/>
                  </a:lnTo>
                  <a:lnTo>
                    <a:pt x="1084579" y="466724"/>
                  </a:lnTo>
                  <a:lnTo>
                    <a:pt x="1084579" y="461644"/>
                  </a:lnTo>
                  <a:lnTo>
                    <a:pt x="853439" y="0"/>
                  </a:lnTo>
                  <a:close/>
                </a:path>
              </a:pathLst>
            </a:custGeom>
            <a:solidFill>
              <a:srgbClr val="41A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0740" y="0"/>
              <a:ext cx="7772400" cy="1028699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71320" y="202183"/>
            <a:ext cx="93084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314" sz="720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dirty="0" baseline="2314" sz="7200" spc="-4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2314" sz="720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dirty="0" baseline="2314" sz="7200" spc="-4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800" spc="-6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dirty="0" sz="48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800" spc="-1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dirty="0" sz="4800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800" spc="-60">
                <a:solidFill>
                  <a:srgbClr val="0D0D0D"/>
                </a:solidFill>
                <a:latin typeface="Times New Roman"/>
                <a:cs typeface="Times New Roman"/>
              </a:rPr>
              <a:t>Excel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860630" y="4630292"/>
            <a:ext cx="4687570" cy="270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371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T</a:t>
            </a:r>
            <a:r>
              <a:rPr dirty="0" sz="1500" spc="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NAME:T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BHARATH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500">
              <a:latin typeface="Arial"/>
              <a:cs typeface="Arial"/>
            </a:endParaRPr>
          </a:p>
          <a:p>
            <a:pPr marL="467995">
              <a:lnSpc>
                <a:spcPct val="100000"/>
              </a:lnSpc>
            </a:pPr>
            <a:r>
              <a:rPr dirty="0" sz="1900" b="1">
                <a:latin typeface="Arial"/>
                <a:cs typeface="Arial"/>
              </a:rPr>
              <a:t>er No</a:t>
            </a:r>
            <a:r>
              <a:rPr dirty="0" sz="1900" spc="2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:</a:t>
            </a:r>
            <a:r>
              <a:rPr dirty="0" sz="1900" spc="5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312206904</a:t>
            </a:r>
            <a:endParaRPr sz="1900">
              <a:latin typeface="Arial"/>
              <a:cs typeface="Arial"/>
            </a:endParaRPr>
          </a:p>
          <a:p>
            <a:pPr marL="573405" marR="827405" indent="-561340">
              <a:lnSpc>
                <a:spcPct val="148400"/>
              </a:lnSpc>
              <a:spcBef>
                <a:spcPts val="840"/>
              </a:spcBef>
            </a:pPr>
            <a:r>
              <a:rPr dirty="0" sz="1900" spc="-10" b="1">
                <a:latin typeface="Arial"/>
                <a:cs typeface="Arial"/>
              </a:rPr>
              <a:t>ername:unm130122B246</a:t>
            </a:r>
            <a:r>
              <a:rPr dirty="0" sz="1900" spc="500" b="1">
                <a:latin typeface="Arial"/>
                <a:cs typeface="Arial"/>
              </a:rPr>
              <a:t>  </a:t>
            </a:r>
            <a:r>
              <a:rPr dirty="0" sz="1900" b="1">
                <a:latin typeface="Arial"/>
                <a:cs typeface="Arial"/>
              </a:rPr>
              <a:t>TMENT:</a:t>
            </a:r>
            <a:r>
              <a:rPr dirty="0" sz="1900" spc="-3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B</a:t>
            </a:r>
            <a:r>
              <a:rPr dirty="0" sz="1900" spc="-4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COM</a:t>
            </a:r>
            <a:r>
              <a:rPr dirty="0" sz="1900" spc="-95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COMMERCE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9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dirty="0" sz="1900" b="1">
                <a:latin typeface="Arial"/>
                <a:cs typeface="Arial"/>
              </a:rPr>
              <a:t>e</a:t>
            </a:r>
            <a:r>
              <a:rPr dirty="0" sz="1900" spc="6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:</a:t>
            </a:r>
            <a:r>
              <a:rPr dirty="0" sz="1900" spc="6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Agurchand</a:t>
            </a:r>
            <a:r>
              <a:rPr dirty="0" sz="1900" spc="6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Manmull</a:t>
            </a:r>
            <a:r>
              <a:rPr dirty="0" sz="1900" spc="6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Jain</a:t>
            </a:r>
            <a:r>
              <a:rPr dirty="0" sz="1900" spc="6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College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0929" y="9670846"/>
            <a:ext cx="262255" cy="2703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04880" y="0"/>
            <a:ext cx="7183120" cy="10287000"/>
            <a:chOff x="11104880" y="0"/>
            <a:chExt cx="718312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4880" y="0"/>
              <a:ext cx="7183120" cy="102869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087600" y="7874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1AE5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9995" y="9666173"/>
            <a:ext cx="113664" cy="2652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MODELLING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73100" y="1776730"/>
            <a:ext cx="13639165" cy="3130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10">
                <a:solidFill>
                  <a:srgbClr val="538ED4"/>
                </a:solidFill>
                <a:latin typeface="Trebuchet MS"/>
                <a:cs typeface="Trebuchet MS"/>
              </a:rPr>
              <a:t>Data</a:t>
            </a:r>
            <a:r>
              <a:rPr dirty="0" sz="5400" spc="-13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5400" spc="-275">
                <a:solidFill>
                  <a:srgbClr val="538ED4"/>
                </a:solidFill>
                <a:latin typeface="Trebuchet MS"/>
                <a:cs typeface="Trebuchet MS"/>
              </a:rPr>
              <a:t>collection</a:t>
            </a:r>
            <a:endParaRPr sz="5400">
              <a:latin typeface="Trebuchet MS"/>
              <a:cs typeface="Trebuchet MS"/>
            </a:endParaRPr>
          </a:p>
          <a:p>
            <a:pPr marL="554990" marR="5080">
              <a:lnSpc>
                <a:spcPct val="99500"/>
              </a:lnSpc>
              <a:spcBef>
                <a:spcPts val="3595"/>
              </a:spcBef>
            </a:pPr>
            <a:r>
              <a:rPr dirty="0" sz="3000" spc="-190">
                <a:solidFill>
                  <a:srgbClr val="538ED4"/>
                </a:solidFill>
                <a:latin typeface="Trebuchet MS"/>
                <a:cs typeface="Trebuchet MS"/>
              </a:rPr>
              <a:t>The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85">
                <a:solidFill>
                  <a:srgbClr val="538ED4"/>
                </a:solidFill>
                <a:latin typeface="Trebuchet MS"/>
                <a:cs typeface="Trebuchet MS"/>
              </a:rPr>
              <a:t>employee</a:t>
            </a:r>
            <a:r>
              <a:rPr dirty="0" sz="3000" spc="-5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538ED4"/>
                </a:solidFill>
                <a:latin typeface="Trebuchet MS"/>
                <a:cs typeface="Trebuchet MS"/>
              </a:rPr>
              <a:t>performance</a:t>
            </a:r>
            <a:r>
              <a:rPr dirty="0" sz="3000" spc="-4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538ED4"/>
                </a:solidFill>
                <a:latin typeface="Trebuchet MS"/>
                <a:cs typeface="Trebuchet MS"/>
              </a:rPr>
              <a:t>analysis</a:t>
            </a:r>
            <a:r>
              <a:rPr dirty="0" sz="3000" spc="-6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538ED4"/>
                </a:solidFill>
                <a:latin typeface="Trebuchet MS"/>
                <a:cs typeface="Trebuchet MS"/>
              </a:rPr>
              <a:t>table</a:t>
            </a:r>
            <a:r>
              <a:rPr dirty="0" sz="3000" spc="-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538ED4"/>
                </a:solidFill>
                <a:latin typeface="Trebuchet MS"/>
                <a:cs typeface="Trebuchet MS"/>
              </a:rPr>
              <a:t>are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538ED4"/>
                </a:solidFill>
                <a:latin typeface="Trebuchet MS"/>
                <a:cs typeface="Trebuchet MS"/>
              </a:rPr>
              <a:t>taken</a:t>
            </a:r>
            <a:r>
              <a:rPr dirty="0" sz="3000" spc="-4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80">
                <a:solidFill>
                  <a:srgbClr val="538ED4"/>
                </a:solidFill>
                <a:latin typeface="Trebuchet MS"/>
                <a:cs typeface="Trebuchet MS"/>
              </a:rPr>
              <a:t>from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538ED4"/>
                </a:solidFill>
                <a:latin typeface="Trebuchet MS"/>
                <a:cs typeface="Trebuchet MS"/>
              </a:rPr>
              <a:t>the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538ED4"/>
                </a:solidFill>
                <a:latin typeface="Trebuchet MS"/>
                <a:cs typeface="Trebuchet MS"/>
              </a:rPr>
              <a:t>website</a:t>
            </a:r>
            <a:r>
              <a:rPr dirty="0" sz="3000" spc="-5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538ED4"/>
                </a:solidFill>
                <a:latin typeface="Trebuchet MS"/>
                <a:cs typeface="Trebuchet MS"/>
              </a:rPr>
              <a:t>called</a:t>
            </a:r>
            <a:r>
              <a:rPr dirty="0" sz="3000" spc="-5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538ED4"/>
                </a:solidFill>
                <a:latin typeface="Trebuchet MS"/>
                <a:cs typeface="Trebuchet MS"/>
              </a:rPr>
              <a:t>Kaggle</a:t>
            </a:r>
            <a:r>
              <a:rPr dirty="0" sz="3000" spc="-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50">
                <a:solidFill>
                  <a:srgbClr val="538ED4"/>
                </a:solidFill>
                <a:latin typeface="Trebuchet MS"/>
                <a:cs typeface="Trebuchet MS"/>
              </a:rPr>
              <a:t>. </a:t>
            </a:r>
            <a:r>
              <a:rPr dirty="0" sz="3000" spc="-190">
                <a:solidFill>
                  <a:srgbClr val="538ED4"/>
                </a:solidFill>
                <a:latin typeface="Trebuchet MS"/>
                <a:cs typeface="Trebuchet MS"/>
              </a:rPr>
              <a:t>From</a:t>
            </a:r>
            <a:r>
              <a:rPr dirty="0" sz="3000" spc="-6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538ED4"/>
                </a:solidFill>
                <a:latin typeface="Trebuchet MS"/>
                <a:cs typeface="Trebuchet MS"/>
              </a:rPr>
              <a:t>the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538ED4"/>
                </a:solidFill>
                <a:latin typeface="Trebuchet MS"/>
                <a:cs typeface="Trebuchet MS"/>
              </a:rPr>
              <a:t>data</a:t>
            </a:r>
            <a:r>
              <a:rPr dirty="0" sz="3000" spc="-6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215">
                <a:solidFill>
                  <a:srgbClr val="538ED4"/>
                </a:solidFill>
                <a:latin typeface="Trebuchet MS"/>
                <a:cs typeface="Trebuchet MS"/>
              </a:rPr>
              <a:t>we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80">
                <a:solidFill>
                  <a:srgbClr val="538ED4"/>
                </a:solidFill>
                <a:latin typeface="Trebuchet MS"/>
                <a:cs typeface="Trebuchet MS"/>
              </a:rPr>
              <a:t>had</a:t>
            </a:r>
            <a:r>
              <a:rPr dirty="0" sz="3000" spc="-6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90">
                <a:solidFill>
                  <a:srgbClr val="538ED4"/>
                </a:solidFill>
                <a:latin typeface="Trebuchet MS"/>
                <a:cs typeface="Trebuchet MS"/>
              </a:rPr>
              <a:t>some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0">
                <a:solidFill>
                  <a:srgbClr val="538ED4"/>
                </a:solidFill>
                <a:latin typeface="Trebuchet MS"/>
                <a:cs typeface="Trebuchet MS"/>
              </a:rPr>
              <a:t>missing</a:t>
            </a:r>
            <a:r>
              <a:rPr dirty="0" sz="3000" spc="-6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45">
                <a:solidFill>
                  <a:srgbClr val="538ED4"/>
                </a:solidFill>
                <a:latin typeface="Trebuchet MS"/>
                <a:cs typeface="Trebuchet MS"/>
              </a:rPr>
              <a:t>figures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538ED4"/>
                </a:solidFill>
                <a:latin typeface="Trebuchet MS"/>
                <a:cs typeface="Trebuchet MS"/>
              </a:rPr>
              <a:t>to</a:t>
            </a:r>
            <a:r>
              <a:rPr dirty="0" sz="3000" spc="-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45">
                <a:solidFill>
                  <a:srgbClr val="538ED4"/>
                </a:solidFill>
                <a:latin typeface="Trebuchet MS"/>
                <a:cs typeface="Trebuchet MS"/>
              </a:rPr>
              <a:t>identify</a:t>
            </a:r>
            <a:r>
              <a:rPr dirty="0" sz="3000" spc="-6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538ED4"/>
                </a:solidFill>
                <a:latin typeface="Trebuchet MS"/>
                <a:cs typeface="Trebuchet MS"/>
              </a:rPr>
              <a:t>the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538ED4"/>
                </a:solidFill>
                <a:latin typeface="Trebuchet MS"/>
                <a:cs typeface="Trebuchet MS"/>
              </a:rPr>
              <a:t>missing</a:t>
            </a:r>
            <a:r>
              <a:rPr dirty="0" sz="3000" spc="-6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538ED4"/>
                </a:solidFill>
                <a:latin typeface="Trebuchet MS"/>
                <a:cs typeface="Trebuchet MS"/>
              </a:rPr>
              <a:t>terms</a:t>
            </a:r>
            <a:r>
              <a:rPr dirty="0" sz="3000" spc="-5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215">
                <a:solidFill>
                  <a:srgbClr val="538ED4"/>
                </a:solidFill>
                <a:latin typeface="Trebuchet MS"/>
                <a:cs typeface="Trebuchet MS"/>
              </a:rPr>
              <a:t>we</a:t>
            </a:r>
            <a:r>
              <a:rPr dirty="0" sz="3000" spc="-5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538ED4"/>
                </a:solidFill>
                <a:latin typeface="Trebuchet MS"/>
                <a:cs typeface="Trebuchet MS"/>
              </a:rPr>
              <a:t>use </a:t>
            </a:r>
            <a:r>
              <a:rPr dirty="0" sz="3000" spc="-155">
                <a:solidFill>
                  <a:srgbClr val="538ED4"/>
                </a:solidFill>
                <a:latin typeface="Trebuchet MS"/>
                <a:cs typeface="Trebuchet MS"/>
              </a:rPr>
              <a:t>conditional</a:t>
            </a:r>
            <a:r>
              <a:rPr dirty="0" sz="3000" spc="-19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538ED4"/>
                </a:solidFill>
                <a:latin typeface="Trebuchet MS"/>
                <a:cs typeface="Trebuchet MS"/>
              </a:rPr>
              <a:t>techniques</a:t>
            </a:r>
            <a:r>
              <a:rPr dirty="0" sz="3000" spc="-18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0">
                <a:solidFill>
                  <a:srgbClr val="538ED4"/>
                </a:solidFill>
                <a:latin typeface="Trebuchet MS"/>
                <a:cs typeface="Trebuchet MS"/>
              </a:rPr>
              <a:t>to</a:t>
            </a:r>
            <a:r>
              <a:rPr dirty="0" sz="3000" spc="-21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538ED4"/>
                </a:solidFill>
                <a:latin typeface="Trebuchet MS"/>
                <a:cs typeface="Trebuchet MS"/>
              </a:rPr>
              <a:t>identify</a:t>
            </a:r>
            <a:r>
              <a:rPr dirty="0" sz="3000" spc="-18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538ED4"/>
                </a:solidFill>
                <a:latin typeface="Trebuchet MS"/>
                <a:cs typeface="Trebuchet MS"/>
              </a:rPr>
              <a:t>the</a:t>
            </a:r>
            <a:r>
              <a:rPr dirty="0" sz="3000" spc="-21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0">
                <a:solidFill>
                  <a:srgbClr val="538ED4"/>
                </a:solidFill>
                <a:latin typeface="Trebuchet MS"/>
                <a:cs typeface="Trebuchet MS"/>
              </a:rPr>
              <a:t>missing</a:t>
            </a:r>
            <a:r>
              <a:rPr dirty="0" sz="3000" spc="-20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538ED4"/>
                </a:solidFill>
                <a:latin typeface="Trebuchet MS"/>
                <a:cs typeface="Trebuchet MS"/>
              </a:rPr>
              <a:t>terms</a:t>
            </a:r>
            <a:r>
              <a:rPr dirty="0" sz="3000" spc="-204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40">
                <a:solidFill>
                  <a:srgbClr val="538ED4"/>
                </a:solidFill>
                <a:latin typeface="Trebuchet MS"/>
                <a:cs typeface="Trebuchet MS"/>
              </a:rPr>
              <a:t>like</a:t>
            </a:r>
            <a:r>
              <a:rPr dirty="0" sz="3000" spc="-19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45">
                <a:solidFill>
                  <a:srgbClr val="538ED4"/>
                </a:solidFill>
                <a:latin typeface="Trebuchet MS"/>
                <a:cs typeface="Trebuchet MS"/>
              </a:rPr>
              <a:t>exit</a:t>
            </a:r>
            <a:r>
              <a:rPr dirty="0" sz="3000" spc="-21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538ED4"/>
                </a:solidFill>
                <a:latin typeface="Trebuchet MS"/>
                <a:cs typeface="Trebuchet MS"/>
              </a:rPr>
              <a:t>data</a:t>
            </a:r>
            <a:r>
              <a:rPr dirty="0" sz="3000" spc="-18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538ED4"/>
                </a:solidFill>
                <a:latin typeface="Trebuchet MS"/>
                <a:cs typeface="Trebuchet MS"/>
              </a:rPr>
              <a:t>etc..</a:t>
            </a:r>
            <a:endParaRPr sz="30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  <a:spcBef>
                <a:spcPts val="25"/>
              </a:spcBef>
            </a:pPr>
            <a:r>
              <a:rPr dirty="0" sz="3000" spc="-190">
                <a:solidFill>
                  <a:srgbClr val="538ED4"/>
                </a:solidFill>
                <a:latin typeface="Trebuchet MS"/>
                <a:cs typeface="Trebuchet MS"/>
              </a:rPr>
              <a:t>Then</a:t>
            </a:r>
            <a:r>
              <a:rPr dirty="0" sz="3000" spc="-3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215">
                <a:solidFill>
                  <a:srgbClr val="538ED4"/>
                </a:solidFill>
                <a:latin typeface="Trebuchet MS"/>
                <a:cs typeface="Trebuchet MS"/>
              </a:rPr>
              <a:t>we</a:t>
            </a:r>
            <a:r>
              <a:rPr dirty="0" sz="3000" spc="-4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538ED4"/>
                </a:solidFill>
                <a:latin typeface="Trebuchet MS"/>
                <a:cs typeface="Trebuchet MS"/>
              </a:rPr>
              <a:t>used</a:t>
            </a:r>
            <a:r>
              <a:rPr dirty="0" sz="3000" spc="-5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538ED4"/>
                </a:solidFill>
                <a:latin typeface="Trebuchet MS"/>
                <a:cs typeface="Trebuchet MS"/>
              </a:rPr>
              <a:t>filtering</a:t>
            </a:r>
            <a:r>
              <a:rPr dirty="0" sz="3000" spc="-10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538ED4"/>
                </a:solidFill>
                <a:latin typeface="Trebuchet MS"/>
                <a:cs typeface="Trebuchet MS"/>
              </a:rPr>
              <a:t>and</a:t>
            </a:r>
            <a:r>
              <a:rPr dirty="0" sz="3000" spc="-5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538ED4"/>
                </a:solidFill>
                <a:latin typeface="Trebuchet MS"/>
                <a:cs typeface="Trebuchet MS"/>
              </a:rPr>
              <a:t>sorting</a:t>
            </a:r>
            <a:r>
              <a:rPr dirty="0" sz="3000" spc="-9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538ED4"/>
                </a:solidFill>
                <a:latin typeface="Trebuchet MS"/>
                <a:cs typeface="Trebuchet MS"/>
              </a:rPr>
              <a:t>to</a:t>
            </a:r>
            <a:r>
              <a:rPr dirty="0" sz="3000" spc="-8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75">
                <a:solidFill>
                  <a:srgbClr val="538ED4"/>
                </a:solidFill>
                <a:latin typeface="Trebuchet MS"/>
                <a:cs typeface="Trebuchet MS"/>
              </a:rPr>
              <a:t>fill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538ED4"/>
                </a:solidFill>
                <a:latin typeface="Trebuchet MS"/>
                <a:cs typeface="Trebuchet MS"/>
              </a:rPr>
              <a:t>the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45">
                <a:solidFill>
                  <a:srgbClr val="538ED4"/>
                </a:solidFill>
                <a:latin typeface="Trebuchet MS"/>
                <a:cs typeface="Trebuchet MS"/>
              </a:rPr>
              <a:t>missing</a:t>
            </a:r>
            <a:r>
              <a:rPr dirty="0" sz="3000" spc="-5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538ED4"/>
                </a:solidFill>
                <a:latin typeface="Trebuchet MS"/>
                <a:cs typeface="Trebuchet MS"/>
              </a:rPr>
              <a:t>figues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15644" y="6235446"/>
            <a:ext cx="5798820" cy="2671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6405">
              <a:lnSpc>
                <a:spcPct val="100000"/>
              </a:lnSpc>
              <a:spcBef>
                <a:spcPts val="100"/>
              </a:spcBef>
            </a:pPr>
            <a:r>
              <a:rPr dirty="0" sz="5400" spc="-290">
                <a:solidFill>
                  <a:srgbClr val="538ED4"/>
                </a:solidFill>
                <a:latin typeface="Trebuchet MS"/>
                <a:cs typeface="Trebuchet MS"/>
              </a:rPr>
              <a:t>Features</a:t>
            </a:r>
            <a:r>
              <a:rPr dirty="0" sz="5400" spc="15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5400" spc="-275">
                <a:solidFill>
                  <a:srgbClr val="538ED4"/>
                </a:solidFill>
                <a:latin typeface="Trebuchet MS"/>
                <a:cs typeface="Trebuchet MS"/>
              </a:rPr>
              <a:t>collection</a:t>
            </a:r>
            <a:endParaRPr sz="5400">
              <a:latin typeface="Trebuchet MS"/>
              <a:cs typeface="Trebuchet MS"/>
            </a:endParaRPr>
          </a:p>
          <a:p>
            <a:pPr marL="12700" marR="4104640">
              <a:lnSpc>
                <a:spcPts val="7190"/>
              </a:lnSpc>
              <a:spcBef>
                <a:spcPts val="610"/>
              </a:spcBef>
            </a:pPr>
            <a:r>
              <a:rPr dirty="0" sz="3000" spc="-150">
                <a:solidFill>
                  <a:srgbClr val="538ED4"/>
                </a:solidFill>
                <a:latin typeface="Trebuchet MS"/>
                <a:cs typeface="Trebuchet MS"/>
              </a:rPr>
              <a:t>Pivot</a:t>
            </a:r>
            <a:r>
              <a:rPr dirty="0" sz="3000" spc="-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538ED4"/>
                </a:solidFill>
                <a:latin typeface="Trebuchet MS"/>
                <a:cs typeface="Trebuchet MS"/>
              </a:rPr>
              <a:t>table </a:t>
            </a:r>
            <a:r>
              <a:rPr dirty="0" sz="3000" spc="-10">
                <a:solidFill>
                  <a:srgbClr val="538ED4"/>
                </a:solidFill>
                <a:latin typeface="Trebuchet MS"/>
                <a:cs typeface="Trebuchet MS"/>
              </a:rPr>
              <a:t>Charts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15644" y="9352280"/>
            <a:ext cx="3535679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40">
                <a:solidFill>
                  <a:srgbClr val="538ED4"/>
                </a:solidFill>
                <a:latin typeface="Trebuchet MS"/>
                <a:cs typeface="Trebuchet MS"/>
              </a:rPr>
              <a:t>Conditional</a:t>
            </a:r>
            <a:r>
              <a:rPr dirty="0" sz="3000" spc="-1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538ED4"/>
                </a:solidFill>
                <a:latin typeface="Trebuchet MS"/>
                <a:cs typeface="Trebuchet MS"/>
              </a:rPr>
              <a:t>formatting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5" y="5558790"/>
            <a:ext cx="123825" cy="12382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5" y="3274061"/>
            <a:ext cx="123188" cy="12318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5" y="4188461"/>
            <a:ext cx="123188" cy="12318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925" y="7730872"/>
            <a:ext cx="123188" cy="12318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925" y="8645272"/>
            <a:ext cx="123188" cy="1231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925" y="9556941"/>
            <a:ext cx="123188" cy="123188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6905223" y="9657080"/>
            <a:ext cx="24511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25">
                <a:solidFill>
                  <a:srgbClr val="2C92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4880" y="0"/>
            <a:ext cx="7182104" cy="102863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440" y="862330"/>
            <a:ext cx="30118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70" b="0">
                <a:solidFill>
                  <a:srgbClr val="538ED4"/>
                </a:solidFill>
                <a:latin typeface="Trebuchet MS"/>
                <a:cs typeface="Trebuchet MS"/>
              </a:rPr>
              <a:t>Pivot</a:t>
            </a:r>
            <a:r>
              <a:rPr dirty="0" sz="5400" spc="-330" b="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5400" spc="-300" b="0">
                <a:solidFill>
                  <a:srgbClr val="538ED4"/>
                </a:solidFill>
                <a:latin typeface="Trebuchet MS"/>
                <a:cs typeface="Trebuchet MS"/>
              </a:rPr>
              <a:t>table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4500" y="1682242"/>
            <a:ext cx="14199869" cy="632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3370" indent="-290195">
              <a:lnSpc>
                <a:spcPct val="100000"/>
              </a:lnSpc>
              <a:spcBef>
                <a:spcPts val="100"/>
              </a:spcBef>
              <a:buSzPct val="81666"/>
              <a:buAutoNum type="arabicPeriod"/>
              <a:tabLst>
                <a:tab pos="293370" algn="l"/>
              </a:tabLst>
            </a:pPr>
            <a:r>
              <a:rPr dirty="0" sz="3000" spc="-120">
                <a:solidFill>
                  <a:srgbClr val="538ED4"/>
                </a:solidFill>
                <a:latin typeface="Trebuchet MS"/>
                <a:cs typeface="Trebuchet MS"/>
              </a:rPr>
              <a:t>Click</a:t>
            </a:r>
            <a:r>
              <a:rPr dirty="0" sz="3000" spc="-9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538ED4"/>
                </a:solidFill>
                <a:latin typeface="Trebuchet MS"/>
                <a:cs typeface="Trebuchet MS"/>
              </a:rPr>
              <a:t>insert</a:t>
            </a:r>
            <a:endParaRPr sz="3000">
              <a:latin typeface="Trebuchet MS"/>
              <a:cs typeface="Trebuchet MS"/>
            </a:endParaRPr>
          </a:p>
          <a:p>
            <a:pPr marL="286385" indent="-285750">
              <a:lnSpc>
                <a:spcPts val="3590"/>
              </a:lnSpc>
              <a:buSzPct val="80000"/>
              <a:buAutoNum type="arabicPeriod"/>
              <a:tabLst>
                <a:tab pos="286385" algn="l"/>
              </a:tabLst>
            </a:pPr>
            <a:r>
              <a:rPr dirty="0" sz="3000" spc="-190">
                <a:solidFill>
                  <a:srgbClr val="538ED4"/>
                </a:solidFill>
                <a:latin typeface="Trebuchet MS"/>
                <a:cs typeface="Trebuchet MS"/>
              </a:rPr>
              <a:t>From</a:t>
            </a:r>
            <a:r>
              <a:rPr dirty="0" sz="3000" spc="-8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538ED4"/>
                </a:solidFill>
                <a:latin typeface="Trebuchet MS"/>
                <a:cs typeface="Trebuchet MS"/>
              </a:rPr>
              <a:t>the</a:t>
            </a:r>
            <a:r>
              <a:rPr dirty="0" sz="3000" spc="-8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45">
                <a:solidFill>
                  <a:srgbClr val="538ED4"/>
                </a:solidFill>
                <a:latin typeface="Trebuchet MS"/>
                <a:cs typeface="Trebuchet MS"/>
              </a:rPr>
              <a:t>insert</a:t>
            </a:r>
            <a:r>
              <a:rPr dirty="0" sz="3000" spc="-7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538ED4"/>
                </a:solidFill>
                <a:latin typeface="Trebuchet MS"/>
                <a:cs typeface="Trebuchet MS"/>
              </a:rPr>
              <a:t>bar</a:t>
            </a:r>
            <a:r>
              <a:rPr dirty="0" sz="3000" spc="-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40">
                <a:solidFill>
                  <a:srgbClr val="538ED4"/>
                </a:solidFill>
                <a:latin typeface="Trebuchet MS"/>
                <a:cs typeface="Trebuchet MS"/>
              </a:rPr>
              <a:t>click</a:t>
            </a:r>
            <a:r>
              <a:rPr dirty="0" sz="3000" spc="-8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538ED4"/>
                </a:solidFill>
                <a:latin typeface="Trebuchet MS"/>
                <a:cs typeface="Trebuchet MS"/>
              </a:rPr>
              <a:t>pivot</a:t>
            </a:r>
            <a:r>
              <a:rPr dirty="0" sz="3000" spc="-8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0">
                <a:solidFill>
                  <a:srgbClr val="538ED4"/>
                </a:solidFill>
                <a:latin typeface="Trebuchet MS"/>
                <a:cs typeface="Trebuchet MS"/>
              </a:rPr>
              <a:t>table</a:t>
            </a:r>
            <a:r>
              <a:rPr dirty="0" sz="3000" spc="-8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40">
                <a:solidFill>
                  <a:srgbClr val="538ED4"/>
                </a:solidFill>
                <a:latin typeface="Trebuchet MS"/>
                <a:cs typeface="Trebuchet MS"/>
              </a:rPr>
              <a:t>in</a:t>
            </a:r>
            <a:r>
              <a:rPr dirty="0" sz="3000" spc="-8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210">
                <a:solidFill>
                  <a:srgbClr val="538ED4"/>
                </a:solidFill>
                <a:latin typeface="Trebuchet MS"/>
                <a:cs typeface="Trebuchet MS"/>
              </a:rPr>
              <a:t>new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0">
                <a:solidFill>
                  <a:srgbClr val="538ED4"/>
                </a:solidFill>
                <a:latin typeface="Trebuchet MS"/>
                <a:cs typeface="Trebuchet MS"/>
              </a:rPr>
              <a:t>excel</a:t>
            </a:r>
            <a:r>
              <a:rPr dirty="0" sz="3000" spc="-6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538ED4"/>
                </a:solidFill>
                <a:latin typeface="Trebuchet MS"/>
                <a:cs typeface="Trebuchet MS"/>
              </a:rPr>
              <a:t>sheet</a:t>
            </a:r>
            <a:endParaRPr sz="3000">
              <a:latin typeface="Trebuchet MS"/>
              <a:cs typeface="Trebuchet MS"/>
            </a:endParaRPr>
          </a:p>
          <a:p>
            <a:pPr marL="280035" indent="-279400">
              <a:lnSpc>
                <a:spcPts val="3590"/>
              </a:lnSpc>
              <a:buSzPct val="75000"/>
              <a:buAutoNum type="arabicPeriod"/>
              <a:tabLst>
                <a:tab pos="280035" algn="l"/>
              </a:tabLst>
            </a:pPr>
            <a:r>
              <a:rPr dirty="0" sz="3000" spc="-100">
                <a:solidFill>
                  <a:srgbClr val="538ED4"/>
                </a:solidFill>
                <a:latin typeface="Trebuchet MS"/>
                <a:cs typeface="Trebuchet MS"/>
              </a:rPr>
              <a:t>Select</a:t>
            </a:r>
            <a:r>
              <a:rPr dirty="0" sz="3000" spc="-2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538ED4"/>
                </a:solidFill>
                <a:latin typeface="Trebuchet MS"/>
                <a:cs typeface="Trebuchet MS"/>
              </a:rPr>
              <a:t>business</a:t>
            </a:r>
            <a:r>
              <a:rPr dirty="0" sz="3000" spc="-2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538ED4"/>
                </a:solidFill>
                <a:latin typeface="Trebuchet MS"/>
                <a:cs typeface="Trebuchet MS"/>
              </a:rPr>
              <a:t>unit</a:t>
            </a:r>
            <a:r>
              <a:rPr dirty="0" sz="3000" spc="-2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538ED4"/>
                </a:solidFill>
                <a:latin typeface="Trebuchet MS"/>
                <a:cs typeface="Trebuchet MS"/>
              </a:rPr>
              <a:t>and</a:t>
            </a:r>
            <a:r>
              <a:rPr dirty="0" sz="3000" spc="-2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538ED4"/>
                </a:solidFill>
                <a:latin typeface="Trebuchet MS"/>
                <a:cs typeface="Trebuchet MS"/>
              </a:rPr>
              <a:t>drag</a:t>
            </a:r>
            <a:r>
              <a:rPr dirty="0" sz="3000" spc="-28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538ED4"/>
                </a:solidFill>
                <a:latin typeface="Trebuchet MS"/>
                <a:cs typeface="Trebuchet MS"/>
              </a:rPr>
              <a:t>it</a:t>
            </a:r>
            <a:r>
              <a:rPr dirty="0" sz="3000" spc="-28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538ED4"/>
                </a:solidFill>
                <a:latin typeface="Trebuchet MS"/>
                <a:cs typeface="Trebuchet MS"/>
              </a:rPr>
              <a:t>in</a:t>
            </a:r>
            <a:r>
              <a:rPr dirty="0" sz="3000" spc="-27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538ED4"/>
                </a:solidFill>
                <a:latin typeface="Trebuchet MS"/>
                <a:cs typeface="Trebuchet MS"/>
              </a:rPr>
              <a:t>row</a:t>
            </a:r>
            <a:endParaRPr sz="3000">
              <a:latin typeface="Trebuchet MS"/>
              <a:cs typeface="Trebuchet MS"/>
            </a:endParaRPr>
          </a:p>
          <a:p>
            <a:pPr marL="316865" marR="5808980" indent="-313055">
              <a:lnSpc>
                <a:spcPts val="3590"/>
              </a:lnSpc>
              <a:spcBef>
                <a:spcPts val="140"/>
              </a:spcBef>
              <a:buSzPct val="85000"/>
              <a:buAutoNum type="arabicPeriod"/>
              <a:tabLst>
                <a:tab pos="326390" algn="l"/>
              </a:tabLst>
            </a:pPr>
            <a:r>
              <a:rPr dirty="0" sz="3000" spc="-190">
                <a:solidFill>
                  <a:srgbClr val="538ED4"/>
                </a:solidFill>
                <a:latin typeface="Trebuchet MS"/>
                <a:cs typeface="Trebuchet MS"/>
              </a:rPr>
              <a:t>Then</a:t>
            </a:r>
            <a:r>
              <a:rPr dirty="0" sz="3000" spc="-7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538ED4"/>
                </a:solidFill>
                <a:latin typeface="Trebuchet MS"/>
                <a:cs typeface="Trebuchet MS"/>
              </a:rPr>
              <a:t>select</a:t>
            </a:r>
            <a:r>
              <a:rPr dirty="0" sz="3000" spc="-7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538ED4"/>
                </a:solidFill>
                <a:latin typeface="Trebuchet MS"/>
                <a:cs typeface="Trebuchet MS"/>
              </a:rPr>
              <a:t>performance</a:t>
            </a:r>
            <a:r>
              <a:rPr dirty="0" sz="3000" spc="-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45">
                <a:solidFill>
                  <a:srgbClr val="538ED4"/>
                </a:solidFill>
                <a:latin typeface="Trebuchet MS"/>
                <a:cs typeface="Trebuchet MS"/>
              </a:rPr>
              <a:t>level</a:t>
            </a:r>
            <a:r>
              <a:rPr dirty="0" sz="3000" spc="-7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80">
                <a:solidFill>
                  <a:srgbClr val="538ED4"/>
                </a:solidFill>
                <a:latin typeface="Trebuchet MS"/>
                <a:cs typeface="Trebuchet MS"/>
              </a:rPr>
              <a:t>and</a:t>
            </a:r>
            <a:r>
              <a:rPr dirty="0" sz="3000" spc="-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0">
                <a:solidFill>
                  <a:srgbClr val="538ED4"/>
                </a:solidFill>
                <a:latin typeface="Trebuchet MS"/>
                <a:cs typeface="Trebuchet MS"/>
              </a:rPr>
              <a:t>drag</a:t>
            </a:r>
            <a:r>
              <a:rPr dirty="0" sz="3000" spc="-7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538ED4"/>
                </a:solidFill>
                <a:latin typeface="Trebuchet MS"/>
                <a:cs typeface="Trebuchet MS"/>
              </a:rPr>
              <a:t>it</a:t>
            </a:r>
            <a:r>
              <a:rPr dirty="0" sz="3000" spc="-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40">
                <a:solidFill>
                  <a:srgbClr val="538ED4"/>
                </a:solidFill>
                <a:latin typeface="Trebuchet MS"/>
                <a:cs typeface="Trebuchet MS"/>
              </a:rPr>
              <a:t>in</a:t>
            </a:r>
            <a:r>
              <a:rPr dirty="0" sz="3000" spc="-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538ED4"/>
                </a:solidFill>
                <a:latin typeface="Trebuchet MS"/>
                <a:cs typeface="Trebuchet MS"/>
              </a:rPr>
              <a:t>column </a:t>
            </a:r>
            <a:r>
              <a:rPr dirty="0" sz="3000" spc="-120">
                <a:solidFill>
                  <a:srgbClr val="538ED4"/>
                </a:solidFill>
                <a:latin typeface="Trebuchet MS"/>
                <a:cs typeface="Trebuchet MS"/>
              </a:rPr>
              <a:t>	</a:t>
            </a:r>
            <a:r>
              <a:rPr dirty="0" sz="3000" spc="-180">
                <a:solidFill>
                  <a:srgbClr val="538ED4"/>
                </a:solidFill>
                <a:latin typeface="Trebuchet MS"/>
                <a:cs typeface="Trebuchet MS"/>
              </a:rPr>
              <a:t>5</a:t>
            </a:r>
            <a:r>
              <a:rPr dirty="0" sz="3000" spc="-22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30">
                <a:solidFill>
                  <a:srgbClr val="538ED4"/>
                </a:solidFill>
                <a:latin typeface="Trebuchet MS"/>
                <a:cs typeface="Trebuchet MS"/>
              </a:rPr>
              <a:t>.</a:t>
            </a:r>
            <a:r>
              <a:rPr dirty="0" sz="3000" spc="-21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0">
                <a:solidFill>
                  <a:srgbClr val="538ED4"/>
                </a:solidFill>
                <a:latin typeface="Trebuchet MS"/>
                <a:cs typeface="Trebuchet MS"/>
              </a:rPr>
              <a:t>Select</a:t>
            </a:r>
            <a:r>
              <a:rPr dirty="0" sz="3000" spc="-18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538ED4"/>
                </a:solidFill>
                <a:latin typeface="Trebuchet MS"/>
                <a:cs typeface="Trebuchet MS"/>
              </a:rPr>
              <a:t>gender</a:t>
            </a:r>
            <a:r>
              <a:rPr dirty="0" sz="3000" spc="-20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45">
                <a:solidFill>
                  <a:srgbClr val="538ED4"/>
                </a:solidFill>
                <a:latin typeface="Trebuchet MS"/>
                <a:cs typeface="Trebuchet MS"/>
              </a:rPr>
              <a:t>in</a:t>
            </a:r>
            <a:r>
              <a:rPr dirty="0" sz="3000" spc="-21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538ED4"/>
                </a:solidFill>
                <a:latin typeface="Trebuchet MS"/>
                <a:cs typeface="Trebuchet MS"/>
              </a:rPr>
              <a:t>value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rebuchet MS"/>
              <a:cs typeface="Trebuchet MS"/>
            </a:endParaRPr>
          </a:p>
          <a:p>
            <a:pPr marL="760730">
              <a:lnSpc>
                <a:spcPts val="6459"/>
              </a:lnSpc>
            </a:pPr>
            <a:r>
              <a:rPr dirty="0" sz="5400" spc="-310">
                <a:solidFill>
                  <a:srgbClr val="538ED4"/>
                </a:solidFill>
                <a:latin typeface="Trebuchet MS"/>
                <a:cs typeface="Trebuchet MS"/>
              </a:rPr>
              <a:t>Performance</a:t>
            </a:r>
            <a:r>
              <a:rPr dirty="0" sz="5400" spc="-12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5400" spc="-280">
                <a:solidFill>
                  <a:srgbClr val="538ED4"/>
                </a:solidFill>
                <a:latin typeface="Trebuchet MS"/>
                <a:cs typeface="Trebuchet MS"/>
              </a:rPr>
              <a:t>level</a:t>
            </a:r>
            <a:endParaRPr sz="5400">
              <a:latin typeface="Trebuchet MS"/>
              <a:cs typeface="Trebuchet MS"/>
            </a:endParaRPr>
          </a:p>
          <a:p>
            <a:pPr marL="326390" marR="5080">
              <a:lnSpc>
                <a:spcPts val="3590"/>
              </a:lnSpc>
              <a:spcBef>
                <a:spcPts val="110"/>
              </a:spcBef>
            </a:pPr>
            <a:r>
              <a:rPr dirty="0" sz="3000" spc="-190">
                <a:solidFill>
                  <a:srgbClr val="538ED4"/>
                </a:solidFill>
                <a:latin typeface="Trebuchet MS"/>
                <a:cs typeface="Trebuchet MS"/>
              </a:rPr>
              <a:t>From</a:t>
            </a:r>
            <a:r>
              <a:rPr dirty="0" sz="3000" spc="-12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538ED4"/>
                </a:solidFill>
                <a:latin typeface="Trebuchet MS"/>
                <a:cs typeface="Trebuchet MS"/>
              </a:rPr>
              <a:t>the</a:t>
            </a:r>
            <a:r>
              <a:rPr dirty="0" sz="3000" spc="-114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538ED4"/>
                </a:solidFill>
                <a:latin typeface="Trebuchet MS"/>
                <a:cs typeface="Trebuchet MS"/>
              </a:rPr>
              <a:t>pivot</a:t>
            </a:r>
            <a:r>
              <a:rPr dirty="0" sz="3000" spc="-12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538ED4"/>
                </a:solidFill>
                <a:latin typeface="Trebuchet MS"/>
                <a:cs typeface="Trebuchet MS"/>
              </a:rPr>
              <a:t>table</a:t>
            </a:r>
            <a:r>
              <a:rPr dirty="0" sz="3000" spc="-12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220">
                <a:solidFill>
                  <a:srgbClr val="538ED4"/>
                </a:solidFill>
                <a:latin typeface="Trebuchet MS"/>
                <a:cs typeface="Trebuchet MS"/>
              </a:rPr>
              <a:t>we</a:t>
            </a:r>
            <a:r>
              <a:rPr dirty="0" sz="3000" spc="-12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80">
                <a:solidFill>
                  <a:srgbClr val="538ED4"/>
                </a:solidFill>
                <a:latin typeface="Trebuchet MS"/>
                <a:cs typeface="Trebuchet MS"/>
              </a:rPr>
              <a:t>can</a:t>
            </a:r>
            <a:r>
              <a:rPr dirty="0" sz="3000" spc="-12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538ED4"/>
                </a:solidFill>
                <a:latin typeface="Trebuchet MS"/>
                <a:cs typeface="Trebuchet MS"/>
              </a:rPr>
              <a:t>see</a:t>
            </a:r>
            <a:r>
              <a:rPr dirty="0" sz="3000" spc="-12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538ED4"/>
                </a:solidFill>
                <a:latin typeface="Trebuchet MS"/>
                <a:cs typeface="Trebuchet MS"/>
              </a:rPr>
              <a:t>the</a:t>
            </a:r>
            <a:r>
              <a:rPr dirty="0" sz="3000" spc="-13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538ED4"/>
                </a:solidFill>
                <a:latin typeface="Trebuchet MS"/>
                <a:cs typeface="Trebuchet MS"/>
              </a:rPr>
              <a:t>analysis</a:t>
            </a:r>
            <a:r>
              <a:rPr dirty="0" sz="3000" spc="-11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538ED4"/>
                </a:solidFill>
                <a:latin typeface="Trebuchet MS"/>
                <a:cs typeface="Trebuchet MS"/>
              </a:rPr>
              <a:t>for</a:t>
            </a:r>
            <a:r>
              <a:rPr dirty="0" sz="3000" spc="-10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538ED4"/>
                </a:solidFill>
                <a:latin typeface="Trebuchet MS"/>
                <a:cs typeface="Trebuchet MS"/>
              </a:rPr>
              <a:t>female</a:t>
            </a:r>
            <a:r>
              <a:rPr dirty="0" sz="3000" spc="-114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80">
                <a:solidFill>
                  <a:srgbClr val="538ED4"/>
                </a:solidFill>
                <a:latin typeface="Trebuchet MS"/>
                <a:cs typeface="Trebuchet MS"/>
              </a:rPr>
              <a:t>male</a:t>
            </a:r>
            <a:r>
              <a:rPr dirty="0" sz="3000" spc="-12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85">
                <a:solidFill>
                  <a:srgbClr val="538ED4"/>
                </a:solidFill>
                <a:latin typeface="Trebuchet MS"/>
                <a:cs typeface="Trebuchet MS"/>
              </a:rPr>
              <a:t>and</a:t>
            </a:r>
            <a:r>
              <a:rPr dirty="0" sz="3000" spc="-12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538ED4"/>
                </a:solidFill>
                <a:latin typeface="Trebuchet MS"/>
                <a:cs typeface="Trebuchet MS"/>
              </a:rPr>
              <a:t>all </a:t>
            </a:r>
            <a:r>
              <a:rPr dirty="0" sz="3000" spc="-185">
                <a:solidFill>
                  <a:srgbClr val="538ED4"/>
                </a:solidFill>
                <a:latin typeface="Trebuchet MS"/>
                <a:cs typeface="Trebuchet MS"/>
              </a:rPr>
              <a:t>and</a:t>
            </a:r>
            <a:r>
              <a:rPr dirty="0" sz="3000" spc="-12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220">
                <a:solidFill>
                  <a:srgbClr val="538ED4"/>
                </a:solidFill>
                <a:latin typeface="Trebuchet MS"/>
                <a:cs typeface="Trebuchet MS"/>
              </a:rPr>
              <a:t>we</a:t>
            </a:r>
            <a:r>
              <a:rPr dirty="0" sz="3000" spc="-12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538ED4"/>
                </a:solidFill>
                <a:latin typeface="Trebuchet MS"/>
                <a:cs typeface="Trebuchet MS"/>
              </a:rPr>
              <a:t>can</a:t>
            </a:r>
            <a:r>
              <a:rPr dirty="0" sz="3000" spc="-114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538ED4"/>
                </a:solidFill>
                <a:latin typeface="Trebuchet MS"/>
                <a:cs typeface="Trebuchet MS"/>
              </a:rPr>
              <a:t>access</a:t>
            </a:r>
            <a:r>
              <a:rPr dirty="0" sz="3000" spc="-12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538ED4"/>
                </a:solidFill>
                <a:latin typeface="Trebuchet MS"/>
                <a:cs typeface="Trebuchet MS"/>
              </a:rPr>
              <a:t>all </a:t>
            </a:r>
            <a:r>
              <a:rPr dirty="0" sz="3000" spc="-165">
                <a:solidFill>
                  <a:srgbClr val="538ED4"/>
                </a:solidFill>
                <a:latin typeface="Trebuchet MS"/>
                <a:cs typeface="Trebuchet MS"/>
              </a:rPr>
              <a:t>type</a:t>
            </a:r>
            <a:r>
              <a:rPr dirty="0" sz="3000" spc="-5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538ED4"/>
                </a:solidFill>
                <a:latin typeface="Trebuchet MS"/>
                <a:cs typeface="Trebuchet MS"/>
              </a:rPr>
              <a:t>of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80">
                <a:solidFill>
                  <a:srgbClr val="538ED4"/>
                </a:solidFill>
                <a:latin typeface="Trebuchet MS"/>
                <a:cs typeface="Trebuchet MS"/>
              </a:rPr>
              <a:t>employees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85">
                <a:solidFill>
                  <a:srgbClr val="538ED4"/>
                </a:solidFill>
                <a:latin typeface="Trebuchet MS"/>
                <a:cs typeface="Trebuchet MS"/>
              </a:rPr>
              <a:t>by</a:t>
            </a:r>
            <a:r>
              <a:rPr dirty="0" sz="3000" spc="-6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45">
                <a:solidFill>
                  <a:srgbClr val="538ED4"/>
                </a:solidFill>
                <a:latin typeface="Trebuchet MS"/>
                <a:cs typeface="Trebuchet MS"/>
              </a:rPr>
              <a:t>inerting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538ED4"/>
                </a:solidFill>
                <a:latin typeface="Trebuchet MS"/>
                <a:cs typeface="Trebuchet MS"/>
              </a:rPr>
              <a:t>slicers</a:t>
            </a:r>
            <a:r>
              <a:rPr dirty="0" sz="3000" spc="-6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538ED4"/>
                </a:solidFill>
                <a:latin typeface="Trebuchet MS"/>
                <a:cs typeface="Trebuchet MS"/>
              </a:rPr>
              <a:t>to</a:t>
            </a:r>
            <a:r>
              <a:rPr dirty="0" sz="3000" spc="-7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538ED4"/>
                </a:solidFill>
                <a:latin typeface="Trebuchet MS"/>
                <a:cs typeface="Trebuchet MS"/>
              </a:rPr>
              <a:t>see</a:t>
            </a:r>
            <a:r>
              <a:rPr dirty="0" sz="3000" spc="-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200">
                <a:solidFill>
                  <a:srgbClr val="538ED4"/>
                </a:solidFill>
                <a:latin typeface="Trebuchet MS"/>
                <a:cs typeface="Trebuchet MS"/>
              </a:rPr>
              <a:t>how</a:t>
            </a:r>
            <a:r>
              <a:rPr dirty="0" sz="3000" spc="-5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204">
                <a:solidFill>
                  <a:srgbClr val="538ED4"/>
                </a:solidFill>
                <a:latin typeface="Trebuchet MS"/>
                <a:cs typeface="Trebuchet MS"/>
              </a:rPr>
              <a:t>many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538ED4"/>
                </a:solidFill>
                <a:latin typeface="Trebuchet MS"/>
                <a:cs typeface="Trebuchet MS"/>
              </a:rPr>
              <a:t>are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538ED4"/>
                </a:solidFill>
                <a:latin typeface="Trebuchet MS"/>
                <a:cs typeface="Trebuchet MS"/>
              </a:rPr>
              <a:t>full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538ED4"/>
                </a:solidFill>
                <a:latin typeface="Trebuchet MS"/>
                <a:cs typeface="Trebuchet MS"/>
              </a:rPr>
              <a:t>time</a:t>
            </a:r>
            <a:r>
              <a:rPr dirty="0" sz="3000" spc="-5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45">
                <a:solidFill>
                  <a:srgbClr val="538ED4"/>
                </a:solidFill>
                <a:latin typeface="Trebuchet MS"/>
                <a:cs typeface="Trebuchet MS"/>
              </a:rPr>
              <a:t>,part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538ED4"/>
                </a:solidFill>
                <a:latin typeface="Trebuchet MS"/>
                <a:cs typeface="Trebuchet MS"/>
              </a:rPr>
              <a:t>time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538ED4"/>
                </a:solidFill>
                <a:latin typeface="Trebuchet MS"/>
                <a:cs typeface="Trebuchet MS"/>
              </a:rPr>
              <a:t>and</a:t>
            </a:r>
            <a:endParaRPr sz="3000">
              <a:latin typeface="Trebuchet MS"/>
              <a:cs typeface="Trebuchet MS"/>
            </a:endParaRPr>
          </a:p>
          <a:p>
            <a:pPr marL="326390">
              <a:lnSpc>
                <a:spcPts val="3470"/>
              </a:lnSpc>
            </a:pPr>
            <a:r>
              <a:rPr dirty="0" sz="3000" spc="-95">
                <a:solidFill>
                  <a:srgbClr val="538ED4"/>
                </a:solidFill>
                <a:latin typeface="Trebuchet MS"/>
                <a:cs typeface="Trebuchet MS"/>
              </a:rPr>
              <a:t>contract</a:t>
            </a:r>
            <a:r>
              <a:rPr dirty="0" sz="3000" spc="-2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538ED4"/>
                </a:solidFill>
                <a:latin typeface="Trebuchet MS"/>
                <a:cs typeface="Trebuchet MS"/>
              </a:rPr>
              <a:t>based</a:t>
            </a:r>
            <a:r>
              <a:rPr dirty="0" sz="3000" spc="-254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80">
                <a:solidFill>
                  <a:srgbClr val="538ED4"/>
                </a:solidFill>
                <a:latin typeface="Trebuchet MS"/>
                <a:cs typeface="Trebuchet MS"/>
              </a:rPr>
              <a:t>employees.</a:t>
            </a:r>
            <a:endParaRPr sz="3000">
              <a:latin typeface="Trebuchet MS"/>
              <a:cs typeface="Trebuchet MS"/>
            </a:endParaRPr>
          </a:p>
          <a:p>
            <a:pPr marL="326390" marR="195580">
              <a:lnSpc>
                <a:spcPct val="99500"/>
              </a:lnSpc>
              <a:spcBef>
                <a:spcPts val="40"/>
              </a:spcBef>
            </a:pPr>
            <a:r>
              <a:rPr dirty="0" sz="3000" spc="-135">
                <a:solidFill>
                  <a:srgbClr val="538ED4"/>
                </a:solidFill>
                <a:latin typeface="Trebuchet MS"/>
                <a:cs typeface="Trebuchet MS"/>
              </a:rPr>
              <a:t>Insert</a:t>
            </a:r>
            <a:r>
              <a:rPr dirty="0" sz="3000" spc="-7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0">
                <a:solidFill>
                  <a:srgbClr val="538ED4"/>
                </a:solidFill>
                <a:latin typeface="Trebuchet MS"/>
                <a:cs typeface="Trebuchet MS"/>
              </a:rPr>
              <a:t>graph</a:t>
            </a:r>
            <a:r>
              <a:rPr dirty="0" sz="3000" spc="-4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30">
                <a:solidFill>
                  <a:srgbClr val="538ED4"/>
                </a:solidFill>
                <a:latin typeface="Trebuchet MS"/>
                <a:cs typeface="Trebuchet MS"/>
              </a:rPr>
              <a:t>for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538ED4"/>
                </a:solidFill>
                <a:latin typeface="Trebuchet MS"/>
                <a:cs typeface="Trebuchet MS"/>
              </a:rPr>
              <a:t>better</a:t>
            </a:r>
            <a:r>
              <a:rPr dirty="0" sz="3000" spc="-4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40">
                <a:solidFill>
                  <a:srgbClr val="538ED4"/>
                </a:solidFill>
                <a:latin typeface="Trebuchet MS"/>
                <a:cs typeface="Trebuchet MS"/>
              </a:rPr>
              <a:t>analysis</a:t>
            </a:r>
            <a:r>
              <a:rPr dirty="0" sz="3000" spc="-4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538ED4"/>
                </a:solidFill>
                <a:latin typeface="Trebuchet MS"/>
                <a:cs typeface="Trebuchet MS"/>
              </a:rPr>
              <a:t>the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538ED4"/>
                </a:solidFill>
                <a:latin typeface="Trebuchet MS"/>
                <a:cs typeface="Trebuchet MS"/>
              </a:rPr>
              <a:t>graph</a:t>
            </a:r>
            <a:r>
              <a:rPr dirty="0" sz="3000" spc="-6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538ED4"/>
                </a:solidFill>
                <a:latin typeface="Trebuchet MS"/>
                <a:cs typeface="Trebuchet MS"/>
              </a:rPr>
              <a:t>shows</a:t>
            </a:r>
            <a:r>
              <a:rPr dirty="0" sz="3000" spc="-4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538ED4"/>
                </a:solidFill>
                <a:latin typeface="Trebuchet MS"/>
                <a:cs typeface="Trebuchet MS"/>
              </a:rPr>
              <a:t>the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60">
                <a:solidFill>
                  <a:srgbClr val="538ED4"/>
                </a:solidFill>
                <a:latin typeface="Trebuchet MS"/>
                <a:cs typeface="Trebuchet MS"/>
              </a:rPr>
              <a:t>accurate</a:t>
            </a:r>
            <a:r>
              <a:rPr dirty="0" sz="3000" spc="-4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538ED4"/>
                </a:solidFill>
                <a:latin typeface="Trebuchet MS"/>
                <a:cs typeface="Trebuchet MS"/>
              </a:rPr>
              <a:t>levels</a:t>
            </a:r>
            <a:r>
              <a:rPr dirty="0" sz="3000" spc="-6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538ED4"/>
                </a:solidFill>
                <a:latin typeface="Trebuchet MS"/>
                <a:cs typeface="Trebuchet MS"/>
              </a:rPr>
              <a:t>and</a:t>
            </a:r>
            <a:r>
              <a:rPr dirty="0" sz="3000" spc="-5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538ED4"/>
                </a:solidFill>
                <a:latin typeface="Trebuchet MS"/>
                <a:cs typeface="Trebuchet MS"/>
              </a:rPr>
              <a:t>the </a:t>
            </a:r>
            <a:r>
              <a:rPr dirty="0" sz="3000" spc="-135">
                <a:solidFill>
                  <a:srgbClr val="538ED4"/>
                </a:solidFill>
                <a:latin typeface="Trebuchet MS"/>
                <a:cs typeface="Trebuchet MS"/>
              </a:rPr>
              <a:t>performance</a:t>
            </a:r>
            <a:r>
              <a:rPr dirty="0" sz="3000" spc="-2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538ED4"/>
                </a:solidFill>
                <a:latin typeface="Trebuchet MS"/>
                <a:cs typeface="Trebuchet MS"/>
              </a:rPr>
              <a:t>of</a:t>
            </a:r>
            <a:r>
              <a:rPr dirty="0" sz="3000" spc="-2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95">
                <a:solidFill>
                  <a:srgbClr val="538ED4"/>
                </a:solidFill>
                <a:latin typeface="Trebuchet MS"/>
                <a:cs typeface="Trebuchet MS"/>
              </a:rPr>
              <a:t>employees.</a:t>
            </a:r>
            <a:r>
              <a:rPr dirty="0" sz="3000" spc="-2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538ED4"/>
                </a:solidFill>
                <a:latin typeface="Trebuchet MS"/>
                <a:cs typeface="Trebuchet MS"/>
              </a:rPr>
              <a:t>We</a:t>
            </a:r>
            <a:r>
              <a:rPr dirty="0" sz="3000" spc="-2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538ED4"/>
                </a:solidFill>
                <a:latin typeface="Trebuchet MS"/>
                <a:cs typeface="Trebuchet MS"/>
              </a:rPr>
              <a:t>can</a:t>
            </a:r>
            <a:r>
              <a:rPr dirty="0" sz="3000" spc="-26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538ED4"/>
                </a:solidFill>
                <a:latin typeface="Trebuchet MS"/>
                <a:cs typeface="Trebuchet MS"/>
              </a:rPr>
              <a:t>see</a:t>
            </a:r>
            <a:r>
              <a:rPr dirty="0" sz="3000" spc="-2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538ED4"/>
                </a:solidFill>
                <a:latin typeface="Trebuchet MS"/>
                <a:cs typeface="Trebuchet MS"/>
              </a:rPr>
              <a:t>the</a:t>
            </a:r>
            <a:r>
              <a:rPr dirty="0" sz="3000" spc="-2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538ED4"/>
                </a:solidFill>
                <a:latin typeface="Trebuchet MS"/>
                <a:cs typeface="Trebuchet MS"/>
              </a:rPr>
              <a:t>various</a:t>
            </a:r>
            <a:r>
              <a:rPr dirty="0" sz="3000" spc="-26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75">
                <a:solidFill>
                  <a:srgbClr val="538ED4"/>
                </a:solidFill>
                <a:latin typeface="Trebuchet MS"/>
                <a:cs typeface="Trebuchet MS"/>
              </a:rPr>
              <a:t>graph</a:t>
            </a:r>
            <a:r>
              <a:rPr dirty="0" sz="3000" spc="-27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538ED4"/>
                </a:solidFill>
                <a:latin typeface="Trebuchet MS"/>
                <a:cs typeface="Trebuchet MS"/>
              </a:rPr>
              <a:t>by</a:t>
            </a:r>
            <a:r>
              <a:rPr dirty="0" sz="3000" spc="-27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65">
                <a:solidFill>
                  <a:srgbClr val="538ED4"/>
                </a:solidFill>
                <a:latin typeface="Trebuchet MS"/>
                <a:cs typeface="Trebuchet MS"/>
              </a:rPr>
              <a:t>changing</a:t>
            </a:r>
            <a:r>
              <a:rPr dirty="0" sz="3000" spc="-2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538ED4"/>
                </a:solidFill>
                <a:latin typeface="Trebuchet MS"/>
                <a:cs typeface="Trebuchet MS"/>
              </a:rPr>
              <a:t>the</a:t>
            </a:r>
            <a:r>
              <a:rPr dirty="0" sz="3000" spc="-2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85">
                <a:solidFill>
                  <a:srgbClr val="538ED4"/>
                </a:solidFill>
                <a:latin typeface="Trebuchet MS"/>
                <a:cs typeface="Trebuchet MS"/>
              </a:rPr>
              <a:t>options</a:t>
            </a:r>
            <a:r>
              <a:rPr dirty="0" sz="3000" spc="-270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538ED4"/>
                </a:solidFill>
                <a:latin typeface="Trebuchet MS"/>
                <a:cs typeface="Trebuchet MS"/>
              </a:rPr>
              <a:t>in</a:t>
            </a:r>
            <a:r>
              <a:rPr dirty="0" sz="3000" spc="-254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538ED4"/>
                </a:solidFill>
                <a:latin typeface="Trebuchet MS"/>
                <a:cs typeface="Trebuchet MS"/>
              </a:rPr>
              <a:t>the </a:t>
            </a:r>
            <a:r>
              <a:rPr dirty="0" sz="3000" spc="-75">
                <a:solidFill>
                  <a:srgbClr val="538ED4"/>
                </a:solidFill>
                <a:latin typeface="Trebuchet MS"/>
                <a:cs typeface="Trebuchet MS"/>
              </a:rPr>
              <a:t>graph</a:t>
            </a:r>
            <a:r>
              <a:rPr dirty="0" sz="3000" spc="-265">
                <a:solidFill>
                  <a:srgbClr val="538ED4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538ED4"/>
                </a:solidFill>
                <a:latin typeface="Trebuchet MS"/>
                <a:cs typeface="Trebuchet MS"/>
              </a:rPr>
              <a:t>options.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" y="5463414"/>
            <a:ext cx="123188" cy="123188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6014720"/>
            <a:ext cx="671195" cy="4271645"/>
            <a:chOff x="0" y="6014720"/>
            <a:chExt cx="671195" cy="4271645"/>
          </a:xfrm>
        </p:grpSpPr>
        <p:sp>
          <p:nvSpPr>
            <p:cNvPr id="7" name="object 7" descr=""/>
            <p:cNvSpPr/>
            <p:nvPr/>
          </p:nvSpPr>
          <p:spPr>
            <a:xfrm>
              <a:off x="0" y="6014720"/>
              <a:ext cx="671195" cy="4271645"/>
            </a:xfrm>
            <a:custGeom>
              <a:avLst/>
              <a:gdLst/>
              <a:ahLst/>
              <a:cxnLst/>
              <a:rect l="l" t="t" r="r" b="b"/>
              <a:pathLst>
                <a:path w="671195" h="4271645">
                  <a:moveTo>
                    <a:pt x="0" y="0"/>
                  </a:moveTo>
                  <a:lnTo>
                    <a:pt x="0" y="4271644"/>
                  </a:lnTo>
                  <a:lnTo>
                    <a:pt x="671195" y="4271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9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7305041"/>
              <a:ext cx="124459" cy="1238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43794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804" y="0"/>
                </a:moveTo>
                <a:lnTo>
                  <a:pt x="0" y="0"/>
                </a:lnTo>
                <a:lnTo>
                  <a:pt x="0" y="486409"/>
                </a:lnTo>
                <a:lnTo>
                  <a:pt x="471804" y="486409"/>
                </a:lnTo>
                <a:lnTo>
                  <a:pt x="471804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108200" y="0"/>
            <a:ext cx="16179800" cy="10287000"/>
            <a:chOff x="2108200" y="0"/>
            <a:chExt cx="16179800" cy="10287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4880" y="0"/>
              <a:ext cx="7183120" cy="1028699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171700" y="2395220"/>
              <a:ext cx="11430000" cy="9525"/>
            </a:xfrm>
            <a:custGeom>
              <a:avLst/>
              <a:gdLst/>
              <a:ahLst/>
              <a:cxnLst/>
              <a:rect l="l" t="t" r="r" b="b"/>
              <a:pathLst>
                <a:path w="11430000" h="9525">
                  <a:moveTo>
                    <a:pt x="0" y="0"/>
                  </a:moveTo>
                  <a:lnTo>
                    <a:pt x="0" y="9525"/>
                  </a:lnTo>
                  <a:lnTo>
                    <a:pt x="1143000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8200" y="2769235"/>
              <a:ext cx="11553825" cy="57531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155" y="557530"/>
            <a:ext cx="3257550" cy="220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600"/>
              </a:lnSpc>
              <a:spcBef>
                <a:spcPts val="100"/>
              </a:spcBef>
            </a:pPr>
            <a:r>
              <a:rPr dirty="0" spc="-10"/>
              <a:t>RESULT</a:t>
            </a:r>
          </a:p>
          <a:p>
            <a:pPr marL="12700">
              <a:lnSpc>
                <a:spcPts val="8600"/>
              </a:lnSpc>
            </a:pPr>
            <a:r>
              <a:rPr dirty="0">
                <a:latin typeface="Arial"/>
                <a:cs typeface="Arial"/>
              </a:rPr>
              <a:t>S </a:t>
            </a:r>
            <a:r>
              <a:rPr dirty="0" spc="-20" b="0">
                <a:latin typeface="Arial MT"/>
                <a:cs typeface="Arial MT"/>
              </a:rPr>
              <a:t>70.0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121155" y="2871343"/>
            <a:ext cx="323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60.0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00827" y="1976373"/>
            <a:ext cx="40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573139" y="1976373"/>
            <a:ext cx="370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LOW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527163" y="1976373"/>
            <a:ext cx="364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MED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462898" y="1976373"/>
            <a:ext cx="854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VERY</a:t>
            </a:r>
            <a:r>
              <a:rPr dirty="0" sz="1200" spc="-8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894189" y="1976373"/>
            <a:ext cx="492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 MT"/>
                <a:cs typeface="Arial MT"/>
              </a:rPr>
              <a:t>(blank)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739900" y="4003675"/>
            <a:ext cx="323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50.0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739900" y="4869560"/>
            <a:ext cx="323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40.0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739900" y="5735192"/>
            <a:ext cx="323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30.0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739900" y="6601206"/>
            <a:ext cx="323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20.0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739900" y="7466838"/>
            <a:ext cx="323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10.0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820926" y="8332723"/>
            <a:ext cx="238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435098" y="8480552"/>
            <a:ext cx="340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BPC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550665" y="8480552"/>
            <a:ext cx="464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CCDR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807965" y="8480552"/>
            <a:ext cx="262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EW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940678" y="8480552"/>
            <a:ext cx="364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MSC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133970" y="8480552"/>
            <a:ext cx="321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NEL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362315" y="8480552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PL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481184" y="8480552"/>
            <a:ext cx="3181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PYZ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648568" y="8480552"/>
            <a:ext cx="349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SVG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6950943" y="9684511"/>
            <a:ext cx="24511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25">
                <a:solidFill>
                  <a:srgbClr val="2C926A"/>
                </a:solidFill>
                <a:latin typeface="Trebuchet MS"/>
                <a:cs typeface="Trebuchet MS"/>
              </a:rPr>
              <a:t>12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499995" y="2014727"/>
            <a:ext cx="7299959" cy="7940040"/>
            <a:chOff x="2499995" y="2014727"/>
            <a:chExt cx="7299959" cy="7940040"/>
          </a:xfrm>
        </p:grpSpPr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9995" y="9689210"/>
              <a:ext cx="113664" cy="26521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4475" y="2014727"/>
              <a:ext cx="182245" cy="182245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7295" y="2014727"/>
              <a:ext cx="182245" cy="182245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52335" y="2014727"/>
              <a:ext cx="182245" cy="182245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78165" y="2014727"/>
              <a:ext cx="182245" cy="18224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7710" y="2014727"/>
              <a:ext cx="182245" cy="1822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2040" y="1957323"/>
            <a:ext cx="182245" cy="18224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2170" y="1957323"/>
            <a:ext cx="182245" cy="18224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4250" y="1957704"/>
            <a:ext cx="182245" cy="1822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1155" y="539242"/>
            <a:ext cx="912495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865" algn="l"/>
              </a:tabLst>
            </a:pPr>
            <a:r>
              <a:rPr dirty="0" sz="4200" spc="-25"/>
              <a:t>Pie</a:t>
            </a:r>
            <a:r>
              <a:rPr dirty="0" sz="4200"/>
              <a:t>	chart</a:t>
            </a:r>
            <a:r>
              <a:rPr dirty="0" sz="4200" spc="-55"/>
              <a:t> </a:t>
            </a:r>
            <a:r>
              <a:rPr dirty="0" sz="4200"/>
              <a:t>for</a:t>
            </a:r>
            <a:r>
              <a:rPr dirty="0" sz="4200" spc="-55"/>
              <a:t> </a:t>
            </a:r>
            <a:r>
              <a:rPr dirty="0" sz="4200"/>
              <a:t>high</a:t>
            </a:r>
            <a:r>
              <a:rPr dirty="0" sz="4200" spc="-50"/>
              <a:t> </a:t>
            </a:r>
            <a:r>
              <a:rPr dirty="0" sz="4200"/>
              <a:t>level</a:t>
            </a:r>
            <a:r>
              <a:rPr dirty="0" sz="4200" spc="-55"/>
              <a:t> </a:t>
            </a:r>
            <a:r>
              <a:rPr dirty="0" sz="4200" spc="-10"/>
              <a:t>performance</a:t>
            </a:r>
            <a:endParaRPr sz="4200"/>
          </a:p>
        </p:txBody>
      </p:sp>
      <p:sp>
        <p:nvSpPr>
          <p:cNvPr id="6" name="object 6" descr=""/>
          <p:cNvSpPr txBox="1"/>
          <p:nvPr/>
        </p:nvSpPr>
        <p:spPr>
          <a:xfrm>
            <a:off x="4260850" y="1933702"/>
            <a:ext cx="340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BPC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76773" y="1933702"/>
            <a:ext cx="464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CCDR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07378" y="1933702"/>
            <a:ext cx="262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EW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057770" y="1933702"/>
            <a:ext cx="364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MSC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982839" y="1933702"/>
            <a:ext cx="321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NEL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880475" y="1933702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PL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131053" y="2384806"/>
            <a:ext cx="321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PYZ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036690" y="2384806"/>
            <a:ext cx="349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SVG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961758" y="2384806"/>
            <a:ext cx="3314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TNS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867015" y="2384806"/>
            <a:ext cx="358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WBL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381625" y="2789554"/>
            <a:ext cx="5485765" cy="5486400"/>
            <a:chOff x="5381625" y="2789554"/>
            <a:chExt cx="5485765" cy="5486400"/>
          </a:xfrm>
        </p:grpSpPr>
        <p:sp>
          <p:nvSpPr>
            <p:cNvPr id="17" name="object 17" descr=""/>
            <p:cNvSpPr/>
            <p:nvPr/>
          </p:nvSpPr>
          <p:spPr>
            <a:xfrm>
              <a:off x="8124189" y="2789554"/>
              <a:ext cx="1684655" cy="2743200"/>
            </a:xfrm>
            <a:custGeom>
              <a:avLst/>
              <a:gdLst/>
              <a:ahLst/>
              <a:cxnLst/>
              <a:rect l="l" t="t" r="r" b="b"/>
              <a:pathLst>
                <a:path w="1684654" h="2743200">
                  <a:moveTo>
                    <a:pt x="0" y="0"/>
                  </a:moveTo>
                  <a:lnTo>
                    <a:pt x="0" y="2743200"/>
                  </a:lnTo>
                  <a:lnTo>
                    <a:pt x="1684654" y="578485"/>
                  </a:lnTo>
                  <a:lnTo>
                    <a:pt x="1639569" y="544195"/>
                  </a:lnTo>
                  <a:lnTo>
                    <a:pt x="1593850" y="510540"/>
                  </a:lnTo>
                  <a:lnTo>
                    <a:pt x="1547494" y="478154"/>
                  </a:lnTo>
                  <a:lnTo>
                    <a:pt x="1500504" y="446404"/>
                  </a:lnTo>
                  <a:lnTo>
                    <a:pt x="1452244" y="415925"/>
                  </a:lnTo>
                  <a:lnTo>
                    <a:pt x="1403984" y="386715"/>
                  </a:lnTo>
                  <a:lnTo>
                    <a:pt x="1355089" y="358140"/>
                  </a:lnTo>
                  <a:lnTo>
                    <a:pt x="1305559" y="330835"/>
                  </a:lnTo>
                  <a:lnTo>
                    <a:pt x="1255394" y="304165"/>
                  </a:lnTo>
                  <a:lnTo>
                    <a:pt x="1204594" y="278765"/>
                  </a:lnTo>
                  <a:lnTo>
                    <a:pt x="1153159" y="254635"/>
                  </a:lnTo>
                  <a:lnTo>
                    <a:pt x="1101725" y="231140"/>
                  </a:lnTo>
                  <a:lnTo>
                    <a:pt x="1049654" y="208915"/>
                  </a:lnTo>
                  <a:lnTo>
                    <a:pt x="996950" y="187325"/>
                  </a:lnTo>
                  <a:lnTo>
                    <a:pt x="944244" y="167640"/>
                  </a:lnTo>
                  <a:lnTo>
                    <a:pt x="890904" y="148590"/>
                  </a:lnTo>
                  <a:lnTo>
                    <a:pt x="836929" y="130810"/>
                  </a:lnTo>
                  <a:lnTo>
                    <a:pt x="782319" y="114300"/>
                  </a:lnTo>
                  <a:lnTo>
                    <a:pt x="728344" y="98425"/>
                  </a:lnTo>
                  <a:lnTo>
                    <a:pt x="673100" y="83820"/>
                  </a:lnTo>
                  <a:lnTo>
                    <a:pt x="618489" y="70485"/>
                  </a:lnTo>
                  <a:lnTo>
                    <a:pt x="562609" y="58420"/>
                  </a:lnTo>
                  <a:lnTo>
                    <a:pt x="507364" y="47625"/>
                  </a:lnTo>
                  <a:lnTo>
                    <a:pt x="451484" y="37465"/>
                  </a:lnTo>
                  <a:lnTo>
                    <a:pt x="395604" y="28575"/>
                  </a:lnTo>
                  <a:lnTo>
                    <a:pt x="339089" y="20954"/>
                  </a:lnTo>
                  <a:lnTo>
                    <a:pt x="282575" y="14604"/>
                  </a:lnTo>
                  <a:lnTo>
                    <a:pt x="226694" y="9525"/>
                  </a:lnTo>
                  <a:lnTo>
                    <a:pt x="169544" y="5079"/>
                  </a:lnTo>
                  <a:lnTo>
                    <a:pt x="113029" y="2540"/>
                  </a:lnTo>
                  <a:lnTo>
                    <a:pt x="56514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124189" y="3368039"/>
              <a:ext cx="2296160" cy="2164715"/>
            </a:xfrm>
            <a:custGeom>
              <a:avLst/>
              <a:gdLst/>
              <a:ahLst/>
              <a:cxnLst/>
              <a:rect l="l" t="t" r="r" b="b"/>
              <a:pathLst>
                <a:path w="2296159" h="2164715">
                  <a:moveTo>
                    <a:pt x="1684654" y="0"/>
                  </a:moveTo>
                  <a:lnTo>
                    <a:pt x="0" y="2164714"/>
                  </a:lnTo>
                  <a:lnTo>
                    <a:pt x="2296159" y="664209"/>
                  </a:lnTo>
                  <a:lnTo>
                    <a:pt x="2268219" y="622299"/>
                  </a:lnTo>
                  <a:lnTo>
                    <a:pt x="2239644" y="581024"/>
                  </a:lnTo>
                  <a:lnTo>
                    <a:pt x="2210434" y="539749"/>
                  </a:lnTo>
                  <a:lnTo>
                    <a:pt x="2179954" y="499744"/>
                  </a:lnTo>
                  <a:lnTo>
                    <a:pt x="2148839" y="459739"/>
                  </a:lnTo>
                  <a:lnTo>
                    <a:pt x="2117725" y="421004"/>
                  </a:lnTo>
                  <a:lnTo>
                    <a:pt x="2085339" y="382269"/>
                  </a:lnTo>
                  <a:lnTo>
                    <a:pt x="2051684" y="344169"/>
                  </a:lnTo>
                  <a:lnTo>
                    <a:pt x="2018029" y="306704"/>
                  </a:lnTo>
                  <a:lnTo>
                    <a:pt x="1983739" y="269875"/>
                  </a:lnTo>
                  <a:lnTo>
                    <a:pt x="1948179" y="233679"/>
                  </a:lnTo>
                  <a:lnTo>
                    <a:pt x="1912619" y="198119"/>
                  </a:lnTo>
                  <a:lnTo>
                    <a:pt x="1876425" y="163829"/>
                  </a:lnTo>
                  <a:lnTo>
                    <a:pt x="1838959" y="129539"/>
                  </a:lnTo>
                  <a:lnTo>
                    <a:pt x="1801494" y="95884"/>
                  </a:lnTo>
                  <a:lnTo>
                    <a:pt x="1763394" y="63500"/>
                  </a:lnTo>
                  <a:lnTo>
                    <a:pt x="1724025" y="31114"/>
                  </a:lnTo>
                  <a:lnTo>
                    <a:pt x="1684654" y="0"/>
                  </a:lnTo>
                  <a:close/>
                </a:path>
              </a:pathLst>
            </a:custGeom>
            <a:solidFill>
              <a:srgbClr val="BE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124189" y="4032249"/>
              <a:ext cx="2743200" cy="1951989"/>
            </a:xfrm>
            <a:custGeom>
              <a:avLst/>
              <a:gdLst/>
              <a:ahLst/>
              <a:cxnLst/>
              <a:rect l="l" t="t" r="r" b="b"/>
              <a:pathLst>
                <a:path w="2743200" h="1951989">
                  <a:moveTo>
                    <a:pt x="2296159" y="0"/>
                  </a:moveTo>
                  <a:lnTo>
                    <a:pt x="0" y="1500504"/>
                  </a:lnTo>
                  <a:lnTo>
                    <a:pt x="2705734" y="1951989"/>
                  </a:lnTo>
                  <a:lnTo>
                    <a:pt x="2713354" y="1901825"/>
                  </a:lnTo>
                  <a:lnTo>
                    <a:pt x="2720339" y="1851025"/>
                  </a:lnTo>
                  <a:lnTo>
                    <a:pt x="2726689" y="1800860"/>
                  </a:lnTo>
                  <a:lnTo>
                    <a:pt x="2731769" y="1750060"/>
                  </a:lnTo>
                  <a:lnTo>
                    <a:pt x="2735579" y="1698625"/>
                  </a:lnTo>
                  <a:lnTo>
                    <a:pt x="2738754" y="1647825"/>
                  </a:lnTo>
                  <a:lnTo>
                    <a:pt x="2741294" y="1597025"/>
                  </a:lnTo>
                  <a:lnTo>
                    <a:pt x="2742564" y="1546225"/>
                  </a:lnTo>
                  <a:lnTo>
                    <a:pt x="2743200" y="1494789"/>
                  </a:lnTo>
                  <a:lnTo>
                    <a:pt x="2742564" y="1443989"/>
                  </a:lnTo>
                  <a:lnTo>
                    <a:pt x="2740659" y="1392554"/>
                  </a:lnTo>
                  <a:lnTo>
                    <a:pt x="2738119" y="1341754"/>
                  </a:lnTo>
                  <a:lnTo>
                    <a:pt x="2734944" y="1290954"/>
                  </a:lnTo>
                  <a:lnTo>
                    <a:pt x="2730500" y="1240154"/>
                  </a:lnTo>
                  <a:lnTo>
                    <a:pt x="2725419" y="1189354"/>
                  </a:lnTo>
                  <a:lnTo>
                    <a:pt x="2719069" y="1138554"/>
                  </a:lnTo>
                  <a:lnTo>
                    <a:pt x="2712084" y="1088389"/>
                  </a:lnTo>
                  <a:lnTo>
                    <a:pt x="2703829" y="1037589"/>
                  </a:lnTo>
                  <a:lnTo>
                    <a:pt x="2684779" y="937260"/>
                  </a:lnTo>
                  <a:lnTo>
                    <a:pt x="2673984" y="887729"/>
                  </a:lnTo>
                  <a:lnTo>
                    <a:pt x="2661919" y="838200"/>
                  </a:lnTo>
                  <a:lnTo>
                    <a:pt x="2649219" y="788670"/>
                  </a:lnTo>
                  <a:lnTo>
                    <a:pt x="2635250" y="739775"/>
                  </a:lnTo>
                  <a:lnTo>
                    <a:pt x="2620644" y="690879"/>
                  </a:lnTo>
                  <a:lnTo>
                    <a:pt x="2605404" y="641985"/>
                  </a:lnTo>
                  <a:lnTo>
                    <a:pt x="2588894" y="593725"/>
                  </a:lnTo>
                  <a:lnTo>
                    <a:pt x="2571750" y="545464"/>
                  </a:lnTo>
                  <a:lnTo>
                    <a:pt x="2553334" y="497839"/>
                  </a:lnTo>
                  <a:lnTo>
                    <a:pt x="2534284" y="450850"/>
                  </a:lnTo>
                  <a:lnTo>
                    <a:pt x="2493644" y="356870"/>
                  </a:lnTo>
                  <a:lnTo>
                    <a:pt x="2449194" y="265429"/>
                  </a:lnTo>
                  <a:lnTo>
                    <a:pt x="2425700" y="219710"/>
                  </a:lnTo>
                  <a:lnTo>
                    <a:pt x="2401569" y="175260"/>
                  </a:lnTo>
                  <a:lnTo>
                    <a:pt x="2350769" y="86360"/>
                  </a:lnTo>
                  <a:lnTo>
                    <a:pt x="2324100" y="43179"/>
                  </a:lnTo>
                  <a:lnTo>
                    <a:pt x="2296159" y="0"/>
                  </a:lnTo>
                  <a:close/>
                </a:path>
              </a:pathLst>
            </a:custGeom>
            <a:solidFill>
              <a:srgbClr val="9AB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124189" y="5532754"/>
              <a:ext cx="2705735" cy="1500505"/>
            </a:xfrm>
            <a:custGeom>
              <a:avLst/>
              <a:gdLst/>
              <a:ahLst/>
              <a:cxnLst/>
              <a:rect l="l" t="t" r="r" b="b"/>
              <a:pathLst>
                <a:path w="2705734" h="1500504">
                  <a:moveTo>
                    <a:pt x="0" y="0"/>
                  </a:moveTo>
                  <a:lnTo>
                    <a:pt x="2296159" y="1500505"/>
                  </a:lnTo>
                  <a:lnTo>
                    <a:pt x="2324100" y="1456690"/>
                  </a:lnTo>
                  <a:lnTo>
                    <a:pt x="2351404" y="1412875"/>
                  </a:lnTo>
                  <a:lnTo>
                    <a:pt x="2377439" y="1368425"/>
                  </a:lnTo>
                  <a:lnTo>
                    <a:pt x="2402204" y="1323975"/>
                  </a:lnTo>
                  <a:lnTo>
                    <a:pt x="2426969" y="1278255"/>
                  </a:lnTo>
                  <a:lnTo>
                    <a:pt x="2450464" y="1232535"/>
                  </a:lnTo>
                  <a:lnTo>
                    <a:pt x="2473325" y="1186180"/>
                  </a:lnTo>
                  <a:lnTo>
                    <a:pt x="2494914" y="1139825"/>
                  </a:lnTo>
                  <a:lnTo>
                    <a:pt x="2515869" y="1092835"/>
                  </a:lnTo>
                  <a:lnTo>
                    <a:pt x="2536189" y="1045210"/>
                  </a:lnTo>
                  <a:lnTo>
                    <a:pt x="2555239" y="996950"/>
                  </a:lnTo>
                  <a:lnTo>
                    <a:pt x="2573654" y="948690"/>
                  </a:lnTo>
                  <a:lnTo>
                    <a:pt x="2590800" y="900430"/>
                  </a:lnTo>
                  <a:lnTo>
                    <a:pt x="2607309" y="851535"/>
                  </a:lnTo>
                  <a:lnTo>
                    <a:pt x="2623184" y="802640"/>
                  </a:lnTo>
                  <a:lnTo>
                    <a:pt x="2637789" y="753110"/>
                  </a:lnTo>
                  <a:lnTo>
                    <a:pt x="2651125" y="703580"/>
                  </a:lnTo>
                  <a:lnTo>
                    <a:pt x="2663825" y="653415"/>
                  </a:lnTo>
                  <a:lnTo>
                    <a:pt x="2675889" y="603250"/>
                  </a:lnTo>
                  <a:lnTo>
                    <a:pt x="2686684" y="553085"/>
                  </a:lnTo>
                  <a:lnTo>
                    <a:pt x="2696844" y="502285"/>
                  </a:lnTo>
                  <a:lnTo>
                    <a:pt x="2705734" y="451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124189" y="5532754"/>
              <a:ext cx="2296160" cy="2164715"/>
            </a:xfrm>
            <a:custGeom>
              <a:avLst/>
              <a:gdLst/>
              <a:ahLst/>
              <a:cxnLst/>
              <a:rect l="l" t="t" r="r" b="b"/>
              <a:pathLst>
                <a:path w="2296159" h="2164715">
                  <a:moveTo>
                    <a:pt x="0" y="0"/>
                  </a:moveTo>
                  <a:lnTo>
                    <a:pt x="1684654" y="2164715"/>
                  </a:lnTo>
                  <a:lnTo>
                    <a:pt x="1724025" y="2133600"/>
                  </a:lnTo>
                  <a:lnTo>
                    <a:pt x="1763394" y="2101215"/>
                  </a:lnTo>
                  <a:lnTo>
                    <a:pt x="1801494" y="2068830"/>
                  </a:lnTo>
                  <a:lnTo>
                    <a:pt x="1838959" y="2035175"/>
                  </a:lnTo>
                  <a:lnTo>
                    <a:pt x="1876425" y="2000885"/>
                  </a:lnTo>
                  <a:lnTo>
                    <a:pt x="1912619" y="1966595"/>
                  </a:lnTo>
                  <a:lnTo>
                    <a:pt x="1948179" y="1931035"/>
                  </a:lnTo>
                  <a:lnTo>
                    <a:pt x="1983739" y="1894840"/>
                  </a:lnTo>
                  <a:lnTo>
                    <a:pt x="2018029" y="1858010"/>
                  </a:lnTo>
                  <a:lnTo>
                    <a:pt x="2051684" y="1820545"/>
                  </a:lnTo>
                  <a:lnTo>
                    <a:pt x="2085339" y="1782445"/>
                  </a:lnTo>
                  <a:lnTo>
                    <a:pt x="2117725" y="1743710"/>
                  </a:lnTo>
                  <a:lnTo>
                    <a:pt x="2148839" y="1704975"/>
                  </a:lnTo>
                  <a:lnTo>
                    <a:pt x="2179954" y="1664970"/>
                  </a:lnTo>
                  <a:lnTo>
                    <a:pt x="2210434" y="1624965"/>
                  </a:lnTo>
                  <a:lnTo>
                    <a:pt x="2239644" y="1583690"/>
                  </a:lnTo>
                  <a:lnTo>
                    <a:pt x="2268219" y="1542415"/>
                  </a:lnTo>
                  <a:lnTo>
                    <a:pt x="2296159" y="1500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A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672704" y="5532754"/>
              <a:ext cx="2136140" cy="2743200"/>
            </a:xfrm>
            <a:custGeom>
              <a:avLst/>
              <a:gdLst/>
              <a:ahLst/>
              <a:cxnLst/>
              <a:rect l="l" t="t" r="r" b="b"/>
              <a:pathLst>
                <a:path w="2136140" h="2743200">
                  <a:moveTo>
                    <a:pt x="451485" y="0"/>
                  </a:moveTo>
                  <a:lnTo>
                    <a:pt x="0" y="2705735"/>
                  </a:lnTo>
                  <a:lnTo>
                    <a:pt x="46354" y="2713355"/>
                  </a:lnTo>
                  <a:lnTo>
                    <a:pt x="93345" y="2719705"/>
                  </a:lnTo>
                  <a:lnTo>
                    <a:pt x="140335" y="2725420"/>
                  </a:lnTo>
                  <a:lnTo>
                    <a:pt x="187325" y="2730500"/>
                  </a:lnTo>
                  <a:lnTo>
                    <a:pt x="281304" y="2738120"/>
                  </a:lnTo>
                  <a:lnTo>
                    <a:pt x="328295" y="2740660"/>
                  </a:lnTo>
                  <a:lnTo>
                    <a:pt x="422910" y="2743200"/>
                  </a:lnTo>
                  <a:lnTo>
                    <a:pt x="469900" y="2743200"/>
                  </a:lnTo>
                  <a:lnTo>
                    <a:pt x="517525" y="2742565"/>
                  </a:lnTo>
                  <a:lnTo>
                    <a:pt x="564515" y="2740660"/>
                  </a:lnTo>
                  <a:lnTo>
                    <a:pt x="612140" y="2738120"/>
                  </a:lnTo>
                  <a:lnTo>
                    <a:pt x="659129" y="2734945"/>
                  </a:lnTo>
                  <a:lnTo>
                    <a:pt x="706120" y="2731135"/>
                  </a:lnTo>
                  <a:lnTo>
                    <a:pt x="753110" y="2726690"/>
                  </a:lnTo>
                  <a:lnTo>
                    <a:pt x="800100" y="2720975"/>
                  </a:lnTo>
                  <a:lnTo>
                    <a:pt x="847090" y="2714625"/>
                  </a:lnTo>
                  <a:lnTo>
                    <a:pt x="940435" y="2699385"/>
                  </a:lnTo>
                  <a:lnTo>
                    <a:pt x="986790" y="2690495"/>
                  </a:lnTo>
                  <a:lnTo>
                    <a:pt x="1032510" y="2680970"/>
                  </a:lnTo>
                  <a:lnTo>
                    <a:pt x="1124585" y="2659380"/>
                  </a:lnTo>
                  <a:lnTo>
                    <a:pt x="1170304" y="2647315"/>
                  </a:lnTo>
                  <a:lnTo>
                    <a:pt x="1216025" y="2634615"/>
                  </a:lnTo>
                  <a:lnTo>
                    <a:pt x="1306195" y="2606675"/>
                  </a:lnTo>
                  <a:lnTo>
                    <a:pt x="1351279" y="2591435"/>
                  </a:lnTo>
                  <a:lnTo>
                    <a:pt x="1395729" y="2575560"/>
                  </a:lnTo>
                  <a:lnTo>
                    <a:pt x="1439545" y="2559050"/>
                  </a:lnTo>
                  <a:lnTo>
                    <a:pt x="1483995" y="2541270"/>
                  </a:lnTo>
                  <a:lnTo>
                    <a:pt x="1527175" y="2523490"/>
                  </a:lnTo>
                  <a:lnTo>
                    <a:pt x="1570354" y="2504440"/>
                  </a:lnTo>
                  <a:lnTo>
                    <a:pt x="1613535" y="2484755"/>
                  </a:lnTo>
                  <a:lnTo>
                    <a:pt x="1656079" y="2464435"/>
                  </a:lnTo>
                  <a:lnTo>
                    <a:pt x="1698625" y="2443480"/>
                  </a:lnTo>
                  <a:lnTo>
                    <a:pt x="1740535" y="2421255"/>
                  </a:lnTo>
                  <a:lnTo>
                    <a:pt x="1781810" y="2399030"/>
                  </a:lnTo>
                  <a:lnTo>
                    <a:pt x="1823085" y="2375535"/>
                  </a:lnTo>
                  <a:lnTo>
                    <a:pt x="1863725" y="2352040"/>
                  </a:lnTo>
                  <a:lnTo>
                    <a:pt x="1903729" y="2327275"/>
                  </a:lnTo>
                  <a:lnTo>
                    <a:pt x="1943735" y="2301875"/>
                  </a:lnTo>
                  <a:lnTo>
                    <a:pt x="1983104" y="2275840"/>
                  </a:lnTo>
                  <a:lnTo>
                    <a:pt x="2022475" y="2248535"/>
                  </a:lnTo>
                  <a:lnTo>
                    <a:pt x="2060575" y="2221230"/>
                  </a:lnTo>
                  <a:lnTo>
                    <a:pt x="2098675" y="2193290"/>
                  </a:lnTo>
                  <a:lnTo>
                    <a:pt x="2136140" y="2164715"/>
                  </a:lnTo>
                  <a:lnTo>
                    <a:pt x="451485" y="0"/>
                  </a:lnTo>
                  <a:close/>
                </a:path>
              </a:pathLst>
            </a:custGeom>
            <a:solidFill>
              <a:srgbClr val="F694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711825" y="5532754"/>
              <a:ext cx="2412365" cy="2705735"/>
            </a:xfrm>
            <a:custGeom>
              <a:avLst/>
              <a:gdLst/>
              <a:ahLst/>
              <a:cxnLst/>
              <a:rect l="l" t="t" r="r" b="b"/>
              <a:pathLst>
                <a:path w="2412365" h="2705734">
                  <a:moveTo>
                    <a:pt x="2412365" y="0"/>
                  </a:moveTo>
                  <a:lnTo>
                    <a:pt x="0" y="1305560"/>
                  </a:lnTo>
                  <a:lnTo>
                    <a:pt x="18414" y="1339850"/>
                  </a:lnTo>
                  <a:lnTo>
                    <a:pt x="57785" y="1407160"/>
                  </a:lnTo>
                  <a:lnTo>
                    <a:pt x="78104" y="1440180"/>
                  </a:lnTo>
                  <a:lnTo>
                    <a:pt x="163195" y="1570990"/>
                  </a:lnTo>
                  <a:lnTo>
                    <a:pt x="186054" y="1602740"/>
                  </a:lnTo>
                  <a:lnTo>
                    <a:pt x="208914" y="1633855"/>
                  </a:lnTo>
                  <a:lnTo>
                    <a:pt x="232410" y="1664970"/>
                  </a:lnTo>
                  <a:lnTo>
                    <a:pt x="256539" y="1696085"/>
                  </a:lnTo>
                  <a:lnTo>
                    <a:pt x="356235" y="1815465"/>
                  </a:lnTo>
                  <a:lnTo>
                    <a:pt x="382270" y="1844675"/>
                  </a:lnTo>
                  <a:lnTo>
                    <a:pt x="408304" y="1873250"/>
                  </a:lnTo>
                  <a:lnTo>
                    <a:pt x="434975" y="1901825"/>
                  </a:lnTo>
                  <a:lnTo>
                    <a:pt x="462279" y="1929765"/>
                  </a:lnTo>
                  <a:lnTo>
                    <a:pt x="575310" y="2037080"/>
                  </a:lnTo>
                  <a:lnTo>
                    <a:pt x="604520" y="2063115"/>
                  </a:lnTo>
                  <a:lnTo>
                    <a:pt x="633729" y="2088515"/>
                  </a:lnTo>
                  <a:lnTo>
                    <a:pt x="663575" y="2113915"/>
                  </a:lnTo>
                  <a:lnTo>
                    <a:pt x="694054" y="2138680"/>
                  </a:lnTo>
                  <a:lnTo>
                    <a:pt x="818515" y="2232660"/>
                  </a:lnTo>
                  <a:lnTo>
                    <a:pt x="882015" y="2277110"/>
                  </a:lnTo>
                  <a:lnTo>
                    <a:pt x="947420" y="2319655"/>
                  </a:lnTo>
                  <a:lnTo>
                    <a:pt x="1082040" y="2399030"/>
                  </a:lnTo>
                  <a:lnTo>
                    <a:pt x="1115695" y="2417445"/>
                  </a:lnTo>
                  <a:lnTo>
                    <a:pt x="1150620" y="2435860"/>
                  </a:lnTo>
                  <a:lnTo>
                    <a:pt x="1184909" y="2453640"/>
                  </a:lnTo>
                  <a:lnTo>
                    <a:pt x="1220470" y="2470785"/>
                  </a:lnTo>
                  <a:lnTo>
                    <a:pt x="1362709" y="2534285"/>
                  </a:lnTo>
                  <a:lnTo>
                    <a:pt x="1398270" y="2548890"/>
                  </a:lnTo>
                  <a:lnTo>
                    <a:pt x="1435100" y="2563495"/>
                  </a:lnTo>
                  <a:lnTo>
                    <a:pt x="1508125" y="2590165"/>
                  </a:lnTo>
                  <a:lnTo>
                    <a:pt x="1656715" y="2637155"/>
                  </a:lnTo>
                  <a:lnTo>
                    <a:pt x="1731645" y="2657475"/>
                  </a:lnTo>
                  <a:lnTo>
                    <a:pt x="1769745" y="2667000"/>
                  </a:lnTo>
                  <a:lnTo>
                    <a:pt x="1807845" y="2675890"/>
                  </a:lnTo>
                  <a:lnTo>
                    <a:pt x="1960879" y="2705735"/>
                  </a:lnTo>
                  <a:lnTo>
                    <a:pt x="2412365" y="0"/>
                  </a:lnTo>
                  <a:close/>
                </a:path>
              </a:pathLst>
            </a:custGeom>
            <a:solidFill>
              <a:srgbClr val="2B4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381625" y="4032249"/>
              <a:ext cx="2743200" cy="2806065"/>
            </a:xfrm>
            <a:custGeom>
              <a:avLst/>
              <a:gdLst/>
              <a:ahLst/>
              <a:cxnLst/>
              <a:rect l="l" t="t" r="r" b="b"/>
              <a:pathLst>
                <a:path w="2743200" h="2806065">
                  <a:moveTo>
                    <a:pt x="446404" y="0"/>
                  </a:moveTo>
                  <a:lnTo>
                    <a:pt x="421639" y="38735"/>
                  </a:lnTo>
                  <a:lnTo>
                    <a:pt x="397510" y="78104"/>
                  </a:lnTo>
                  <a:lnTo>
                    <a:pt x="374014" y="117475"/>
                  </a:lnTo>
                  <a:lnTo>
                    <a:pt x="351154" y="157479"/>
                  </a:lnTo>
                  <a:lnTo>
                    <a:pt x="266064" y="321310"/>
                  </a:lnTo>
                  <a:lnTo>
                    <a:pt x="247014" y="362585"/>
                  </a:lnTo>
                  <a:lnTo>
                    <a:pt x="227964" y="405129"/>
                  </a:lnTo>
                  <a:lnTo>
                    <a:pt x="210185" y="447039"/>
                  </a:lnTo>
                  <a:lnTo>
                    <a:pt x="193039" y="490220"/>
                  </a:lnTo>
                  <a:lnTo>
                    <a:pt x="130810" y="663575"/>
                  </a:lnTo>
                  <a:lnTo>
                    <a:pt x="116839" y="707389"/>
                  </a:lnTo>
                  <a:lnTo>
                    <a:pt x="91439" y="796289"/>
                  </a:lnTo>
                  <a:lnTo>
                    <a:pt x="80010" y="840739"/>
                  </a:lnTo>
                  <a:lnTo>
                    <a:pt x="41910" y="1021079"/>
                  </a:lnTo>
                  <a:lnTo>
                    <a:pt x="34289" y="1066164"/>
                  </a:lnTo>
                  <a:lnTo>
                    <a:pt x="27304" y="1111885"/>
                  </a:lnTo>
                  <a:lnTo>
                    <a:pt x="15875" y="1203325"/>
                  </a:lnTo>
                  <a:lnTo>
                    <a:pt x="1904" y="1386839"/>
                  </a:lnTo>
                  <a:lnTo>
                    <a:pt x="635" y="1433195"/>
                  </a:lnTo>
                  <a:lnTo>
                    <a:pt x="0" y="1479550"/>
                  </a:lnTo>
                  <a:lnTo>
                    <a:pt x="0" y="1525270"/>
                  </a:lnTo>
                  <a:lnTo>
                    <a:pt x="635" y="1571625"/>
                  </a:lnTo>
                  <a:lnTo>
                    <a:pt x="11429" y="1755139"/>
                  </a:lnTo>
                  <a:lnTo>
                    <a:pt x="21589" y="1846579"/>
                  </a:lnTo>
                  <a:lnTo>
                    <a:pt x="27939" y="1892300"/>
                  </a:lnTo>
                  <a:lnTo>
                    <a:pt x="34925" y="1938020"/>
                  </a:lnTo>
                  <a:lnTo>
                    <a:pt x="70485" y="2118995"/>
                  </a:lnTo>
                  <a:lnTo>
                    <a:pt x="81279" y="2163445"/>
                  </a:lnTo>
                  <a:lnTo>
                    <a:pt x="92710" y="2207895"/>
                  </a:lnTo>
                  <a:lnTo>
                    <a:pt x="104775" y="2252345"/>
                  </a:lnTo>
                  <a:lnTo>
                    <a:pt x="118110" y="2296795"/>
                  </a:lnTo>
                  <a:lnTo>
                    <a:pt x="177164" y="2471420"/>
                  </a:lnTo>
                  <a:lnTo>
                    <a:pt x="193675" y="2513965"/>
                  </a:lnTo>
                  <a:lnTo>
                    <a:pt x="229235" y="2599054"/>
                  </a:lnTo>
                  <a:lnTo>
                    <a:pt x="248285" y="2640965"/>
                  </a:lnTo>
                  <a:lnTo>
                    <a:pt x="330200" y="2806065"/>
                  </a:lnTo>
                  <a:lnTo>
                    <a:pt x="2743200" y="1500504"/>
                  </a:lnTo>
                  <a:lnTo>
                    <a:pt x="446404" y="0"/>
                  </a:lnTo>
                  <a:close/>
                </a:path>
              </a:pathLst>
            </a:custGeom>
            <a:solidFill>
              <a:srgbClr val="772B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828030" y="3020059"/>
              <a:ext cx="2296795" cy="2512060"/>
            </a:xfrm>
            <a:custGeom>
              <a:avLst/>
              <a:gdLst/>
              <a:ahLst/>
              <a:cxnLst/>
              <a:rect l="l" t="t" r="r" b="b"/>
              <a:pathLst>
                <a:path w="2296795" h="2512060">
                  <a:moveTo>
                    <a:pt x="1194435" y="0"/>
                  </a:moveTo>
                  <a:lnTo>
                    <a:pt x="1149350" y="20320"/>
                  </a:lnTo>
                  <a:lnTo>
                    <a:pt x="1104265" y="41275"/>
                  </a:lnTo>
                  <a:lnTo>
                    <a:pt x="1059815" y="63500"/>
                  </a:lnTo>
                  <a:lnTo>
                    <a:pt x="1016000" y="86360"/>
                  </a:lnTo>
                  <a:lnTo>
                    <a:pt x="972185" y="109855"/>
                  </a:lnTo>
                  <a:lnTo>
                    <a:pt x="929004" y="133985"/>
                  </a:lnTo>
                  <a:lnTo>
                    <a:pt x="843915" y="184785"/>
                  </a:lnTo>
                  <a:lnTo>
                    <a:pt x="802004" y="211455"/>
                  </a:lnTo>
                  <a:lnTo>
                    <a:pt x="760729" y="238760"/>
                  </a:lnTo>
                  <a:lnTo>
                    <a:pt x="679450" y="295910"/>
                  </a:lnTo>
                  <a:lnTo>
                    <a:pt x="600710" y="355600"/>
                  </a:lnTo>
                  <a:lnTo>
                    <a:pt x="561975" y="386715"/>
                  </a:lnTo>
                  <a:lnTo>
                    <a:pt x="523875" y="418465"/>
                  </a:lnTo>
                  <a:lnTo>
                    <a:pt x="485775" y="451485"/>
                  </a:lnTo>
                  <a:lnTo>
                    <a:pt x="448945" y="484505"/>
                  </a:lnTo>
                  <a:lnTo>
                    <a:pt x="412750" y="518160"/>
                  </a:lnTo>
                  <a:lnTo>
                    <a:pt x="377190" y="552450"/>
                  </a:lnTo>
                  <a:lnTo>
                    <a:pt x="341630" y="587375"/>
                  </a:lnTo>
                  <a:lnTo>
                    <a:pt x="307340" y="622935"/>
                  </a:lnTo>
                  <a:lnTo>
                    <a:pt x="273685" y="659130"/>
                  </a:lnTo>
                  <a:lnTo>
                    <a:pt x="240665" y="695960"/>
                  </a:lnTo>
                  <a:lnTo>
                    <a:pt x="207645" y="734060"/>
                  </a:lnTo>
                  <a:lnTo>
                    <a:pt x="175895" y="772160"/>
                  </a:lnTo>
                  <a:lnTo>
                    <a:pt x="144780" y="810260"/>
                  </a:lnTo>
                  <a:lnTo>
                    <a:pt x="114300" y="849630"/>
                  </a:lnTo>
                  <a:lnTo>
                    <a:pt x="85090" y="889000"/>
                  </a:lnTo>
                  <a:lnTo>
                    <a:pt x="55880" y="929640"/>
                  </a:lnTo>
                  <a:lnTo>
                    <a:pt x="27305" y="970280"/>
                  </a:lnTo>
                  <a:lnTo>
                    <a:pt x="0" y="1011555"/>
                  </a:lnTo>
                  <a:lnTo>
                    <a:pt x="2296795" y="2512060"/>
                  </a:lnTo>
                  <a:lnTo>
                    <a:pt x="1194435" y="0"/>
                  </a:lnTo>
                  <a:close/>
                </a:path>
              </a:pathLst>
            </a:custGeom>
            <a:solidFill>
              <a:srgbClr val="5E7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022464" y="2789554"/>
              <a:ext cx="1102360" cy="2743200"/>
            </a:xfrm>
            <a:custGeom>
              <a:avLst/>
              <a:gdLst/>
              <a:ahLst/>
              <a:cxnLst/>
              <a:rect l="l" t="t" r="r" b="b"/>
              <a:pathLst>
                <a:path w="1102359" h="2743200">
                  <a:moveTo>
                    <a:pt x="1101725" y="0"/>
                  </a:moveTo>
                  <a:lnTo>
                    <a:pt x="1050289" y="635"/>
                  </a:lnTo>
                  <a:lnTo>
                    <a:pt x="998854" y="1904"/>
                  </a:lnTo>
                  <a:lnTo>
                    <a:pt x="947419" y="4445"/>
                  </a:lnTo>
                  <a:lnTo>
                    <a:pt x="895984" y="7620"/>
                  </a:lnTo>
                  <a:lnTo>
                    <a:pt x="844550" y="12065"/>
                  </a:lnTo>
                  <a:lnTo>
                    <a:pt x="793114" y="17145"/>
                  </a:lnTo>
                  <a:lnTo>
                    <a:pt x="742314" y="23495"/>
                  </a:lnTo>
                  <a:lnTo>
                    <a:pt x="691514" y="31115"/>
                  </a:lnTo>
                  <a:lnTo>
                    <a:pt x="640714" y="39370"/>
                  </a:lnTo>
                  <a:lnTo>
                    <a:pt x="589914" y="48260"/>
                  </a:lnTo>
                  <a:lnTo>
                    <a:pt x="539114" y="58420"/>
                  </a:lnTo>
                  <a:lnTo>
                    <a:pt x="488314" y="69215"/>
                  </a:lnTo>
                  <a:lnTo>
                    <a:pt x="438150" y="81279"/>
                  </a:lnTo>
                  <a:lnTo>
                    <a:pt x="339089" y="107950"/>
                  </a:lnTo>
                  <a:lnTo>
                    <a:pt x="240664" y="138429"/>
                  </a:lnTo>
                  <a:lnTo>
                    <a:pt x="143509" y="172720"/>
                  </a:lnTo>
                  <a:lnTo>
                    <a:pt x="95250" y="191135"/>
                  </a:lnTo>
                  <a:lnTo>
                    <a:pt x="47625" y="210820"/>
                  </a:lnTo>
                  <a:lnTo>
                    <a:pt x="0" y="231140"/>
                  </a:lnTo>
                  <a:lnTo>
                    <a:pt x="1102359" y="2743200"/>
                  </a:lnTo>
                  <a:lnTo>
                    <a:pt x="1101725" y="0"/>
                  </a:lnTo>
                  <a:close/>
                </a:path>
              </a:pathLst>
            </a:custGeom>
            <a:solidFill>
              <a:srgbClr val="4D3A6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84625" y="1957323"/>
            <a:ext cx="182245" cy="182245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3304" y="2406269"/>
            <a:ext cx="182245" cy="182245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51195" y="2406269"/>
            <a:ext cx="182245" cy="182245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77025" y="2406650"/>
            <a:ext cx="182245" cy="182245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81800" y="1957704"/>
            <a:ext cx="182245" cy="182245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583805" y="2406650"/>
            <a:ext cx="182245" cy="18224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07630" y="1957704"/>
            <a:ext cx="182245" cy="182245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104880" y="0"/>
            <a:ext cx="7182104" cy="102863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4880" y="0"/>
            <a:ext cx="7182104" cy="102863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155" y="435609"/>
            <a:ext cx="414020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3522027" y="2315082"/>
            <a:ext cx="524510" cy="129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5000"/>
              </a:lnSpc>
              <a:spcBef>
                <a:spcPts val="100"/>
              </a:spcBef>
            </a:pPr>
            <a:r>
              <a:rPr dirty="0" sz="4200" spc="-380">
                <a:latin typeface="Trebuchet MS"/>
                <a:cs typeface="Trebuchet MS"/>
              </a:rPr>
              <a:t>be</a:t>
            </a:r>
            <a:endParaRPr sz="4200">
              <a:latin typeface="Trebuchet MS"/>
              <a:cs typeface="Trebuchet MS"/>
            </a:endParaRPr>
          </a:p>
          <a:p>
            <a:pPr algn="r" marR="8890">
              <a:lnSpc>
                <a:spcPts val="5000"/>
              </a:lnSpc>
            </a:pPr>
            <a:r>
              <a:rPr dirty="0" sz="4200" spc="-50">
                <a:latin typeface="Trebuchet MS"/>
                <a:cs typeface="Trebuchet MS"/>
              </a:rPr>
              <a:t>r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177265" y="5453253"/>
            <a:ext cx="80708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85">
                <a:latin typeface="Trebuchet MS"/>
                <a:cs typeface="Trebuchet MS"/>
              </a:rPr>
              <a:t>and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algn="just" marL="12700" marR="678815">
              <a:lnSpc>
                <a:spcPts val="4960"/>
              </a:lnSpc>
              <a:spcBef>
                <a:spcPts val="330"/>
              </a:spcBef>
            </a:pPr>
            <a:r>
              <a:rPr dirty="0" spc="-390"/>
              <a:t>From</a:t>
            </a:r>
            <a:r>
              <a:rPr dirty="0" spc="325"/>
              <a:t> </a:t>
            </a:r>
            <a:r>
              <a:rPr dirty="0" spc="-340"/>
              <a:t>the</a:t>
            </a:r>
            <a:r>
              <a:rPr dirty="0" spc="330"/>
              <a:t> </a:t>
            </a:r>
            <a:r>
              <a:rPr dirty="0" spc="-365"/>
              <a:t>above</a:t>
            </a:r>
            <a:r>
              <a:rPr dirty="0" spc="335"/>
              <a:t> </a:t>
            </a:r>
            <a:r>
              <a:rPr dirty="0" spc="-295"/>
              <a:t>analysis</a:t>
            </a:r>
            <a:r>
              <a:rPr dirty="0" spc="330"/>
              <a:t> </a:t>
            </a:r>
            <a:r>
              <a:rPr dirty="0" spc="-340"/>
              <a:t>the</a:t>
            </a:r>
            <a:r>
              <a:rPr dirty="0" spc="330"/>
              <a:t> </a:t>
            </a:r>
            <a:r>
              <a:rPr dirty="0" spc="-360"/>
              <a:t>low</a:t>
            </a:r>
            <a:r>
              <a:rPr dirty="0" spc="320"/>
              <a:t> </a:t>
            </a:r>
            <a:r>
              <a:rPr dirty="0" spc="-340"/>
              <a:t>level,mediu </a:t>
            </a:r>
            <a:r>
              <a:rPr dirty="0" spc="-220"/>
              <a:t>improved</a:t>
            </a:r>
            <a:r>
              <a:rPr dirty="0" spc="-100"/>
              <a:t> </a:t>
            </a:r>
            <a:r>
              <a:rPr dirty="0" spc="-45"/>
              <a:t>by</a:t>
            </a:r>
            <a:r>
              <a:rPr dirty="0" spc="-135"/>
              <a:t> </a:t>
            </a:r>
            <a:r>
              <a:rPr dirty="0" spc="-180"/>
              <a:t>assigning</a:t>
            </a:r>
            <a:r>
              <a:rPr dirty="0" spc="-95"/>
              <a:t> </a:t>
            </a:r>
            <a:r>
              <a:rPr dirty="0" spc="-170"/>
              <a:t>various</a:t>
            </a:r>
            <a:r>
              <a:rPr dirty="0" spc="-95"/>
              <a:t> </a:t>
            </a:r>
            <a:r>
              <a:rPr dirty="0" spc="-145"/>
              <a:t>tasks</a:t>
            </a:r>
            <a:r>
              <a:rPr dirty="0" spc="-85"/>
              <a:t> </a:t>
            </a:r>
            <a:r>
              <a:rPr dirty="0" spc="-254"/>
              <a:t>and</a:t>
            </a:r>
            <a:r>
              <a:rPr dirty="0" spc="-60"/>
              <a:t> </a:t>
            </a:r>
            <a:r>
              <a:rPr dirty="0" spc="-25"/>
              <a:t>tra </a:t>
            </a:r>
            <a:r>
              <a:rPr dirty="0" spc="-10"/>
              <a:t>field</a:t>
            </a:r>
          </a:p>
          <a:p>
            <a:pPr marL="12700">
              <a:lnSpc>
                <a:spcPts val="4680"/>
              </a:lnSpc>
            </a:pPr>
            <a:r>
              <a:rPr dirty="0" spc="-265"/>
              <a:t>The</a:t>
            </a:r>
            <a:r>
              <a:rPr dirty="0" spc="-135"/>
              <a:t> </a:t>
            </a:r>
            <a:r>
              <a:rPr dirty="0" spc="-225"/>
              <a:t>current</a:t>
            </a:r>
            <a:r>
              <a:rPr dirty="0" spc="-135"/>
              <a:t> </a:t>
            </a:r>
            <a:r>
              <a:rPr dirty="0" spc="-229"/>
              <a:t>high</a:t>
            </a:r>
            <a:r>
              <a:rPr dirty="0" spc="-145"/>
              <a:t> </a:t>
            </a:r>
            <a:r>
              <a:rPr dirty="0" spc="-254"/>
              <a:t>and</a:t>
            </a:r>
            <a:r>
              <a:rPr dirty="0" spc="-130"/>
              <a:t> </a:t>
            </a:r>
            <a:r>
              <a:rPr dirty="0" spc="-235"/>
              <a:t>very</a:t>
            </a:r>
            <a:r>
              <a:rPr dirty="0" spc="-150"/>
              <a:t> </a:t>
            </a:r>
            <a:r>
              <a:rPr dirty="0" spc="-229"/>
              <a:t>high</a:t>
            </a:r>
            <a:r>
              <a:rPr dirty="0" spc="-140"/>
              <a:t> </a:t>
            </a:r>
            <a:r>
              <a:rPr dirty="0" spc="-210"/>
              <a:t>level</a:t>
            </a:r>
            <a:r>
              <a:rPr dirty="0" spc="-135"/>
              <a:t> </a:t>
            </a:r>
            <a:r>
              <a:rPr dirty="0" spc="-155"/>
              <a:t>employees</a:t>
            </a:r>
          </a:p>
          <a:p>
            <a:pPr marL="12700" marR="451484">
              <a:lnSpc>
                <a:spcPct val="98500"/>
              </a:lnSpc>
              <a:spcBef>
                <a:spcPts val="40"/>
              </a:spcBef>
            </a:pPr>
            <a:r>
              <a:rPr dirty="0" spc="-250"/>
              <a:t>improve</a:t>
            </a:r>
            <a:r>
              <a:rPr dirty="0" spc="-95"/>
              <a:t> </a:t>
            </a:r>
            <a:r>
              <a:rPr dirty="0" spc="-204"/>
              <a:t>their</a:t>
            </a:r>
            <a:r>
              <a:rPr dirty="0" spc="-90"/>
              <a:t> </a:t>
            </a:r>
            <a:r>
              <a:rPr dirty="0" spc="-210"/>
              <a:t>intensity</a:t>
            </a:r>
            <a:r>
              <a:rPr dirty="0" spc="-90"/>
              <a:t> </a:t>
            </a:r>
            <a:r>
              <a:rPr dirty="0" spc="-254"/>
              <a:t>by</a:t>
            </a:r>
            <a:r>
              <a:rPr dirty="0" spc="-85"/>
              <a:t> </a:t>
            </a:r>
            <a:r>
              <a:rPr dirty="0" spc="-240"/>
              <a:t>rewards</a:t>
            </a:r>
            <a:r>
              <a:rPr dirty="0" spc="-95"/>
              <a:t> </a:t>
            </a:r>
            <a:r>
              <a:rPr dirty="0" spc="-254"/>
              <a:t>and</a:t>
            </a:r>
            <a:r>
              <a:rPr dirty="0" spc="-90"/>
              <a:t> </a:t>
            </a:r>
            <a:r>
              <a:rPr dirty="0" spc="-100"/>
              <a:t>appre </a:t>
            </a:r>
            <a:r>
              <a:rPr dirty="0" spc="-195"/>
              <a:t>towards</a:t>
            </a:r>
            <a:r>
              <a:rPr dirty="0" spc="-125"/>
              <a:t> </a:t>
            </a:r>
            <a:r>
              <a:rPr dirty="0" spc="-145"/>
              <a:t>their</a:t>
            </a:r>
            <a:r>
              <a:rPr dirty="0" spc="-170"/>
              <a:t> </a:t>
            </a:r>
            <a:r>
              <a:rPr dirty="0" spc="-210"/>
              <a:t>growth</a:t>
            </a:r>
            <a:r>
              <a:rPr dirty="0" spc="-105"/>
              <a:t> </a:t>
            </a:r>
            <a:r>
              <a:rPr dirty="0"/>
              <a:t>to</a:t>
            </a:r>
            <a:r>
              <a:rPr dirty="0" spc="-250"/>
              <a:t> </a:t>
            </a:r>
            <a:r>
              <a:rPr dirty="0" spc="-190"/>
              <a:t>increase</a:t>
            </a:r>
            <a:r>
              <a:rPr dirty="0" spc="-125"/>
              <a:t> </a:t>
            </a:r>
            <a:r>
              <a:rPr dirty="0" spc="-145"/>
              <a:t>their</a:t>
            </a:r>
            <a:r>
              <a:rPr dirty="0" spc="-150"/>
              <a:t> </a:t>
            </a:r>
            <a:r>
              <a:rPr dirty="0" spc="-25"/>
              <a:t>par </a:t>
            </a:r>
            <a:r>
              <a:rPr dirty="0" spc="-200"/>
              <a:t>to</a:t>
            </a:r>
            <a:r>
              <a:rPr dirty="0" spc="-360"/>
              <a:t> </a:t>
            </a:r>
            <a:r>
              <a:rPr dirty="0" spc="-220"/>
              <a:t>give</a:t>
            </a:r>
            <a:r>
              <a:rPr dirty="0" spc="-350"/>
              <a:t> </a:t>
            </a:r>
            <a:r>
              <a:rPr dirty="0" spc="-260"/>
              <a:t>more</a:t>
            </a:r>
            <a:r>
              <a:rPr dirty="0" spc="-370"/>
              <a:t> </a:t>
            </a:r>
            <a:r>
              <a:rPr dirty="0" spc="-220"/>
              <a:t>potential</a:t>
            </a:r>
            <a:r>
              <a:rPr dirty="0" spc="-360"/>
              <a:t> </a:t>
            </a:r>
            <a:r>
              <a:rPr dirty="0" spc="-229"/>
              <a:t>towards</a:t>
            </a:r>
            <a:r>
              <a:rPr dirty="0" spc="-355"/>
              <a:t> </a:t>
            </a:r>
            <a:r>
              <a:rPr dirty="0" spc="-204"/>
              <a:t>their</a:t>
            </a:r>
            <a:r>
              <a:rPr dirty="0" spc="-360"/>
              <a:t> </a:t>
            </a:r>
            <a:r>
              <a:rPr dirty="0" spc="-30"/>
              <a:t>project.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2611120"/>
            <a:ext cx="170815" cy="17081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5157978"/>
            <a:ext cx="170815" cy="1708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6014720"/>
            <a:ext cx="671195" cy="4271645"/>
          </a:xfrm>
          <a:custGeom>
            <a:avLst/>
            <a:gdLst/>
            <a:ahLst/>
            <a:cxnLst/>
            <a:rect l="l" t="t" r="r" b="b"/>
            <a:pathLst>
              <a:path w="671195" h="4271645">
                <a:moveTo>
                  <a:pt x="0" y="0"/>
                </a:moveTo>
                <a:lnTo>
                  <a:pt x="0" y="4271644"/>
                </a:lnTo>
                <a:lnTo>
                  <a:pt x="671195" y="4271644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1705" y="0"/>
            <a:ext cx="7185279" cy="10286362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0043794" y="2531110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1170" y="0"/>
                </a:moveTo>
                <a:lnTo>
                  <a:pt x="0" y="0"/>
                </a:lnTo>
                <a:lnTo>
                  <a:pt x="0" y="486409"/>
                </a:lnTo>
                <a:lnTo>
                  <a:pt x="471170" y="486409"/>
                </a:lnTo>
                <a:lnTo>
                  <a:pt x="471170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6780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350"/>
              <a:t>PROJECT</a:t>
            </a:r>
            <a:r>
              <a:rPr dirty="0" sz="6350" spc="-145"/>
              <a:t> </a:t>
            </a:r>
            <a:r>
              <a:rPr dirty="0" sz="6350" spc="-10"/>
              <a:t>TITLE</a:t>
            </a:r>
            <a:endParaRPr sz="6350"/>
          </a:p>
        </p:txBody>
      </p:sp>
      <p:sp>
        <p:nvSpPr>
          <p:cNvPr id="7" name="object 7" descr=""/>
          <p:cNvSpPr txBox="1"/>
          <p:nvPr/>
        </p:nvSpPr>
        <p:spPr>
          <a:xfrm>
            <a:off x="1906270" y="3067939"/>
            <a:ext cx="11224260" cy="202692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7840"/>
              </a:lnSpc>
              <a:spcBef>
                <a:spcPts val="275"/>
              </a:spcBef>
            </a:pPr>
            <a:r>
              <a:rPr dirty="0" sz="6600" spc="-120" b="1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dirty="0" sz="6600" spc="-17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6600" spc="-140" b="1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dirty="0" sz="6600" spc="-18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6600" spc="-90" b="1">
                <a:solidFill>
                  <a:srgbClr val="0D0D0D"/>
                </a:solidFill>
                <a:latin typeface="Times New Roman"/>
                <a:cs typeface="Times New Roman"/>
              </a:rPr>
              <a:t>Analysis </a:t>
            </a:r>
            <a:r>
              <a:rPr dirty="0" sz="6600" b="1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dirty="0" sz="6600" spc="-40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6600" spc="-10" b="1">
                <a:solidFill>
                  <a:srgbClr val="0D0D0D"/>
                </a:solidFill>
                <a:latin typeface="Times New Roman"/>
                <a:cs typeface="Times New Roman"/>
              </a:rPr>
              <a:t>Excel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021047" y="9661652"/>
            <a:ext cx="13589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2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99769" y="9584690"/>
            <a:ext cx="5563235" cy="447675"/>
            <a:chOff x="699769" y="9584690"/>
            <a:chExt cx="5563235" cy="44767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4094" y="9671050"/>
              <a:ext cx="3219450" cy="3048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99769" y="9584690"/>
              <a:ext cx="5563235" cy="447675"/>
            </a:xfrm>
            <a:custGeom>
              <a:avLst/>
              <a:gdLst/>
              <a:ahLst/>
              <a:cxnLst/>
              <a:rect l="l" t="t" r="r" b="b"/>
              <a:pathLst>
                <a:path w="5563235" h="447675">
                  <a:moveTo>
                    <a:pt x="5563235" y="0"/>
                  </a:moveTo>
                  <a:lnTo>
                    <a:pt x="0" y="0"/>
                  </a:lnTo>
                  <a:lnTo>
                    <a:pt x="0" y="447674"/>
                  </a:lnTo>
                  <a:lnTo>
                    <a:pt x="5563235" y="447674"/>
                  </a:lnTo>
                  <a:lnTo>
                    <a:pt x="556323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30575" y="9201150"/>
              <a:ext cx="371475" cy="3714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19" y="5728967"/>
              <a:ext cx="2600325" cy="45148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6772" y="641350"/>
            <a:ext cx="351409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AGENDA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138929" y="2174493"/>
            <a:ext cx="5739765" cy="5729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2434" indent="-419734">
              <a:lnSpc>
                <a:spcPts val="4975"/>
              </a:lnSpc>
              <a:spcBef>
                <a:spcPts val="100"/>
              </a:spcBef>
              <a:buSzPct val="97619"/>
              <a:buAutoNum type="arabicPeriod"/>
              <a:tabLst>
                <a:tab pos="432434" algn="l"/>
                <a:tab pos="2580640" algn="l"/>
              </a:tabLst>
            </a:pP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8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32434" indent="-419734">
              <a:lnSpc>
                <a:spcPts val="4910"/>
              </a:lnSpc>
              <a:buSzPct val="97619"/>
              <a:buAutoNum type="arabicPeriod"/>
              <a:tabLst>
                <a:tab pos="432434" algn="l"/>
              </a:tabLst>
            </a:pPr>
            <a:r>
              <a:rPr dirty="0" sz="4200" spc="80">
                <a:solidFill>
                  <a:srgbClr val="0D0D0D"/>
                </a:solidFill>
                <a:latin typeface="Times New Roman"/>
                <a:cs typeface="Times New Roman"/>
              </a:rPr>
              <a:t>Project </a:t>
            </a:r>
            <a:r>
              <a:rPr dirty="0" sz="4200" spc="75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32434" indent="-419734">
              <a:lnSpc>
                <a:spcPts val="4945"/>
              </a:lnSpc>
              <a:buSzPct val="97619"/>
              <a:buAutoNum type="arabicPeriod"/>
              <a:tabLst>
                <a:tab pos="432434" algn="l"/>
              </a:tabLst>
            </a:pPr>
            <a:r>
              <a:rPr dirty="0" sz="4200" spc="11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6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30530" indent="-417830">
              <a:lnSpc>
                <a:spcPts val="5010"/>
              </a:lnSpc>
              <a:buSzPct val="97619"/>
              <a:buAutoNum type="arabicPeriod"/>
              <a:tabLst>
                <a:tab pos="430530" algn="l"/>
              </a:tabLst>
            </a:pPr>
            <a:r>
              <a:rPr dirty="0" sz="4200" spc="195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4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75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4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7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  <a:p>
            <a:pPr marL="477520">
              <a:lnSpc>
                <a:spcPts val="5015"/>
              </a:lnSpc>
              <a:spcBef>
                <a:spcPts val="215"/>
              </a:spcBef>
            </a:pPr>
            <a:r>
              <a:rPr dirty="0" sz="4200" spc="165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4200">
              <a:latin typeface="Times New Roman"/>
              <a:cs typeface="Times New Roman"/>
            </a:endParaRPr>
          </a:p>
          <a:p>
            <a:pPr marL="427355" indent="-414655">
              <a:lnSpc>
                <a:spcPts val="4975"/>
              </a:lnSpc>
              <a:buSzPct val="97619"/>
              <a:buAutoNum type="arabicPeriod" startAt="5"/>
              <a:tabLst>
                <a:tab pos="427355" algn="l"/>
              </a:tabLst>
            </a:pPr>
            <a:r>
              <a:rPr dirty="0" sz="4200" spc="175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65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4200">
              <a:latin typeface="Times New Roman"/>
              <a:cs typeface="Times New Roman"/>
            </a:endParaRPr>
          </a:p>
          <a:p>
            <a:pPr marL="429259" indent="-416559">
              <a:lnSpc>
                <a:spcPts val="4935"/>
              </a:lnSpc>
              <a:buSzPct val="97619"/>
              <a:buAutoNum type="arabicPeriod" startAt="5"/>
              <a:tabLst>
                <a:tab pos="429259" algn="l"/>
              </a:tabLst>
            </a:pPr>
            <a:r>
              <a:rPr dirty="0" sz="4200" spc="85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4200" spc="2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7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31165" indent="-418465">
              <a:lnSpc>
                <a:spcPts val="4930"/>
              </a:lnSpc>
              <a:buSzPct val="97619"/>
              <a:buAutoNum type="arabicPeriod" startAt="5"/>
              <a:tabLst>
                <a:tab pos="431165" algn="l"/>
              </a:tabLst>
            </a:pPr>
            <a:r>
              <a:rPr dirty="0" sz="4200" spc="8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 spc="45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4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6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591185" indent="-578485">
              <a:lnSpc>
                <a:spcPts val="5000"/>
              </a:lnSpc>
              <a:buAutoNum type="arabicPeriod" startAt="5"/>
              <a:tabLst>
                <a:tab pos="591185" algn="l"/>
              </a:tabLst>
            </a:pPr>
            <a:r>
              <a:rPr dirty="0" sz="4200" spc="85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01040" y="9681971"/>
            <a:ext cx="5563235" cy="269875"/>
          </a:xfrm>
          <a:custGeom>
            <a:avLst/>
            <a:gdLst/>
            <a:ahLst/>
            <a:cxnLst/>
            <a:rect l="l" t="t" r="r" b="b"/>
            <a:pathLst>
              <a:path w="5563235" h="269875">
                <a:moveTo>
                  <a:pt x="5563235" y="0"/>
                </a:moveTo>
                <a:lnTo>
                  <a:pt x="0" y="0"/>
                </a:lnTo>
                <a:lnTo>
                  <a:pt x="0" y="269747"/>
                </a:lnTo>
                <a:lnTo>
                  <a:pt x="5563235" y="269747"/>
                </a:lnTo>
                <a:lnTo>
                  <a:pt x="5563235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116583" y="9672319"/>
            <a:ext cx="254127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2C82C2"/>
                </a:solidFill>
                <a:latin typeface="Trebuchet MS"/>
                <a:cs typeface="Trebuchet MS"/>
              </a:rPr>
              <a:t>3/21/2024</a:t>
            </a:r>
            <a:r>
              <a:rPr dirty="0" sz="1650" spc="25">
                <a:solidFill>
                  <a:srgbClr val="2C82C2"/>
                </a:solidFill>
                <a:latin typeface="Trebuchet MS"/>
                <a:cs typeface="Trebuchet MS"/>
              </a:rPr>
              <a:t> </a:t>
            </a:r>
            <a:r>
              <a:rPr dirty="0" sz="1650" b="1">
                <a:solidFill>
                  <a:srgbClr val="2C82C2"/>
                </a:solidFill>
                <a:latin typeface="Trebuchet MS"/>
                <a:cs typeface="Trebuchet MS"/>
              </a:rPr>
              <a:t>Annual</a:t>
            </a:r>
            <a:r>
              <a:rPr dirty="0" sz="1650" spc="25" b="1">
                <a:solidFill>
                  <a:srgbClr val="2C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C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019523" y="9666223"/>
            <a:ext cx="13589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3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04880" y="0"/>
            <a:ext cx="7183120" cy="10287000"/>
            <a:chOff x="11104880" y="0"/>
            <a:chExt cx="718312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4880" y="0"/>
              <a:ext cx="7183120" cy="10286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6895" y="4400550"/>
              <a:ext cx="4142739" cy="48863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0043794" y="2531110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1170" y="0"/>
                </a:moveTo>
                <a:lnTo>
                  <a:pt x="0" y="0"/>
                </a:lnTo>
                <a:lnTo>
                  <a:pt x="0" y="486409"/>
                </a:lnTo>
                <a:lnTo>
                  <a:pt x="471170" y="486409"/>
                </a:lnTo>
                <a:lnTo>
                  <a:pt x="471170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350"/>
              <a:t>PROBLEM</a:t>
            </a:r>
            <a:r>
              <a:rPr dirty="0" sz="6350" spc="45"/>
              <a:t> </a:t>
            </a:r>
            <a:r>
              <a:rPr dirty="0" sz="6350" spc="-10"/>
              <a:t>STATEMENT</a:t>
            </a:r>
            <a:endParaRPr sz="6350"/>
          </a:p>
        </p:txBody>
      </p:sp>
      <p:sp>
        <p:nvSpPr>
          <p:cNvPr id="7" name="object 7" descr=""/>
          <p:cNvSpPr txBox="1"/>
          <p:nvPr/>
        </p:nvSpPr>
        <p:spPr>
          <a:xfrm>
            <a:off x="2233929" y="2955163"/>
            <a:ext cx="10012045" cy="317309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just" marL="12700" marR="803910">
              <a:lnSpc>
                <a:spcPts val="4930"/>
              </a:lnSpc>
              <a:spcBef>
                <a:spcPts val="355"/>
              </a:spcBef>
            </a:pPr>
            <a:r>
              <a:rPr dirty="0" sz="4200" spc="-495">
                <a:latin typeface="Verdana"/>
                <a:cs typeface="Verdana"/>
              </a:rPr>
              <a:t>Analysing</a:t>
            </a:r>
            <a:r>
              <a:rPr dirty="0" sz="4200" spc="170">
                <a:latin typeface="Verdana"/>
                <a:cs typeface="Verdana"/>
              </a:rPr>
              <a:t> </a:t>
            </a:r>
            <a:r>
              <a:rPr dirty="0" sz="4200" spc="-560">
                <a:latin typeface="Verdana"/>
                <a:cs typeface="Verdana"/>
              </a:rPr>
              <a:t>employee</a:t>
            </a:r>
            <a:r>
              <a:rPr dirty="0" sz="4200" spc="190">
                <a:latin typeface="Verdana"/>
                <a:cs typeface="Verdana"/>
              </a:rPr>
              <a:t> </a:t>
            </a:r>
            <a:r>
              <a:rPr dirty="0" sz="4200" spc="-520">
                <a:latin typeface="Verdana"/>
                <a:cs typeface="Verdana"/>
              </a:rPr>
              <a:t>performance</a:t>
            </a:r>
            <a:r>
              <a:rPr dirty="0" sz="4200" spc="190">
                <a:latin typeface="Verdana"/>
                <a:cs typeface="Verdana"/>
              </a:rPr>
              <a:t> </a:t>
            </a:r>
            <a:r>
              <a:rPr dirty="0" sz="4200" spc="-509">
                <a:latin typeface="Verdana"/>
                <a:cs typeface="Verdana"/>
              </a:rPr>
              <a:t>to</a:t>
            </a:r>
            <a:r>
              <a:rPr dirty="0" sz="4200" spc="170">
                <a:latin typeface="Verdana"/>
                <a:cs typeface="Verdana"/>
              </a:rPr>
              <a:t> </a:t>
            </a:r>
            <a:r>
              <a:rPr dirty="0" sz="4200" spc="-465">
                <a:latin typeface="Verdana"/>
                <a:cs typeface="Verdana"/>
              </a:rPr>
              <a:t>track </a:t>
            </a:r>
            <a:r>
              <a:rPr dirty="0" sz="4200" spc="-575">
                <a:latin typeface="Verdana"/>
                <a:cs typeface="Verdana"/>
              </a:rPr>
              <a:t>working</a:t>
            </a:r>
            <a:r>
              <a:rPr dirty="0" sz="4200" spc="204">
                <a:latin typeface="Verdana"/>
                <a:cs typeface="Verdana"/>
              </a:rPr>
              <a:t> </a:t>
            </a:r>
            <a:r>
              <a:rPr dirty="0" sz="4200" spc="-420">
                <a:latin typeface="Verdana"/>
                <a:cs typeface="Verdana"/>
              </a:rPr>
              <a:t>skills</a:t>
            </a:r>
            <a:r>
              <a:rPr dirty="0" sz="4200" spc="50">
                <a:latin typeface="Verdana"/>
                <a:cs typeface="Verdana"/>
              </a:rPr>
              <a:t> </a:t>
            </a:r>
            <a:r>
              <a:rPr dirty="0" sz="4200" spc="-795">
                <a:latin typeface="Verdana"/>
                <a:cs typeface="Verdana"/>
              </a:rPr>
              <a:t>and</a:t>
            </a:r>
            <a:r>
              <a:rPr dirty="0" sz="4200" spc="425">
                <a:latin typeface="Verdana"/>
                <a:cs typeface="Verdana"/>
              </a:rPr>
              <a:t> </a:t>
            </a:r>
            <a:r>
              <a:rPr dirty="0" sz="4200" spc="-800">
                <a:latin typeface="Verdana"/>
                <a:cs typeface="Verdana"/>
              </a:rPr>
              <a:t>to</a:t>
            </a:r>
            <a:r>
              <a:rPr dirty="0" sz="4200" spc="434">
                <a:latin typeface="Verdana"/>
                <a:cs typeface="Verdana"/>
              </a:rPr>
              <a:t> </a:t>
            </a:r>
            <a:r>
              <a:rPr dirty="0" sz="4200" spc="-550">
                <a:latin typeface="Verdana"/>
                <a:cs typeface="Verdana"/>
              </a:rPr>
              <a:t>motivate</a:t>
            </a:r>
            <a:r>
              <a:rPr dirty="0" sz="4200" spc="270">
                <a:latin typeface="Verdana"/>
                <a:cs typeface="Verdana"/>
              </a:rPr>
              <a:t> </a:t>
            </a:r>
            <a:r>
              <a:rPr dirty="0" sz="4200" spc="-685">
                <a:latin typeface="Verdana"/>
                <a:cs typeface="Verdana"/>
              </a:rPr>
              <a:t>the</a:t>
            </a:r>
            <a:r>
              <a:rPr dirty="0" sz="4200" spc="315">
                <a:latin typeface="Verdana"/>
                <a:cs typeface="Verdana"/>
              </a:rPr>
              <a:t> </a:t>
            </a:r>
            <a:r>
              <a:rPr dirty="0" sz="4200" spc="-720">
                <a:latin typeface="Verdana"/>
                <a:cs typeface="Verdana"/>
              </a:rPr>
              <a:t>low</a:t>
            </a:r>
            <a:r>
              <a:rPr dirty="0" sz="4200" spc="350">
                <a:latin typeface="Verdana"/>
                <a:cs typeface="Verdana"/>
              </a:rPr>
              <a:t> </a:t>
            </a:r>
            <a:r>
              <a:rPr dirty="0" sz="4200" spc="-475">
                <a:latin typeface="Verdana"/>
                <a:cs typeface="Verdana"/>
              </a:rPr>
              <a:t>leve </a:t>
            </a:r>
            <a:r>
              <a:rPr dirty="0" sz="4200" spc="-655">
                <a:latin typeface="Verdana"/>
                <a:cs typeface="Verdana"/>
              </a:rPr>
              <a:t>employees</a:t>
            </a:r>
            <a:r>
              <a:rPr dirty="0" sz="4200" spc="-545">
                <a:latin typeface="Verdana"/>
                <a:cs typeface="Verdana"/>
              </a:rPr>
              <a:t> </a:t>
            </a:r>
            <a:r>
              <a:rPr dirty="0" sz="4200" spc="-665">
                <a:latin typeface="Verdana"/>
                <a:cs typeface="Verdana"/>
              </a:rPr>
              <a:t>by</a:t>
            </a:r>
            <a:r>
              <a:rPr dirty="0" sz="4200" spc="-550">
                <a:latin typeface="Verdana"/>
                <a:cs typeface="Verdana"/>
              </a:rPr>
              <a:t> </a:t>
            </a:r>
            <a:r>
              <a:rPr dirty="0" sz="4200" spc="-570">
                <a:latin typeface="Verdana"/>
                <a:cs typeface="Verdana"/>
              </a:rPr>
              <a:t>various</a:t>
            </a:r>
            <a:r>
              <a:rPr dirty="0" sz="4200" spc="-545">
                <a:latin typeface="Verdana"/>
                <a:cs typeface="Verdana"/>
              </a:rPr>
              <a:t> </a:t>
            </a:r>
            <a:r>
              <a:rPr dirty="0" sz="4200" spc="-575">
                <a:latin typeface="Verdana"/>
                <a:cs typeface="Verdana"/>
              </a:rPr>
              <a:t>tasks</a:t>
            </a:r>
            <a:r>
              <a:rPr dirty="0" sz="4200" spc="-550">
                <a:latin typeface="Verdana"/>
                <a:cs typeface="Verdana"/>
              </a:rPr>
              <a:t> </a:t>
            </a:r>
            <a:r>
              <a:rPr dirty="0" sz="4200" spc="-450">
                <a:latin typeface="Verdana"/>
                <a:cs typeface="Verdana"/>
              </a:rPr>
              <a:t>.</a:t>
            </a:r>
            <a:endParaRPr sz="4200">
              <a:latin typeface="Verdana"/>
              <a:cs typeface="Verdana"/>
            </a:endParaRPr>
          </a:p>
          <a:p>
            <a:pPr algn="just" marL="12700" marR="5080">
              <a:lnSpc>
                <a:spcPts val="4930"/>
              </a:lnSpc>
            </a:pPr>
            <a:r>
              <a:rPr dirty="0" sz="4200" spc="-880">
                <a:latin typeface="Verdana"/>
                <a:cs typeface="Verdana"/>
              </a:rPr>
              <a:t>To</a:t>
            </a:r>
            <a:r>
              <a:rPr dirty="0" sz="4200" spc="509">
                <a:latin typeface="Verdana"/>
                <a:cs typeface="Verdana"/>
              </a:rPr>
              <a:t> </a:t>
            </a:r>
            <a:r>
              <a:rPr dirty="0" sz="4200" spc="-509">
                <a:latin typeface="Verdana"/>
                <a:cs typeface="Verdana"/>
              </a:rPr>
              <a:t>track</a:t>
            </a:r>
            <a:r>
              <a:rPr dirty="0" sz="4200" spc="140">
                <a:latin typeface="Verdana"/>
                <a:cs typeface="Verdana"/>
              </a:rPr>
              <a:t> </a:t>
            </a:r>
            <a:r>
              <a:rPr dirty="0" sz="4200" spc="-610">
                <a:latin typeface="Verdana"/>
                <a:cs typeface="Verdana"/>
              </a:rPr>
              <a:t>the</a:t>
            </a:r>
            <a:r>
              <a:rPr dirty="0" sz="4200" spc="240">
                <a:latin typeface="Verdana"/>
                <a:cs typeface="Verdana"/>
              </a:rPr>
              <a:t> </a:t>
            </a:r>
            <a:r>
              <a:rPr dirty="0" sz="4200" spc="-540">
                <a:latin typeface="Verdana"/>
                <a:cs typeface="Verdana"/>
              </a:rPr>
              <a:t>performance</a:t>
            </a:r>
            <a:r>
              <a:rPr dirty="0" sz="4200" spc="175">
                <a:latin typeface="Verdana"/>
                <a:cs typeface="Verdana"/>
              </a:rPr>
              <a:t> </a:t>
            </a:r>
            <a:r>
              <a:rPr dirty="0" sz="4200" spc="-720">
                <a:latin typeface="Verdana"/>
                <a:cs typeface="Verdana"/>
              </a:rPr>
              <a:t>and</a:t>
            </a:r>
            <a:r>
              <a:rPr dirty="0" sz="4200" spc="350">
                <a:latin typeface="Verdana"/>
                <a:cs typeface="Verdana"/>
              </a:rPr>
              <a:t> </a:t>
            </a:r>
            <a:r>
              <a:rPr dirty="0" sz="4200" spc="-540">
                <a:latin typeface="Verdana"/>
                <a:cs typeface="Verdana"/>
              </a:rPr>
              <a:t>give</a:t>
            </a:r>
            <a:r>
              <a:rPr dirty="0" sz="4200" spc="185">
                <a:latin typeface="Verdana"/>
                <a:cs typeface="Verdana"/>
              </a:rPr>
              <a:t> </a:t>
            </a:r>
            <a:r>
              <a:rPr dirty="0" sz="4200" spc="-555">
                <a:latin typeface="Verdana"/>
                <a:cs typeface="Verdana"/>
              </a:rPr>
              <a:t>rewards</a:t>
            </a:r>
            <a:r>
              <a:rPr dirty="0" sz="4200" spc="260">
                <a:latin typeface="Verdana"/>
                <a:cs typeface="Verdana"/>
              </a:rPr>
              <a:t> </a:t>
            </a:r>
            <a:r>
              <a:rPr dirty="0" sz="4200" spc="-470">
                <a:latin typeface="Verdana"/>
                <a:cs typeface="Verdana"/>
              </a:rPr>
              <a:t>to </a:t>
            </a:r>
            <a:r>
              <a:rPr dirty="0" sz="4200" spc="-515">
                <a:latin typeface="Verdana"/>
                <a:cs typeface="Verdana"/>
              </a:rPr>
              <a:t>improve</a:t>
            </a:r>
            <a:r>
              <a:rPr dirty="0" sz="4200" spc="-565">
                <a:latin typeface="Verdana"/>
                <a:cs typeface="Verdana"/>
              </a:rPr>
              <a:t> </a:t>
            </a:r>
            <a:r>
              <a:rPr dirty="0" sz="4200" spc="-470">
                <a:latin typeface="Verdana"/>
                <a:cs typeface="Verdana"/>
              </a:rPr>
              <a:t>the</a:t>
            </a:r>
            <a:r>
              <a:rPr dirty="0" sz="4200" spc="-550">
                <a:latin typeface="Verdana"/>
                <a:cs typeface="Verdana"/>
              </a:rPr>
              <a:t> </a:t>
            </a:r>
            <a:r>
              <a:rPr dirty="0" sz="4200" spc="-459">
                <a:latin typeface="Verdana"/>
                <a:cs typeface="Verdana"/>
              </a:rPr>
              <a:t>current</a:t>
            </a:r>
            <a:r>
              <a:rPr dirty="0" sz="4200" spc="-525">
                <a:latin typeface="Verdana"/>
                <a:cs typeface="Verdana"/>
              </a:rPr>
              <a:t> </a:t>
            </a:r>
            <a:r>
              <a:rPr dirty="0" sz="4200" spc="-505">
                <a:latin typeface="Verdana"/>
                <a:cs typeface="Verdana"/>
              </a:rPr>
              <a:t>performance.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021047" y="9669271"/>
            <a:ext cx="13589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4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7850" y="3251834"/>
            <a:ext cx="170814" cy="17081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7850" y="5798565"/>
            <a:ext cx="170814" cy="17081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0929" y="9678149"/>
            <a:ext cx="262255" cy="2703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04880" y="0"/>
            <a:ext cx="7183120" cy="10287000"/>
            <a:chOff x="11104880" y="0"/>
            <a:chExt cx="718312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4880" y="0"/>
              <a:ext cx="7183120" cy="10286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7020" y="3971925"/>
              <a:ext cx="5300980" cy="5715000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0043794" y="2531110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1170" y="0"/>
                </a:moveTo>
                <a:lnTo>
                  <a:pt x="0" y="0"/>
                </a:lnTo>
                <a:lnTo>
                  <a:pt x="0" y="486409"/>
                </a:lnTo>
                <a:lnTo>
                  <a:pt x="471170" y="486409"/>
                </a:lnTo>
                <a:lnTo>
                  <a:pt x="471170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6772" y="1234185"/>
            <a:ext cx="7614284" cy="9931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350"/>
              <a:t>PROJECT</a:t>
            </a:r>
            <a:r>
              <a:rPr dirty="0" sz="6350" spc="-110"/>
              <a:t> </a:t>
            </a:r>
            <a:r>
              <a:rPr dirty="0" sz="6350" spc="-10"/>
              <a:t>OVERVIEW</a:t>
            </a:r>
            <a:endParaRPr sz="6350"/>
          </a:p>
        </p:txBody>
      </p:sp>
      <p:sp>
        <p:nvSpPr>
          <p:cNvPr id="7" name="object 7" descr=""/>
          <p:cNvSpPr txBox="1"/>
          <p:nvPr/>
        </p:nvSpPr>
        <p:spPr>
          <a:xfrm>
            <a:off x="2329942" y="3497707"/>
            <a:ext cx="11014710" cy="5628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dirty="0" sz="3600" spc="1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  <a:p>
            <a:pPr marL="121920" marR="490855">
              <a:lnSpc>
                <a:spcPts val="4920"/>
              </a:lnSpc>
              <a:spcBef>
                <a:spcPts val="245"/>
              </a:spcBef>
            </a:pPr>
            <a:r>
              <a:rPr dirty="0" sz="4200" spc="70">
                <a:latin typeface="Times New Roman"/>
                <a:cs typeface="Times New Roman"/>
              </a:rPr>
              <a:t>In</a:t>
            </a:r>
            <a:r>
              <a:rPr dirty="0" sz="4200" spc="135">
                <a:latin typeface="Times New Roman"/>
                <a:cs typeface="Times New Roman"/>
              </a:rPr>
              <a:t> </a:t>
            </a:r>
            <a:r>
              <a:rPr dirty="0" sz="4200" spc="70">
                <a:latin typeface="Times New Roman"/>
                <a:cs typeface="Times New Roman"/>
              </a:rPr>
              <a:t>this</a:t>
            </a:r>
            <a:r>
              <a:rPr dirty="0" sz="4200" spc="160">
                <a:latin typeface="Times New Roman"/>
                <a:cs typeface="Times New Roman"/>
              </a:rPr>
              <a:t> </a:t>
            </a:r>
            <a:r>
              <a:rPr dirty="0" sz="4200" spc="80">
                <a:latin typeface="Times New Roman"/>
                <a:cs typeface="Times New Roman"/>
              </a:rPr>
              <a:t>project</a:t>
            </a:r>
            <a:r>
              <a:rPr dirty="0" sz="4200" spc="160">
                <a:latin typeface="Times New Roman"/>
                <a:cs typeface="Times New Roman"/>
              </a:rPr>
              <a:t> </a:t>
            </a:r>
            <a:r>
              <a:rPr dirty="0" sz="4200" spc="95">
                <a:latin typeface="Times New Roman"/>
                <a:cs typeface="Times New Roman"/>
              </a:rPr>
              <a:t>we</a:t>
            </a:r>
            <a:r>
              <a:rPr dirty="0" sz="4200" spc="155">
                <a:latin typeface="Times New Roman"/>
                <a:cs typeface="Times New Roman"/>
              </a:rPr>
              <a:t> </a:t>
            </a:r>
            <a:r>
              <a:rPr dirty="0" sz="4200" spc="90">
                <a:latin typeface="Times New Roman"/>
                <a:cs typeface="Times New Roman"/>
              </a:rPr>
              <a:t>known</a:t>
            </a:r>
            <a:r>
              <a:rPr dirty="0" sz="4200" spc="160">
                <a:latin typeface="Times New Roman"/>
                <a:cs typeface="Times New Roman"/>
              </a:rPr>
              <a:t> </a:t>
            </a:r>
            <a:r>
              <a:rPr dirty="0" sz="4200" spc="85">
                <a:latin typeface="Times New Roman"/>
                <a:cs typeface="Times New Roman"/>
              </a:rPr>
              <a:t>about</a:t>
            </a:r>
            <a:r>
              <a:rPr dirty="0" sz="4200" spc="150">
                <a:latin typeface="Times New Roman"/>
                <a:cs typeface="Times New Roman"/>
              </a:rPr>
              <a:t> </a:t>
            </a:r>
            <a:r>
              <a:rPr dirty="0" sz="4200" spc="85">
                <a:latin typeface="Times New Roman"/>
                <a:cs typeface="Times New Roman"/>
              </a:rPr>
              <a:t>the</a:t>
            </a:r>
            <a:r>
              <a:rPr dirty="0" sz="4200" spc="155">
                <a:latin typeface="Times New Roman"/>
                <a:cs typeface="Times New Roman"/>
              </a:rPr>
              <a:t> </a:t>
            </a:r>
            <a:r>
              <a:rPr dirty="0" sz="4200" spc="80">
                <a:latin typeface="Times New Roman"/>
                <a:cs typeface="Times New Roman"/>
              </a:rPr>
              <a:t>employees </a:t>
            </a:r>
            <a:r>
              <a:rPr dirty="0" sz="4200" spc="90">
                <a:latin typeface="Times New Roman"/>
                <a:cs typeface="Times New Roman"/>
              </a:rPr>
              <a:t>how</a:t>
            </a:r>
            <a:r>
              <a:rPr dirty="0" sz="4200" spc="315">
                <a:latin typeface="Times New Roman"/>
                <a:cs typeface="Times New Roman"/>
              </a:rPr>
              <a:t> </a:t>
            </a:r>
            <a:r>
              <a:rPr dirty="0" sz="4200" spc="90">
                <a:latin typeface="Times New Roman"/>
                <a:cs typeface="Times New Roman"/>
              </a:rPr>
              <a:t>they</a:t>
            </a:r>
            <a:r>
              <a:rPr dirty="0" sz="4200" spc="330">
                <a:latin typeface="Times New Roman"/>
                <a:cs typeface="Times New Roman"/>
              </a:rPr>
              <a:t> </a:t>
            </a:r>
            <a:r>
              <a:rPr dirty="0" sz="4200" spc="95">
                <a:latin typeface="Times New Roman"/>
                <a:cs typeface="Times New Roman"/>
              </a:rPr>
              <a:t>perform</a:t>
            </a:r>
            <a:r>
              <a:rPr dirty="0" sz="4200" spc="320">
                <a:latin typeface="Times New Roman"/>
                <a:cs typeface="Times New Roman"/>
              </a:rPr>
              <a:t> </a:t>
            </a:r>
            <a:r>
              <a:rPr dirty="0" sz="4200" spc="105">
                <a:latin typeface="Times New Roman"/>
                <a:cs typeface="Times New Roman"/>
              </a:rPr>
              <a:t>by</a:t>
            </a:r>
            <a:r>
              <a:rPr dirty="0" sz="4200" spc="325">
                <a:latin typeface="Times New Roman"/>
                <a:cs typeface="Times New Roman"/>
              </a:rPr>
              <a:t> </a:t>
            </a:r>
            <a:r>
              <a:rPr dirty="0" sz="4200" spc="80">
                <a:latin typeface="Times New Roman"/>
                <a:cs typeface="Times New Roman"/>
              </a:rPr>
              <a:t>various</a:t>
            </a:r>
            <a:r>
              <a:rPr dirty="0" sz="4200" spc="330">
                <a:latin typeface="Times New Roman"/>
                <a:cs typeface="Times New Roman"/>
              </a:rPr>
              <a:t> </a:t>
            </a:r>
            <a:r>
              <a:rPr dirty="0" sz="4200" spc="95">
                <a:latin typeface="Times New Roman"/>
                <a:cs typeface="Times New Roman"/>
              </a:rPr>
              <a:t>graph</a:t>
            </a:r>
            <a:r>
              <a:rPr dirty="0" sz="4200" spc="320">
                <a:latin typeface="Times New Roman"/>
                <a:cs typeface="Times New Roman"/>
              </a:rPr>
              <a:t> </a:t>
            </a:r>
            <a:r>
              <a:rPr dirty="0" sz="4200" spc="75"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  <a:p>
            <a:pPr marL="121920">
              <a:lnSpc>
                <a:spcPts val="4765"/>
              </a:lnSpc>
            </a:pPr>
            <a:r>
              <a:rPr dirty="0" sz="4200" spc="150">
                <a:latin typeface="Times New Roman"/>
                <a:cs typeface="Times New Roman"/>
              </a:rPr>
              <a:t>table</a:t>
            </a: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4200">
              <a:latin typeface="Times New Roman"/>
              <a:cs typeface="Times New Roman"/>
            </a:endParaRPr>
          </a:p>
          <a:p>
            <a:pPr marL="121920" marR="198755">
              <a:lnSpc>
                <a:spcPts val="4920"/>
              </a:lnSpc>
              <a:tabLst>
                <a:tab pos="10372090" algn="l"/>
              </a:tabLst>
            </a:pPr>
            <a:r>
              <a:rPr dirty="0" sz="4200" spc="100">
                <a:latin typeface="Times New Roman"/>
                <a:cs typeface="Times New Roman"/>
              </a:rPr>
              <a:t>Employee</a:t>
            </a:r>
            <a:r>
              <a:rPr dirty="0" sz="4200" spc="215">
                <a:latin typeface="Times New Roman"/>
                <a:cs typeface="Times New Roman"/>
              </a:rPr>
              <a:t> </a:t>
            </a:r>
            <a:r>
              <a:rPr dirty="0" sz="4200" spc="95">
                <a:latin typeface="Times New Roman"/>
                <a:cs typeface="Times New Roman"/>
              </a:rPr>
              <a:t>performance</a:t>
            </a:r>
            <a:r>
              <a:rPr dirty="0" sz="4200" spc="200">
                <a:latin typeface="Times New Roman"/>
                <a:cs typeface="Times New Roman"/>
              </a:rPr>
              <a:t> </a:t>
            </a:r>
            <a:r>
              <a:rPr dirty="0" sz="4200" spc="80">
                <a:latin typeface="Times New Roman"/>
                <a:cs typeface="Times New Roman"/>
              </a:rPr>
              <a:t>analysis</a:t>
            </a:r>
            <a:r>
              <a:rPr dirty="0" sz="4200" spc="229">
                <a:latin typeface="Times New Roman"/>
                <a:cs typeface="Times New Roman"/>
              </a:rPr>
              <a:t> </a:t>
            </a:r>
            <a:r>
              <a:rPr dirty="0" sz="4200" spc="65">
                <a:latin typeface="Times New Roman"/>
                <a:cs typeface="Times New Roman"/>
              </a:rPr>
              <a:t>is</a:t>
            </a:r>
            <a:r>
              <a:rPr dirty="0" sz="4200" spc="210">
                <a:latin typeface="Times New Roman"/>
                <a:cs typeface="Times New Roman"/>
              </a:rPr>
              <a:t> </a:t>
            </a:r>
            <a:r>
              <a:rPr dirty="0" sz="4200" spc="80">
                <a:latin typeface="Times New Roman"/>
                <a:cs typeface="Times New Roman"/>
              </a:rPr>
              <a:t>import</a:t>
            </a:r>
            <a:r>
              <a:rPr dirty="0" sz="4200">
                <a:latin typeface="Times New Roman"/>
                <a:cs typeface="Times New Roman"/>
              </a:rPr>
              <a:t>	</a:t>
            </a:r>
            <a:r>
              <a:rPr dirty="0" sz="4200" spc="50">
                <a:latin typeface="Times New Roman"/>
                <a:cs typeface="Times New Roman"/>
              </a:rPr>
              <a:t>to </a:t>
            </a:r>
            <a:r>
              <a:rPr dirty="0" sz="4200" spc="75">
                <a:latin typeface="Times New Roman"/>
                <a:cs typeface="Times New Roman"/>
              </a:rPr>
              <a:t>identify</a:t>
            </a:r>
            <a:r>
              <a:rPr dirty="0" sz="4200" spc="135">
                <a:latin typeface="Times New Roman"/>
                <a:cs typeface="Times New Roman"/>
              </a:rPr>
              <a:t> </a:t>
            </a:r>
            <a:r>
              <a:rPr dirty="0" sz="4200" spc="85">
                <a:latin typeface="Times New Roman"/>
                <a:cs typeface="Times New Roman"/>
              </a:rPr>
              <a:t>the</a:t>
            </a:r>
            <a:r>
              <a:rPr dirty="0" sz="4200" spc="140">
                <a:latin typeface="Times New Roman"/>
                <a:cs typeface="Times New Roman"/>
              </a:rPr>
              <a:t> </a:t>
            </a:r>
            <a:r>
              <a:rPr dirty="0" sz="4200" spc="95">
                <a:latin typeface="Times New Roman"/>
                <a:cs typeface="Times New Roman"/>
              </a:rPr>
              <a:t>performance</a:t>
            </a:r>
            <a:r>
              <a:rPr dirty="0" sz="4200" spc="135">
                <a:latin typeface="Times New Roman"/>
                <a:cs typeface="Times New Roman"/>
              </a:rPr>
              <a:t> </a:t>
            </a:r>
            <a:r>
              <a:rPr dirty="0" sz="4200" spc="80">
                <a:latin typeface="Times New Roman"/>
                <a:cs typeface="Times New Roman"/>
              </a:rPr>
              <a:t>level</a:t>
            </a:r>
            <a:r>
              <a:rPr dirty="0" sz="4200" spc="135">
                <a:latin typeface="Times New Roman"/>
                <a:cs typeface="Times New Roman"/>
              </a:rPr>
              <a:t> </a:t>
            </a:r>
            <a:r>
              <a:rPr dirty="0" sz="4200" spc="85">
                <a:latin typeface="Times New Roman"/>
                <a:cs typeface="Times New Roman"/>
              </a:rPr>
              <a:t>toward</a:t>
            </a:r>
            <a:endParaRPr sz="4200">
              <a:latin typeface="Times New Roman"/>
              <a:cs typeface="Times New Roman"/>
            </a:endParaRPr>
          </a:p>
          <a:p>
            <a:pPr marL="121920">
              <a:lnSpc>
                <a:spcPts val="4700"/>
              </a:lnSpc>
            </a:pPr>
            <a:r>
              <a:rPr dirty="0" sz="4200" spc="80">
                <a:latin typeface="Times New Roman"/>
                <a:cs typeface="Times New Roman"/>
              </a:rPr>
              <a:t>project</a:t>
            </a:r>
            <a:r>
              <a:rPr dirty="0" sz="4200" spc="5">
                <a:latin typeface="Times New Roman"/>
                <a:cs typeface="Times New Roman"/>
              </a:rPr>
              <a:t> </a:t>
            </a:r>
            <a:r>
              <a:rPr dirty="0" sz="4200" spc="100">
                <a:latin typeface="Times New Roman"/>
                <a:cs typeface="Times New Roman"/>
              </a:rPr>
              <a:t>and</a:t>
            </a:r>
            <a:r>
              <a:rPr dirty="0" sz="4200" spc="-15">
                <a:latin typeface="Times New Roman"/>
                <a:cs typeface="Times New Roman"/>
              </a:rPr>
              <a:t> </a:t>
            </a:r>
            <a:r>
              <a:rPr dirty="0" sz="4200" spc="95">
                <a:latin typeface="Times New Roman"/>
                <a:cs typeface="Times New Roman"/>
              </a:rPr>
              <a:t>improve</a:t>
            </a:r>
            <a:r>
              <a:rPr dirty="0" sz="4200" spc="10">
                <a:latin typeface="Times New Roman"/>
                <a:cs typeface="Times New Roman"/>
              </a:rPr>
              <a:t> </a:t>
            </a:r>
            <a:r>
              <a:rPr dirty="0" sz="4200" spc="70">
                <a:latin typeface="Times New Roman"/>
                <a:cs typeface="Times New Roman"/>
              </a:rPr>
              <a:t>their</a:t>
            </a:r>
            <a:r>
              <a:rPr dirty="0" sz="4200" spc="5">
                <a:latin typeface="Times New Roman"/>
                <a:cs typeface="Times New Roman"/>
              </a:rPr>
              <a:t> </a:t>
            </a:r>
            <a:r>
              <a:rPr dirty="0" sz="4200" spc="75">
                <a:latin typeface="Times New Roman"/>
                <a:cs typeface="Times New Roman"/>
              </a:rPr>
              <a:t>level</a:t>
            </a:r>
            <a:r>
              <a:rPr dirty="0" sz="4200" spc="15">
                <a:latin typeface="Times New Roman"/>
                <a:cs typeface="Times New Roman"/>
              </a:rPr>
              <a:t> </a:t>
            </a:r>
            <a:r>
              <a:rPr dirty="0" sz="4200" spc="105">
                <a:latin typeface="Times New Roman"/>
                <a:cs typeface="Times New Roman"/>
              </a:rPr>
              <a:t>by</a:t>
            </a:r>
            <a:r>
              <a:rPr dirty="0" sz="4200">
                <a:latin typeface="Times New Roman"/>
                <a:cs typeface="Times New Roman"/>
              </a:rPr>
              <a:t> </a:t>
            </a:r>
            <a:r>
              <a:rPr dirty="0" sz="4200" spc="85">
                <a:latin typeface="Times New Roman"/>
                <a:cs typeface="Times New Roman"/>
              </a:rPr>
              <a:t>assigning</a:t>
            </a:r>
            <a:r>
              <a:rPr dirty="0" sz="4200" spc="15">
                <a:latin typeface="Times New Roman"/>
                <a:cs typeface="Times New Roman"/>
              </a:rPr>
              <a:t> </a:t>
            </a:r>
            <a:r>
              <a:rPr dirty="0" sz="4200" spc="60">
                <a:latin typeface="Times New Roman"/>
                <a:cs typeface="Times New Roman"/>
              </a:rPr>
              <a:t>new</a:t>
            </a:r>
            <a:endParaRPr sz="4200">
              <a:latin typeface="Times New Roman"/>
              <a:cs typeface="Times New Roman"/>
            </a:endParaRPr>
          </a:p>
          <a:p>
            <a:pPr marL="121920">
              <a:lnSpc>
                <a:spcPts val="4975"/>
              </a:lnSpc>
            </a:pPr>
            <a:r>
              <a:rPr dirty="0" sz="4200" spc="80">
                <a:latin typeface="Times New Roman"/>
                <a:cs typeface="Times New Roman"/>
              </a:rPr>
              <a:t>taks</a:t>
            </a:r>
            <a:r>
              <a:rPr dirty="0" sz="4200" spc="-15">
                <a:latin typeface="Times New Roman"/>
                <a:cs typeface="Times New Roman"/>
              </a:rPr>
              <a:t> </a:t>
            </a:r>
            <a:r>
              <a:rPr dirty="0" sz="4200" spc="85">
                <a:latin typeface="Times New Roman"/>
                <a:cs typeface="Times New Roman"/>
              </a:rPr>
              <a:t>to</a:t>
            </a:r>
            <a:r>
              <a:rPr dirty="0" sz="4200">
                <a:latin typeface="Times New Roman"/>
                <a:cs typeface="Times New Roman"/>
              </a:rPr>
              <a:t> </a:t>
            </a:r>
            <a:r>
              <a:rPr dirty="0" sz="4200" spc="100">
                <a:latin typeface="Times New Roman"/>
                <a:cs typeface="Times New Roman"/>
              </a:rPr>
              <a:t>emerge</a:t>
            </a:r>
            <a:r>
              <a:rPr dirty="0" sz="4200" spc="5">
                <a:latin typeface="Times New Roman"/>
                <a:cs typeface="Times New Roman"/>
              </a:rPr>
              <a:t> </a:t>
            </a:r>
            <a:r>
              <a:rPr dirty="0" sz="4200" spc="90">
                <a:latin typeface="Times New Roman"/>
                <a:cs typeface="Times New Roman"/>
              </a:rPr>
              <a:t>themselves</a:t>
            </a:r>
            <a:r>
              <a:rPr dirty="0" sz="4200" spc="5">
                <a:latin typeface="Times New Roman"/>
                <a:cs typeface="Times New Roman"/>
              </a:rPr>
              <a:t> </a:t>
            </a:r>
            <a:r>
              <a:rPr dirty="0" sz="4200">
                <a:latin typeface="Times New Roman"/>
                <a:cs typeface="Times New Roman"/>
              </a:rPr>
              <a:t>.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021047" y="9647935"/>
            <a:ext cx="13589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5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929" y="9656330"/>
            <a:ext cx="262255" cy="27035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2479" y="3767963"/>
            <a:ext cx="104139" cy="10414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38679" y="4348986"/>
            <a:ext cx="123191" cy="12319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38679" y="6895339"/>
            <a:ext cx="123188" cy="1231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43794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804" y="0"/>
                </a:moveTo>
                <a:lnTo>
                  <a:pt x="0" y="0"/>
                </a:lnTo>
                <a:lnTo>
                  <a:pt x="0" y="486409"/>
                </a:lnTo>
                <a:lnTo>
                  <a:pt x="471804" y="486409"/>
                </a:lnTo>
                <a:lnTo>
                  <a:pt x="471804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343900" y="0"/>
            <a:ext cx="9944100" cy="10287000"/>
            <a:chOff x="8343900" y="0"/>
            <a:chExt cx="9944100" cy="10287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4879" y="0"/>
              <a:ext cx="7183120" cy="1028699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3900" y="2251710"/>
              <a:ext cx="6057265" cy="36195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WHO</a:t>
            </a:r>
            <a:r>
              <a:rPr dirty="0" sz="4800" spc="-60"/>
              <a:t> </a:t>
            </a:r>
            <a:r>
              <a:rPr dirty="0" sz="4800"/>
              <a:t>ARE</a:t>
            </a:r>
            <a:r>
              <a:rPr dirty="0" sz="4800" spc="-55"/>
              <a:t> </a:t>
            </a:r>
            <a:r>
              <a:rPr dirty="0" sz="4800"/>
              <a:t>THE</a:t>
            </a:r>
            <a:r>
              <a:rPr dirty="0" sz="4800" spc="-60"/>
              <a:t> </a:t>
            </a:r>
            <a:r>
              <a:rPr dirty="0" sz="4800"/>
              <a:t>END</a:t>
            </a:r>
            <a:r>
              <a:rPr dirty="0" sz="4800" spc="-50"/>
              <a:t> </a:t>
            </a:r>
            <a:r>
              <a:rPr dirty="0" sz="4800" spc="-10"/>
              <a:t>USERS?</a:t>
            </a:r>
            <a:endParaRPr sz="4800"/>
          </a:p>
        </p:txBody>
      </p:sp>
      <p:sp>
        <p:nvSpPr>
          <p:cNvPr id="7" name="object 7" descr=""/>
          <p:cNvSpPr txBox="1"/>
          <p:nvPr/>
        </p:nvSpPr>
        <p:spPr>
          <a:xfrm>
            <a:off x="1662176" y="2319655"/>
            <a:ext cx="2915285" cy="3215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0">
                <a:latin typeface="Trebuchet MS"/>
                <a:cs typeface="Trebuchet MS"/>
              </a:rPr>
              <a:t>Employees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ct val="199100"/>
              </a:lnSpc>
              <a:spcBef>
                <a:spcPts val="10"/>
              </a:spcBef>
            </a:pPr>
            <a:r>
              <a:rPr dirty="0" sz="4200" spc="-204">
                <a:latin typeface="Trebuchet MS"/>
                <a:cs typeface="Trebuchet MS"/>
              </a:rPr>
              <a:t>Organisations </a:t>
            </a:r>
            <a:r>
              <a:rPr dirty="0" sz="4200" spc="-10">
                <a:latin typeface="Trebuchet MS"/>
                <a:cs typeface="Trebuchet MS"/>
              </a:rPr>
              <a:t>Employers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021047" y="9676892"/>
            <a:ext cx="13589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6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6350" y="2610992"/>
            <a:ext cx="170815" cy="17081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6350" y="3887342"/>
            <a:ext cx="170815" cy="17081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6350" y="5163692"/>
            <a:ext cx="170815" cy="1708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04880" y="0"/>
            <a:ext cx="7183120" cy="10287000"/>
            <a:chOff x="11104880" y="0"/>
            <a:chExt cx="718312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4880" y="0"/>
              <a:ext cx="7183120" cy="102869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4030325" y="8043544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685800" y="68579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1AE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030325" y="8843644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80" y="0"/>
                  </a:moveTo>
                  <a:lnTo>
                    <a:pt x="0" y="0"/>
                  </a:lnTo>
                  <a:lnTo>
                    <a:pt x="0" y="271779"/>
                  </a:lnTo>
                  <a:lnTo>
                    <a:pt x="271780" y="271779"/>
                  </a:lnTo>
                  <a:lnTo>
                    <a:pt x="271780" y="0"/>
                  </a:lnTo>
                  <a:close/>
                </a:path>
              </a:pathLst>
            </a:custGeom>
            <a:solidFill>
              <a:srgbClr val="2C92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1155" y="571245"/>
            <a:ext cx="995172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OUR</a:t>
            </a:r>
            <a:r>
              <a:rPr dirty="0" sz="5400" spc="165"/>
              <a:t> </a:t>
            </a:r>
            <a:r>
              <a:rPr dirty="0" sz="5400"/>
              <a:t>SOLUTION</a:t>
            </a:r>
            <a:r>
              <a:rPr dirty="0" sz="5400" spc="180"/>
              <a:t> </a:t>
            </a:r>
            <a:r>
              <a:rPr dirty="0" sz="5400"/>
              <a:t>AND</a:t>
            </a:r>
            <a:r>
              <a:rPr dirty="0" sz="5400" spc="155"/>
              <a:t> </a:t>
            </a:r>
            <a:r>
              <a:rPr dirty="0" sz="5400"/>
              <a:t>ITS</a:t>
            </a:r>
            <a:r>
              <a:rPr dirty="0" sz="5400" spc="175"/>
              <a:t> </a:t>
            </a:r>
            <a:r>
              <a:rPr dirty="0" sz="5400" spc="-10"/>
              <a:t>VALUE</a:t>
            </a:r>
            <a:endParaRPr sz="5400"/>
          </a:p>
        </p:txBody>
      </p:sp>
      <p:sp>
        <p:nvSpPr>
          <p:cNvPr id="7" name="object 7" descr=""/>
          <p:cNvSpPr txBox="1"/>
          <p:nvPr/>
        </p:nvSpPr>
        <p:spPr>
          <a:xfrm>
            <a:off x="12586909" y="571245"/>
            <a:ext cx="29997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 b="1">
                <a:latin typeface="Trebuchet MS"/>
                <a:cs typeface="Trebuchet MS"/>
              </a:rPr>
              <a:t>POSITION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67883" y="2984118"/>
            <a:ext cx="5596890" cy="436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45">
                <a:latin typeface="Verdana"/>
                <a:cs typeface="Verdana"/>
              </a:rPr>
              <a:t>Filtering</a:t>
            </a:r>
            <a:r>
              <a:rPr dirty="0" sz="3600" spc="-215">
                <a:latin typeface="Verdana"/>
                <a:cs typeface="Verdana"/>
              </a:rPr>
              <a:t> </a:t>
            </a:r>
            <a:r>
              <a:rPr dirty="0" sz="3600" spc="-484">
                <a:latin typeface="Verdana"/>
                <a:cs typeface="Verdana"/>
              </a:rPr>
              <a:t>–</a:t>
            </a:r>
            <a:r>
              <a:rPr dirty="0" sz="3600" spc="-260">
                <a:latin typeface="Verdana"/>
                <a:cs typeface="Verdana"/>
              </a:rPr>
              <a:t> </a:t>
            </a:r>
            <a:r>
              <a:rPr dirty="0" sz="3600" spc="-475">
                <a:latin typeface="Verdana"/>
                <a:cs typeface="Verdana"/>
              </a:rPr>
              <a:t>remove</a:t>
            </a:r>
            <a:r>
              <a:rPr dirty="0" sz="3600" spc="-229">
                <a:latin typeface="Verdana"/>
                <a:cs typeface="Verdana"/>
              </a:rPr>
              <a:t> </a:t>
            </a:r>
            <a:r>
              <a:rPr dirty="0" sz="3600" spc="-420">
                <a:latin typeface="Verdana"/>
                <a:cs typeface="Verdana"/>
              </a:rPr>
              <a:t>missing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10"/>
              </a:spcBef>
            </a:pPr>
            <a:r>
              <a:rPr dirty="0" sz="3600" spc="-415">
                <a:latin typeface="Verdana"/>
                <a:cs typeface="Verdana"/>
              </a:rPr>
              <a:t>Charts</a:t>
            </a:r>
            <a:r>
              <a:rPr dirty="0" sz="3600" spc="-100">
                <a:latin typeface="Verdana"/>
                <a:cs typeface="Verdana"/>
              </a:rPr>
              <a:t> </a:t>
            </a:r>
            <a:r>
              <a:rPr dirty="0" sz="3600" spc="-345">
                <a:latin typeface="Verdana"/>
                <a:cs typeface="Verdana"/>
              </a:rPr>
              <a:t>-</a:t>
            </a:r>
            <a:r>
              <a:rPr dirty="0" sz="3600" spc="-150">
                <a:latin typeface="Verdana"/>
                <a:cs typeface="Verdana"/>
              </a:rPr>
              <a:t> </a:t>
            </a:r>
            <a:r>
              <a:rPr dirty="0" sz="3600" spc="-370">
                <a:latin typeface="Verdana"/>
                <a:cs typeface="Verdana"/>
              </a:rPr>
              <a:t>visualization</a:t>
            </a:r>
            <a:r>
              <a:rPr dirty="0" sz="3600" spc="-130">
                <a:latin typeface="Verdana"/>
                <a:cs typeface="Verdana"/>
              </a:rPr>
              <a:t> </a:t>
            </a:r>
            <a:r>
              <a:rPr dirty="0" sz="3600" spc="-409">
                <a:latin typeface="Verdana"/>
                <a:cs typeface="Verdana"/>
              </a:rPr>
              <a:t>repots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99200"/>
              </a:lnSpc>
              <a:spcBef>
                <a:spcPts val="4285"/>
              </a:spcBef>
            </a:pPr>
            <a:r>
              <a:rPr dirty="0" sz="3600" spc="-375">
                <a:latin typeface="Verdana"/>
                <a:cs typeface="Verdana"/>
              </a:rPr>
              <a:t>Pivot</a:t>
            </a:r>
            <a:r>
              <a:rPr dirty="0" sz="3600" spc="-35">
                <a:latin typeface="Verdana"/>
                <a:cs typeface="Verdana"/>
              </a:rPr>
              <a:t> </a:t>
            </a:r>
            <a:r>
              <a:rPr dirty="0" sz="3600" spc="-420">
                <a:latin typeface="Verdana"/>
                <a:cs typeface="Verdana"/>
              </a:rPr>
              <a:t>tabe</a:t>
            </a:r>
            <a:r>
              <a:rPr dirty="0" sz="3600" spc="-15">
                <a:latin typeface="Verdana"/>
                <a:cs typeface="Verdana"/>
              </a:rPr>
              <a:t> </a:t>
            </a:r>
            <a:r>
              <a:rPr dirty="0" sz="3600" spc="-484">
                <a:latin typeface="Verdana"/>
                <a:cs typeface="Verdana"/>
              </a:rPr>
              <a:t>–</a:t>
            </a:r>
            <a:r>
              <a:rPr dirty="0" sz="3600" spc="-30">
                <a:latin typeface="Verdana"/>
                <a:cs typeface="Verdana"/>
              </a:rPr>
              <a:t> </a:t>
            </a:r>
            <a:r>
              <a:rPr dirty="0" sz="3600" spc="-515">
                <a:latin typeface="Verdana"/>
                <a:cs typeface="Verdana"/>
              </a:rPr>
              <a:t>summary </a:t>
            </a:r>
            <a:r>
              <a:rPr dirty="0" sz="3600" spc="-385">
                <a:latin typeface="Verdana"/>
                <a:cs typeface="Verdana"/>
              </a:rPr>
              <a:t>Conditional</a:t>
            </a:r>
            <a:r>
              <a:rPr dirty="0" sz="3600" spc="290">
                <a:latin typeface="Verdana"/>
                <a:cs typeface="Verdana"/>
              </a:rPr>
              <a:t> </a:t>
            </a:r>
            <a:r>
              <a:rPr dirty="0" sz="3600" spc="-400">
                <a:latin typeface="Verdana"/>
                <a:cs typeface="Verdana"/>
              </a:rPr>
              <a:t>formatting</a:t>
            </a:r>
            <a:r>
              <a:rPr dirty="0" sz="3600" spc="305">
                <a:latin typeface="Verdana"/>
                <a:cs typeface="Verdana"/>
              </a:rPr>
              <a:t> </a:t>
            </a:r>
            <a:r>
              <a:rPr dirty="0" sz="3600" spc="-484">
                <a:latin typeface="Verdana"/>
                <a:cs typeface="Verdana"/>
              </a:rPr>
              <a:t>–</a:t>
            </a:r>
            <a:r>
              <a:rPr dirty="0" sz="3600" spc="285">
                <a:latin typeface="Verdana"/>
                <a:cs typeface="Verdana"/>
              </a:rPr>
              <a:t> </a:t>
            </a:r>
            <a:r>
              <a:rPr dirty="0" sz="3600" spc="-425">
                <a:latin typeface="Verdana"/>
                <a:cs typeface="Verdana"/>
              </a:rPr>
              <a:t>iden </a:t>
            </a:r>
            <a:r>
              <a:rPr dirty="0" sz="3600" spc="-10">
                <a:latin typeface="Verdana"/>
                <a:cs typeface="Verdana"/>
              </a:rPr>
              <a:t>missing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ts val="4150"/>
              </a:lnSpc>
            </a:pPr>
            <a:r>
              <a:rPr dirty="0" sz="3600" spc="-445">
                <a:latin typeface="Verdana"/>
                <a:cs typeface="Verdana"/>
              </a:rPr>
              <a:t>Formula</a:t>
            </a:r>
            <a:r>
              <a:rPr dirty="0" sz="3600" spc="-130">
                <a:latin typeface="Verdana"/>
                <a:cs typeface="Verdana"/>
              </a:rPr>
              <a:t> </a:t>
            </a:r>
            <a:r>
              <a:rPr dirty="0" sz="3600" spc="-345">
                <a:latin typeface="Verdana"/>
                <a:cs typeface="Verdana"/>
              </a:rPr>
              <a:t>-</a:t>
            </a:r>
            <a:r>
              <a:rPr dirty="0" sz="3600" spc="-130">
                <a:latin typeface="Verdana"/>
                <a:cs typeface="Verdana"/>
              </a:rPr>
              <a:t> </a:t>
            </a:r>
            <a:r>
              <a:rPr dirty="0" sz="3600" spc="-434">
                <a:latin typeface="Verdana"/>
                <a:cs typeface="Verdana"/>
              </a:rPr>
              <a:t>performance</a:t>
            </a:r>
            <a:r>
              <a:rPr dirty="0" sz="3600" spc="-120">
                <a:latin typeface="Verdana"/>
                <a:cs typeface="Verdana"/>
              </a:rPr>
              <a:t> </a:t>
            </a:r>
            <a:r>
              <a:rPr dirty="0" sz="3600" spc="-375">
                <a:latin typeface="Verdana"/>
                <a:cs typeface="Verdana"/>
              </a:rPr>
              <a:t>level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021047" y="9660128"/>
            <a:ext cx="13589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7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5" y="8121015"/>
            <a:ext cx="142239" cy="14223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4475" y="4321302"/>
            <a:ext cx="142239" cy="14223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4475" y="3235451"/>
            <a:ext cx="142239" cy="14224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4475" y="5407659"/>
            <a:ext cx="142239" cy="14223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5" y="6493509"/>
            <a:ext cx="142239" cy="142239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10043794" y="2531110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1170" y="0"/>
                </a:moveTo>
                <a:lnTo>
                  <a:pt x="0" y="0"/>
                </a:lnTo>
                <a:lnTo>
                  <a:pt x="0" y="486409"/>
                </a:lnTo>
                <a:lnTo>
                  <a:pt x="471170" y="486409"/>
                </a:lnTo>
                <a:lnTo>
                  <a:pt x="471170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4629" y="2159889"/>
            <a:ext cx="4037965" cy="487603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0929" y="9669233"/>
            <a:ext cx="262255" cy="2703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4880" y="0"/>
            <a:ext cx="7182104" cy="102863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dirty="0" spc="-50"/>
              <a:t> </a:t>
            </a:r>
            <a:r>
              <a:rPr dirty="0" spc="-10"/>
              <a:t>Description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3739466" y="2006854"/>
            <a:ext cx="22860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190">
                <a:latin typeface="Trebuchet MS"/>
                <a:cs typeface="Trebuchet MS"/>
              </a:rPr>
              <a:t> </a:t>
            </a:r>
            <a:r>
              <a:rPr dirty="0" sz="3000" spc="-160">
                <a:latin typeface="Trebuchet MS"/>
                <a:cs typeface="Trebuchet MS"/>
              </a:rPr>
              <a:t>performance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2006854"/>
            <a:ext cx="10899775" cy="276669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235"/>
              </a:spcBef>
            </a:pPr>
            <a:r>
              <a:rPr dirty="0" sz="3000" spc="-170">
                <a:latin typeface="Trebuchet MS"/>
                <a:cs typeface="Trebuchet MS"/>
              </a:rPr>
              <a:t>Employee</a:t>
            </a:r>
            <a:r>
              <a:rPr dirty="0" sz="3000" spc="-65">
                <a:latin typeface="Trebuchet MS"/>
                <a:cs typeface="Trebuchet MS"/>
              </a:rPr>
              <a:t> </a:t>
            </a:r>
            <a:r>
              <a:rPr dirty="0" sz="3000" spc="-155">
                <a:latin typeface="Trebuchet MS"/>
                <a:cs typeface="Trebuchet MS"/>
              </a:rPr>
              <a:t>data</a:t>
            </a:r>
            <a:r>
              <a:rPr dirty="0" sz="3000" spc="-70">
                <a:latin typeface="Trebuchet MS"/>
                <a:cs typeface="Trebuchet MS"/>
              </a:rPr>
              <a:t> </a:t>
            </a:r>
            <a:r>
              <a:rPr dirty="0" sz="3000" spc="-110">
                <a:latin typeface="Trebuchet MS"/>
                <a:cs typeface="Trebuchet MS"/>
              </a:rPr>
              <a:t>set</a:t>
            </a:r>
            <a:r>
              <a:rPr dirty="0" sz="3000" spc="-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-</a:t>
            </a:r>
            <a:r>
              <a:rPr dirty="0" sz="3000" spc="-70">
                <a:latin typeface="Trebuchet MS"/>
                <a:cs typeface="Trebuchet MS"/>
              </a:rPr>
              <a:t> </a:t>
            </a:r>
            <a:r>
              <a:rPr dirty="0" sz="3000" spc="-140">
                <a:latin typeface="Trebuchet MS"/>
                <a:cs typeface="Trebuchet MS"/>
              </a:rPr>
              <a:t>the</a:t>
            </a:r>
            <a:r>
              <a:rPr dirty="0" sz="3000" spc="-75">
                <a:latin typeface="Trebuchet MS"/>
                <a:cs typeface="Trebuchet MS"/>
              </a:rPr>
              <a:t> </a:t>
            </a:r>
            <a:r>
              <a:rPr dirty="0" sz="3000" spc="-170">
                <a:latin typeface="Trebuchet MS"/>
                <a:cs typeface="Trebuchet MS"/>
              </a:rPr>
              <a:t>employee</a:t>
            </a:r>
            <a:r>
              <a:rPr dirty="0" sz="3000" spc="-55">
                <a:latin typeface="Trebuchet MS"/>
                <a:cs typeface="Trebuchet MS"/>
              </a:rPr>
              <a:t> </a:t>
            </a:r>
            <a:r>
              <a:rPr dirty="0" sz="3000" spc="-140">
                <a:latin typeface="Trebuchet MS"/>
                <a:cs typeface="Trebuchet MS"/>
              </a:rPr>
              <a:t>datas</a:t>
            </a:r>
            <a:r>
              <a:rPr dirty="0" sz="3000" spc="-65">
                <a:latin typeface="Trebuchet MS"/>
                <a:cs typeface="Trebuchet MS"/>
              </a:rPr>
              <a:t> </a:t>
            </a:r>
            <a:r>
              <a:rPr dirty="0" sz="3000" spc="-130">
                <a:latin typeface="Trebuchet MS"/>
                <a:cs typeface="Trebuchet MS"/>
              </a:rPr>
              <a:t>are</a:t>
            </a:r>
            <a:r>
              <a:rPr dirty="0" sz="3000" spc="-75">
                <a:latin typeface="Trebuchet MS"/>
                <a:cs typeface="Trebuchet MS"/>
              </a:rPr>
              <a:t> </a:t>
            </a:r>
            <a:r>
              <a:rPr dirty="0" sz="3000" spc="-160">
                <a:latin typeface="Trebuchet MS"/>
                <a:cs typeface="Trebuchet MS"/>
              </a:rPr>
              <a:t>taken</a:t>
            </a:r>
            <a:r>
              <a:rPr dirty="0" sz="3000" spc="-65">
                <a:latin typeface="Trebuchet MS"/>
                <a:cs typeface="Trebuchet MS"/>
              </a:rPr>
              <a:t> </a:t>
            </a:r>
            <a:r>
              <a:rPr dirty="0" sz="3000" spc="-160">
                <a:latin typeface="Trebuchet MS"/>
                <a:cs typeface="Trebuchet MS"/>
              </a:rPr>
              <a:t>from</a:t>
            </a:r>
            <a:r>
              <a:rPr dirty="0" sz="3000" spc="-65">
                <a:latin typeface="Trebuchet MS"/>
                <a:cs typeface="Trebuchet MS"/>
              </a:rPr>
              <a:t> </a:t>
            </a:r>
            <a:r>
              <a:rPr dirty="0" sz="3000" spc="-135">
                <a:latin typeface="Trebuchet MS"/>
                <a:cs typeface="Trebuchet MS"/>
              </a:rPr>
              <a:t>the</a:t>
            </a:r>
            <a:r>
              <a:rPr dirty="0" sz="3000" spc="-70">
                <a:latin typeface="Trebuchet MS"/>
                <a:cs typeface="Trebuchet MS"/>
              </a:rPr>
              <a:t> </a:t>
            </a:r>
            <a:r>
              <a:rPr dirty="0" sz="3000" spc="-150">
                <a:latin typeface="Trebuchet MS"/>
                <a:cs typeface="Trebuchet MS"/>
              </a:rPr>
              <a:t>Kaggle</a:t>
            </a:r>
            <a:r>
              <a:rPr dirty="0" sz="3000" spc="-6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to </a:t>
            </a:r>
            <a:r>
              <a:rPr dirty="0" sz="3000" spc="-25">
                <a:solidFill>
                  <a:srgbClr val="FF0000"/>
                </a:solidFill>
                <a:latin typeface="Trebuchet MS"/>
                <a:cs typeface="Trebuchet MS"/>
              </a:rPr>
              <a:t>9</a:t>
            </a:r>
            <a:r>
              <a:rPr dirty="0" sz="3000" spc="-30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FF0000"/>
                </a:solidFill>
                <a:latin typeface="Trebuchet MS"/>
                <a:cs typeface="Trebuchet MS"/>
              </a:rPr>
              <a:t>features</a:t>
            </a:r>
            <a:endParaRPr sz="3000">
              <a:latin typeface="Trebuchet MS"/>
              <a:cs typeface="Trebuchet MS"/>
            </a:endParaRPr>
          </a:p>
          <a:p>
            <a:pPr marL="12700" marR="50165">
              <a:lnSpc>
                <a:spcPts val="3579"/>
              </a:lnSpc>
              <a:spcBef>
                <a:spcPts val="30"/>
              </a:spcBef>
            </a:pPr>
            <a:r>
              <a:rPr dirty="0" sz="3000" spc="-185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dirty="0" sz="3000" spc="-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FF0000"/>
                </a:solidFill>
                <a:latin typeface="Trebuchet MS"/>
                <a:cs typeface="Trebuchet MS"/>
              </a:rPr>
              <a:t>ID:</a:t>
            </a:r>
            <a:r>
              <a:rPr dirty="0" sz="3000" spc="-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FF0000"/>
                </a:solidFill>
                <a:latin typeface="Trebuchet MS"/>
                <a:cs typeface="Trebuchet MS"/>
              </a:rPr>
              <a:t>Unique</a:t>
            </a:r>
            <a:r>
              <a:rPr dirty="0" sz="3000" spc="-5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40">
                <a:solidFill>
                  <a:srgbClr val="FF0000"/>
                </a:solidFill>
                <a:latin typeface="Trebuchet MS"/>
                <a:cs typeface="Trebuchet MS"/>
              </a:rPr>
              <a:t>identifier</a:t>
            </a:r>
            <a:r>
              <a:rPr dirty="0" sz="3000" spc="-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dirty="0" sz="3000" spc="-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80">
                <a:solidFill>
                  <a:srgbClr val="FF0000"/>
                </a:solidFill>
                <a:latin typeface="Trebuchet MS"/>
                <a:cs typeface="Trebuchet MS"/>
              </a:rPr>
              <a:t>each</a:t>
            </a:r>
            <a:r>
              <a:rPr dirty="0" sz="3000" spc="-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85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dirty="0" sz="3000" spc="-5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4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dirty="0" sz="3000" spc="-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3000" spc="-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0000"/>
                </a:solidFill>
                <a:latin typeface="Trebuchet MS"/>
                <a:cs typeface="Trebuchet MS"/>
              </a:rPr>
              <a:t>organization. </a:t>
            </a:r>
            <a:r>
              <a:rPr dirty="0" sz="3000" spc="-135">
                <a:solidFill>
                  <a:srgbClr val="FF0000"/>
                </a:solidFill>
                <a:latin typeface="Trebuchet MS"/>
                <a:cs typeface="Trebuchet MS"/>
              </a:rPr>
              <a:t>First</a:t>
            </a:r>
            <a:r>
              <a:rPr dirty="0" sz="30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95">
                <a:solidFill>
                  <a:srgbClr val="FF0000"/>
                </a:solidFill>
                <a:latin typeface="Trebuchet MS"/>
                <a:cs typeface="Trebuchet MS"/>
              </a:rPr>
              <a:t>Name:</a:t>
            </a:r>
            <a:r>
              <a:rPr dirty="0" sz="3000" spc="-23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9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3000" spc="-2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FF0000"/>
                </a:solidFill>
                <a:latin typeface="Trebuchet MS"/>
                <a:cs typeface="Trebuchet MS"/>
              </a:rPr>
              <a:t>first</a:t>
            </a:r>
            <a:r>
              <a:rPr dirty="0" sz="3000" spc="-2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210">
                <a:solidFill>
                  <a:srgbClr val="FF0000"/>
                </a:solidFill>
                <a:latin typeface="Trebuchet MS"/>
                <a:cs typeface="Trebuchet MS"/>
              </a:rPr>
              <a:t>name</a:t>
            </a:r>
            <a:r>
              <a:rPr dirty="0" sz="3000" spc="-2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dirty="0" sz="3000" spc="-23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3000" spc="-2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45">
                <a:solidFill>
                  <a:srgbClr val="FF0000"/>
                </a:solidFill>
                <a:latin typeface="Trebuchet MS"/>
                <a:cs typeface="Trebuchet MS"/>
              </a:rPr>
              <a:t>employee.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ts val="3490"/>
              </a:lnSpc>
            </a:pPr>
            <a:r>
              <a:rPr dirty="0" sz="3000" spc="-145">
                <a:solidFill>
                  <a:srgbClr val="FF0000"/>
                </a:solidFill>
                <a:latin typeface="Trebuchet MS"/>
                <a:cs typeface="Trebuchet MS"/>
              </a:rPr>
              <a:t>Title:</a:t>
            </a:r>
            <a:r>
              <a:rPr dirty="0" sz="3000" spc="-13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9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3000" spc="-1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FF0000"/>
                </a:solidFill>
                <a:latin typeface="Trebuchet MS"/>
                <a:cs typeface="Trebuchet MS"/>
              </a:rPr>
              <a:t>job</a:t>
            </a:r>
            <a:r>
              <a:rPr dirty="0" sz="3000" spc="-1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30">
                <a:solidFill>
                  <a:srgbClr val="FF0000"/>
                </a:solidFill>
                <a:latin typeface="Trebuchet MS"/>
                <a:cs typeface="Trebuchet MS"/>
              </a:rPr>
              <a:t>title</a:t>
            </a:r>
            <a:r>
              <a:rPr dirty="0" sz="3000" spc="-13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6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dirty="0" sz="3000" spc="-13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45">
                <a:solidFill>
                  <a:srgbClr val="FF0000"/>
                </a:solidFill>
                <a:latin typeface="Trebuchet MS"/>
                <a:cs typeface="Trebuchet MS"/>
              </a:rPr>
              <a:t>position</a:t>
            </a:r>
            <a:r>
              <a:rPr dirty="0" sz="3000" spc="-1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dirty="0" sz="3000" spc="-1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3000" spc="-15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85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dirty="0" sz="3000" spc="-13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60">
                <a:solidFill>
                  <a:srgbClr val="FF0000"/>
                </a:solidFill>
                <a:latin typeface="Trebuchet MS"/>
                <a:cs typeface="Trebuchet MS"/>
              </a:rPr>
              <a:t>within</a:t>
            </a:r>
            <a:r>
              <a:rPr dirty="0" sz="3000" spc="-1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3000" spc="-1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55">
                <a:solidFill>
                  <a:srgbClr val="FF0000"/>
                </a:solidFill>
                <a:latin typeface="Trebuchet MS"/>
                <a:cs typeface="Trebuchet MS"/>
              </a:rPr>
              <a:t>organization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000" spc="-60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200" y="4747640"/>
            <a:ext cx="15994380" cy="1395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60">
                <a:solidFill>
                  <a:srgbClr val="FF0000"/>
                </a:solidFill>
                <a:latin typeface="Trebuchet MS"/>
                <a:cs typeface="Trebuchet MS"/>
              </a:rPr>
              <a:t>.Business</a:t>
            </a:r>
            <a:r>
              <a:rPr dirty="0" sz="3000" spc="-2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FF0000"/>
                </a:solidFill>
                <a:latin typeface="Trebuchet MS"/>
                <a:cs typeface="Trebuchet MS"/>
              </a:rPr>
              <a:t>Unit:</a:t>
            </a:r>
            <a:r>
              <a:rPr dirty="0" sz="30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30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0000"/>
                </a:solidFill>
                <a:latin typeface="Trebuchet MS"/>
                <a:cs typeface="Trebuchet MS"/>
              </a:rPr>
              <a:t>specific</a:t>
            </a:r>
            <a:r>
              <a:rPr dirty="0" sz="3000" spc="-2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FF0000"/>
                </a:solidFill>
                <a:latin typeface="Trebuchet MS"/>
                <a:cs typeface="Trebuchet MS"/>
              </a:rPr>
              <a:t>business</a:t>
            </a:r>
            <a:r>
              <a:rPr dirty="0" sz="3000" spc="-2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0000"/>
                </a:solidFill>
                <a:latin typeface="Trebuchet MS"/>
                <a:cs typeface="Trebuchet MS"/>
              </a:rPr>
              <a:t>unit</a:t>
            </a:r>
            <a:r>
              <a:rPr dirty="0" sz="3000" spc="-2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8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dirty="0" sz="30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FF0000"/>
                </a:solidFill>
                <a:latin typeface="Trebuchet MS"/>
                <a:cs typeface="Trebuchet MS"/>
              </a:rPr>
              <a:t>department</a:t>
            </a:r>
            <a:r>
              <a:rPr dirty="0" sz="30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dirty="0" sz="30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FF0000"/>
                </a:solidFill>
                <a:latin typeface="Trebuchet MS"/>
                <a:cs typeface="Trebuchet MS"/>
              </a:rPr>
              <a:t>which</a:t>
            </a:r>
            <a:r>
              <a:rPr dirty="0" sz="3000" spc="-2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30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85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dirty="0" sz="30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FF0000"/>
                </a:solidFill>
                <a:latin typeface="Trebuchet MS"/>
                <a:cs typeface="Trebuchet MS"/>
              </a:rPr>
              <a:t>belongs.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ts val="3579"/>
              </a:lnSpc>
              <a:spcBef>
                <a:spcPts val="125"/>
              </a:spcBef>
            </a:pPr>
            <a:r>
              <a:rPr dirty="0" sz="3000" spc="-265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dirty="0" sz="3000" spc="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FF0000"/>
                </a:solidFill>
                <a:latin typeface="Trebuchet MS"/>
                <a:cs typeface="Trebuchet MS"/>
              </a:rPr>
              <a:t>Status:</a:t>
            </a:r>
            <a:r>
              <a:rPr dirty="0" sz="3000" spc="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26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3000" spc="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FF0000"/>
                </a:solidFill>
                <a:latin typeface="Trebuchet MS"/>
                <a:cs typeface="Trebuchet MS"/>
              </a:rPr>
              <a:t>current</a:t>
            </a:r>
            <a:r>
              <a:rPr dirty="0" sz="3000" spc="10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265">
                <a:solidFill>
                  <a:srgbClr val="FF0000"/>
                </a:solidFill>
                <a:latin typeface="Trebuchet MS"/>
                <a:cs typeface="Trebuchet MS"/>
              </a:rPr>
              <a:t>employment</a:t>
            </a:r>
            <a:r>
              <a:rPr dirty="0" sz="3000" spc="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0000"/>
                </a:solidFill>
                <a:latin typeface="Trebuchet MS"/>
                <a:cs typeface="Trebuchet MS"/>
              </a:rPr>
              <a:t>status</a:t>
            </a:r>
            <a:r>
              <a:rPr dirty="0" sz="3000" spc="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dirty="0" sz="3000" spc="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3000" spc="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265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dirty="0" sz="3000" spc="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30">
                <a:solidFill>
                  <a:srgbClr val="FF0000"/>
                </a:solidFill>
                <a:latin typeface="Trebuchet MS"/>
                <a:cs typeface="Trebuchet MS"/>
              </a:rPr>
              <a:t>(e.g.,</a:t>
            </a:r>
            <a:r>
              <a:rPr dirty="0" sz="3000" spc="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80">
                <a:solidFill>
                  <a:srgbClr val="FF0000"/>
                </a:solidFill>
                <a:latin typeface="Trebuchet MS"/>
                <a:cs typeface="Trebuchet MS"/>
              </a:rPr>
              <a:t>Active,</a:t>
            </a:r>
            <a:r>
              <a:rPr dirty="0" sz="3000" spc="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300">
                <a:solidFill>
                  <a:srgbClr val="FF0000"/>
                </a:solidFill>
                <a:latin typeface="Trebuchet MS"/>
                <a:cs typeface="Trebuchet MS"/>
              </a:rPr>
              <a:t>On</a:t>
            </a:r>
            <a:r>
              <a:rPr dirty="0" sz="3000" spc="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90">
                <a:solidFill>
                  <a:srgbClr val="FF0000"/>
                </a:solidFill>
                <a:latin typeface="Trebuchet MS"/>
                <a:cs typeface="Trebuchet MS"/>
              </a:rPr>
              <a:t>Leave,</a:t>
            </a:r>
            <a:r>
              <a:rPr dirty="0" sz="3000" spc="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FF0000"/>
                </a:solidFill>
                <a:latin typeface="Trebuchet MS"/>
                <a:cs typeface="Trebuchet MS"/>
              </a:rPr>
              <a:t>Terminated). </a:t>
            </a:r>
            <a:r>
              <a:rPr dirty="0" sz="3000" spc="-155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dirty="0" sz="30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245">
                <a:solidFill>
                  <a:srgbClr val="FF0000"/>
                </a:solidFill>
                <a:latin typeface="Trebuchet MS"/>
                <a:cs typeface="Trebuchet MS"/>
              </a:rPr>
              <a:t>Type: </a:t>
            </a:r>
            <a:r>
              <a:rPr dirty="0" sz="3000" spc="-165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30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FF0000"/>
                </a:solidFill>
                <a:latin typeface="Trebuchet MS"/>
                <a:cs typeface="Trebuchet MS"/>
              </a:rPr>
              <a:t>type</a:t>
            </a:r>
            <a:r>
              <a:rPr dirty="0" sz="3000" spc="-2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3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dirty="0" sz="3000" spc="-2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FF0000"/>
                </a:solidFill>
                <a:latin typeface="Trebuchet MS"/>
                <a:cs typeface="Trebuchet MS"/>
              </a:rPr>
              <a:t>employment</a:t>
            </a:r>
            <a:r>
              <a:rPr dirty="0" sz="3000" spc="-2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30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85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dirty="0" sz="30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45">
                <a:solidFill>
                  <a:srgbClr val="FF0000"/>
                </a:solidFill>
                <a:latin typeface="Trebuchet MS"/>
                <a:cs typeface="Trebuchet MS"/>
              </a:rPr>
              <a:t>has</a:t>
            </a:r>
            <a:r>
              <a:rPr dirty="0" sz="30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310">
                <a:solidFill>
                  <a:srgbClr val="FF0000"/>
                </a:solidFill>
                <a:latin typeface="Trebuchet MS"/>
                <a:cs typeface="Trebuchet MS"/>
              </a:rPr>
              <a:t>(e.g.,</a:t>
            </a:r>
            <a:r>
              <a:rPr dirty="0" sz="30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40">
                <a:solidFill>
                  <a:srgbClr val="FF0000"/>
                </a:solidFill>
                <a:latin typeface="Trebuchet MS"/>
                <a:cs typeface="Trebuchet MS"/>
              </a:rPr>
              <a:t>Full-</a:t>
            </a:r>
            <a:r>
              <a:rPr dirty="0" sz="3000" spc="-250">
                <a:solidFill>
                  <a:srgbClr val="FF0000"/>
                </a:solidFill>
                <a:latin typeface="Trebuchet MS"/>
                <a:cs typeface="Trebuchet MS"/>
              </a:rPr>
              <a:t>time,</a:t>
            </a:r>
            <a:r>
              <a:rPr dirty="0" sz="30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FF0000"/>
                </a:solidFill>
                <a:latin typeface="Trebuchet MS"/>
                <a:cs typeface="Trebuchet MS"/>
              </a:rPr>
              <a:t>Part-</a:t>
            </a:r>
            <a:r>
              <a:rPr dirty="0" sz="3000" spc="-245">
                <a:solidFill>
                  <a:srgbClr val="FF0000"/>
                </a:solidFill>
                <a:latin typeface="Trebuchet MS"/>
                <a:cs typeface="Trebuchet MS"/>
              </a:rPr>
              <a:t>time,</a:t>
            </a:r>
            <a:r>
              <a:rPr dirty="0" sz="30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FF0000"/>
                </a:solidFill>
                <a:latin typeface="Trebuchet MS"/>
                <a:cs typeface="Trebuchet MS"/>
              </a:rPr>
              <a:t>Contract).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14720"/>
            <a:ext cx="671195" cy="4271645"/>
          </a:xfrm>
          <a:custGeom>
            <a:avLst/>
            <a:gdLst/>
            <a:ahLst/>
            <a:cxnLst/>
            <a:rect l="l" t="t" r="r" b="b"/>
            <a:pathLst>
              <a:path w="671195" h="4271645">
                <a:moveTo>
                  <a:pt x="0" y="0"/>
                </a:moveTo>
                <a:lnTo>
                  <a:pt x="0" y="4271644"/>
                </a:lnTo>
                <a:lnTo>
                  <a:pt x="671195" y="4271644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4880" y="0"/>
            <a:ext cx="7182104" cy="1028636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96" y="5059982"/>
            <a:ext cx="3704590" cy="5133086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0043794" y="2531110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1170" y="0"/>
                </a:moveTo>
                <a:lnTo>
                  <a:pt x="0" y="0"/>
                </a:lnTo>
                <a:lnTo>
                  <a:pt x="0" y="486409"/>
                </a:lnTo>
                <a:lnTo>
                  <a:pt x="471170" y="486409"/>
                </a:lnTo>
                <a:lnTo>
                  <a:pt x="471170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95"/>
              </a:spcBef>
            </a:pPr>
            <a:r>
              <a:rPr dirty="0" sz="6350"/>
              <a:t>THE</a:t>
            </a:r>
            <a:r>
              <a:rPr dirty="0" sz="6350" spc="200"/>
              <a:t> </a:t>
            </a:r>
            <a:r>
              <a:rPr dirty="0" sz="6350"/>
              <a:t>"WOW"</a:t>
            </a:r>
            <a:r>
              <a:rPr dirty="0" sz="6350" spc="200"/>
              <a:t> </a:t>
            </a:r>
            <a:r>
              <a:rPr dirty="0" sz="6350"/>
              <a:t>IN</a:t>
            </a:r>
            <a:r>
              <a:rPr dirty="0" sz="6350" spc="195"/>
              <a:t> </a:t>
            </a:r>
            <a:r>
              <a:rPr dirty="0" sz="6350"/>
              <a:t>OUR</a:t>
            </a:r>
            <a:r>
              <a:rPr dirty="0" sz="6350" spc="195"/>
              <a:t> </a:t>
            </a:r>
            <a:r>
              <a:rPr dirty="0" sz="6350" spc="-10"/>
              <a:t>SOLUTION</a:t>
            </a:r>
            <a:endParaRPr sz="6350"/>
          </a:p>
        </p:txBody>
      </p:sp>
      <p:sp>
        <p:nvSpPr>
          <p:cNvPr id="7" name="object 7" descr=""/>
          <p:cNvSpPr txBox="1"/>
          <p:nvPr/>
        </p:nvSpPr>
        <p:spPr>
          <a:xfrm>
            <a:off x="2668270" y="3487039"/>
            <a:ext cx="11548745" cy="191262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ct val="97400"/>
              </a:lnSpc>
              <a:spcBef>
                <a:spcPts val="229"/>
              </a:spcBef>
            </a:pPr>
            <a:r>
              <a:rPr dirty="0" sz="4200" spc="95">
                <a:solidFill>
                  <a:srgbClr val="0D0D0D"/>
                </a:solidFill>
                <a:latin typeface="Times New Roman"/>
                <a:cs typeface="Times New Roman"/>
              </a:rPr>
              <a:t>=IFS(Z30&gt;=5,"VERY HIGH",Z30&gt;=4"HIGH",Z30&gt;=3"MED","TRUE"," </a:t>
            </a:r>
            <a:r>
              <a:rPr dirty="0" sz="4200" spc="114">
                <a:solidFill>
                  <a:srgbClr val="0D0D0D"/>
                </a:solidFill>
                <a:latin typeface="Times New Roman"/>
                <a:cs typeface="Times New Roman"/>
              </a:rPr>
              <a:t>LOW"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16583" y="9661652"/>
            <a:ext cx="254127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2C82C2"/>
                </a:solidFill>
                <a:latin typeface="Trebuchet MS"/>
                <a:cs typeface="Trebuchet MS"/>
              </a:rPr>
              <a:t>3/21/2024</a:t>
            </a:r>
            <a:r>
              <a:rPr dirty="0" sz="1650" spc="25">
                <a:solidFill>
                  <a:srgbClr val="2C82C2"/>
                </a:solidFill>
                <a:latin typeface="Trebuchet MS"/>
                <a:cs typeface="Trebuchet MS"/>
              </a:rPr>
              <a:t> </a:t>
            </a:r>
            <a:r>
              <a:rPr dirty="0" sz="1650" b="1">
                <a:solidFill>
                  <a:srgbClr val="2C82C2"/>
                </a:solidFill>
                <a:latin typeface="Trebuchet MS"/>
                <a:cs typeface="Trebuchet MS"/>
              </a:rPr>
              <a:t>Annual</a:t>
            </a:r>
            <a:r>
              <a:rPr dirty="0" sz="1650" spc="25" b="1">
                <a:solidFill>
                  <a:srgbClr val="2C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C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905223" y="9655556"/>
            <a:ext cx="13589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9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7279" y="3813427"/>
            <a:ext cx="123191" cy="1231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Sowmiya Sowmi</dc:creator>
  <cp:keywords>DAGQQqcQdJg,BAGQQs_SVpY</cp:keywords>
  <dc:title>f9046295-692f-4c14-a802-ac87b0cae185.pptx_20240830_134844_0000.pdf</dc:title>
  <dcterms:created xsi:type="dcterms:W3CDTF">2024-09-10T06:12:55Z</dcterms:created>
  <dcterms:modified xsi:type="dcterms:W3CDTF">2024-09-10T06:12:55Z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2024-09-10T00:00:00Z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2024-09-10T00:00:00Z</vt:filetime>
  </property>
  <property fmtid="{D5CDD505-2E9C-101B-9397-08002B2CF9AE}" pid="5" name="Producer">
    <vt:lpwstr>Microsoft® Word 2010</vt:lpwstr>
  </property>
</Properties>
</file>