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81" r:id="rId3"/>
    <p:sldId id="263" r:id="rId4"/>
    <p:sldId id="258" r:id="rId5"/>
    <p:sldId id="259" r:id="rId6"/>
    <p:sldId id="260" r:id="rId7"/>
    <p:sldId id="266" r:id="rId8"/>
    <p:sldId id="264" r:id="rId9"/>
    <p:sldId id="265" r:id="rId10"/>
    <p:sldId id="278" r:id="rId11"/>
    <p:sldId id="273" r:id="rId12"/>
    <p:sldId id="274" r:id="rId13"/>
    <p:sldId id="275" r:id="rId14"/>
    <p:sldId id="276" r:id="rId15"/>
    <p:sldId id="277" r:id="rId16"/>
    <p:sldId id="261"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462" autoAdjust="0"/>
  </p:normalViewPr>
  <p:slideViewPr>
    <p:cSldViewPr snapToGrid="0">
      <p:cViewPr>
        <p:scale>
          <a:sx n="97" d="100"/>
          <a:sy n="97"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21925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707BD-D2A7-47AE-817F-FB8095C36157}"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14824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15993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55222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267223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9707BD-D2A7-47AE-817F-FB8095C36157}"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90802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19707BD-D2A7-47AE-817F-FB8095C36157}" type="datetimeFigureOut">
              <a:rPr lang="en-IN" smtClean="0"/>
              <a:t>13-02-2023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936831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316450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44117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15672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707BD-D2A7-47AE-817F-FB8095C36157}"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59587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707BD-D2A7-47AE-817F-FB8095C36157}"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189893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707BD-D2A7-47AE-817F-FB8095C36157}"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341010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707BD-D2A7-47AE-817F-FB8095C36157}"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273825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707BD-D2A7-47AE-817F-FB8095C36157}"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275504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707BD-D2A7-47AE-817F-FB8095C36157}"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240134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9707BD-D2A7-47AE-817F-FB8095C36157}"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974CC10-EE54-48B4-8ED7-33AB947F29BB}" type="slidenum">
              <a:rPr lang="en-IN" smtClean="0"/>
              <a:t>‹#›</a:t>
            </a:fld>
            <a:endParaRPr lang="en-IN"/>
          </a:p>
        </p:txBody>
      </p:sp>
    </p:spTree>
    <p:extLst>
      <p:ext uri="{BB962C8B-B14F-4D97-AF65-F5344CB8AC3E}">
        <p14:creationId xmlns:p14="http://schemas.microsoft.com/office/powerpoint/2010/main" val="284886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19707BD-D2A7-47AE-817F-FB8095C36157}" type="datetimeFigureOut">
              <a:rPr lang="en-IN" smtClean="0"/>
              <a:t>13-02-2023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974CC10-EE54-48B4-8ED7-33AB947F29BB}" type="slidenum">
              <a:rPr lang="en-IN" smtClean="0"/>
              <a:t>‹#›</a:t>
            </a:fld>
            <a:endParaRPr lang="en-IN"/>
          </a:p>
        </p:txBody>
      </p:sp>
    </p:spTree>
    <p:extLst>
      <p:ext uri="{BB962C8B-B14F-4D97-AF65-F5344CB8AC3E}">
        <p14:creationId xmlns:p14="http://schemas.microsoft.com/office/powerpoint/2010/main" val="320618865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35257-1BE4-2ABC-11B4-B4EA458F8C94}"/>
              </a:ext>
            </a:extLst>
          </p:cNvPr>
          <p:cNvSpPr>
            <a:spLocks noGrp="1"/>
          </p:cNvSpPr>
          <p:nvPr>
            <p:ph type="ctrTitle"/>
          </p:nvPr>
        </p:nvSpPr>
        <p:spPr>
          <a:xfrm>
            <a:off x="480951" y="463137"/>
            <a:ext cx="11210306" cy="1633529"/>
          </a:xfrm>
        </p:spPr>
        <p:txBody>
          <a:bodyPr>
            <a:normAutofit/>
          </a:bodyPr>
          <a:lstStyle/>
          <a:p>
            <a:pPr algn="ctr"/>
            <a:r>
              <a:rPr lang="en-IN" sz="4000" dirty="0">
                <a:solidFill>
                  <a:schemeClr val="accent4">
                    <a:lumMod val="75000"/>
                  </a:schemeClr>
                </a:solidFill>
                <a:effectLst>
                  <a:outerShdw blurRad="38100" dist="88900" dir="5940000" sx="103000" sy="103000" algn="ctr" rotWithShape="0">
                    <a:srgbClr val="000000"/>
                  </a:outerShdw>
                </a:effectLst>
                <a:latin typeface="Algerian" panose="04020705040A02060702" pitchFamily="82" charset="0"/>
                <a:cs typeface="Times New Roman" panose="02020603050405020304" pitchFamily="18" charset="0"/>
              </a:rPr>
              <a:t>MOBILE APPLICATION FOR WOMEN SAFETY</a:t>
            </a:r>
          </a:p>
        </p:txBody>
      </p:sp>
      <p:sp>
        <p:nvSpPr>
          <p:cNvPr id="3" name="Subtitle 2">
            <a:extLst>
              <a:ext uri="{FF2B5EF4-FFF2-40B4-BE49-F238E27FC236}">
                <a16:creationId xmlns:a16="http://schemas.microsoft.com/office/drawing/2014/main" xmlns="" id="{0D8BA2B9-3A5E-79FC-FE9E-78800AEDEF4C}"/>
              </a:ext>
            </a:extLst>
          </p:cNvPr>
          <p:cNvSpPr>
            <a:spLocks noGrp="1"/>
          </p:cNvSpPr>
          <p:nvPr>
            <p:ph type="subTitle" idx="1"/>
          </p:nvPr>
        </p:nvSpPr>
        <p:spPr>
          <a:xfrm>
            <a:off x="613559" y="2185061"/>
            <a:ext cx="8055428" cy="3592284"/>
          </a:xfrm>
        </p:spPr>
        <p:txBody>
          <a:bodyPr>
            <a:noAutofit/>
          </a:bodyPr>
          <a:lstStyle/>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SUBJECT NAME</a:t>
            </a:r>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GB" b="1" dirty="0">
                <a:solidFill>
                  <a:srgbClr val="FFFF00"/>
                </a:solidFill>
                <a:effectLst/>
                <a:latin typeface="Times New Roman" panose="02020603050405020304" pitchFamily="18" charset="0"/>
                <a:cs typeface="Times New Roman" panose="02020603050405020304" pitchFamily="18" charset="0"/>
              </a:rPr>
              <a:t>Software Testing for </a:t>
            </a:r>
            <a:r>
              <a:rPr lang="en-US" b="1" dirty="0">
                <a:solidFill>
                  <a:srgbClr val="FFFF00"/>
                </a:solidFill>
                <a:effectLst/>
                <a:latin typeface="Times New Roman" panose="02020603050405020304" pitchFamily="18" charset="0"/>
                <a:cs typeface="Times New Roman" panose="02020603050405020304" pitchFamily="18" charset="0"/>
              </a:rPr>
              <a:t>MOBILE APPLICATION</a:t>
            </a:r>
            <a:r>
              <a:rPr lang="en-GB" b="1" dirty="0">
                <a:solidFill>
                  <a:srgbClr val="FFFF00"/>
                </a:solidFill>
                <a:effectLst/>
                <a:latin typeface="Times New Roman" panose="02020603050405020304" pitchFamily="18" charset="0"/>
                <a:cs typeface="Times New Roman" panose="02020603050405020304" pitchFamily="18" charset="0"/>
              </a:rPr>
              <a:t> </a:t>
            </a:r>
          </a:p>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SUJECT CODE</a:t>
            </a:r>
            <a:r>
              <a:rPr lang="en-IN"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IN" b="1" i="0" dirty="0">
                <a:solidFill>
                  <a:srgbClr val="FFFF00"/>
                </a:solidFill>
                <a:effectLst/>
                <a:latin typeface="Times New Roman" panose="02020603050405020304" pitchFamily="18" charset="0"/>
                <a:cs typeface="Times New Roman" panose="02020603050405020304" pitchFamily="18" charset="0"/>
              </a:rPr>
              <a:t>CSA</a:t>
            </a:r>
            <a:r>
              <a:rPr lang="en-US" b="1" i="0" dirty="0">
                <a:solidFill>
                  <a:srgbClr val="FFFF00"/>
                </a:solidFill>
                <a:effectLst/>
                <a:latin typeface="Times New Roman" panose="02020603050405020304" pitchFamily="18" charset="0"/>
                <a:cs typeface="Times New Roman" panose="02020603050405020304" pitchFamily="18" charset="0"/>
              </a:rPr>
              <a:t>3732</a:t>
            </a:r>
            <a:endParaRPr lang="en-IN" b="1" dirty="0">
              <a:solidFill>
                <a:srgbClr val="FFFF00"/>
              </a:solidFill>
              <a:latin typeface="Times New Roman" panose="02020603050405020304" pitchFamily="18" charset="0"/>
              <a:cs typeface="Times New Roman" panose="02020603050405020304" pitchFamily="18" charset="0"/>
            </a:endParaRPr>
          </a:p>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STUDENT </a:t>
            </a:r>
            <a:r>
              <a:rPr lang="en-IN" b="1" dirty="0" err="1">
                <a:solidFill>
                  <a:schemeClr val="accent5">
                    <a:lumMod val="60000"/>
                    <a:lumOff val="40000"/>
                  </a:schemeClr>
                </a:solidFill>
                <a:latin typeface="Times New Roman" panose="02020603050405020304" pitchFamily="18" charset="0"/>
                <a:cs typeface="Times New Roman" panose="02020603050405020304" pitchFamily="18" charset="0"/>
              </a:rPr>
              <a:t>NAMe</a:t>
            </a:r>
            <a:r>
              <a:rPr lang="en-IN" b="1" dirty="0">
                <a:solidFill>
                  <a:schemeClr val="accent5"/>
                </a:solidFill>
                <a:latin typeface="Times New Roman" panose="02020603050405020304" pitchFamily="18" charset="0"/>
                <a:cs typeface="Times New Roman" panose="02020603050405020304" pitchFamily="18" charset="0"/>
              </a:rPr>
              <a:t>:</a:t>
            </a:r>
            <a:r>
              <a:rPr lang="en-IN" b="1" dirty="0">
                <a:solidFill>
                  <a:srgbClr val="FFFF00"/>
                </a:solidFill>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V.BHARATH</a:t>
            </a:r>
            <a:r>
              <a:rPr lang="en-IN" b="1" dirty="0">
                <a:solidFill>
                  <a:srgbClr val="FFFF00"/>
                </a:solidFill>
                <a:latin typeface="Times New Roman" panose="02020603050405020304" pitchFamily="18" charset="0"/>
                <a:cs typeface="Times New Roman" panose="02020603050405020304" pitchFamily="18" charset="0"/>
              </a:rPr>
              <a:t> </a:t>
            </a:r>
          </a:p>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REG.NO:</a:t>
            </a:r>
            <a:r>
              <a:rPr lang="en-IN" b="1" dirty="0">
                <a:solidFill>
                  <a:srgbClr val="FFFF00"/>
                </a:solidFill>
                <a:latin typeface="Times New Roman" panose="02020603050405020304" pitchFamily="18" charset="0"/>
                <a:cs typeface="Times New Roman" panose="02020603050405020304" pitchFamily="18" charset="0"/>
              </a:rPr>
              <a:t> 192011</a:t>
            </a:r>
            <a:r>
              <a:rPr lang="en-US" b="1" dirty="0">
                <a:solidFill>
                  <a:srgbClr val="FFFF00"/>
                </a:solidFill>
                <a:latin typeface="Times New Roman" panose="02020603050405020304" pitchFamily="18" charset="0"/>
                <a:cs typeface="Times New Roman" panose="02020603050405020304" pitchFamily="18" charset="0"/>
              </a:rPr>
              <a:t>278</a:t>
            </a:r>
            <a:endParaRPr lang="en-IN" b="1" dirty="0">
              <a:solidFill>
                <a:srgbClr val="FFFF00"/>
              </a:solidFill>
              <a:latin typeface="Times New Roman" panose="02020603050405020304" pitchFamily="18" charset="0"/>
              <a:cs typeface="Times New Roman" panose="02020603050405020304" pitchFamily="18" charset="0"/>
            </a:endParaRPr>
          </a:p>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DEPARTMENT: </a:t>
            </a:r>
            <a:r>
              <a:rPr lang="en-IN" b="1" dirty="0">
                <a:solidFill>
                  <a:srgbClr val="FFFF00"/>
                </a:solidFill>
                <a:latin typeface="Times New Roman" panose="02020603050405020304" pitchFamily="18" charset="0"/>
                <a:cs typeface="Times New Roman" panose="02020603050405020304" pitchFamily="18" charset="0"/>
              </a:rPr>
              <a:t>C.S.E</a:t>
            </a:r>
          </a:p>
          <a:p>
            <a:r>
              <a:rPr lang="en-IN" b="1" dirty="0">
                <a:solidFill>
                  <a:schemeClr val="accent5">
                    <a:lumMod val="60000"/>
                    <a:lumOff val="40000"/>
                  </a:schemeClr>
                </a:solidFill>
                <a:latin typeface="Times New Roman" panose="02020603050405020304" pitchFamily="18" charset="0"/>
                <a:cs typeface="Times New Roman" panose="02020603050405020304" pitchFamily="18" charset="0"/>
              </a:rPr>
              <a:t>Date</a:t>
            </a:r>
            <a:r>
              <a:rPr lang="en-IN" b="1" dirty="0">
                <a:solidFill>
                  <a:srgbClr val="FFFF00"/>
                </a:solidFill>
                <a:latin typeface="Times New Roman" panose="02020603050405020304" pitchFamily="18" charset="0"/>
                <a:cs typeface="Times New Roman" panose="02020603050405020304" pitchFamily="18" charset="0"/>
              </a:rPr>
              <a:t>:</a:t>
            </a:r>
            <a:r>
              <a:rPr lang="en-US" b="1" dirty="0">
                <a:solidFill>
                  <a:srgbClr val="FFFF00"/>
                </a:solidFill>
                <a:latin typeface="Times New Roman" panose="02020603050405020304" pitchFamily="18" charset="0"/>
                <a:cs typeface="Times New Roman" panose="02020603050405020304" pitchFamily="18" charset="0"/>
              </a:rPr>
              <a:t>13/02/2023</a:t>
            </a:r>
            <a:endParaRPr lang="en-IN" b="1" dirty="0">
              <a:solidFill>
                <a:srgbClr val="FFFF00"/>
              </a:solidFill>
              <a:latin typeface="Times New Roman" panose="02020603050405020304" pitchFamily="18" charset="0"/>
              <a:cs typeface="Times New Roman" panose="02020603050405020304" pitchFamily="18" charset="0"/>
            </a:endParaRPr>
          </a:p>
          <a:p>
            <a:endParaRPr lang="en-IN"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07EBD4E6-3FB5-49A7-BDC6-47EDE6741641}"/>
              </a:ext>
            </a:extLst>
          </p:cNvPr>
          <p:cNvPicPr>
            <a:picLocks noChangeAspect="1"/>
          </p:cNvPicPr>
          <p:nvPr/>
        </p:nvPicPr>
        <p:blipFill>
          <a:blip r:embed="rId2"/>
          <a:stretch>
            <a:fillRect/>
          </a:stretch>
        </p:blipFill>
        <p:spPr>
          <a:xfrm>
            <a:off x="6810499" y="2517569"/>
            <a:ext cx="4767942" cy="3716976"/>
          </a:xfrm>
          <a:prstGeom prst="rect">
            <a:avLst/>
          </a:prstGeom>
        </p:spPr>
      </p:pic>
    </p:spTree>
    <p:extLst>
      <p:ext uri="{BB962C8B-B14F-4D97-AF65-F5344CB8AC3E}">
        <p14:creationId xmlns:p14="http://schemas.microsoft.com/office/powerpoint/2010/main" val="24313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C2547-8818-9CA6-FA67-53E6DE1570F5}"/>
              </a:ext>
            </a:extLst>
          </p:cNvPr>
          <p:cNvSpPr>
            <a:spLocks noGrp="1"/>
          </p:cNvSpPr>
          <p:nvPr>
            <p:ph type="title"/>
          </p:nvPr>
        </p:nvSpPr>
        <p:spPr>
          <a:xfrm>
            <a:off x="500947" y="701165"/>
            <a:ext cx="8761413" cy="988356"/>
          </a:xfrm>
        </p:spPr>
        <p:txBody>
          <a:bodyPr/>
          <a:lstStyle/>
          <a:p>
            <a:r>
              <a:rPr lang="en-IN" sz="2800" dirty="0">
                <a:latin typeface="Times New Roman" panose="02020603050405020304" pitchFamily="18" charset="0"/>
                <a:cs typeface="Times New Roman" panose="02020603050405020304" pitchFamily="18" charset="0"/>
              </a:rPr>
              <a:t>Applications Used</a:t>
            </a:r>
          </a:p>
        </p:txBody>
      </p:sp>
      <p:pic>
        <p:nvPicPr>
          <p:cNvPr id="3" name="Content Placeholder 3">
            <a:extLst>
              <a:ext uri="{FF2B5EF4-FFF2-40B4-BE49-F238E27FC236}">
                <a16:creationId xmlns:a16="http://schemas.microsoft.com/office/drawing/2014/main" xmlns="" id="{586FFE76-D692-4F87-A07A-3C66F6E4D46F}"/>
              </a:ext>
            </a:extLst>
          </p:cNvPr>
          <p:cNvPicPr>
            <a:picLocks noGrp="1" noChangeAspect="1"/>
          </p:cNvPicPr>
          <p:nvPr/>
        </p:nvPicPr>
        <p:blipFill>
          <a:blip r:embed="rId2"/>
          <a:stretch>
            <a:fillRect/>
          </a:stretch>
        </p:blipFill>
        <p:spPr>
          <a:xfrm>
            <a:off x="591812" y="2739037"/>
            <a:ext cx="2857500" cy="2857500"/>
          </a:xfrm>
          <a:prstGeom prst="rect">
            <a:avLst/>
          </a:prstGeom>
        </p:spPr>
      </p:pic>
      <p:pic>
        <p:nvPicPr>
          <p:cNvPr id="4" name="Picture 3">
            <a:extLst>
              <a:ext uri="{FF2B5EF4-FFF2-40B4-BE49-F238E27FC236}">
                <a16:creationId xmlns:a16="http://schemas.microsoft.com/office/drawing/2014/main" xmlns="" id="{7CCC5D96-9009-4237-A050-9A44C69094BF}"/>
              </a:ext>
            </a:extLst>
          </p:cNvPr>
          <p:cNvPicPr>
            <a:picLocks noChangeAspect="1"/>
          </p:cNvPicPr>
          <p:nvPr/>
        </p:nvPicPr>
        <p:blipFill>
          <a:blip r:embed="rId3"/>
          <a:stretch>
            <a:fillRect/>
          </a:stretch>
        </p:blipFill>
        <p:spPr>
          <a:xfrm>
            <a:off x="4460660" y="2751187"/>
            <a:ext cx="2992120" cy="2857499"/>
          </a:xfrm>
          <a:prstGeom prst="rect">
            <a:avLst/>
          </a:prstGeom>
        </p:spPr>
      </p:pic>
      <p:pic>
        <p:nvPicPr>
          <p:cNvPr id="5" name="Picture 4">
            <a:extLst>
              <a:ext uri="{FF2B5EF4-FFF2-40B4-BE49-F238E27FC236}">
                <a16:creationId xmlns:a16="http://schemas.microsoft.com/office/drawing/2014/main" xmlns="" id="{0C2D09CD-6232-44B1-9F27-74519FE4B78B}"/>
              </a:ext>
            </a:extLst>
          </p:cNvPr>
          <p:cNvPicPr>
            <a:picLocks noChangeAspect="1"/>
          </p:cNvPicPr>
          <p:nvPr/>
        </p:nvPicPr>
        <p:blipFill>
          <a:blip r:embed="rId4"/>
          <a:stretch>
            <a:fillRect/>
          </a:stretch>
        </p:blipFill>
        <p:spPr>
          <a:xfrm>
            <a:off x="8742690" y="2726888"/>
            <a:ext cx="2857500" cy="2881798"/>
          </a:xfrm>
          <a:prstGeom prst="rect">
            <a:avLst/>
          </a:prstGeom>
        </p:spPr>
      </p:pic>
    </p:spTree>
    <p:extLst>
      <p:ext uri="{BB962C8B-B14F-4D97-AF65-F5344CB8AC3E}">
        <p14:creationId xmlns:p14="http://schemas.microsoft.com/office/powerpoint/2010/main" val="335328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2B9BE-4AC5-F771-96F5-0388AFBF3208}"/>
              </a:ext>
            </a:extLst>
          </p:cNvPr>
          <p:cNvSpPr>
            <a:spLocks noGrp="1"/>
          </p:cNvSpPr>
          <p:nvPr>
            <p:ph type="title"/>
          </p:nvPr>
        </p:nvSpPr>
        <p:spPr>
          <a:xfrm>
            <a:off x="573613" y="2287088"/>
            <a:ext cx="4351025" cy="2283824"/>
          </a:xfrm>
        </p:spPr>
        <p:txBody>
          <a:bodyPr/>
          <a:lstStyle/>
          <a:p>
            <a:r>
              <a:rPr lang="en-GB" sz="4000" dirty="0">
                <a:latin typeface="Times New Roman" panose="02020603050405020304" pitchFamily="18" charset="0"/>
                <a:cs typeface="Times New Roman" panose="02020603050405020304" pitchFamily="18" charset="0"/>
              </a:rPr>
              <a:t>APPIUM SERVER</a:t>
            </a:r>
            <a:endParaRPr lang="en-IN" dirty="0"/>
          </a:p>
        </p:txBody>
      </p:sp>
      <p:sp>
        <p:nvSpPr>
          <p:cNvPr id="3" name="Text Placeholder 2">
            <a:extLst>
              <a:ext uri="{FF2B5EF4-FFF2-40B4-BE49-F238E27FC236}">
                <a16:creationId xmlns:a16="http://schemas.microsoft.com/office/drawing/2014/main" xmlns="" id="{24E3B4A7-070E-80F4-FA7C-8A86BA9D4563}"/>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xmlns="" id="{9A60A061-C4EC-ADB8-5D7B-19213C943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970" y="1315610"/>
            <a:ext cx="5265290" cy="5109413"/>
          </a:xfrm>
          <a:prstGeom prst="rect">
            <a:avLst/>
          </a:prstGeom>
        </p:spPr>
      </p:pic>
    </p:spTree>
    <p:extLst>
      <p:ext uri="{BB962C8B-B14F-4D97-AF65-F5344CB8AC3E}">
        <p14:creationId xmlns:p14="http://schemas.microsoft.com/office/powerpoint/2010/main" val="424401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FBD13-9049-7F74-1255-2590EA599A14}"/>
              </a:ext>
            </a:extLst>
          </p:cNvPr>
          <p:cNvSpPr>
            <a:spLocks noGrp="1"/>
          </p:cNvSpPr>
          <p:nvPr>
            <p:ph type="title"/>
          </p:nvPr>
        </p:nvSpPr>
        <p:spPr>
          <a:xfrm>
            <a:off x="563174" y="2287088"/>
            <a:ext cx="5637789" cy="2283824"/>
          </a:xfrm>
        </p:spPr>
        <p:txBody>
          <a:bodyPr/>
          <a:lstStyle/>
          <a:p>
            <a:r>
              <a:rPr lang="en-GB" sz="4000" dirty="0">
                <a:latin typeface="Times New Roman" panose="02020603050405020304" pitchFamily="18" charset="0"/>
                <a:cs typeface="Times New Roman" panose="02020603050405020304" pitchFamily="18" charset="0"/>
              </a:rPr>
              <a:t>ANDROID STUDIO</a:t>
            </a:r>
            <a:endParaRPr lang="en-IN" dirty="0"/>
          </a:p>
        </p:txBody>
      </p:sp>
      <p:sp>
        <p:nvSpPr>
          <p:cNvPr id="3" name="Text Placeholder 2">
            <a:extLst>
              <a:ext uri="{FF2B5EF4-FFF2-40B4-BE49-F238E27FC236}">
                <a16:creationId xmlns:a16="http://schemas.microsoft.com/office/drawing/2014/main" xmlns="" id="{4E491008-4504-86A4-EDF7-BB4EF6AEE6CC}"/>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xmlns="" id="{0620F229-1AEF-E504-FD2A-FF7D4C9781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8200" y="1259571"/>
            <a:ext cx="5511946" cy="5123062"/>
          </a:xfrm>
          <a:prstGeom prst="rect">
            <a:avLst/>
          </a:prstGeom>
        </p:spPr>
      </p:pic>
    </p:spTree>
    <p:extLst>
      <p:ext uri="{BB962C8B-B14F-4D97-AF65-F5344CB8AC3E}">
        <p14:creationId xmlns:p14="http://schemas.microsoft.com/office/powerpoint/2010/main" val="290125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E7E2B-A37B-A945-E805-1093490E1754}"/>
              </a:ext>
            </a:extLst>
          </p:cNvPr>
          <p:cNvSpPr>
            <a:spLocks noGrp="1"/>
          </p:cNvSpPr>
          <p:nvPr>
            <p:ph type="title"/>
          </p:nvPr>
        </p:nvSpPr>
        <p:spPr>
          <a:xfrm>
            <a:off x="442061" y="2161860"/>
            <a:ext cx="6031407" cy="2799609"/>
          </a:xfrm>
        </p:spPr>
        <p:txBody>
          <a:bodyPr/>
          <a:lstStyle/>
          <a:p>
            <a:r>
              <a:rPr lang="en-GB" sz="4000" dirty="0">
                <a:latin typeface="Times New Roman" panose="02020603050405020304" pitchFamily="18" charset="0"/>
                <a:cs typeface="Times New Roman" panose="02020603050405020304" pitchFamily="18" charset="0"/>
              </a:rPr>
              <a:t>IMPLENTATION AND TESTING</a:t>
            </a:r>
            <a:endParaRPr lang="en-IN" dirty="0"/>
          </a:p>
        </p:txBody>
      </p:sp>
      <p:sp>
        <p:nvSpPr>
          <p:cNvPr id="3" name="Text Placeholder 2">
            <a:extLst>
              <a:ext uri="{FF2B5EF4-FFF2-40B4-BE49-F238E27FC236}">
                <a16:creationId xmlns:a16="http://schemas.microsoft.com/office/drawing/2014/main" xmlns="" id="{86C646B0-924E-A0D6-A441-C8EB5EE09CEA}"/>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xmlns="" id="{3D79D06A-7A9C-A625-46DE-E527BB21B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3469" y="1252847"/>
            <a:ext cx="5371342" cy="5123730"/>
          </a:xfrm>
          <a:prstGeom prst="rect">
            <a:avLst/>
          </a:prstGeom>
        </p:spPr>
      </p:pic>
    </p:spTree>
    <p:extLst>
      <p:ext uri="{BB962C8B-B14F-4D97-AF65-F5344CB8AC3E}">
        <p14:creationId xmlns:p14="http://schemas.microsoft.com/office/powerpoint/2010/main" val="382546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E9DA20-EED5-7749-77A3-9D0E35F970B2}"/>
              </a:ext>
            </a:extLst>
          </p:cNvPr>
          <p:cNvSpPr>
            <a:spLocks noGrp="1"/>
          </p:cNvSpPr>
          <p:nvPr>
            <p:ph type="title"/>
          </p:nvPr>
        </p:nvSpPr>
        <p:spPr>
          <a:xfrm>
            <a:off x="513057" y="2332475"/>
            <a:ext cx="4351025" cy="2283824"/>
          </a:xfrm>
        </p:spPr>
        <p:txBody>
          <a:bodyPr/>
          <a:lstStyle/>
          <a:p>
            <a:r>
              <a:rPr lang="en-GB" sz="4000" dirty="0">
                <a:latin typeface="Times New Roman" panose="02020603050405020304" pitchFamily="18" charset="0"/>
                <a:cs typeface="Times New Roman" panose="02020603050405020304" pitchFamily="18" charset="0"/>
              </a:rPr>
              <a:t>OUT PUT</a:t>
            </a:r>
            <a:endParaRPr lang="en-IN" dirty="0"/>
          </a:p>
        </p:txBody>
      </p:sp>
      <p:sp>
        <p:nvSpPr>
          <p:cNvPr id="3" name="Text Placeholder 2">
            <a:extLst>
              <a:ext uri="{FF2B5EF4-FFF2-40B4-BE49-F238E27FC236}">
                <a16:creationId xmlns:a16="http://schemas.microsoft.com/office/drawing/2014/main" xmlns="" id="{2D2C3499-9068-A446-0E47-14824EB243BB}"/>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xmlns="" id="{08F0AB20-71A0-33BD-28C4-8854B6D18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1912" y="1247460"/>
            <a:ext cx="5431899" cy="5098839"/>
          </a:xfrm>
          <a:prstGeom prst="rect">
            <a:avLst/>
          </a:prstGeom>
        </p:spPr>
      </p:pic>
    </p:spTree>
    <p:extLst>
      <p:ext uri="{BB962C8B-B14F-4D97-AF65-F5344CB8AC3E}">
        <p14:creationId xmlns:p14="http://schemas.microsoft.com/office/powerpoint/2010/main" val="37717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4CF03-C7D7-6E40-1326-50605A677968}"/>
              </a:ext>
            </a:extLst>
          </p:cNvPr>
          <p:cNvSpPr>
            <a:spLocks noGrp="1"/>
          </p:cNvSpPr>
          <p:nvPr>
            <p:ph type="title"/>
          </p:nvPr>
        </p:nvSpPr>
        <p:spPr>
          <a:xfrm>
            <a:off x="567558" y="2287088"/>
            <a:ext cx="4351025" cy="2283824"/>
          </a:xfrm>
        </p:spPr>
        <p:txBody>
          <a:bodyPr/>
          <a:lstStyle/>
          <a:p>
            <a:r>
              <a:rPr lang="en-GB" sz="4000" dirty="0">
                <a:latin typeface="Times New Roman" panose="02020603050405020304" pitchFamily="18" charset="0"/>
                <a:cs typeface="Times New Roman" panose="02020603050405020304" pitchFamily="18" charset="0"/>
              </a:rPr>
              <a:t>OUT PUT</a:t>
            </a:r>
            <a:endParaRPr lang="en-IN" dirty="0"/>
          </a:p>
        </p:txBody>
      </p:sp>
      <p:sp>
        <p:nvSpPr>
          <p:cNvPr id="3" name="Text Placeholder 2">
            <a:extLst>
              <a:ext uri="{FF2B5EF4-FFF2-40B4-BE49-F238E27FC236}">
                <a16:creationId xmlns:a16="http://schemas.microsoft.com/office/drawing/2014/main" xmlns="" id="{AEF6E598-DB72-66E8-9429-5E7A09BA95A6}"/>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xmlns="" id="{4E275BAC-6014-9990-B35D-1652806B68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578" y="1205345"/>
            <a:ext cx="5274454" cy="5195455"/>
          </a:xfrm>
          <a:prstGeom prst="rect">
            <a:avLst/>
          </a:prstGeom>
        </p:spPr>
      </p:pic>
    </p:spTree>
    <p:extLst>
      <p:ext uri="{BB962C8B-B14F-4D97-AF65-F5344CB8AC3E}">
        <p14:creationId xmlns:p14="http://schemas.microsoft.com/office/powerpoint/2010/main" val="188244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AC03A-8365-B0F3-E353-A604254E201C}"/>
              </a:ext>
            </a:extLst>
          </p:cNvPr>
          <p:cNvSpPr>
            <a:spLocks noGrp="1"/>
          </p:cNvSpPr>
          <p:nvPr>
            <p:ph type="title"/>
          </p:nvPr>
        </p:nvSpPr>
        <p:spPr>
          <a:xfrm>
            <a:off x="500946" y="838200"/>
            <a:ext cx="8761413" cy="706964"/>
          </a:xfrm>
        </p:spPr>
        <p:txBody>
          <a:bodyPr>
            <a:normAutofit/>
          </a:bodyPr>
          <a:lstStyle/>
          <a:p>
            <a:r>
              <a:rPr lang="en-IN" sz="2400" u="sng" dirty="0">
                <a:latin typeface="Times New Roman" panose="02020603050405020304" pitchFamily="18" charset="0"/>
                <a:cs typeface="Times New Roman" panose="02020603050405020304" pitchFamily="18" charset="0"/>
              </a:rPr>
              <a:t>OUTPUT OF THE INTERFACE OF APPLICATION:</a:t>
            </a:r>
          </a:p>
        </p:txBody>
      </p:sp>
      <p:sp>
        <p:nvSpPr>
          <p:cNvPr id="7" name="Content Placeholder 6">
            <a:extLst>
              <a:ext uri="{FF2B5EF4-FFF2-40B4-BE49-F238E27FC236}">
                <a16:creationId xmlns:a16="http://schemas.microsoft.com/office/drawing/2014/main" xmlns="" id="{BE8A6A57-DA48-3FF7-813E-3161C4014D7C}"/>
              </a:ext>
            </a:extLst>
          </p:cNvPr>
          <p:cNvSpPr>
            <a:spLocks noGrp="1"/>
          </p:cNvSpPr>
          <p:nvPr>
            <p:ph idx="1"/>
          </p:nvPr>
        </p:nvSpPr>
        <p:spPr>
          <a:xfrm>
            <a:off x="608689" y="2900384"/>
            <a:ext cx="8825659" cy="3416300"/>
          </a:xfrm>
        </p:spPr>
        <p:txBody>
          <a:bodyPr>
            <a:normAutofit/>
          </a:bodyPr>
          <a:lstStyle/>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91553585-F93B-765C-6E20-B2A03FD274E5}"/>
              </a:ext>
            </a:extLst>
          </p:cNvPr>
          <p:cNvPicPr>
            <a:picLocks noChangeAspect="1"/>
          </p:cNvPicPr>
          <p:nvPr/>
        </p:nvPicPr>
        <p:blipFill>
          <a:blip r:embed="rId2"/>
          <a:stretch>
            <a:fillRect/>
          </a:stretch>
        </p:blipFill>
        <p:spPr>
          <a:xfrm>
            <a:off x="742208" y="2345378"/>
            <a:ext cx="10978737" cy="3971306"/>
          </a:xfrm>
          <a:prstGeom prst="rect">
            <a:avLst/>
          </a:prstGeom>
        </p:spPr>
      </p:pic>
    </p:spTree>
    <p:extLst>
      <p:ext uri="{BB962C8B-B14F-4D97-AF65-F5344CB8AC3E}">
        <p14:creationId xmlns:p14="http://schemas.microsoft.com/office/powerpoint/2010/main" val="25483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CC98C-9AF7-6A70-D873-0E7AB96E75D0}"/>
              </a:ext>
            </a:extLst>
          </p:cNvPr>
          <p:cNvSpPr>
            <a:spLocks noGrp="1"/>
          </p:cNvSpPr>
          <p:nvPr>
            <p:ph type="title"/>
          </p:nvPr>
        </p:nvSpPr>
        <p:spPr>
          <a:xfrm>
            <a:off x="552204" y="540327"/>
            <a:ext cx="9364164" cy="1318161"/>
          </a:xfrm>
        </p:spPr>
        <p:txBody>
          <a:bodyPr/>
          <a:lstStyle/>
          <a:p>
            <a:r>
              <a:rPr lang="en-GB" dirty="0">
                <a:latin typeface="Times New Roman" panose="02020603050405020304" pitchFamily="18" charset="0"/>
                <a:cs typeface="Times New Roman" panose="02020603050405020304" pitchFamily="18" charset="0"/>
              </a:rPr>
              <a:t>Test case outcomes</a:t>
            </a:r>
            <a:endParaRPr lang="en-IN"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xmlns="" id="{DA154353-3891-4D45-B85F-345EF7C3A6B7}"/>
              </a:ext>
            </a:extLst>
          </p:cNvPr>
          <p:cNvGraphicFramePr>
            <a:graphicFrameLocks noGrp="1"/>
          </p:cNvGraphicFramePr>
          <p:nvPr>
            <p:extLst>
              <p:ext uri="{D42A27DB-BD31-4B8C-83A1-F6EECF244321}">
                <p14:modId xmlns:p14="http://schemas.microsoft.com/office/powerpoint/2010/main" val="363878071"/>
              </p:ext>
            </p:extLst>
          </p:nvPr>
        </p:nvGraphicFramePr>
        <p:xfrm>
          <a:off x="463138" y="2398816"/>
          <a:ext cx="11234057" cy="4055423"/>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xmlns="" val="434643261"/>
                    </a:ext>
                  </a:extLst>
                </a:gridCol>
                <a:gridCol w="2090057">
                  <a:extLst>
                    <a:ext uri="{9D8B030D-6E8A-4147-A177-3AD203B41FA5}">
                      <a16:colId xmlns:a16="http://schemas.microsoft.com/office/drawing/2014/main" xmlns="" val="3004075012"/>
                    </a:ext>
                  </a:extLst>
                </a:gridCol>
              </a:tblGrid>
              <a:tr h="507896">
                <a:tc>
                  <a:txBody>
                    <a:bodyPr/>
                    <a:lstStyle/>
                    <a:p>
                      <a:r>
                        <a:rPr lang="en-GB" sz="2400" dirty="0">
                          <a:latin typeface="Times New Roman" panose="02020603050405020304" pitchFamily="18" charset="0"/>
                          <a:cs typeface="Times New Roman" panose="02020603050405020304" pitchFamily="18" charset="0"/>
                        </a:rPr>
                        <a:t>TEST CASE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GB"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35591914"/>
                  </a:ext>
                </a:extLst>
              </a:tr>
              <a:tr h="406317">
                <a:tc>
                  <a:txBody>
                    <a:bodyPr/>
                    <a:lstStyle/>
                    <a:p>
                      <a:r>
                        <a:rPr lang="en-GB" dirty="0">
                          <a:latin typeface="Times New Roman" panose="02020603050405020304" pitchFamily="18" charset="0"/>
                          <a:cs typeface="Times New Roman" panose="02020603050405020304" pitchFamily="18" charset="0"/>
                        </a:rPr>
                        <a:t>Verify if a user will be able to login with valid  OTP and mobile number. </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7878829"/>
                  </a:ext>
                </a:extLst>
              </a:tr>
              <a:tr h="5001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Verify the User can be start the service by pressing the start button in interface of the app.</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5055039"/>
                  </a:ext>
                </a:extLst>
              </a:tr>
              <a:tr h="711054">
                <a:tc>
                  <a:txBody>
                    <a:bodyPr/>
                    <a:lstStyle/>
                    <a:p>
                      <a:r>
                        <a:rPr lang="en-GB" dirty="0">
                          <a:latin typeface="Times New Roman" panose="02020603050405020304" pitchFamily="18" charset="0"/>
                          <a:cs typeface="Times New Roman" panose="02020603050405020304" pitchFamily="18" charset="0"/>
                        </a:rPr>
                        <a:t>Verify the </a:t>
                      </a: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Tracking issues! By real time and</a:t>
                      </a:r>
                      <a:r>
                        <a:rPr lang="en-GB" dirty="0">
                          <a:latin typeface="Times New Roman" panose="02020603050405020304" pitchFamily="18" charset="0"/>
                          <a:cs typeface="Times New Roman" panose="02020603050405020304" pitchFamily="18" charset="0"/>
                        </a:rPr>
                        <a:t> User can be sending the current location are not for the saved contacts.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68064114"/>
                  </a:ext>
                </a:extLst>
              </a:tr>
              <a:tr h="7110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Verify the user can be getting the </a:t>
                      </a:r>
                      <a:r>
                        <a:rPr lang="en-GB" sz="1800" b="0" i="0" kern="1200" dirty="0">
                          <a:solidFill>
                            <a:schemeClr val="dk1"/>
                          </a:solidFill>
                          <a:effectLst/>
                          <a:latin typeface="Times New Roman" panose="02020603050405020304" pitchFamily="18" charset="0"/>
                          <a:ea typeface="+mn-ea"/>
                          <a:cs typeface="Times New Roman" panose="02020603050405020304" pitchFamily="18" charset="0"/>
                        </a:rPr>
                        <a:t>Messages are not getting delivered to emergency numbers.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xmlns="" val="1176320855"/>
                  </a:ext>
                </a:extLst>
              </a:tr>
              <a:tr h="406317">
                <a:tc>
                  <a:txBody>
                    <a:bodyPr/>
                    <a:lstStyle/>
                    <a:p>
                      <a:r>
                        <a:rPr lang="en-GB" dirty="0">
                          <a:latin typeface="Times New Roman" panose="02020603050405020304" pitchFamily="18" charset="0"/>
                          <a:cs typeface="Times New Roman" panose="02020603050405020304" pitchFamily="18" charset="0"/>
                        </a:rPr>
                        <a:t>Verify the </a:t>
                      </a:r>
                      <a:r>
                        <a:rPr lang="en-IN" dirty="0">
                          <a:latin typeface="Times New Roman" panose="02020603050405020304" pitchFamily="18" charset="0"/>
                          <a:cs typeface="Times New Roman" panose="02020603050405020304" pitchFamily="18" charset="0"/>
                        </a:rPr>
                        <a:t>Contacts are saved and user can be change the user number.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37345517"/>
                  </a:ext>
                </a:extLst>
              </a:tr>
              <a:tr h="406317">
                <a:tc>
                  <a:txBody>
                    <a:bodyPr/>
                    <a:lstStyle/>
                    <a:p>
                      <a:r>
                        <a:rPr lang="en-GB" dirty="0">
                          <a:latin typeface="Times New Roman" panose="02020603050405020304" pitchFamily="18" charset="0"/>
                          <a:cs typeface="Times New Roman" panose="02020603050405020304" pitchFamily="18" charset="0"/>
                        </a:rPr>
                        <a:t>Verify  By shaking the phone at any angle message was sent are not.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16301385"/>
                  </a:ext>
                </a:extLst>
              </a:tr>
              <a:tr h="406317">
                <a:tc>
                  <a:txBody>
                    <a:bodyPr/>
                    <a:lstStyle/>
                    <a:p>
                      <a:r>
                        <a:rPr lang="en-GB" dirty="0">
                          <a:latin typeface="Times New Roman" panose="02020603050405020304" pitchFamily="18" charset="0"/>
                          <a:cs typeface="Times New Roman" panose="02020603050405020304" pitchFamily="18" charset="0"/>
                        </a:rPr>
                        <a:t>Verify the User can be stop the service by pressing the stop button.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67968631"/>
                  </a:ext>
                </a:extLst>
              </a:tr>
            </a:tbl>
          </a:graphicData>
        </a:graphic>
      </p:graphicFrame>
    </p:spTree>
    <p:extLst>
      <p:ext uri="{BB962C8B-B14F-4D97-AF65-F5344CB8AC3E}">
        <p14:creationId xmlns:p14="http://schemas.microsoft.com/office/powerpoint/2010/main" val="266884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7631F-F73E-7D8C-2BDC-9EB4E87862C9}"/>
              </a:ext>
            </a:extLst>
          </p:cNvPr>
          <p:cNvSpPr>
            <a:spLocks noGrp="1"/>
          </p:cNvSpPr>
          <p:nvPr>
            <p:ph type="title"/>
          </p:nvPr>
        </p:nvSpPr>
        <p:spPr>
          <a:xfrm>
            <a:off x="546265" y="3598378"/>
            <a:ext cx="5019091" cy="442355"/>
          </a:xfrm>
        </p:spPr>
        <p:txBody>
          <a:bodyPr/>
          <a:lstStyle/>
          <a:p>
            <a:pPr marL="0" indent="0"/>
            <a:r>
              <a:rPr lang="en-IN" sz="4000" b="1" u="sng" dirty="0">
                <a:latin typeface="Times New Roman" panose="02020603050405020304" pitchFamily="18" charset="0"/>
                <a:cs typeface="Times New Roman" panose="02020603050405020304" pitchFamily="18" charset="0"/>
              </a:rPr>
              <a:t>CONCLUSION:</a:t>
            </a:r>
            <a:br>
              <a:rPr lang="en-IN" sz="4000" b="1" u="sng"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xmlns="" id="{2ECDA379-FE2A-FEDC-F034-2E383F39D2AF}"/>
              </a:ext>
            </a:extLst>
          </p:cNvPr>
          <p:cNvSpPr>
            <a:spLocks noGrp="1"/>
          </p:cNvSpPr>
          <p:nvPr>
            <p:ph type="body" idx="1"/>
          </p:nvPr>
        </p:nvSpPr>
        <p:spPr>
          <a:xfrm>
            <a:off x="6454239" y="498764"/>
            <a:ext cx="5019091" cy="5967349"/>
          </a:xfrm>
        </p:spPr>
        <p:txBody>
          <a:bodyPr>
            <a:normAutofit/>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1.</a:t>
            </a:r>
            <a:r>
              <a:rPr lang="en-IN" sz="1800" dirty="0">
                <a:solidFill>
                  <a:schemeClr val="tx1"/>
                </a:solidFill>
                <a:latin typeface="Times New Roman" panose="02020603050405020304" pitchFamily="18" charset="0"/>
                <a:cs typeface="Times New Roman" panose="02020603050405020304" pitchFamily="18" charset="0"/>
              </a:rPr>
              <a:t>Thus the above android application </a:t>
            </a:r>
            <a:r>
              <a:rPr lang="en-IN" sz="2000" dirty="0">
                <a:solidFill>
                  <a:schemeClr val="tx1"/>
                </a:solidFill>
                <a:latin typeface="Times New Roman" panose="02020603050405020304" pitchFamily="18" charset="0"/>
                <a:cs typeface="Times New Roman" panose="02020603050405020304" pitchFamily="18" charset="0"/>
              </a:rPr>
              <a:t>has been developed successfully</a:t>
            </a:r>
            <a:r>
              <a:rPr lang="en-IN" sz="1600" dirty="0">
                <a:solidFill>
                  <a:schemeClr val="tx1"/>
                </a:solidFill>
                <a:latin typeface="Times New Roman" panose="02020603050405020304" pitchFamily="18" charset="0"/>
                <a:cs typeface="Times New Roman" panose="02020603050405020304" pitchFamily="18" charset="0"/>
              </a:rPr>
              <a:t>.</a:t>
            </a:r>
          </a:p>
          <a:p>
            <a:pPr marL="0" indent="0">
              <a:buNone/>
            </a:pPr>
            <a:r>
              <a:rPr lang="en-GB" sz="1800" dirty="0">
                <a:solidFill>
                  <a:schemeClr val="tx1"/>
                </a:solidFill>
                <a:latin typeface="Times New Roman" panose="02020603050405020304" pitchFamily="18" charset="0"/>
                <a:cs typeface="Times New Roman" panose="02020603050405020304" pitchFamily="18" charset="0"/>
              </a:rPr>
              <a:t>2.When the safety and security are considered, women in Indian society are becoming the most vulnerable section.</a:t>
            </a:r>
          </a:p>
          <a:p>
            <a:pPr marL="0" indent="0">
              <a:buNone/>
            </a:pPr>
            <a:r>
              <a:rPr lang="en-GB" sz="1800" dirty="0">
                <a:solidFill>
                  <a:schemeClr val="tx1"/>
                </a:solidFill>
              </a:rPr>
              <a:t>3.</a:t>
            </a:r>
            <a:r>
              <a:rPr lang="en-GB" sz="1800" dirty="0">
                <a:solidFill>
                  <a:schemeClr val="tx1"/>
                </a:solidFill>
                <a:latin typeface="Times New Roman" panose="02020603050405020304" pitchFamily="18" charset="0"/>
                <a:cs typeface="Times New Roman" panose="02020603050405020304" pitchFamily="18" charset="0"/>
              </a:rPr>
              <a:t>Another useful feature is the implementation of accelerometer</a:t>
            </a:r>
          </a:p>
          <a:p>
            <a:pPr marL="0" indent="0">
              <a:buNone/>
            </a:pPr>
            <a:r>
              <a:rPr lang="en-GB" sz="1800" dirty="0">
                <a:solidFill>
                  <a:schemeClr val="tx1"/>
                </a:solidFill>
                <a:latin typeface="Times New Roman" panose="02020603050405020304" pitchFamily="18" charset="0"/>
                <a:cs typeface="Times New Roman" panose="02020603050405020304" pitchFamily="18" charset="0"/>
              </a:rPr>
              <a:t>4.On a simple touch, the user can safe their life from molesters</a:t>
            </a:r>
          </a:p>
          <a:p>
            <a:pPr marL="0" indent="0">
              <a:buNone/>
            </a:pPr>
            <a:r>
              <a:rPr lang="en-GB" sz="1800" dirty="0">
                <a:solidFill>
                  <a:schemeClr val="tx1"/>
                </a:solidFill>
                <a:latin typeface="Times New Roman" panose="02020603050405020304" pitchFamily="18" charset="0"/>
                <a:cs typeface="Times New Roman" panose="02020603050405020304" pitchFamily="18" charset="0"/>
              </a:rPr>
              <a:t>5.The app provides a number of useful features which are very helpful for women.</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51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F52F9-2B3B-AACD-9CA9-9C2B12143323}"/>
              </a:ext>
            </a:extLst>
          </p:cNvPr>
          <p:cNvSpPr>
            <a:spLocks noGrp="1"/>
          </p:cNvSpPr>
          <p:nvPr>
            <p:ph type="title"/>
          </p:nvPr>
        </p:nvSpPr>
        <p:spPr>
          <a:xfrm>
            <a:off x="570016" y="973668"/>
            <a:ext cx="9346351" cy="706964"/>
          </a:xfrm>
        </p:spPr>
        <p:txBody>
          <a:bodyPr/>
          <a:lstStyle/>
          <a:p>
            <a:r>
              <a:rPr lang="en-IN" sz="3600" b="1" u="sng" dirty="0">
                <a:latin typeface="Times New Roman" panose="02020603050405020304" pitchFamily="18" charset="0"/>
                <a:cs typeface="Times New Roman" panose="02020603050405020304" pitchFamily="18" charset="0"/>
              </a:rPr>
              <a:t>OBJECTIVES:</a:t>
            </a:r>
            <a:endParaRPr lang="en-IN" dirty="0"/>
          </a:p>
        </p:txBody>
      </p:sp>
      <p:sp>
        <p:nvSpPr>
          <p:cNvPr id="4" name="TextBox 3">
            <a:extLst>
              <a:ext uri="{FF2B5EF4-FFF2-40B4-BE49-F238E27FC236}">
                <a16:creationId xmlns:a16="http://schemas.microsoft.com/office/drawing/2014/main" xmlns="" id="{D267D3DB-C7DD-1465-AEBC-072431423562}"/>
              </a:ext>
            </a:extLst>
          </p:cNvPr>
          <p:cNvSpPr txBox="1"/>
          <p:nvPr/>
        </p:nvSpPr>
        <p:spPr>
          <a:xfrm>
            <a:off x="570015" y="3281134"/>
            <a:ext cx="11228119" cy="1477328"/>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1.</a:t>
            </a:r>
            <a:r>
              <a:rPr lang="en-IN" sz="1800" dirty="0">
                <a:solidFill>
                  <a:schemeClr val="tx1"/>
                </a:solidFill>
                <a:latin typeface="Times New Roman" panose="02020603050405020304" pitchFamily="18" charset="0"/>
                <a:cs typeface="Times New Roman" panose="02020603050405020304" pitchFamily="18" charset="0"/>
              </a:rPr>
              <a:t>Main aim of this project (Mobile application for women safety )is to get rid of the problem which are faced outside the door</a:t>
            </a:r>
            <a:r>
              <a:rPr lang="en-IN" sz="1800" dirty="0">
                <a:solidFill>
                  <a:schemeClr val="accent5">
                    <a:lumMod val="60000"/>
                    <a:lumOff val="40000"/>
                  </a:schemeClr>
                </a:solidFill>
                <a:latin typeface="Times New Roman" panose="02020603050405020304" pitchFamily="18" charset="0"/>
                <a:cs typeface="Times New Roman" panose="02020603050405020304" pitchFamily="18" charset="0"/>
              </a:rPr>
              <a:t>.</a:t>
            </a:r>
            <a:endParaRPr lang="en-IN" dirty="0">
              <a:solidFill>
                <a:schemeClr val="accent5">
                  <a:lumMod val="60000"/>
                  <a:lumOff val="40000"/>
                </a:schemeClr>
              </a:solidFill>
              <a:latin typeface="Times New Roman" panose="02020603050405020304" pitchFamily="18" charset="0"/>
              <a:cs typeface="Times New Roman" panose="02020603050405020304" pitchFamily="18" charset="0"/>
            </a:endParaRPr>
          </a:p>
          <a:p>
            <a:endParaRPr lang="en-IN" sz="1800" dirty="0">
              <a:solidFill>
                <a:schemeClr val="accent5">
                  <a:lumMod val="60000"/>
                  <a:lumOff val="40000"/>
                </a:schemeClr>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2.</a:t>
            </a:r>
            <a:r>
              <a:rPr lang="en-IN" sz="1800" dirty="0">
                <a:solidFill>
                  <a:schemeClr val="tx1"/>
                </a:solidFill>
                <a:latin typeface="Times New Roman" panose="02020603050405020304" pitchFamily="18" charset="0"/>
                <a:cs typeface="Times New Roman" panose="02020603050405020304" pitchFamily="18" charset="0"/>
              </a:rPr>
              <a:t> The safety of a women is concern of increasing the urgency in India and other countries to prevent them from responding quickly calls and distress.</a:t>
            </a:r>
            <a:r>
              <a:rPr lang="en-US" sz="18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4179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B72F3-6805-4E0F-BBB9-9C32FB8E68C7}"/>
              </a:ext>
            </a:extLst>
          </p:cNvPr>
          <p:cNvSpPr>
            <a:spLocks noGrp="1"/>
          </p:cNvSpPr>
          <p:nvPr>
            <p:ph type="title"/>
          </p:nvPr>
        </p:nvSpPr>
        <p:spPr>
          <a:xfrm>
            <a:off x="478060" y="1104296"/>
            <a:ext cx="8761413" cy="706964"/>
          </a:xfrm>
        </p:spPr>
        <p:txBody>
          <a:bodyPr/>
          <a:lstStyle/>
          <a:p>
            <a:r>
              <a:rPr lang="en-IN" sz="2400" b="1" u="sng" dirty="0">
                <a:latin typeface="Times New Roman" panose="02020603050405020304" pitchFamily="18" charset="0"/>
                <a:cs typeface="Times New Roman" panose="02020603050405020304" pitchFamily="18" charset="0"/>
              </a:rPr>
              <a:t>ABSTRACT:</a:t>
            </a:r>
            <a:r>
              <a:rPr lang="en-IN" sz="3600" b="1" u="sng" dirty="0">
                <a:latin typeface="Times New Roman" panose="02020603050405020304" pitchFamily="18" charset="0"/>
                <a:cs typeface="Times New Roman" panose="02020603050405020304" pitchFamily="18" charset="0"/>
              </a:rPr>
              <a:t/>
            </a:r>
            <a:br>
              <a:rPr lang="en-IN" sz="36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F9791D3-9D28-4D38-813C-FACAB8EB2DE2}"/>
              </a:ext>
            </a:extLst>
          </p:cNvPr>
          <p:cNvSpPr txBox="1">
            <a:spLocks/>
          </p:cNvSpPr>
          <p:nvPr/>
        </p:nvSpPr>
        <p:spPr>
          <a:xfrm>
            <a:off x="524607" y="2321626"/>
            <a:ext cx="11012158" cy="46313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Font typeface="Wingdings 3" charset="2"/>
              <a:buNone/>
            </a:pPr>
            <a:endParaRPr lang="en-IN" sz="24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today's world, people using smart phones have increased rapidly and hence, a smart phone can be used efficiently for personal security or various other protection purposes. </a:t>
            </a:r>
          </a:p>
          <a:p>
            <a:r>
              <a:rPr lang="en-IN" dirty="0">
                <a:latin typeface="Times New Roman" panose="02020603050405020304" pitchFamily="18" charset="0"/>
                <a:cs typeface="Times New Roman" panose="02020603050405020304" pitchFamily="18" charset="0"/>
              </a:rPr>
              <a:t>The safety of a women is concern of increasing the urgency in India and other countries to prevent them from responding quickly calls and distress.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This is women safety application built in android Studio for beginners. In this project we first take mobile number where we are going to send SMS when user is in the trouble . App is going to send last known location of user to registered number as well.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28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DAD52-70CC-0838-CBEA-A34DEAE748F7}"/>
              </a:ext>
            </a:extLst>
          </p:cNvPr>
          <p:cNvSpPr>
            <a:spLocks noGrp="1"/>
          </p:cNvSpPr>
          <p:nvPr>
            <p:ph type="title"/>
          </p:nvPr>
        </p:nvSpPr>
        <p:spPr>
          <a:xfrm>
            <a:off x="472202" y="839556"/>
            <a:ext cx="8761413" cy="706964"/>
          </a:xfrm>
        </p:spPr>
        <p:txBody>
          <a:bodyPr>
            <a:normAutofit/>
          </a:bodyPr>
          <a:lstStyle/>
          <a:p>
            <a:r>
              <a:rPr lang="en-IN" sz="2400" b="1" u="sng" dirty="0">
                <a:latin typeface="Times New Roman" panose="02020603050405020304" pitchFamily="18" charset="0"/>
                <a:cs typeface="Times New Roman" panose="02020603050405020304" pitchFamily="18" charset="0"/>
              </a:rPr>
              <a:t>ANDROID PROJECT IDEA:</a:t>
            </a:r>
          </a:p>
        </p:txBody>
      </p:sp>
      <p:sp>
        <p:nvSpPr>
          <p:cNvPr id="3" name="Content Placeholder 2">
            <a:extLst>
              <a:ext uri="{FF2B5EF4-FFF2-40B4-BE49-F238E27FC236}">
                <a16:creationId xmlns:a16="http://schemas.microsoft.com/office/drawing/2014/main" xmlns="" id="{C963FE2A-DF57-CA66-6F28-B27F1869B2FD}"/>
              </a:ext>
            </a:extLst>
          </p:cNvPr>
          <p:cNvSpPr>
            <a:spLocks noGrp="1"/>
          </p:cNvSpPr>
          <p:nvPr>
            <p:ph idx="1"/>
          </p:nvPr>
        </p:nvSpPr>
        <p:spPr>
          <a:xfrm>
            <a:off x="790575" y="2327564"/>
            <a:ext cx="10563225" cy="3849397"/>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The women’s safety application will aim at providing the utmost safety to women. All they need to do is </a:t>
            </a:r>
            <a:r>
              <a:rPr lang="en-US" sz="1800" dirty="0">
                <a:latin typeface="Times New Roman" panose="02020603050405020304" pitchFamily="18" charset="0"/>
                <a:cs typeface="Times New Roman" panose="02020603050405020304" pitchFamily="18" charset="0"/>
              </a:rPr>
              <a:t>register themselves on the </a:t>
            </a:r>
            <a:r>
              <a:rPr lang="en-US" sz="1800" dirty="0">
                <a:solidFill>
                  <a:schemeClr val="tx1"/>
                </a:solidFill>
                <a:latin typeface="Times New Roman" panose="02020603050405020304" pitchFamily="18" charset="0"/>
                <a:cs typeface="Times New Roman" panose="02020603050405020304" pitchFamily="18" charset="0"/>
              </a:rPr>
              <a:t>application and as soon as they sense something shady</a:t>
            </a:r>
            <a:r>
              <a:rPr lang="en-US" sz="1800" dirty="0">
                <a:latin typeface="Times New Roman" panose="02020603050405020304" pitchFamily="18" charset="0"/>
                <a:cs typeface="Times New Roman" panose="02020603050405020304" pitchFamily="18" charset="0"/>
              </a:rPr>
              <a:t>, they’ll press the power button thrice, and consequently, their location will be sent to the nearest police station and emergency contacts. </a:t>
            </a:r>
          </a:p>
          <a:p>
            <a:r>
              <a:rPr lang="en-US" sz="1800" dirty="0">
                <a:latin typeface="Times New Roman" panose="02020603050405020304" pitchFamily="18" charset="0"/>
                <a:cs typeface="Times New Roman" panose="02020603050405020304" pitchFamily="18" charset="0"/>
              </a:rPr>
              <a:t>If the woman reaches a safe space, she can press the stop button. This will have three modules- Admin module that will manage the application, view the user details, and track the location .</a:t>
            </a:r>
          </a:p>
          <a:p>
            <a:r>
              <a:rPr lang="en-US" sz="1800" dirty="0">
                <a:latin typeface="Times New Roman" panose="02020603050405020304" pitchFamily="18" charset="0"/>
                <a:cs typeface="Times New Roman" panose="02020603050405020304" pitchFamily="18" charset="0"/>
              </a:rPr>
              <a:t>User module will be used by the women registered on the application. After registering themselves users would need to add details like emergency contacts, location etc.</a:t>
            </a:r>
          </a:p>
          <a:p>
            <a:r>
              <a:rPr lang="en-US" sz="1800" dirty="0">
                <a:latin typeface="Times New Roman" panose="02020603050405020304" pitchFamily="18" charset="0"/>
                <a:cs typeface="Times New Roman" panose="02020603050405020304" pitchFamily="18" charset="0"/>
              </a:rPr>
              <a:t>Guardian module will be the well-wishers of the users . They will also have to register on the application .</a:t>
            </a:r>
          </a:p>
          <a:p>
            <a:r>
              <a:rPr lang="en-US" sz="1800" dirty="0">
                <a:latin typeface="Times New Roman" panose="02020603050405020304" pitchFamily="18" charset="0"/>
                <a:cs typeface="Times New Roman" panose="02020603050405020304" pitchFamily="18" charset="0"/>
              </a:rPr>
              <a:t>This application would have a shake detector, which that means on shaking the device, SOS messages will be sent to registered contact numbers. </a:t>
            </a:r>
          </a:p>
          <a:p>
            <a:r>
              <a:rPr lang="en-US" sz="1800" dirty="0">
                <a:latin typeface="Times New Roman" panose="02020603050405020304" pitchFamily="18" charset="0"/>
                <a:cs typeface="Times New Roman" panose="02020603050405020304" pitchFamily="18" charset="0"/>
              </a:rPr>
              <a:t>It will also send the last known location with a google map link to registered contacts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73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59259-B132-0F4A-39F2-FA994C04AD23}"/>
              </a:ext>
            </a:extLst>
          </p:cNvPr>
          <p:cNvSpPr>
            <a:spLocks noGrp="1"/>
          </p:cNvSpPr>
          <p:nvPr>
            <p:ph type="title"/>
          </p:nvPr>
        </p:nvSpPr>
        <p:spPr>
          <a:xfrm>
            <a:off x="469076" y="329184"/>
            <a:ext cx="9447292" cy="1767840"/>
          </a:xfrm>
        </p:spPr>
        <p:txBody>
          <a:bodyPr>
            <a:normAutofit/>
          </a:bodyPr>
          <a:lstStyle/>
          <a:p>
            <a:r>
              <a:rPr lang="en-IN" sz="2400" b="1" u="sng"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xmlns="" id="{3E952F13-8556-DDBE-2B06-5CC73EDB667E}"/>
              </a:ext>
            </a:extLst>
          </p:cNvPr>
          <p:cNvSpPr>
            <a:spLocks noGrp="1"/>
          </p:cNvSpPr>
          <p:nvPr>
            <p:ph idx="1"/>
          </p:nvPr>
        </p:nvSpPr>
        <p:spPr>
          <a:xfrm>
            <a:off x="469075" y="3004457"/>
            <a:ext cx="11722925" cy="3722914"/>
          </a:xfrm>
        </p:spPr>
        <p:txBody>
          <a:bodyPr>
            <a:normAutofit/>
          </a:bodyPr>
          <a:lstStyle/>
          <a:p>
            <a:r>
              <a:rPr lang="en-IN" sz="1800" dirty="0">
                <a:latin typeface="Times New Roman" panose="02020603050405020304" pitchFamily="18" charset="0"/>
                <a:cs typeface="Times New Roman" panose="02020603050405020304" pitchFamily="18" charset="0"/>
              </a:rPr>
              <a:t>Coming to the usage of this app it is very easily used.</a:t>
            </a:r>
          </a:p>
          <a:p>
            <a:r>
              <a:rPr lang="en-IN" sz="1800" dirty="0">
                <a:latin typeface="Times New Roman" panose="02020603050405020304" pitchFamily="18" charset="0"/>
                <a:cs typeface="Times New Roman" panose="02020603050405020304" pitchFamily="18" charset="0"/>
              </a:rPr>
              <a:t>Just few steps need to be followed.</a:t>
            </a:r>
          </a:p>
          <a:p>
            <a:r>
              <a:rPr lang="en-IN" sz="1800" dirty="0">
                <a:latin typeface="Times New Roman" panose="02020603050405020304" pitchFamily="18" charset="0"/>
                <a:cs typeface="Times New Roman" panose="02020603050405020304" pitchFamily="18" charset="0"/>
              </a:rPr>
              <a:t>Install the app from link.</a:t>
            </a:r>
          </a:p>
          <a:p>
            <a:r>
              <a:rPr lang="en-IN" sz="1800" dirty="0">
                <a:latin typeface="Times New Roman" panose="02020603050405020304" pitchFamily="18" charset="0"/>
                <a:cs typeface="Times New Roman" panose="02020603050405020304" pitchFamily="18" charset="0"/>
              </a:rPr>
              <a:t>Then enter particular mobile number for which the SMS need to be forward.</a:t>
            </a:r>
          </a:p>
          <a:p>
            <a:r>
              <a:rPr lang="en-IN" sz="1800" dirty="0">
                <a:latin typeface="Times New Roman" panose="02020603050405020304" pitchFamily="18" charset="0"/>
                <a:cs typeface="Times New Roman" panose="02020603050405020304" pitchFamily="18" charset="0"/>
              </a:rPr>
              <a:t>Once entering the mobile number once shake the mobile.</a:t>
            </a:r>
          </a:p>
          <a:p>
            <a:r>
              <a:rPr lang="en-IN" sz="1800" dirty="0">
                <a:latin typeface="Times New Roman" panose="02020603050405020304" pitchFamily="18" charset="0"/>
                <a:cs typeface="Times New Roman" panose="02020603050405020304" pitchFamily="18" charset="0"/>
              </a:rPr>
              <a:t>After shaking the mobile ,the number which you have entered the location will shared.</a:t>
            </a:r>
          </a:p>
        </p:txBody>
      </p:sp>
    </p:spTree>
    <p:extLst>
      <p:ext uri="{BB962C8B-B14F-4D97-AF65-F5344CB8AC3E}">
        <p14:creationId xmlns:p14="http://schemas.microsoft.com/office/powerpoint/2010/main" val="114204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2921D-B4C5-29F6-1410-CC258BA23174}"/>
              </a:ext>
            </a:extLst>
          </p:cNvPr>
          <p:cNvSpPr>
            <a:spLocks noGrp="1"/>
          </p:cNvSpPr>
          <p:nvPr>
            <p:ph type="title"/>
          </p:nvPr>
        </p:nvSpPr>
        <p:spPr>
          <a:xfrm>
            <a:off x="478060" y="860853"/>
            <a:ext cx="8761413" cy="706964"/>
          </a:xfrm>
        </p:spPr>
        <p:txBody>
          <a:bodyPr>
            <a:normAutofit/>
          </a:bodyPr>
          <a:lstStyle/>
          <a:p>
            <a:r>
              <a:rPr lang="en-IN" sz="2400" b="1" u="sng" dirty="0">
                <a:latin typeface="Times New Roman" panose="02020603050405020304" pitchFamily="18" charset="0"/>
                <a:cs typeface="Times New Roman" panose="02020603050405020304" pitchFamily="18" charset="0"/>
              </a:rPr>
              <a:t>Tools/languages required:</a:t>
            </a:r>
          </a:p>
        </p:txBody>
      </p:sp>
      <p:sp>
        <p:nvSpPr>
          <p:cNvPr id="3" name="Content Placeholder 2">
            <a:extLst>
              <a:ext uri="{FF2B5EF4-FFF2-40B4-BE49-F238E27FC236}">
                <a16:creationId xmlns:a16="http://schemas.microsoft.com/office/drawing/2014/main" xmlns="" id="{3CFDBA7F-AA79-2FD3-5A3A-3743C03D5C09}"/>
              </a:ext>
            </a:extLst>
          </p:cNvPr>
          <p:cNvSpPr>
            <a:spLocks noGrp="1"/>
          </p:cNvSpPr>
          <p:nvPr>
            <p:ph idx="1"/>
          </p:nvPr>
        </p:nvSpPr>
        <p:spPr>
          <a:xfrm>
            <a:off x="1154954" y="2363189"/>
            <a:ext cx="8825659" cy="4263241"/>
          </a:xfrm>
        </p:spPr>
        <p:txBody>
          <a:bodyPr>
            <a:normAutofit/>
          </a:bodyPr>
          <a:lstStyle/>
          <a:p>
            <a:r>
              <a:rPr lang="en-IN" sz="1800" dirty="0">
                <a:latin typeface="Times New Roman" panose="02020603050405020304" pitchFamily="18" charset="0"/>
                <a:cs typeface="Times New Roman" panose="02020603050405020304" pitchFamily="18" charset="0"/>
              </a:rPr>
              <a:t>Android studio IDE.</a:t>
            </a:r>
          </a:p>
          <a:p>
            <a:r>
              <a:rPr lang="en-IN" sz="1800" dirty="0" err="1">
                <a:latin typeface="Times New Roman" panose="02020603050405020304" pitchFamily="18" charset="0"/>
                <a:cs typeface="Times New Roman" panose="02020603050405020304" pitchFamily="18" charset="0"/>
              </a:rPr>
              <a:t>Xampp</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Android SDK .                                                                                       </a:t>
            </a:r>
          </a:p>
          <a:p>
            <a:r>
              <a:rPr lang="en-IN" sz="1800" dirty="0">
                <a:latin typeface="Times New Roman" panose="02020603050405020304" pitchFamily="18" charset="0"/>
                <a:cs typeface="Times New Roman" panose="02020603050405020304" pitchFamily="18" charset="0"/>
              </a:rPr>
              <a:t>Android emulator.</a:t>
            </a:r>
          </a:p>
          <a:p>
            <a:r>
              <a:rPr lang="en-IN" sz="1800" dirty="0">
                <a:latin typeface="Times New Roman" panose="02020603050405020304" pitchFamily="18" charset="0"/>
                <a:cs typeface="Times New Roman" panose="02020603050405020304" pitchFamily="18" charset="0"/>
              </a:rPr>
              <a:t>Java and basic XML.</a:t>
            </a:r>
          </a:p>
          <a:p>
            <a:r>
              <a:rPr lang="en-IN" sz="1800" dirty="0">
                <a:latin typeface="Times New Roman" panose="02020603050405020304" pitchFamily="18" charset="0"/>
                <a:cs typeface="Times New Roman" panose="02020603050405020304" pitchFamily="18" charset="0"/>
              </a:rPr>
              <a:t>Firebase authentication.</a:t>
            </a:r>
          </a:p>
          <a:p>
            <a:r>
              <a:rPr lang="en-IN" sz="1800" dirty="0">
                <a:latin typeface="Times New Roman" panose="02020603050405020304" pitchFamily="18" charset="0"/>
                <a:cs typeface="Times New Roman" panose="02020603050405020304" pitchFamily="18" charset="0"/>
              </a:rPr>
              <a:t>Real time database.</a:t>
            </a:r>
          </a:p>
        </p:txBody>
      </p:sp>
      <p:pic>
        <p:nvPicPr>
          <p:cNvPr id="7" name="Picture 6">
            <a:extLst>
              <a:ext uri="{FF2B5EF4-FFF2-40B4-BE49-F238E27FC236}">
                <a16:creationId xmlns:a16="http://schemas.microsoft.com/office/drawing/2014/main" xmlns="" id="{73649917-FD67-4FC0-A035-3A8BF4BF7715}"/>
              </a:ext>
            </a:extLst>
          </p:cNvPr>
          <p:cNvPicPr>
            <a:picLocks noChangeAspect="1"/>
          </p:cNvPicPr>
          <p:nvPr/>
        </p:nvPicPr>
        <p:blipFill>
          <a:blip r:embed="rId2"/>
          <a:stretch>
            <a:fillRect/>
          </a:stretch>
        </p:blipFill>
        <p:spPr>
          <a:xfrm>
            <a:off x="3895106" y="2363189"/>
            <a:ext cx="7837803" cy="4263241"/>
          </a:xfrm>
          <a:prstGeom prst="rect">
            <a:avLst/>
          </a:prstGeom>
        </p:spPr>
      </p:pic>
    </p:spTree>
    <p:extLst>
      <p:ext uri="{BB962C8B-B14F-4D97-AF65-F5344CB8AC3E}">
        <p14:creationId xmlns:p14="http://schemas.microsoft.com/office/powerpoint/2010/main" val="7766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838A5-4652-F43F-86D3-CF3DA92EFB2A}"/>
              </a:ext>
            </a:extLst>
          </p:cNvPr>
          <p:cNvSpPr>
            <a:spLocks noGrp="1"/>
          </p:cNvSpPr>
          <p:nvPr>
            <p:ph type="title"/>
          </p:nvPr>
        </p:nvSpPr>
        <p:spPr>
          <a:xfrm>
            <a:off x="498764" y="973668"/>
            <a:ext cx="9417603" cy="706964"/>
          </a:xfrm>
        </p:spPr>
        <p:txBody>
          <a:bodyPr/>
          <a:lstStyle/>
          <a:p>
            <a:r>
              <a:rPr lang="en-GB" sz="2400" dirty="0">
                <a:latin typeface="Times New Roman" panose="02020603050405020304" pitchFamily="18" charset="0"/>
                <a:cs typeface="Times New Roman" panose="02020603050405020304" pitchFamily="18" charset="0"/>
              </a:rPr>
              <a:t>TEST CASE: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E713CD-0DA3-F513-932C-0251D2401DD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LOGIN</a:t>
            </a:r>
          </a:p>
          <a:p>
            <a:r>
              <a:rPr lang="en-GB" dirty="0">
                <a:latin typeface="Times New Roman" panose="02020603050405020304" pitchFamily="18" charset="0"/>
                <a:cs typeface="Times New Roman" panose="02020603050405020304" pitchFamily="18" charset="0"/>
              </a:rPr>
              <a:t>USER LOGIN DETALIS</a:t>
            </a:r>
          </a:p>
          <a:p>
            <a:r>
              <a:rPr lang="en-GB" dirty="0">
                <a:latin typeface="Times New Roman" panose="02020603050405020304" pitchFamily="18" charset="0"/>
                <a:cs typeface="Times New Roman" panose="02020603050405020304" pitchFamily="18" charset="0"/>
              </a:rPr>
              <a:t>MOBILE NUMBER</a:t>
            </a:r>
          </a:p>
          <a:p>
            <a:r>
              <a:rPr lang="en-GB" dirty="0">
                <a:latin typeface="Times New Roman" panose="02020603050405020304" pitchFamily="18" charset="0"/>
                <a:cs typeface="Times New Roman" panose="02020603050405020304" pitchFamily="18" charset="0"/>
              </a:rPr>
              <a:t>SMS &amp; MESSAGE</a:t>
            </a:r>
          </a:p>
          <a:p>
            <a:r>
              <a:rPr lang="en-GB" dirty="0">
                <a:latin typeface="Times New Roman" panose="02020603050405020304" pitchFamily="18" charset="0"/>
                <a:cs typeface="Times New Roman" panose="02020603050405020304" pitchFamily="18" charset="0"/>
              </a:rPr>
              <a:t>LOCATION</a:t>
            </a:r>
          </a:p>
          <a:p>
            <a:r>
              <a:rPr lang="en-GB" dirty="0">
                <a:latin typeface="Times New Roman" panose="02020603050405020304" pitchFamily="18" charset="0"/>
                <a:cs typeface="Times New Roman" panose="02020603050405020304" pitchFamily="18" charset="0"/>
              </a:rPr>
              <a:t>REPLY FOR MESSAGE </a:t>
            </a:r>
          </a:p>
          <a:p>
            <a:r>
              <a:rPr lang="en-GB" dirty="0">
                <a:latin typeface="Times New Roman" panose="02020603050405020304" pitchFamily="18" charset="0"/>
                <a:cs typeface="Times New Roman" panose="02020603050405020304" pitchFamily="18" charset="0"/>
              </a:rPr>
              <a:t>FINDING SEVERS</a:t>
            </a:r>
          </a:p>
          <a:p>
            <a:r>
              <a:rPr lang="en-GB" dirty="0">
                <a:latin typeface="Times New Roman" panose="02020603050405020304" pitchFamily="18" charset="0"/>
                <a:cs typeface="Times New Roman" panose="02020603050405020304" pitchFamily="18" charset="0"/>
              </a:rPr>
              <a:t>REPORT LOCATION</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00F4565-CF72-9045-5D9D-05D2C13BF701}"/>
              </a:ext>
            </a:extLst>
          </p:cNvPr>
          <p:cNvPicPr>
            <a:picLocks noChangeAspect="1"/>
          </p:cNvPicPr>
          <p:nvPr/>
        </p:nvPicPr>
        <p:blipFill>
          <a:blip r:embed="rId2"/>
          <a:stretch>
            <a:fillRect/>
          </a:stretch>
        </p:blipFill>
        <p:spPr>
          <a:xfrm>
            <a:off x="4177994" y="2388733"/>
            <a:ext cx="7436073" cy="4202072"/>
          </a:xfrm>
          <a:prstGeom prst="rect">
            <a:avLst/>
          </a:prstGeom>
        </p:spPr>
      </p:pic>
    </p:spTree>
    <p:extLst>
      <p:ext uri="{BB962C8B-B14F-4D97-AF65-F5344CB8AC3E}">
        <p14:creationId xmlns:p14="http://schemas.microsoft.com/office/powerpoint/2010/main" val="402178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1617D-599B-E838-1C72-BCDE41D30AAA}"/>
              </a:ext>
            </a:extLst>
          </p:cNvPr>
          <p:cNvSpPr>
            <a:spLocks noGrp="1"/>
          </p:cNvSpPr>
          <p:nvPr>
            <p:ph type="title"/>
          </p:nvPr>
        </p:nvSpPr>
        <p:spPr>
          <a:xfrm>
            <a:off x="451262" y="397823"/>
            <a:ext cx="9465105" cy="1668483"/>
          </a:xfrm>
        </p:spPr>
        <p:txBody>
          <a:bodyPr/>
          <a:lstStyle/>
          <a:p>
            <a:r>
              <a:rPr lang="en-GB" sz="2400" dirty="0">
                <a:solidFill>
                  <a:schemeClr val="bg1"/>
                </a:solidFill>
                <a:latin typeface="Times New Roman" panose="02020603050405020304" pitchFamily="18" charset="0"/>
                <a:cs typeface="Times New Roman" panose="02020603050405020304" pitchFamily="18" charset="0"/>
              </a:rPr>
              <a:t>FLOW CHAT</a:t>
            </a:r>
            <a:r>
              <a:rPr lang="en-GB" sz="2400" dirty="0">
                <a:latin typeface="Times New Roman" panose="02020603050405020304" pitchFamily="18" charset="0"/>
                <a:cs typeface="Times New Roman" panose="02020603050405020304" pitchFamily="18" charset="0"/>
              </a:rPr>
              <a:t>:</a:t>
            </a:r>
            <a:r>
              <a:rPr lang="en-GB" dirty="0"/>
              <a:t> </a:t>
            </a:r>
            <a:endParaRPr lang="en-IN" dirty="0"/>
          </a:p>
        </p:txBody>
      </p:sp>
      <p:pic>
        <p:nvPicPr>
          <p:cNvPr id="6" name="Picture 5">
            <a:extLst>
              <a:ext uri="{FF2B5EF4-FFF2-40B4-BE49-F238E27FC236}">
                <a16:creationId xmlns:a16="http://schemas.microsoft.com/office/drawing/2014/main" xmlns="" id="{D1019A3A-70EA-D0B2-DA78-243084D9596D}"/>
              </a:ext>
            </a:extLst>
          </p:cNvPr>
          <p:cNvPicPr>
            <a:picLocks noChangeAspect="1"/>
          </p:cNvPicPr>
          <p:nvPr/>
        </p:nvPicPr>
        <p:blipFill>
          <a:blip r:embed="rId2"/>
          <a:stretch>
            <a:fillRect/>
          </a:stretch>
        </p:blipFill>
        <p:spPr>
          <a:xfrm>
            <a:off x="623455" y="2351314"/>
            <a:ext cx="11014363" cy="4336032"/>
          </a:xfrm>
          <a:prstGeom prst="rect">
            <a:avLst/>
          </a:prstGeom>
        </p:spPr>
      </p:pic>
    </p:spTree>
    <p:extLst>
      <p:ext uri="{BB962C8B-B14F-4D97-AF65-F5344CB8AC3E}">
        <p14:creationId xmlns:p14="http://schemas.microsoft.com/office/powerpoint/2010/main" val="209820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7C4D5-7040-550A-3D6C-1299F93BCC0C}"/>
              </a:ext>
            </a:extLst>
          </p:cNvPr>
          <p:cNvSpPr>
            <a:spLocks noGrp="1"/>
          </p:cNvSpPr>
          <p:nvPr>
            <p:ph type="title"/>
          </p:nvPr>
        </p:nvSpPr>
        <p:spPr>
          <a:xfrm>
            <a:off x="457200" y="973668"/>
            <a:ext cx="9459167" cy="706964"/>
          </a:xfrm>
        </p:spPr>
        <p:txBody>
          <a:bodyPr/>
          <a:lstStyle/>
          <a:p>
            <a:r>
              <a:rPr lang="en-GB" sz="2400" dirty="0">
                <a:latin typeface="Times New Roman" panose="02020603050405020304" pitchFamily="18" charset="0"/>
                <a:cs typeface="Times New Roman" panose="02020603050405020304" pitchFamily="18" charset="0"/>
              </a:rPr>
              <a:t>CONCEPT MAP:</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AE9F8B2-09CC-B262-22AE-CF4759CA206C}"/>
              </a:ext>
            </a:extLst>
          </p:cNvPr>
          <p:cNvPicPr>
            <a:picLocks noChangeAspect="1"/>
          </p:cNvPicPr>
          <p:nvPr/>
        </p:nvPicPr>
        <p:blipFill>
          <a:blip r:embed="rId2"/>
          <a:stretch>
            <a:fillRect/>
          </a:stretch>
        </p:blipFill>
        <p:spPr>
          <a:xfrm>
            <a:off x="0" y="2303813"/>
            <a:ext cx="12192000" cy="4429496"/>
          </a:xfrm>
          <a:prstGeom prst="rect">
            <a:avLst/>
          </a:prstGeom>
        </p:spPr>
      </p:pic>
    </p:spTree>
    <p:extLst>
      <p:ext uri="{BB962C8B-B14F-4D97-AF65-F5344CB8AC3E}">
        <p14:creationId xmlns:p14="http://schemas.microsoft.com/office/powerpoint/2010/main" val="1409505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628</TotalTime>
  <Words>725</Words>
  <Application>Microsoft Office PowerPoint</Application>
  <PresentationFormat>Custom</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MOBILE APPLICATION FOR WOMEN SAFETY</vt:lpstr>
      <vt:lpstr>OBJECTIVES:</vt:lpstr>
      <vt:lpstr>ABSTRACT: </vt:lpstr>
      <vt:lpstr>ANDROID PROJECT IDEA:</vt:lpstr>
      <vt:lpstr>PROCEDURE:</vt:lpstr>
      <vt:lpstr>Tools/languages required:</vt:lpstr>
      <vt:lpstr>TEST CASE:</vt:lpstr>
      <vt:lpstr>FLOW CHAT: </vt:lpstr>
      <vt:lpstr>CONCEPT MAP:</vt:lpstr>
      <vt:lpstr>Applications Used</vt:lpstr>
      <vt:lpstr>APPIUM SERVER</vt:lpstr>
      <vt:lpstr>ANDROID STUDIO</vt:lpstr>
      <vt:lpstr>IMPLENTATION AND TESTING</vt:lpstr>
      <vt:lpstr>OUT PUT</vt:lpstr>
      <vt:lpstr>OUT PUT</vt:lpstr>
      <vt:lpstr>OUTPUT OF THE INTERFACE OF APPLICATION:</vt:lpstr>
      <vt:lpstr>Test case outcomes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FOR WOMEN SAFETY</dc:title>
  <dc:creator>achu ashish</dc:creator>
  <cp:lastModifiedBy>lenovo</cp:lastModifiedBy>
  <cp:revision>15</cp:revision>
  <dcterms:created xsi:type="dcterms:W3CDTF">2022-09-21T08:29:20Z</dcterms:created>
  <dcterms:modified xsi:type="dcterms:W3CDTF">2023-02-13T04:56:21Z</dcterms:modified>
</cp:coreProperties>
</file>