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91" d="100"/>
          <a:sy n="91" d="100"/>
        </p:scale>
        <p:origin x="3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415183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82482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1380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379132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2559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1905522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1347690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127316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194271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3FF76-D717-49E2-8AB6-4D5E99D390C8}" type="datetimeFigureOut">
              <a:rPr lang="en-IN" smtClean="0"/>
              <a:t>31-10-2020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138090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3FF76-D717-49E2-8AB6-4D5E99D390C8}"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417682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3FF76-D717-49E2-8AB6-4D5E99D390C8}" type="datetimeFigureOut">
              <a:rPr lang="en-IN" smtClean="0"/>
              <a:t>31-10-2020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195638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3FF76-D717-49E2-8AB6-4D5E99D390C8}" type="datetimeFigureOut">
              <a:rPr lang="en-IN" smtClean="0"/>
              <a:t>31-10-2020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49418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3FF76-D717-49E2-8AB6-4D5E99D390C8}" type="datetimeFigureOut">
              <a:rPr lang="en-IN" smtClean="0"/>
              <a:t>31-10-2020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223427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63FF76-D717-49E2-8AB6-4D5E99D390C8}"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8344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3FF76-D717-49E2-8AB6-4D5E99D390C8}" type="datetimeFigureOut">
              <a:rPr lang="en-IN" smtClean="0"/>
              <a:t>31-10-2020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DFC3E-DF3A-4628-9D33-3D71B1D37E28}" type="slidenum">
              <a:rPr lang="en-IN" smtClean="0"/>
              <a:t>‹#›</a:t>
            </a:fld>
            <a:endParaRPr lang="en-IN"/>
          </a:p>
        </p:txBody>
      </p:sp>
    </p:spTree>
    <p:extLst>
      <p:ext uri="{BB962C8B-B14F-4D97-AF65-F5344CB8AC3E}">
        <p14:creationId xmlns:p14="http://schemas.microsoft.com/office/powerpoint/2010/main" val="64377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63FF76-D717-49E2-8AB6-4D5E99D390C8}" type="datetimeFigureOut">
              <a:rPr lang="en-IN" smtClean="0"/>
              <a:t>31-10-2020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0DFC3E-DF3A-4628-9D33-3D71B1D37E28}" type="slidenum">
              <a:rPr lang="en-IN" smtClean="0"/>
              <a:t>‹#›</a:t>
            </a:fld>
            <a:endParaRPr lang="en-IN"/>
          </a:p>
        </p:txBody>
      </p:sp>
    </p:spTree>
    <p:extLst>
      <p:ext uri="{BB962C8B-B14F-4D97-AF65-F5344CB8AC3E}">
        <p14:creationId xmlns:p14="http://schemas.microsoft.com/office/powerpoint/2010/main" val="2856444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C536-CCFB-4589-A7C9-BD115BA26909}"/>
              </a:ext>
            </a:extLst>
          </p:cNvPr>
          <p:cNvSpPr>
            <a:spLocks noGrp="1"/>
          </p:cNvSpPr>
          <p:nvPr>
            <p:ph type="ctrTitle"/>
          </p:nvPr>
        </p:nvSpPr>
        <p:spPr>
          <a:xfrm>
            <a:off x="4273063" y="2168385"/>
            <a:ext cx="3311946" cy="2521229"/>
          </a:xfrm>
        </p:spPr>
        <p:txBody>
          <a:bodyPr>
            <a:noAutofit/>
          </a:bodyPr>
          <a:lstStyle/>
          <a:p>
            <a:pPr algn="ctr"/>
            <a:r>
              <a:rPr lang="en-US" sz="8000" b="1" dirty="0">
                <a:solidFill>
                  <a:schemeClr val="accent1">
                    <a:lumMod val="75000"/>
                  </a:schemeClr>
                </a:solidFill>
                <a:latin typeface="Bahnschrift SemiBold" panose="020B0502040204020203" pitchFamily="34" charset="0"/>
                <a:cs typeface="Arial" panose="020B0604020202020204" pitchFamily="34" charset="0"/>
              </a:rPr>
              <a:t>6G </a:t>
            </a:r>
            <a:br>
              <a:rPr lang="en-US" sz="8000" b="1" dirty="0">
                <a:solidFill>
                  <a:schemeClr val="accent1">
                    <a:lumMod val="75000"/>
                  </a:schemeClr>
                </a:solidFill>
                <a:latin typeface="Bahnschrift SemiBold" panose="020B0502040204020203" pitchFamily="34" charset="0"/>
                <a:cs typeface="Arial" panose="020B0604020202020204" pitchFamily="34" charset="0"/>
              </a:rPr>
            </a:br>
            <a:r>
              <a:rPr lang="en-US" sz="8000" b="1" dirty="0">
                <a:solidFill>
                  <a:schemeClr val="accent1">
                    <a:lumMod val="75000"/>
                  </a:schemeClr>
                </a:solidFill>
                <a:latin typeface="Bahnschrift SemiBold" panose="020B0502040204020203" pitchFamily="34" charset="0"/>
                <a:cs typeface="Arial" panose="020B0604020202020204" pitchFamily="34" charset="0"/>
              </a:rPr>
              <a:t>Vision</a:t>
            </a:r>
            <a:endParaRPr lang="en-IN" sz="8000" b="1" dirty="0">
              <a:solidFill>
                <a:schemeClr val="accent1">
                  <a:lumMod val="75000"/>
                </a:schemeClr>
              </a:solidFill>
              <a:latin typeface="Bahnschrift SemiBold"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E10030B7-E784-455D-A612-D7B794C6B475}"/>
              </a:ext>
            </a:extLst>
          </p:cNvPr>
          <p:cNvSpPr>
            <a:spLocks noGrp="1"/>
          </p:cNvSpPr>
          <p:nvPr>
            <p:ph type="subTitle" idx="1"/>
          </p:nvPr>
        </p:nvSpPr>
        <p:spPr>
          <a:xfrm>
            <a:off x="8677457" y="5123793"/>
            <a:ext cx="2541168" cy="1018873"/>
          </a:xfrm>
        </p:spPr>
        <p:txBody>
          <a:bodyPr>
            <a:noAutofit/>
          </a:bodyPr>
          <a:lstStyle/>
          <a:p>
            <a:r>
              <a:rPr lang="en-IN" sz="2400" dirty="0"/>
              <a:t>Presented by </a:t>
            </a:r>
          </a:p>
          <a:p>
            <a:r>
              <a:rPr lang="en-IN" sz="2400" dirty="0">
                <a:solidFill>
                  <a:srgbClr val="FF0000"/>
                </a:solidFill>
              </a:rPr>
              <a:t>Bharathwaj.M</a:t>
            </a:r>
          </a:p>
        </p:txBody>
      </p:sp>
      <p:pic>
        <p:nvPicPr>
          <p:cNvPr id="14" name="Picture 13">
            <a:extLst>
              <a:ext uri="{FF2B5EF4-FFF2-40B4-BE49-F238E27FC236}">
                <a16:creationId xmlns:a16="http://schemas.microsoft.com/office/drawing/2014/main" id="{EABA172C-14E1-465C-ABB4-EAEC26F09EE5}"/>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rot="2416609">
            <a:off x="6021784" y="1095338"/>
            <a:ext cx="1741103" cy="1741103"/>
          </a:xfrm>
          <a:prstGeom prst="rect">
            <a:avLst/>
          </a:prstGeom>
        </p:spPr>
      </p:pic>
    </p:spTree>
    <p:extLst>
      <p:ext uri="{BB962C8B-B14F-4D97-AF65-F5344CB8AC3E}">
        <p14:creationId xmlns:p14="http://schemas.microsoft.com/office/powerpoint/2010/main" val="327520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6D79-35FD-459C-AAEC-0FCCE981163D}"/>
              </a:ext>
            </a:extLst>
          </p:cNvPr>
          <p:cNvSpPr>
            <a:spLocks noGrp="1"/>
          </p:cNvSpPr>
          <p:nvPr>
            <p:ph type="title"/>
          </p:nvPr>
        </p:nvSpPr>
        <p:spPr/>
        <p:txBody>
          <a:bodyPr>
            <a:normAutofit/>
          </a:bodyPr>
          <a:lstStyle/>
          <a:p>
            <a:r>
              <a:rPr lang="en-US" sz="4000" dirty="0">
                <a:solidFill>
                  <a:srgbClr val="FF0000"/>
                </a:solidFill>
              </a:rPr>
              <a:t>What is 6G? </a:t>
            </a:r>
            <a:endParaRPr lang="en-IN" sz="4000" dirty="0">
              <a:solidFill>
                <a:srgbClr val="FF0000"/>
              </a:solidFill>
            </a:endParaRPr>
          </a:p>
        </p:txBody>
      </p:sp>
      <p:sp>
        <p:nvSpPr>
          <p:cNvPr id="3" name="Content Placeholder 2">
            <a:extLst>
              <a:ext uri="{FF2B5EF4-FFF2-40B4-BE49-F238E27FC236}">
                <a16:creationId xmlns:a16="http://schemas.microsoft.com/office/drawing/2014/main" id="{D439B8CE-5F48-4C88-ABBE-2CAA6EA67CA6}"/>
              </a:ext>
            </a:extLst>
          </p:cNvPr>
          <p:cNvSpPr>
            <a:spLocks noGrp="1"/>
          </p:cNvSpPr>
          <p:nvPr>
            <p:ph idx="1"/>
          </p:nvPr>
        </p:nvSpPr>
        <p:spPr>
          <a:xfrm>
            <a:off x="677334" y="1574801"/>
            <a:ext cx="8596668" cy="4466562"/>
          </a:xfrm>
        </p:spPr>
        <p:txBody>
          <a:bodyPr>
            <a:normAutofit/>
          </a:bodyPr>
          <a:lstStyle/>
          <a:p>
            <a:r>
              <a:rPr lang="en-US" sz="2000" dirty="0"/>
              <a:t>6G is the successor to 5G cellular technology -- 6G networks will be able to use higher frequencies than 5G networks and provide substantially higher capacity and much lower latency. One of the goals of the 6G Internet will be to support one micro-second latency communications.</a:t>
            </a:r>
          </a:p>
          <a:p>
            <a:r>
              <a:rPr lang="en-US" sz="2000" dirty="0"/>
              <a:t>The 6G technology market is expected to facilitate large improvements in the areas of imaging, presence technology and location awareness. Working in conjunction with artificial intelligence (AI), the computational infrastructure of 6G will be able to autonomously determine the best location for computing to occur.</a:t>
            </a:r>
            <a:endParaRPr lang="en-IN" sz="2000" dirty="0"/>
          </a:p>
        </p:txBody>
      </p:sp>
      <p:pic>
        <p:nvPicPr>
          <p:cNvPr id="5" name="Picture 4">
            <a:extLst>
              <a:ext uri="{FF2B5EF4-FFF2-40B4-BE49-F238E27FC236}">
                <a16:creationId xmlns:a16="http://schemas.microsoft.com/office/drawing/2014/main" id="{4C06D19E-1EE0-4313-8D92-7C92C7F23801}"/>
              </a:ext>
            </a:extLst>
          </p:cNvPr>
          <p:cNvPicPr>
            <a:picLocks noChangeAspect="1"/>
          </p:cNvPicPr>
          <p:nvPr/>
        </p:nvPicPr>
        <p:blipFill rotWithShape="1">
          <a:blip r:embed="rId2"/>
          <a:srcRect l="14042" r="14826"/>
          <a:stretch/>
        </p:blipFill>
        <p:spPr>
          <a:xfrm>
            <a:off x="9274002" y="2256834"/>
            <a:ext cx="2572951" cy="2033811"/>
          </a:xfrm>
          <a:prstGeom prst="rect">
            <a:avLst/>
          </a:prstGeom>
        </p:spPr>
      </p:pic>
    </p:spTree>
    <p:extLst>
      <p:ext uri="{BB962C8B-B14F-4D97-AF65-F5344CB8AC3E}">
        <p14:creationId xmlns:p14="http://schemas.microsoft.com/office/powerpoint/2010/main" val="80489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AD6C-53AA-45D7-816C-AD19358A2747}"/>
              </a:ext>
            </a:extLst>
          </p:cNvPr>
          <p:cNvSpPr>
            <a:spLocks noGrp="1"/>
          </p:cNvSpPr>
          <p:nvPr>
            <p:ph type="title"/>
          </p:nvPr>
        </p:nvSpPr>
        <p:spPr/>
        <p:txBody>
          <a:bodyPr>
            <a:normAutofit/>
          </a:bodyPr>
          <a:lstStyle/>
          <a:p>
            <a:r>
              <a:rPr lang="en-US" sz="4000" dirty="0">
                <a:solidFill>
                  <a:srgbClr val="FF0000"/>
                </a:solidFill>
              </a:rPr>
              <a:t>Advantages of 6G over 5G</a:t>
            </a:r>
            <a:br>
              <a:rPr lang="en-US" sz="4000" dirty="0">
                <a:solidFill>
                  <a:srgbClr val="FF0000"/>
                </a:solidFill>
              </a:rPr>
            </a:br>
            <a:endParaRPr lang="en-IN" sz="4000" dirty="0">
              <a:solidFill>
                <a:srgbClr val="FF0000"/>
              </a:solidFill>
            </a:endParaRPr>
          </a:p>
        </p:txBody>
      </p:sp>
      <p:sp>
        <p:nvSpPr>
          <p:cNvPr id="3" name="Content Placeholder 2">
            <a:extLst>
              <a:ext uri="{FF2B5EF4-FFF2-40B4-BE49-F238E27FC236}">
                <a16:creationId xmlns:a16="http://schemas.microsoft.com/office/drawing/2014/main" id="{E5A80C3C-97A4-4F90-8E29-BB06182975E9}"/>
              </a:ext>
            </a:extLst>
          </p:cNvPr>
          <p:cNvSpPr>
            <a:spLocks noGrp="1"/>
          </p:cNvSpPr>
          <p:nvPr>
            <p:ph idx="1"/>
          </p:nvPr>
        </p:nvSpPr>
        <p:spPr>
          <a:xfrm>
            <a:off x="677334" y="1488613"/>
            <a:ext cx="8596668" cy="3880773"/>
          </a:xfrm>
        </p:spPr>
        <p:txBody>
          <a:bodyPr>
            <a:normAutofit/>
          </a:bodyPr>
          <a:lstStyle/>
          <a:p>
            <a:r>
              <a:rPr lang="en-US" sz="2000" dirty="0"/>
              <a:t>6G is expected to support data rates of 1 terabyte per second (</a:t>
            </a:r>
            <a:r>
              <a:rPr lang="en-US" sz="2000" dirty="0" err="1"/>
              <a:t>Tbps</a:t>
            </a:r>
            <a:r>
              <a:rPr lang="en-US" sz="2000" dirty="0"/>
              <a:t>). This level of capacity and latency will be unprecedented and will extend the performance of 5G applications along with expanding the scope of capabilities in support of increasingly new and innovative applications across the realms of wireless connectivity, cognition, sensing and imaging,holograms,improve</a:t>
            </a:r>
            <a:r>
              <a:rPr lang="en-IN" sz="2000" dirty="0"/>
              <a:t>d robot surgery from a long distance</a:t>
            </a:r>
          </a:p>
        </p:txBody>
      </p:sp>
      <p:pic>
        <p:nvPicPr>
          <p:cNvPr id="4" name="Picture 3">
            <a:extLst>
              <a:ext uri="{FF2B5EF4-FFF2-40B4-BE49-F238E27FC236}">
                <a16:creationId xmlns:a16="http://schemas.microsoft.com/office/drawing/2014/main" id="{D731C330-3700-4382-8E18-F955FA86E812}"/>
              </a:ext>
            </a:extLst>
          </p:cNvPr>
          <p:cNvPicPr>
            <a:picLocks noChangeAspect="1"/>
          </p:cNvPicPr>
          <p:nvPr/>
        </p:nvPicPr>
        <p:blipFill rotWithShape="1">
          <a:blip r:embed="rId2"/>
          <a:srcRect l="12008" t="8390" r="6890" b="7062"/>
          <a:stretch/>
        </p:blipFill>
        <p:spPr>
          <a:xfrm>
            <a:off x="3033346" y="3355730"/>
            <a:ext cx="4229100" cy="3377121"/>
          </a:xfrm>
          <a:prstGeom prst="rect">
            <a:avLst/>
          </a:prstGeom>
        </p:spPr>
      </p:pic>
    </p:spTree>
    <p:extLst>
      <p:ext uri="{BB962C8B-B14F-4D97-AF65-F5344CB8AC3E}">
        <p14:creationId xmlns:p14="http://schemas.microsoft.com/office/powerpoint/2010/main" val="141427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6634-26B2-44CE-BFC3-27A6E986C232}"/>
              </a:ext>
            </a:extLst>
          </p:cNvPr>
          <p:cNvSpPr>
            <a:spLocks noGrp="1"/>
          </p:cNvSpPr>
          <p:nvPr>
            <p:ph type="title"/>
          </p:nvPr>
        </p:nvSpPr>
        <p:spPr/>
        <p:txBody>
          <a:bodyPr>
            <a:noAutofit/>
          </a:bodyPr>
          <a:lstStyle/>
          <a:p>
            <a:r>
              <a:rPr lang="en-US" dirty="0">
                <a:solidFill>
                  <a:srgbClr val="FF0000"/>
                </a:solidFill>
              </a:rPr>
              <a:t>Why are people talking about 6G already?</a:t>
            </a:r>
            <a:br>
              <a:rPr lang="en-US"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DFF11CFB-D115-4E50-B5ED-AC9A7548CEE1}"/>
              </a:ext>
            </a:extLst>
          </p:cNvPr>
          <p:cNvSpPr>
            <a:spLocks noGrp="1"/>
          </p:cNvSpPr>
          <p:nvPr>
            <p:ph idx="1"/>
          </p:nvPr>
        </p:nvSpPr>
        <p:spPr>
          <a:xfrm>
            <a:off x="630575" y="1995854"/>
            <a:ext cx="8690186" cy="4252546"/>
          </a:xfrm>
        </p:spPr>
        <p:txBody>
          <a:bodyPr/>
          <a:lstStyle/>
          <a:p>
            <a:r>
              <a:rPr lang="en-US" dirty="0"/>
              <a:t>Samsung is already outlining its plans. Samsung has started to publicize its direction for 6G, the next generation of wireless networks likely to supersede 5G sometime in the next decade. The company joins Nokia and a few other organizations that are exploring the upgrade.</a:t>
            </a:r>
          </a:p>
          <a:p>
            <a:r>
              <a:rPr lang="en-US" dirty="0"/>
              <a:t>On July 14, Samsung released a white paper entitled “The Next Hyper-Connected Experience for All.” outlining the company’s vision for the next generation communication system, namely </a:t>
            </a:r>
            <a:r>
              <a:rPr lang="en-US" dirty="0">
                <a:solidFill>
                  <a:srgbClr val="FF0000"/>
                </a:solidFill>
              </a:rPr>
              <a:t>6G</a:t>
            </a:r>
            <a:r>
              <a:rPr lang="en-US" dirty="0"/>
              <a:t>.</a:t>
            </a:r>
          </a:p>
          <a:p>
            <a:r>
              <a:rPr lang="en-IN" dirty="0"/>
              <a:t>Samsung says “</a:t>
            </a:r>
            <a:r>
              <a:rPr lang="en-US" b="0" i="0" dirty="0">
                <a:solidFill>
                  <a:srgbClr val="191919"/>
                </a:solidFill>
                <a:effectLst/>
                <a:latin typeface="Source Sans Pro" panose="020B0503030403020204" pitchFamily="34" charset="0"/>
              </a:rPr>
              <a:t>6G features will include better spectral and energy efficiency and a requirement for trustworthiness that, “addresses the security and privacy issues arising from the widespread use of user data and AI technologies. This sparks a interest to tech gurus</a:t>
            </a:r>
            <a:r>
              <a:rPr lang="en-US" dirty="0">
                <a:solidFill>
                  <a:srgbClr val="191919"/>
                </a:solidFill>
                <a:latin typeface="Source Sans Pro" panose="020B0503030403020204" pitchFamily="34" charset="0"/>
              </a:rPr>
              <a:t> an</a:t>
            </a:r>
            <a:r>
              <a:rPr lang="en-IN" dirty="0"/>
              <a:t>d</a:t>
            </a:r>
            <a:r>
              <a:rPr lang="en-US" dirty="0">
                <a:solidFill>
                  <a:srgbClr val="191919"/>
                </a:solidFill>
                <a:latin typeface="Source Sans Pro" panose="020B0503030403020204" pitchFamily="34" charset="0"/>
              </a:rPr>
              <a:t> others.</a:t>
            </a:r>
            <a:endParaRPr lang="en-US" b="0" i="0" dirty="0">
              <a:solidFill>
                <a:srgbClr val="191919"/>
              </a:solidFill>
              <a:effectLst/>
              <a:latin typeface="Source Sans Pro" panose="020B0503030403020204" pitchFamily="34" charset="0"/>
            </a:endParaRPr>
          </a:p>
          <a:p>
            <a:endParaRPr lang="en-IN" dirty="0"/>
          </a:p>
        </p:txBody>
      </p:sp>
      <p:pic>
        <p:nvPicPr>
          <p:cNvPr id="8" name="Picture 7">
            <a:extLst>
              <a:ext uri="{FF2B5EF4-FFF2-40B4-BE49-F238E27FC236}">
                <a16:creationId xmlns:a16="http://schemas.microsoft.com/office/drawing/2014/main" id="{252D5A80-9440-4D95-B30D-A3986CD5DF5D}"/>
              </a:ext>
            </a:extLst>
          </p:cNvPr>
          <p:cNvPicPr>
            <a:picLocks noChangeAspect="1"/>
          </p:cNvPicPr>
          <p:nvPr/>
        </p:nvPicPr>
        <p:blipFill rotWithShape="1">
          <a:blip r:embed="rId2"/>
          <a:srcRect l="23942" r="24945"/>
          <a:stretch/>
        </p:blipFill>
        <p:spPr>
          <a:xfrm>
            <a:off x="9367520" y="1930400"/>
            <a:ext cx="2358161" cy="3349423"/>
          </a:xfrm>
          <a:prstGeom prst="rect">
            <a:avLst/>
          </a:prstGeom>
        </p:spPr>
      </p:pic>
    </p:spTree>
    <p:extLst>
      <p:ext uri="{BB962C8B-B14F-4D97-AF65-F5344CB8AC3E}">
        <p14:creationId xmlns:p14="http://schemas.microsoft.com/office/powerpoint/2010/main" val="162019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1E3F-11CF-41EF-BC1F-CA82E04FBD32}"/>
              </a:ext>
            </a:extLst>
          </p:cNvPr>
          <p:cNvSpPr>
            <a:spLocks noGrp="1"/>
          </p:cNvSpPr>
          <p:nvPr>
            <p:ph type="title"/>
          </p:nvPr>
        </p:nvSpPr>
        <p:spPr/>
        <p:txBody>
          <a:bodyPr>
            <a:normAutofit/>
          </a:bodyPr>
          <a:lstStyle/>
          <a:p>
            <a:r>
              <a:rPr lang="en-US" sz="4000" dirty="0">
                <a:solidFill>
                  <a:srgbClr val="FF0000"/>
                </a:solidFill>
              </a:rPr>
              <a:t>When can we expect?</a:t>
            </a:r>
            <a:endParaRPr lang="en-IN" sz="4000" dirty="0">
              <a:solidFill>
                <a:srgbClr val="FF0000"/>
              </a:solidFill>
            </a:endParaRPr>
          </a:p>
        </p:txBody>
      </p:sp>
      <p:sp>
        <p:nvSpPr>
          <p:cNvPr id="3" name="Content Placeholder 2">
            <a:extLst>
              <a:ext uri="{FF2B5EF4-FFF2-40B4-BE49-F238E27FC236}">
                <a16:creationId xmlns:a16="http://schemas.microsoft.com/office/drawing/2014/main" id="{5B75BABF-5746-4696-8EE6-FC2FDC2C87A2}"/>
              </a:ext>
            </a:extLst>
          </p:cNvPr>
          <p:cNvSpPr>
            <a:spLocks noGrp="1"/>
          </p:cNvSpPr>
          <p:nvPr>
            <p:ph idx="1"/>
          </p:nvPr>
        </p:nvSpPr>
        <p:spPr>
          <a:xfrm>
            <a:off x="677334" y="1658433"/>
            <a:ext cx="7758814" cy="3076999"/>
          </a:xfrm>
        </p:spPr>
        <p:txBody>
          <a:bodyPr/>
          <a:lstStyle/>
          <a:p>
            <a:r>
              <a:rPr lang="en-US" dirty="0"/>
              <a:t>Samsung expects that the completion of the 6G standard and its earliest commercialization date could be as early as 2028, while mass commercialization may occur around 2030. Both humans and machines will be the main users of 6G, and 6G will be characterized by provision of advanced services such as truly immersive extended reality (XR), high-fidelity mobile hologram and digital replica.</a:t>
            </a:r>
          </a:p>
          <a:p>
            <a:endParaRPr lang="en-IN" dirty="0"/>
          </a:p>
        </p:txBody>
      </p:sp>
      <p:pic>
        <p:nvPicPr>
          <p:cNvPr id="1026" name="Picture 2">
            <a:extLst>
              <a:ext uri="{FF2B5EF4-FFF2-40B4-BE49-F238E27FC236}">
                <a16:creationId xmlns:a16="http://schemas.microsoft.com/office/drawing/2014/main" id="{B6E90D3B-698B-475F-A5DE-03BDC89DC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233" y="3441326"/>
            <a:ext cx="5128332" cy="307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3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396</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Bahnschrift SemiBold</vt:lpstr>
      <vt:lpstr>Source Sans Pro</vt:lpstr>
      <vt:lpstr>Trebuchet MS</vt:lpstr>
      <vt:lpstr>Wingdings 3</vt:lpstr>
      <vt:lpstr>Facet</vt:lpstr>
      <vt:lpstr>6G  Vision</vt:lpstr>
      <vt:lpstr>What is 6G? </vt:lpstr>
      <vt:lpstr>Advantages of 6G over 5G </vt:lpstr>
      <vt:lpstr>Why are people talking about 6G already? </vt:lpstr>
      <vt:lpstr>When can we expect?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6G Vision</dc:title>
  <dc:creator>Bharathwaj Supreme</dc:creator>
  <cp:lastModifiedBy>Bharathwaj Supreme</cp:lastModifiedBy>
  <cp:revision>11</cp:revision>
  <dcterms:created xsi:type="dcterms:W3CDTF">2020-10-30T06:26:22Z</dcterms:created>
  <dcterms:modified xsi:type="dcterms:W3CDTF">2020-10-31T04:10:12Z</dcterms:modified>
</cp:coreProperties>
</file>