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Degrees of comparison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Positive Degree</a:t>
            </a:r>
            <a:endParaRPr lang="en-GB"/>
          </a:p>
        </p:txBody>
      </p:sp>
      <p:sp>
        <p:nvSpPr>
          <p:cNvPr id="1048607" name="Content Placeholder 104860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GB"/>
              <a:t>Used when one person or thing is talked of..</a:t>
            </a:r>
            <a:endParaRPr lang="en-GB"/>
          </a:p>
          <a:p>
            <a:r>
              <a:rPr lang="en-US" altLang="en-GB"/>
              <a:t>He is a tall man.</a:t>
            </a:r>
            <a:endParaRPr lang="en-GB"/>
          </a:p>
          <a:p>
            <a:r>
              <a:rPr lang="en-US" altLang="en-GB"/>
              <a:t>Exception:</a:t>
            </a:r>
            <a:endParaRPr lang="en-GB"/>
          </a:p>
          <a:p>
            <a:r>
              <a:rPr lang="en-US" altLang="en-GB"/>
              <a:t>It is used rarely to talk about two persons or things</a:t>
            </a:r>
            <a:endParaRPr lang="en-GB"/>
          </a:p>
          <a:p>
            <a:r>
              <a:rPr lang="en-US" altLang="en-GB"/>
              <a:t>Your house is not as big as mine.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Comparative Degree</a:t>
            </a:r>
            <a:endParaRPr lang="en-GB"/>
          </a:p>
        </p:txBody>
      </p:sp>
      <p:sp>
        <p:nvSpPr>
          <p:cNvPr id="1048609" name="Content Placeholder 104860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GB"/>
              <a:t>Used when two persons or thimgs are talked of.</a:t>
            </a:r>
            <a:endParaRPr lang="en-GB"/>
          </a:p>
          <a:p>
            <a:r>
              <a:rPr lang="en-US" altLang="en-GB"/>
              <a:t>Comparison can be used only between two similar things. 'er' is added to words to form comparative.</a:t>
            </a:r>
            <a:endParaRPr lang="en-GB"/>
          </a:p>
          <a:p>
            <a:r>
              <a:rPr lang="en-US" altLang="en-GB"/>
              <a:t>This house is bigger than that one.</a:t>
            </a:r>
            <a:endParaRPr lang="en-GB"/>
          </a:p>
          <a:p>
            <a:r>
              <a:rPr lang="en-US" altLang="en-GB"/>
              <a:t>'More' is added to form comparative degree with words containing more than two syllables.</a:t>
            </a:r>
            <a:endParaRPr lang="en-GB"/>
          </a:p>
          <a:p>
            <a:r>
              <a:rPr lang="en-US" altLang="en-GB"/>
              <a:t>He is more intelligent than his brother.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Superlative Degree</a:t>
            </a:r>
            <a:endParaRPr lang="en-GB"/>
          </a:p>
        </p:txBody>
      </p:sp>
      <p:sp>
        <p:nvSpPr>
          <p:cNvPr id="1048611" name="Content Placeholder 10486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GB"/>
              <a:t>Used when comparison is made between more than two persons or things. </a:t>
            </a:r>
            <a:endParaRPr lang="en-GB"/>
          </a:p>
          <a:p>
            <a:r>
              <a:rPr lang="en-US" altLang="en-GB"/>
              <a:t>This is the biggest house in the street.</a:t>
            </a:r>
            <a:endParaRPr lang="en-GB"/>
          </a:p>
          <a:p>
            <a:r>
              <a:rPr lang="en-US" altLang="en-GB"/>
              <a:t>For words with more than two syllables, 'most 'is added before the adjective.</a:t>
            </a:r>
            <a:endParaRPr lang="en-GB"/>
          </a:p>
          <a:p>
            <a:r>
              <a:rPr lang="en-US" altLang="en-GB"/>
              <a:t>This is the most beautiful place I have ever visited.  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WRONG USAGE </a:t>
            </a:r>
            <a:endParaRPr lang="en-GB" dirty="0"/>
          </a:p>
        </p:txBody>
      </p:sp>
      <p:sp>
        <p:nvSpPr>
          <p:cNvPr id="1048613" name="Content Placeholder 10486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GB"/>
              <a:t>Double comparative or double superlative is not to be used.</a:t>
            </a:r>
            <a:endParaRPr lang="en-GB"/>
          </a:p>
          <a:p>
            <a:r>
              <a:rPr lang="en-US" altLang="en-GB"/>
              <a:t>More braver</a:t>
            </a:r>
            <a:endParaRPr lang="en-GB"/>
          </a:p>
          <a:p>
            <a:r>
              <a:rPr lang="en-US" altLang="en-GB"/>
              <a:t>Most wisest... such usages are wrong.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Exceptions</a:t>
            </a:r>
            <a:endParaRPr lang="en-GB"/>
          </a:p>
        </p:txBody>
      </p:sp>
      <p:sp>
        <p:nvSpPr>
          <p:cNvPr id="1048615" name="Content Placeholder 10486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GB" dirty="0"/>
              <a:t>1. Words like superior, inferior junior senior prefer are already adjectives of comparative degree. So more is not used before them. The preposition 'to' is added instead of 'than'</a:t>
            </a:r>
            <a:endParaRPr lang="en-GB" dirty="0"/>
          </a:p>
          <a:p>
            <a:r>
              <a:rPr lang="en-US" altLang="en-GB" dirty="0"/>
              <a:t>He is junior to me.</a:t>
            </a:r>
            <a:endParaRPr lang="en-GB" dirty="0"/>
          </a:p>
          <a:p>
            <a:r>
              <a:rPr lang="en-US" altLang="en-GB" dirty="0"/>
              <a:t>I prefer coffee to tea.</a:t>
            </a:r>
            <a:endParaRPr lang="en-GB" dirty="0"/>
          </a:p>
          <a:p>
            <a:pPr marL="0" indent="0">
              <a:buNone/>
            </a:pPr>
            <a:r>
              <a:rPr lang="en-US" altLang="en-GB" dirty="0"/>
              <a:t>2. Some words like extreme, </a:t>
            </a:r>
            <a:r>
              <a:rPr lang="en-US" altLang="en-GB" dirty="0" err="1"/>
              <a:t>universal,full</a:t>
            </a:r>
            <a:r>
              <a:rPr lang="en-US" altLang="en-GB" dirty="0"/>
              <a:t> ,complete, </a:t>
            </a:r>
            <a:r>
              <a:rPr lang="en-US" altLang="en-GB" dirty="0" err="1"/>
              <a:t>perfect,empty,top</a:t>
            </a:r>
            <a:r>
              <a:rPr lang="en-US" altLang="en-GB" dirty="0"/>
              <a:t>, </a:t>
            </a:r>
            <a:r>
              <a:rPr lang="en-US" altLang="en-GB" dirty="0" err="1"/>
              <a:t>infinite,impossible</a:t>
            </a:r>
            <a:r>
              <a:rPr lang="en-US" altLang="en-GB" dirty="0"/>
              <a:t> do not take 'more' or 'most'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– CONTD...</a:t>
            </a:r>
            <a:endParaRPr lang="en-GB" dirty="0"/>
          </a:p>
        </p:txBody>
      </p:sp>
      <p:sp>
        <p:nvSpPr>
          <p:cNvPr id="1048617" name="Content Placeholder 104861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GB" sz="3200" dirty="0"/>
              <a:t>When two or more adjectives refer to the same </a:t>
            </a:r>
            <a:r>
              <a:rPr lang="en-US" altLang="en-GB" sz="3200" dirty="0" err="1" smtClean="0"/>
              <a:t>person,there</a:t>
            </a:r>
            <a:r>
              <a:rPr lang="en-US" altLang="en-GB" sz="3200" dirty="0" smtClean="0"/>
              <a:t> </a:t>
            </a:r>
            <a:r>
              <a:rPr lang="en-US" altLang="en-GB" sz="3200" dirty="0"/>
              <a:t>must be uniformity in the usage.</a:t>
            </a:r>
            <a:endParaRPr lang="en-GB" sz="3200" dirty="0"/>
          </a:p>
          <a:p>
            <a:r>
              <a:rPr lang="en-US" altLang="en-GB" sz="3200" dirty="0"/>
              <a:t>He is the ablest bravest and richest man in the city.</a:t>
            </a:r>
            <a:endParaRPr lang="en-GB" sz="3200" dirty="0"/>
          </a:p>
          <a:p>
            <a:r>
              <a:rPr lang="en-US" altLang="en-GB" sz="3200" dirty="0"/>
              <a:t>He is an able brave and rich man in the city</a:t>
            </a:r>
            <a:r>
              <a:rPr lang="en-US" altLang="en-GB" sz="3200" dirty="0" smtClean="0"/>
              <a:t>.</a:t>
            </a:r>
            <a:endParaRPr lang="en-GB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 descr="flow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36925" y="3005137"/>
            <a:ext cx="5154974" cy="32127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16AE5-81CF-4E38-AE48-D9C0DAB67E99}"/>
</file>

<file path=customXml/itemProps2.xml><?xml version="1.0" encoding="utf-8"?>
<ds:datastoreItem xmlns:ds="http://schemas.openxmlformats.org/officeDocument/2006/customXml" ds:itemID="{00D4D128-F3A7-4DD6-A14C-F69267F9322F}"/>
</file>

<file path=customXml/itemProps3.xml><?xml version="1.0" encoding="utf-8"?>
<ds:datastoreItem xmlns:ds="http://schemas.openxmlformats.org/officeDocument/2006/customXml" ds:itemID="{2A88D945-9966-4ABA-B555-0ACF56AC3E59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297</Words>
  <Application>WPS Office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Degrees of comparison</vt:lpstr>
      <vt:lpstr>Positive Degree</vt:lpstr>
      <vt:lpstr>Comparative Degree</vt:lpstr>
      <vt:lpstr>Superlative Degree</vt:lpstr>
      <vt:lpstr>WRONG USAGE </vt:lpstr>
      <vt:lpstr>Exceptions</vt:lpstr>
      <vt:lpstr>EXCEPTIONS – CONTD...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Degrees of comparison</dc:title>
  <dc:creator>SM-A205F</dc:creator>
  <cp:lastModifiedBy>919790590469</cp:lastModifiedBy>
  <cp:revision>1</cp:revision>
  <dcterms:created xsi:type="dcterms:W3CDTF">2015-05-11T00:30:45Z</dcterms:created>
  <dcterms:modified xsi:type="dcterms:W3CDTF">2020-11-27T06:57:03Z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