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9" d="100"/>
          <a:sy n="69" d="100"/>
        </p:scale>
        <p:origin x="-79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15CF67-C174-4517-A4F6-5C82E85928B1}" type="datetimeFigureOut">
              <a:rPr lang="en-US" smtClean="0"/>
              <a:pPr/>
              <a:t>4/10/2020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7AC259-277C-4D7E-B5A8-75DD6B9DA24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7AC259-277C-4D7E-B5A8-75DD6B9DA24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7AC259-277C-4D7E-B5A8-75DD6B9DA243}"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EA115072-F98E-4E44-AC0A-B22652C5B097}" type="datetime1">
              <a:rPr lang="en-US" smtClean="0"/>
              <a:pPr/>
              <a:t>4/10/2020</a:t>
            </a:fld>
            <a:endParaRPr lang="en-US"/>
          </a:p>
        </p:txBody>
      </p:sp>
      <p:sp>
        <p:nvSpPr>
          <p:cNvPr id="5" name="Footer Placeholder 4"/>
          <p:cNvSpPr>
            <a:spLocks noGrp="1"/>
          </p:cNvSpPr>
          <p:nvPr>
            <p:ph type="ftr" sz="quarter" idx="11"/>
          </p:nvPr>
        </p:nvSpPr>
        <p:spPr/>
        <p:txBody>
          <a:bodyPr/>
          <a:lstStyle/>
          <a:p>
            <a:r>
              <a:rPr lang="en-US" smtClean="0"/>
              <a:t>INSTRUCTIONS</a:t>
            </a:r>
            <a:endParaRPr lang="en-US"/>
          </a:p>
        </p:txBody>
      </p:sp>
      <p:sp>
        <p:nvSpPr>
          <p:cNvPr id="6" name="Slide Number Placeholder 5"/>
          <p:cNvSpPr>
            <a:spLocks noGrp="1"/>
          </p:cNvSpPr>
          <p:nvPr>
            <p:ph type="sldNum" sz="quarter" idx="12"/>
          </p:nvPr>
        </p:nvSpPr>
        <p:spPr/>
        <p:txBody>
          <a:bodyPr/>
          <a:lstStyle/>
          <a:p>
            <a:fld id="{D809419C-38FD-4C1D-9BE7-78A3AB65463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92DEC8-61A6-4E6D-BDDF-6432A7DFA0D6}" type="datetime1">
              <a:rPr lang="en-US" smtClean="0"/>
              <a:pPr/>
              <a:t>4/10/2020</a:t>
            </a:fld>
            <a:endParaRPr lang="en-US"/>
          </a:p>
        </p:txBody>
      </p:sp>
      <p:sp>
        <p:nvSpPr>
          <p:cNvPr id="5" name="Footer Placeholder 4"/>
          <p:cNvSpPr>
            <a:spLocks noGrp="1"/>
          </p:cNvSpPr>
          <p:nvPr>
            <p:ph type="ftr" sz="quarter" idx="11"/>
          </p:nvPr>
        </p:nvSpPr>
        <p:spPr/>
        <p:txBody>
          <a:bodyPr/>
          <a:lstStyle/>
          <a:p>
            <a:r>
              <a:rPr lang="en-US" smtClean="0"/>
              <a:t>INSTRUCTIONS</a:t>
            </a:r>
            <a:endParaRPr lang="en-US"/>
          </a:p>
        </p:txBody>
      </p:sp>
      <p:sp>
        <p:nvSpPr>
          <p:cNvPr id="6" name="Slide Number Placeholder 5"/>
          <p:cNvSpPr>
            <a:spLocks noGrp="1"/>
          </p:cNvSpPr>
          <p:nvPr>
            <p:ph type="sldNum" sz="quarter" idx="12"/>
          </p:nvPr>
        </p:nvSpPr>
        <p:spPr/>
        <p:txBody>
          <a:bodyPr/>
          <a:lstStyle/>
          <a:p>
            <a:fld id="{D809419C-38FD-4C1D-9BE7-78A3AB6546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F69159-C4B8-4218-895B-577CDBB07C70}" type="datetime1">
              <a:rPr lang="en-US" smtClean="0"/>
              <a:pPr/>
              <a:t>4/10/2020</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INSTRUCTIONS</a:t>
            </a:r>
            <a:endParaRPr lang="en-US"/>
          </a:p>
        </p:txBody>
      </p:sp>
      <p:sp>
        <p:nvSpPr>
          <p:cNvPr id="6" name="Slide Number Placeholder 5"/>
          <p:cNvSpPr>
            <a:spLocks noGrp="1"/>
          </p:cNvSpPr>
          <p:nvPr>
            <p:ph type="sldNum" sz="quarter" idx="12"/>
          </p:nvPr>
        </p:nvSpPr>
        <p:spPr/>
        <p:txBody>
          <a:bodyPr/>
          <a:lstStyle/>
          <a:p>
            <a:fld id="{D809419C-38FD-4C1D-9BE7-78A3AB6546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557398-43FE-4C8D-B092-972A9B352D52}" type="datetime1">
              <a:rPr lang="en-US" smtClean="0"/>
              <a:pPr/>
              <a:t>4/10/2020</a:t>
            </a:fld>
            <a:endParaRPr lang="en-US"/>
          </a:p>
        </p:txBody>
      </p:sp>
      <p:sp>
        <p:nvSpPr>
          <p:cNvPr id="5" name="Footer Placeholder 4"/>
          <p:cNvSpPr>
            <a:spLocks noGrp="1"/>
          </p:cNvSpPr>
          <p:nvPr>
            <p:ph type="ftr" sz="quarter" idx="11"/>
          </p:nvPr>
        </p:nvSpPr>
        <p:spPr/>
        <p:txBody>
          <a:bodyPr/>
          <a:lstStyle/>
          <a:p>
            <a:r>
              <a:rPr lang="en-US" smtClean="0"/>
              <a:t>INSTRUCTIONS</a:t>
            </a:r>
            <a:endParaRPr lang="en-US"/>
          </a:p>
        </p:txBody>
      </p:sp>
      <p:sp>
        <p:nvSpPr>
          <p:cNvPr id="6" name="Slide Number Placeholder 5"/>
          <p:cNvSpPr>
            <a:spLocks noGrp="1"/>
          </p:cNvSpPr>
          <p:nvPr>
            <p:ph type="sldNum" sz="quarter" idx="12"/>
          </p:nvPr>
        </p:nvSpPr>
        <p:spPr/>
        <p:txBody>
          <a:bodyPr/>
          <a:lstStyle/>
          <a:p>
            <a:fld id="{D809419C-38FD-4C1D-9BE7-78A3AB6546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0404DC7-4370-42E0-81A6-AF5D62BA339E}" type="datetime1">
              <a:rPr lang="en-US" smtClean="0"/>
              <a:pPr/>
              <a:t>4/10/2020</a:t>
            </a:fld>
            <a:endParaRPr lang="en-US"/>
          </a:p>
        </p:txBody>
      </p:sp>
      <p:sp>
        <p:nvSpPr>
          <p:cNvPr id="5" name="Footer Placeholder 4"/>
          <p:cNvSpPr>
            <a:spLocks noGrp="1"/>
          </p:cNvSpPr>
          <p:nvPr>
            <p:ph type="ftr" sz="quarter" idx="11"/>
          </p:nvPr>
        </p:nvSpPr>
        <p:spPr/>
        <p:txBody>
          <a:bodyPr/>
          <a:lstStyle/>
          <a:p>
            <a:r>
              <a:rPr lang="en-US" smtClean="0"/>
              <a:t>INSTRUCTIONS</a:t>
            </a:r>
            <a:endParaRPr lang="en-US"/>
          </a:p>
        </p:txBody>
      </p:sp>
      <p:sp>
        <p:nvSpPr>
          <p:cNvPr id="6" name="Slide Number Placeholder 5"/>
          <p:cNvSpPr>
            <a:spLocks noGrp="1"/>
          </p:cNvSpPr>
          <p:nvPr>
            <p:ph type="sldNum" sz="quarter" idx="12"/>
          </p:nvPr>
        </p:nvSpPr>
        <p:spPr/>
        <p:txBody>
          <a:bodyPr/>
          <a:lstStyle/>
          <a:p>
            <a:fld id="{D809419C-38FD-4C1D-9BE7-78A3AB65463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0CBF72-784D-4AD2-ABEA-7021BA703576}" type="datetime1">
              <a:rPr lang="en-US" smtClean="0"/>
              <a:pPr/>
              <a:t>4/10/2020</a:t>
            </a:fld>
            <a:endParaRPr lang="en-US"/>
          </a:p>
        </p:txBody>
      </p:sp>
      <p:sp>
        <p:nvSpPr>
          <p:cNvPr id="6" name="Footer Placeholder 5"/>
          <p:cNvSpPr>
            <a:spLocks noGrp="1"/>
          </p:cNvSpPr>
          <p:nvPr>
            <p:ph type="ftr" sz="quarter" idx="11"/>
          </p:nvPr>
        </p:nvSpPr>
        <p:spPr/>
        <p:txBody>
          <a:bodyPr/>
          <a:lstStyle/>
          <a:p>
            <a:r>
              <a:rPr lang="en-US" smtClean="0"/>
              <a:t>INSTRUCTIONS</a:t>
            </a:r>
            <a:endParaRPr lang="en-US"/>
          </a:p>
        </p:txBody>
      </p:sp>
      <p:sp>
        <p:nvSpPr>
          <p:cNvPr id="7" name="Slide Number Placeholder 6"/>
          <p:cNvSpPr>
            <a:spLocks noGrp="1"/>
          </p:cNvSpPr>
          <p:nvPr>
            <p:ph type="sldNum" sz="quarter" idx="12"/>
          </p:nvPr>
        </p:nvSpPr>
        <p:spPr/>
        <p:txBody>
          <a:bodyPr/>
          <a:lstStyle/>
          <a:p>
            <a:fld id="{D809419C-38FD-4C1D-9BE7-78A3AB6546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121C310-02B9-4DAC-B983-B77C704DAF35}" type="datetime1">
              <a:rPr lang="en-US" smtClean="0"/>
              <a:pPr/>
              <a:t>4/10/2020</a:t>
            </a:fld>
            <a:endParaRPr lang="en-US"/>
          </a:p>
        </p:txBody>
      </p:sp>
      <p:sp>
        <p:nvSpPr>
          <p:cNvPr id="8" name="Footer Placeholder 7"/>
          <p:cNvSpPr>
            <a:spLocks noGrp="1"/>
          </p:cNvSpPr>
          <p:nvPr>
            <p:ph type="ftr" sz="quarter" idx="11"/>
          </p:nvPr>
        </p:nvSpPr>
        <p:spPr/>
        <p:txBody>
          <a:bodyPr/>
          <a:lstStyle/>
          <a:p>
            <a:r>
              <a:rPr lang="en-US" smtClean="0"/>
              <a:t>INSTRUCTIONS</a:t>
            </a:r>
            <a:endParaRPr lang="en-US"/>
          </a:p>
        </p:txBody>
      </p:sp>
      <p:sp>
        <p:nvSpPr>
          <p:cNvPr id="9" name="Slide Number Placeholder 8"/>
          <p:cNvSpPr>
            <a:spLocks noGrp="1"/>
          </p:cNvSpPr>
          <p:nvPr>
            <p:ph type="sldNum" sz="quarter" idx="12"/>
          </p:nvPr>
        </p:nvSpPr>
        <p:spPr/>
        <p:txBody>
          <a:bodyPr/>
          <a:lstStyle/>
          <a:p>
            <a:fld id="{D809419C-38FD-4C1D-9BE7-78A3AB6546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E099D4C-BAFA-4E5A-BE44-ED791FBE2D3D}" type="datetime1">
              <a:rPr lang="en-US" smtClean="0"/>
              <a:pPr/>
              <a:t>4/10/2020</a:t>
            </a:fld>
            <a:endParaRPr lang="en-US"/>
          </a:p>
        </p:txBody>
      </p:sp>
      <p:sp>
        <p:nvSpPr>
          <p:cNvPr id="4" name="Footer Placeholder 3"/>
          <p:cNvSpPr>
            <a:spLocks noGrp="1"/>
          </p:cNvSpPr>
          <p:nvPr>
            <p:ph type="ftr" sz="quarter" idx="11"/>
          </p:nvPr>
        </p:nvSpPr>
        <p:spPr/>
        <p:txBody>
          <a:bodyPr/>
          <a:lstStyle/>
          <a:p>
            <a:r>
              <a:rPr lang="en-US" smtClean="0"/>
              <a:t>INSTRUCTIONS</a:t>
            </a:r>
            <a:endParaRPr lang="en-US"/>
          </a:p>
        </p:txBody>
      </p:sp>
      <p:sp>
        <p:nvSpPr>
          <p:cNvPr id="5" name="Slide Number Placeholder 4"/>
          <p:cNvSpPr>
            <a:spLocks noGrp="1"/>
          </p:cNvSpPr>
          <p:nvPr>
            <p:ph type="sldNum" sz="quarter" idx="12"/>
          </p:nvPr>
        </p:nvSpPr>
        <p:spPr/>
        <p:txBody>
          <a:bodyPr/>
          <a:lstStyle/>
          <a:p>
            <a:fld id="{D809419C-38FD-4C1D-9BE7-78A3AB6546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BADFE-AEAF-4D79-A54E-C3A3C6D6122B}" type="datetime1">
              <a:rPr lang="en-US" smtClean="0"/>
              <a:pPr/>
              <a:t>4/10/2020</a:t>
            </a:fld>
            <a:endParaRPr lang="en-US"/>
          </a:p>
        </p:txBody>
      </p:sp>
      <p:sp>
        <p:nvSpPr>
          <p:cNvPr id="3" name="Footer Placeholder 2"/>
          <p:cNvSpPr>
            <a:spLocks noGrp="1"/>
          </p:cNvSpPr>
          <p:nvPr>
            <p:ph type="ftr" sz="quarter" idx="11"/>
          </p:nvPr>
        </p:nvSpPr>
        <p:spPr/>
        <p:txBody>
          <a:bodyPr/>
          <a:lstStyle/>
          <a:p>
            <a:r>
              <a:rPr lang="en-US" smtClean="0"/>
              <a:t>INSTRUCTIONS</a:t>
            </a:r>
            <a:endParaRPr lang="en-US"/>
          </a:p>
        </p:txBody>
      </p:sp>
      <p:sp>
        <p:nvSpPr>
          <p:cNvPr id="4" name="Slide Number Placeholder 3"/>
          <p:cNvSpPr>
            <a:spLocks noGrp="1"/>
          </p:cNvSpPr>
          <p:nvPr>
            <p:ph type="sldNum" sz="quarter" idx="12"/>
          </p:nvPr>
        </p:nvSpPr>
        <p:spPr/>
        <p:txBody>
          <a:bodyPr/>
          <a:lstStyle/>
          <a:p>
            <a:fld id="{D809419C-38FD-4C1D-9BE7-78A3AB6546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BDBD9EE-910B-48BA-896C-D08A92382AA9}" type="datetime1">
              <a:rPr lang="en-US" smtClean="0"/>
              <a:pPr/>
              <a:t>4/10/2020</a:t>
            </a:fld>
            <a:endParaRPr lang="en-US"/>
          </a:p>
        </p:txBody>
      </p:sp>
      <p:sp>
        <p:nvSpPr>
          <p:cNvPr id="6" name="Footer Placeholder 5"/>
          <p:cNvSpPr>
            <a:spLocks noGrp="1"/>
          </p:cNvSpPr>
          <p:nvPr>
            <p:ph type="ftr" sz="quarter" idx="11"/>
          </p:nvPr>
        </p:nvSpPr>
        <p:spPr/>
        <p:txBody>
          <a:bodyPr/>
          <a:lstStyle/>
          <a:p>
            <a:r>
              <a:rPr lang="en-US" smtClean="0"/>
              <a:t>INSTRUCTIONS</a:t>
            </a:r>
            <a:endParaRPr lang="en-US"/>
          </a:p>
        </p:txBody>
      </p:sp>
      <p:sp>
        <p:nvSpPr>
          <p:cNvPr id="7" name="Slide Number Placeholder 6"/>
          <p:cNvSpPr>
            <a:spLocks noGrp="1"/>
          </p:cNvSpPr>
          <p:nvPr>
            <p:ph type="sldNum" sz="quarter" idx="12"/>
          </p:nvPr>
        </p:nvSpPr>
        <p:spPr/>
        <p:txBody>
          <a:bodyPr/>
          <a:lstStyle/>
          <a:p>
            <a:fld id="{D809419C-38FD-4C1D-9BE7-78A3AB65463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E70F231-50EC-4333-978D-27A26977CBBE}" type="datetime1">
              <a:rPr lang="en-US" smtClean="0"/>
              <a:pPr/>
              <a:t>4/10/2020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INSTRUCTIONS</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D809419C-38FD-4C1D-9BE7-78A3AB65463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2D743BE-F3C2-416C-B259-9EA714B6D11B}" type="datetime1">
              <a:rPr lang="en-US" smtClean="0"/>
              <a:pPr/>
              <a:t>4/10/2020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smtClean="0"/>
              <a:t>INSTRUCTIONS</a:t>
            </a:r>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809419C-38FD-4C1D-9BE7-78A3AB6546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71414"/>
            <a:ext cx="8429684" cy="1470025"/>
          </a:xfrm>
        </p:spPr>
        <p:txBody>
          <a:bodyPr>
            <a:noAutofit/>
          </a:bodyPr>
          <a:lstStyle/>
          <a:p>
            <a:pPr algn="just">
              <a:lnSpc>
                <a:spcPts val="4500"/>
              </a:lnSpc>
            </a:pPr>
            <a:r>
              <a:rPr lang="en-IN" sz="4000" u="sng" dirty="0" smtClean="0">
                <a:latin typeface="Arial Black" pitchFamily="34" charset="0"/>
              </a:rPr>
              <a:t>INSTRUCTIONS</a:t>
            </a:r>
            <a:r>
              <a:rPr lang="en-IN" sz="4800" u="sng" dirty="0" smtClean="0"/>
              <a:t/>
            </a:r>
            <a:br>
              <a:rPr lang="en-IN" sz="4800" u="sng" dirty="0" smtClean="0"/>
            </a:br>
            <a:r>
              <a:rPr lang="en-IN" sz="4800" dirty="0" smtClean="0"/>
              <a:t/>
            </a:r>
            <a:br>
              <a:rPr lang="en-IN" sz="4800" dirty="0" smtClean="0"/>
            </a:br>
            <a:r>
              <a:rPr lang="en-IN" sz="4800" dirty="0" smtClean="0"/>
              <a:t>        </a:t>
            </a:r>
            <a:r>
              <a:rPr lang="en-IN" sz="3200" dirty="0" smtClean="0">
                <a:latin typeface="Arial Black" pitchFamily="34" charset="0"/>
              </a:rPr>
              <a:t>The term Instruction means ‘to direct’ or ‘to command’ or ‘to  teach’. Instructions are passed to a person who has to carry out everything practically. They are step by step explanation. They imply something to do and maintain.</a:t>
            </a:r>
            <a:endParaRPr lang="en-US" sz="3200" dirty="0">
              <a:latin typeface="Arial Black" pitchFamily="34" charset="0"/>
            </a:endParaRPr>
          </a:p>
        </p:txBody>
      </p:sp>
      <p:sp>
        <p:nvSpPr>
          <p:cNvPr id="4" name="Footer Placeholder 3"/>
          <p:cNvSpPr>
            <a:spLocks noGrp="1"/>
          </p:cNvSpPr>
          <p:nvPr>
            <p:ph type="ftr" sz="quarter" idx="11"/>
          </p:nvPr>
        </p:nvSpPr>
        <p:spPr>
          <a:xfrm>
            <a:off x="1785918" y="6000768"/>
            <a:ext cx="5507719" cy="274320"/>
          </a:xfrm>
        </p:spPr>
        <p:txBody>
          <a:bodyPr/>
          <a:lstStyle/>
          <a:p>
            <a:r>
              <a:rPr lang="en-US" sz="4800" dirty="0" smtClean="0">
                <a:solidFill>
                  <a:srgbClr val="FFFF00"/>
                </a:solidFill>
                <a:latin typeface="Arial Black" pitchFamily="34" charset="0"/>
              </a:rPr>
              <a:t>INSTRUCTIONS</a:t>
            </a:r>
            <a:endParaRPr lang="en-US" sz="4800" dirty="0">
              <a:solidFill>
                <a:srgbClr val="FFFF00"/>
              </a:solidFill>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4" y="214290"/>
            <a:ext cx="9001156" cy="1470025"/>
          </a:xfrm>
        </p:spPr>
        <p:txBody>
          <a:bodyPr>
            <a:noAutofit/>
          </a:bodyPr>
          <a:lstStyle/>
          <a:p>
            <a:r>
              <a:rPr lang="en-IN" sz="3200" u="sng" dirty="0" smtClean="0">
                <a:latin typeface="Arial Black" pitchFamily="34" charset="0"/>
              </a:rPr>
              <a:t>A SET OF EIGHT INSTRUCTIONS TO INSTALL A REFRIGERATOR</a:t>
            </a:r>
            <a:r>
              <a:rPr lang="en-US" sz="3200" dirty="0" smtClean="0">
                <a:latin typeface="Arial Black" pitchFamily="34" charset="0"/>
              </a:rPr>
              <a:t/>
            </a:r>
            <a:br>
              <a:rPr lang="en-US"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r>
              <a:rPr lang="en-IN" sz="3200" dirty="0" smtClean="0"/>
              <a:t> </a:t>
            </a:r>
            <a:r>
              <a:rPr lang="en-IN" sz="3200" dirty="0" smtClean="0">
                <a:latin typeface="Arial Black" pitchFamily="34" charset="0"/>
              </a:rPr>
              <a:t>7. Draw a separate circuit from the </a:t>
            </a:r>
            <a:br>
              <a:rPr lang="en-IN" sz="3200" dirty="0" smtClean="0">
                <a:latin typeface="Arial Black" pitchFamily="34" charset="0"/>
              </a:rPr>
            </a:br>
            <a:r>
              <a:rPr lang="en-IN" sz="3200" dirty="0" smtClean="0">
                <a:latin typeface="Arial Black" pitchFamily="34" charset="0"/>
              </a:rPr>
              <a:t>    mains to minimize the voltage drop.</a:t>
            </a:r>
            <a:br>
              <a:rPr lang="en-IN"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r>
              <a:rPr lang="en-IN" sz="3200" dirty="0" smtClean="0">
                <a:latin typeface="Arial Black" pitchFamily="34" charset="0"/>
              </a:rPr>
              <a:t>8. Switch on the fridge after setting the </a:t>
            </a:r>
            <a:br>
              <a:rPr lang="en-IN" sz="3200" dirty="0" smtClean="0">
                <a:latin typeface="Arial Black" pitchFamily="34" charset="0"/>
              </a:rPr>
            </a:br>
            <a:r>
              <a:rPr lang="en-IN" sz="3200" dirty="0" smtClean="0">
                <a:latin typeface="Arial Black" pitchFamily="34" charset="0"/>
              </a:rPr>
              <a:t>    temperature control to required   </a:t>
            </a:r>
            <a:br>
              <a:rPr lang="en-IN" sz="3200" dirty="0" smtClean="0">
                <a:latin typeface="Arial Black" pitchFamily="34" charset="0"/>
              </a:rPr>
            </a:br>
            <a:r>
              <a:rPr lang="en-IN" sz="3200" dirty="0" smtClean="0">
                <a:latin typeface="Arial Black" pitchFamily="34" charset="0"/>
              </a:rPr>
              <a:t>    degree.</a:t>
            </a:r>
            <a:r>
              <a:rPr lang="en-US" sz="3200" dirty="0" smtClean="0">
                <a:latin typeface="Arial Black" pitchFamily="34" charset="0"/>
              </a:rPr>
              <a:t/>
            </a:r>
            <a:br>
              <a:rPr lang="en-US"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endParaRPr lang="en-US" sz="3200" dirty="0">
              <a:latin typeface="Arial Black" pitchFamily="34" charset="0"/>
            </a:endParaRPr>
          </a:p>
        </p:txBody>
      </p:sp>
      <p:sp>
        <p:nvSpPr>
          <p:cNvPr id="4" name="Footer Placeholder 2"/>
          <p:cNvSpPr>
            <a:spLocks noGrp="1"/>
          </p:cNvSpPr>
          <p:nvPr>
            <p:ph type="ftr" sz="quarter" idx="11"/>
          </p:nvPr>
        </p:nvSpPr>
        <p:spPr>
          <a:xfrm>
            <a:off x="1643042" y="5857892"/>
            <a:ext cx="5507719" cy="274320"/>
          </a:xfrm>
        </p:spPr>
        <p:txBody>
          <a:bodyPr/>
          <a:lstStyle/>
          <a:p>
            <a:r>
              <a:rPr lang="en-US" sz="4800" dirty="0" smtClean="0">
                <a:solidFill>
                  <a:srgbClr val="FFFF00"/>
                </a:solidFill>
                <a:latin typeface="Arial Black" pitchFamily="34" charset="0"/>
              </a:rPr>
              <a:t>INSTRUCTIONS</a:t>
            </a:r>
            <a:endParaRPr lang="en-US" sz="4800" dirty="0">
              <a:solidFill>
                <a:srgbClr val="FFFF00"/>
              </a:solidFill>
              <a:latin typeface="Arial Black"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290"/>
            <a:ext cx="8429684" cy="1470025"/>
          </a:xfrm>
        </p:spPr>
        <p:txBody>
          <a:bodyPr>
            <a:noAutofit/>
          </a:bodyPr>
          <a:lstStyle/>
          <a:p>
            <a:pPr>
              <a:lnSpc>
                <a:spcPts val="3000"/>
              </a:lnSpc>
            </a:pPr>
            <a:r>
              <a:rPr lang="en-IN" sz="3200" u="sng" dirty="0" smtClean="0">
                <a:latin typeface="Arial Black" pitchFamily="34" charset="0"/>
              </a:rPr>
              <a:t>THE INSTRUCTIONS  SHOULD BE</a:t>
            </a:r>
            <a:r>
              <a:rPr lang="en-IN" sz="3200" dirty="0" smtClean="0">
                <a:latin typeface="Arial Black" pitchFamily="34" charset="0"/>
              </a:rPr>
              <a:t/>
            </a:r>
            <a:br>
              <a:rPr lang="en-IN"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r>
              <a:rPr lang="en-IN" sz="3200" dirty="0" smtClean="0">
                <a:latin typeface="Arial Black" pitchFamily="34" charset="0"/>
              </a:rPr>
              <a:t>1.Clear,Lucid and brief writing</a:t>
            </a:r>
            <a:br>
              <a:rPr lang="en-IN"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r>
              <a:rPr lang="en-IN" sz="3200" dirty="0" smtClean="0">
                <a:latin typeface="Arial Black" pitchFamily="34" charset="0"/>
              </a:rPr>
              <a:t>2.Be familiar with procedures   </a:t>
            </a:r>
            <a:br>
              <a:rPr lang="en-IN" sz="3200" dirty="0" smtClean="0">
                <a:latin typeface="Arial Black" pitchFamily="34" charset="0"/>
              </a:rPr>
            </a:br>
            <a:r>
              <a:rPr lang="en-IN" sz="3200" dirty="0" smtClean="0">
                <a:latin typeface="Arial Black" pitchFamily="34" charset="0"/>
              </a:rPr>
              <a:t>   along with technical details</a:t>
            </a:r>
            <a:br>
              <a:rPr lang="en-IN"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r>
              <a:rPr lang="en-IN" sz="3200" dirty="0" smtClean="0">
                <a:latin typeface="Arial Black" pitchFamily="34" charset="0"/>
              </a:rPr>
              <a:t>3.Instructions will be followed </a:t>
            </a:r>
            <a:br>
              <a:rPr lang="en-IN" sz="3200" dirty="0" smtClean="0">
                <a:latin typeface="Arial Black" pitchFamily="34" charset="0"/>
              </a:rPr>
            </a:br>
            <a:r>
              <a:rPr lang="en-IN" sz="3200" dirty="0" smtClean="0">
                <a:latin typeface="Arial Black" pitchFamily="34" charset="0"/>
              </a:rPr>
              <a:t>   according to the ability</a:t>
            </a:r>
            <a:br>
              <a:rPr lang="en-IN"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r>
              <a:rPr lang="en-IN" sz="3200" dirty="0" smtClean="0">
                <a:latin typeface="Arial Black" pitchFamily="34" charset="0"/>
              </a:rPr>
              <a:t>4.Test the instructions for the </a:t>
            </a:r>
            <a:br>
              <a:rPr lang="en-IN" sz="3200" dirty="0" smtClean="0">
                <a:latin typeface="Arial Black" pitchFamily="34" charset="0"/>
              </a:rPr>
            </a:br>
            <a:r>
              <a:rPr lang="en-IN" sz="3200" dirty="0" smtClean="0">
                <a:latin typeface="Arial Black" pitchFamily="34" charset="0"/>
              </a:rPr>
              <a:t>   kind of person to whom one writes</a:t>
            </a:r>
            <a:endParaRPr lang="en-US" sz="3200" dirty="0">
              <a:latin typeface="Arial Black" pitchFamily="34" charset="0"/>
            </a:endParaRPr>
          </a:p>
        </p:txBody>
      </p:sp>
      <p:sp>
        <p:nvSpPr>
          <p:cNvPr id="3" name="Footer Placeholder 2"/>
          <p:cNvSpPr>
            <a:spLocks noGrp="1"/>
          </p:cNvSpPr>
          <p:nvPr>
            <p:ph type="ftr" sz="quarter" idx="11"/>
          </p:nvPr>
        </p:nvSpPr>
        <p:spPr>
          <a:xfrm>
            <a:off x="1928794" y="5929330"/>
            <a:ext cx="5507719" cy="274320"/>
          </a:xfrm>
        </p:spPr>
        <p:txBody>
          <a:bodyPr vert="horz" lIns="45720" rIns="45720" bIns="0" rtlCol="0" anchor="b"/>
          <a:lstStyle/>
          <a:p>
            <a:r>
              <a:rPr lang="en-US" sz="4800" dirty="0" smtClean="0">
                <a:solidFill>
                  <a:srgbClr val="FFFF00"/>
                </a:solidFill>
                <a:latin typeface="Arial Black" pitchFamily="34" charset="0"/>
              </a:rPr>
              <a:t>INSTRUCTIONS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290"/>
            <a:ext cx="8429684" cy="1470025"/>
          </a:xfrm>
        </p:spPr>
        <p:txBody>
          <a:bodyPr>
            <a:noAutofit/>
          </a:bodyPr>
          <a:lstStyle/>
          <a:p>
            <a:r>
              <a:rPr lang="en-IN" sz="3200" u="sng" dirty="0" smtClean="0">
                <a:latin typeface="Arial Black" pitchFamily="34" charset="0"/>
              </a:rPr>
              <a:t>POINTS TO REMEMBER BEFORE WRITING INSTRUCTIONS</a:t>
            </a:r>
            <a:r>
              <a:rPr lang="en-IN" sz="3200" dirty="0" smtClean="0">
                <a:latin typeface="Arial Black" pitchFamily="34" charset="0"/>
              </a:rPr>
              <a:t/>
            </a:r>
            <a:br>
              <a:rPr lang="en-IN"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r>
              <a:rPr lang="en-IN" sz="3200" dirty="0" smtClean="0">
                <a:latin typeface="Arial Black" pitchFamily="34" charset="0"/>
              </a:rPr>
              <a:t>1.Instruction should be written in a </a:t>
            </a:r>
            <a:br>
              <a:rPr lang="en-IN" sz="3200" dirty="0" smtClean="0">
                <a:latin typeface="Arial Black" pitchFamily="34" charset="0"/>
              </a:rPr>
            </a:br>
            <a:r>
              <a:rPr lang="en-IN" sz="3200" dirty="0" smtClean="0">
                <a:latin typeface="Arial Black" pitchFamily="34" charset="0"/>
              </a:rPr>
              <a:t>   direct and simple language.</a:t>
            </a:r>
            <a:br>
              <a:rPr lang="en-IN"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r>
              <a:rPr lang="en-IN" sz="3200" dirty="0" smtClean="0">
                <a:latin typeface="Arial Black" pitchFamily="34" charset="0"/>
              </a:rPr>
              <a:t>2.Each instruction should be clear </a:t>
            </a:r>
            <a:br>
              <a:rPr lang="en-IN" sz="3200" dirty="0" smtClean="0">
                <a:latin typeface="Arial Black" pitchFamily="34" charset="0"/>
              </a:rPr>
            </a:br>
            <a:r>
              <a:rPr lang="en-IN" sz="3200" dirty="0" smtClean="0">
                <a:latin typeface="Arial Black" pitchFamily="34" charset="0"/>
              </a:rPr>
              <a:t>   and simple to understand</a:t>
            </a:r>
            <a:br>
              <a:rPr lang="en-IN"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endParaRPr lang="en-US" sz="3200" dirty="0">
              <a:latin typeface="Arial Black" pitchFamily="34" charset="0"/>
            </a:endParaRPr>
          </a:p>
        </p:txBody>
      </p:sp>
      <p:sp>
        <p:nvSpPr>
          <p:cNvPr id="3" name="Footer Placeholder 2"/>
          <p:cNvSpPr>
            <a:spLocks noGrp="1"/>
          </p:cNvSpPr>
          <p:nvPr>
            <p:ph type="ftr" sz="quarter" idx="11"/>
          </p:nvPr>
        </p:nvSpPr>
        <p:spPr>
          <a:xfrm>
            <a:off x="1857356" y="6000768"/>
            <a:ext cx="5507719" cy="274320"/>
          </a:xfrm>
        </p:spPr>
        <p:txBody>
          <a:bodyPr/>
          <a:lstStyle/>
          <a:p>
            <a:r>
              <a:rPr lang="en-US" sz="4800" dirty="0" smtClean="0">
                <a:solidFill>
                  <a:srgbClr val="FFFF00"/>
                </a:solidFill>
                <a:latin typeface="Arial Black" pitchFamily="34" charset="0"/>
              </a:rPr>
              <a:t>INSTRUCTIONS</a:t>
            </a:r>
            <a:endParaRPr lang="en-US" sz="4800" dirty="0">
              <a:solidFill>
                <a:srgbClr val="FFFF00"/>
              </a:solidFill>
              <a:latin typeface="Arial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290"/>
            <a:ext cx="8429684" cy="1470025"/>
          </a:xfrm>
        </p:spPr>
        <p:txBody>
          <a:bodyPr>
            <a:noAutofit/>
          </a:bodyPr>
          <a:lstStyle/>
          <a:p>
            <a:pPr>
              <a:lnSpc>
                <a:spcPts val="3500"/>
              </a:lnSpc>
            </a:pPr>
            <a:r>
              <a:rPr lang="en-IN" sz="3200" u="sng" dirty="0" smtClean="0">
                <a:latin typeface="Arial Black" pitchFamily="34" charset="0"/>
              </a:rPr>
              <a:t>POINTS TO REMEMBER BEFORE WRITING INSTRUCTIONS. </a:t>
            </a:r>
            <a:r>
              <a:rPr lang="en-IN" sz="3200" dirty="0" smtClean="0">
                <a:latin typeface="Arial Black" pitchFamily="34" charset="0"/>
              </a:rPr>
              <a:t/>
            </a:r>
            <a:br>
              <a:rPr lang="en-IN"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r>
              <a:rPr lang="en-IN" sz="3200" dirty="0" smtClean="0">
                <a:latin typeface="Arial Black" pitchFamily="34" charset="0"/>
              </a:rPr>
              <a:t>3.Instruction should be written in a </a:t>
            </a:r>
            <a:br>
              <a:rPr lang="en-IN" sz="3200" dirty="0" smtClean="0">
                <a:latin typeface="Arial Black" pitchFamily="34" charset="0"/>
              </a:rPr>
            </a:br>
            <a:r>
              <a:rPr lang="en-IN" sz="3200" dirty="0" smtClean="0">
                <a:latin typeface="Arial Black" pitchFamily="34" charset="0"/>
              </a:rPr>
              <a:t>   sequential and logical manner,  </a:t>
            </a:r>
            <a:br>
              <a:rPr lang="en-IN" sz="3200" dirty="0" smtClean="0">
                <a:latin typeface="Arial Black" pitchFamily="34" charset="0"/>
              </a:rPr>
            </a:br>
            <a:r>
              <a:rPr lang="en-IN" sz="3200" dirty="0" smtClean="0">
                <a:latin typeface="Arial Black" pitchFamily="34" charset="0"/>
              </a:rPr>
              <a:t>   explaining  how to do things step</a:t>
            </a:r>
            <a:br>
              <a:rPr lang="en-IN" sz="3200" dirty="0" smtClean="0">
                <a:latin typeface="Arial Black" pitchFamily="34" charset="0"/>
              </a:rPr>
            </a:br>
            <a:r>
              <a:rPr lang="en-IN" sz="3200" dirty="0" smtClean="0">
                <a:latin typeface="Arial Black" pitchFamily="34" charset="0"/>
              </a:rPr>
              <a:t>   by-step.</a:t>
            </a:r>
            <a:br>
              <a:rPr lang="en-IN" sz="3200" dirty="0" smtClean="0">
                <a:latin typeface="Arial Black" pitchFamily="34" charset="0"/>
              </a:rPr>
            </a:br>
            <a:r>
              <a:rPr lang="en-IN" sz="3200" dirty="0" smtClean="0">
                <a:latin typeface="Arial Black" pitchFamily="34" charset="0"/>
              </a:rPr>
              <a:t/>
            </a:r>
            <a:br>
              <a:rPr lang="en-IN" sz="3200" dirty="0" smtClean="0">
                <a:latin typeface="Arial Black" pitchFamily="34" charset="0"/>
              </a:rPr>
            </a:br>
            <a:r>
              <a:rPr lang="en-IN" sz="3200" dirty="0" smtClean="0">
                <a:latin typeface="Arial Black" pitchFamily="34" charset="0"/>
              </a:rPr>
              <a:t>4. Instructions should be written in </a:t>
            </a:r>
            <a:br>
              <a:rPr lang="en-IN" sz="3200" dirty="0" smtClean="0">
                <a:latin typeface="Arial Black" pitchFamily="34" charset="0"/>
              </a:rPr>
            </a:br>
            <a:r>
              <a:rPr lang="en-IN" sz="3200" dirty="0" smtClean="0">
                <a:latin typeface="Arial Black" pitchFamily="34" charset="0"/>
              </a:rPr>
              <a:t>    simple present tense and the tone </a:t>
            </a:r>
            <a:br>
              <a:rPr lang="en-IN" sz="3200" dirty="0" smtClean="0">
                <a:latin typeface="Arial Black" pitchFamily="34" charset="0"/>
              </a:rPr>
            </a:br>
            <a:r>
              <a:rPr lang="en-IN" sz="3200" dirty="0" smtClean="0">
                <a:latin typeface="Arial Black" pitchFamily="34" charset="0"/>
              </a:rPr>
              <a:t>    must be instructional</a:t>
            </a:r>
            <a:r>
              <a:rPr lang="en-US" sz="3200" dirty="0" smtClean="0">
                <a:latin typeface="Arial Black" pitchFamily="34" charset="0"/>
              </a:rPr>
              <a:t/>
            </a:r>
            <a:br>
              <a:rPr lang="en-US" sz="3200" dirty="0" smtClean="0">
                <a:latin typeface="Arial Black" pitchFamily="34" charset="0"/>
              </a:rPr>
            </a:br>
            <a:endParaRPr lang="en-US" sz="3200" dirty="0">
              <a:latin typeface="Arial Black" pitchFamily="34" charset="0"/>
            </a:endParaRPr>
          </a:p>
        </p:txBody>
      </p:sp>
      <p:sp>
        <p:nvSpPr>
          <p:cNvPr id="3" name="Footer Placeholder 2"/>
          <p:cNvSpPr>
            <a:spLocks noGrp="1"/>
          </p:cNvSpPr>
          <p:nvPr>
            <p:ph type="ftr" sz="quarter" idx="11"/>
          </p:nvPr>
        </p:nvSpPr>
        <p:spPr>
          <a:xfrm>
            <a:off x="2071670" y="5857892"/>
            <a:ext cx="5507719" cy="274320"/>
          </a:xfrm>
        </p:spPr>
        <p:txBody>
          <a:bodyPr/>
          <a:lstStyle/>
          <a:p>
            <a:r>
              <a:rPr lang="en-US" sz="4800" dirty="0" smtClean="0">
                <a:solidFill>
                  <a:srgbClr val="FFFF00"/>
                </a:solidFill>
                <a:latin typeface="Arial Black" pitchFamily="34" charset="0"/>
              </a:rPr>
              <a:t>INSTRUCTIONS</a:t>
            </a:r>
            <a:endParaRPr lang="en-US" sz="4800" dirty="0">
              <a:solidFill>
                <a:srgbClr val="FFFF00"/>
              </a:solidFill>
              <a:latin typeface="Arial Blac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214290"/>
            <a:ext cx="8715436" cy="1470025"/>
          </a:xfrm>
        </p:spPr>
        <p:txBody>
          <a:bodyPr>
            <a:noAutofit/>
          </a:bodyPr>
          <a:lstStyle/>
          <a:p>
            <a:pPr>
              <a:lnSpc>
                <a:spcPts val="4000"/>
              </a:lnSpc>
            </a:pPr>
            <a:r>
              <a:rPr lang="en-IN" sz="3200" u="sng" dirty="0" smtClean="0">
                <a:latin typeface="Arial Black" pitchFamily="34" charset="0"/>
              </a:rPr>
              <a:t>POINTS TO REMEMBER BEFORE WRITING INSTRUCTIONS. </a:t>
            </a:r>
            <a:r>
              <a:rPr lang="en-IN" sz="3200" dirty="0" smtClean="0">
                <a:latin typeface="Arial Black" pitchFamily="34" charset="0"/>
              </a:rPr>
              <a:t/>
            </a:r>
            <a:br>
              <a:rPr lang="en-IN"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r>
              <a:rPr lang="en-IN" sz="3200" dirty="0" smtClean="0"/>
              <a:t> </a:t>
            </a:r>
            <a:r>
              <a:rPr lang="en-IN" sz="3200" dirty="0" smtClean="0">
                <a:latin typeface="Arial Black" pitchFamily="34" charset="0"/>
              </a:rPr>
              <a:t>5.Imperatives and many action verbs </a:t>
            </a:r>
            <a:br>
              <a:rPr lang="en-IN" sz="3200" dirty="0" smtClean="0">
                <a:latin typeface="Arial Black" pitchFamily="34" charset="0"/>
              </a:rPr>
            </a:br>
            <a:r>
              <a:rPr lang="en-IN" sz="3200" dirty="0" smtClean="0">
                <a:latin typeface="Arial Black" pitchFamily="34" charset="0"/>
              </a:rPr>
              <a:t>   or the base/root form of verbs are  </a:t>
            </a:r>
            <a:br>
              <a:rPr lang="en-IN" sz="3200" dirty="0" smtClean="0">
                <a:latin typeface="Arial Black" pitchFamily="34" charset="0"/>
              </a:rPr>
            </a:br>
            <a:r>
              <a:rPr lang="en-IN" sz="3200" dirty="0" smtClean="0">
                <a:latin typeface="Arial Black" pitchFamily="34" charset="0"/>
              </a:rPr>
              <a:t>   used to write instructions.(</a:t>
            </a:r>
            <a:r>
              <a:rPr lang="en-IN" sz="3200" dirty="0" err="1" smtClean="0">
                <a:latin typeface="Arial Black" pitchFamily="34" charset="0"/>
              </a:rPr>
              <a:t>eg</a:t>
            </a:r>
            <a:r>
              <a:rPr lang="en-IN" sz="3200" dirty="0" smtClean="0">
                <a:latin typeface="Arial Black" pitchFamily="34" charset="0"/>
              </a:rPr>
              <a:t>)  </a:t>
            </a:r>
            <a:br>
              <a:rPr lang="en-IN" sz="3200" dirty="0" smtClean="0">
                <a:latin typeface="Arial Black" pitchFamily="34" charset="0"/>
              </a:rPr>
            </a:br>
            <a:r>
              <a:rPr lang="en-IN" sz="3200" dirty="0" smtClean="0">
                <a:latin typeface="Arial Black" pitchFamily="34" charset="0"/>
              </a:rPr>
              <a:t>   ‘walk’ , open, leave </a:t>
            </a:r>
            <a:r>
              <a:rPr lang="en-IN" sz="3200" dirty="0" err="1" smtClean="0">
                <a:latin typeface="Arial Black" pitchFamily="34" charset="0"/>
              </a:rPr>
              <a:t>etc</a:t>
            </a:r>
            <a:r>
              <a:rPr lang="en-IN" sz="3200" dirty="0" smtClean="0">
                <a:latin typeface="Arial Black" pitchFamily="34" charset="0"/>
              </a:rPr>
              <a:t>  </a:t>
            </a:r>
            <a:br>
              <a:rPr lang="en-IN" sz="3200" dirty="0" smtClean="0">
                <a:latin typeface="Arial Black" pitchFamily="34" charset="0"/>
              </a:rPr>
            </a:br>
            <a:r>
              <a:rPr lang="en-IN" sz="3200" dirty="0" smtClean="0">
                <a:latin typeface="Arial Black" pitchFamily="34" charset="0"/>
              </a:rPr>
              <a:t>   </a:t>
            </a:r>
            <a:endParaRPr lang="en-US" sz="3200" dirty="0">
              <a:latin typeface="Arial Black" pitchFamily="34" charset="0"/>
            </a:endParaRPr>
          </a:p>
        </p:txBody>
      </p:sp>
      <p:sp>
        <p:nvSpPr>
          <p:cNvPr id="3" name="Footer Placeholder 2"/>
          <p:cNvSpPr>
            <a:spLocks noGrp="1"/>
          </p:cNvSpPr>
          <p:nvPr>
            <p:ph type="ftr" sz="quarter" idx="11"/>
          </p:nvPr>
        </p:nvSpPr>
        <p:spPr>
          <a:xfrm>
            <a:off x="1785918" y="5929330"/>
            <a:ext cx="5507719" cy="274320"/>
          </a:xfrm>
        </p:spPr>
        <p:txBody>
          <a:bodyPr/>
          <a:lstStyle/>
          <a:p>
            <a:r>
              <a:rPr lang="en-US" sz="4800" dirty="0" smtClean="0">
                <a:solidFill>
                  <a:srgbClr val="FFFF00"/>
                </a:solidFill>
                <a:latin typeface="Arial Black" pitchFamily="34" charset="0"/>
              </a:rPr>
              <a:t>INSTRUCTIONS</a:t>
            </a:r>
            <a:endParaRPr lang="en-US" sz="4800" dirty="0">
              <a:solidFill>
                <a:srgbClr val="FFFF00"/>
              </a:solidFill>
              <a:latin typeface="Arial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14290"/>
            <a:ext cx="8929718" cy="1470025"/>
          </a:xfrm>
        </p:spPr>
        <p:txBody>
          <a:bodyPr>
            <a:noAutofit/>
          </a:bodyPr>
          <a:lstStyle/>
          <a:p>
            <a:r>
              <a:rPr lang="en-IN" sz="3200" u="sng" dirty="0" smtClean="0">
                <a:latin typeface="Arial Black" pitchFamily="34" charset="0"/>
              </a:rPr>
              <a:t>POINTS TO REMEMBER BEFORE WRITING INSTRUCTIONS. </a:t>
            </a:r>
            <a:r>
              <a:rPr lang="en-IN" sz="3200" dirty="0" smtClean="0">
                <a:latin typeface="Arial Black" pitchFamily="34" charset="0"/>
              </a:rPr>
              <a:t/>
            </a:r>
            <a:br>
              <a:rPr lang="en-IN"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r>
              <a:rPr lang="en-IN" sz="3200" dirty="0" smtClean="0"/>
              <a:t> </a:t>
            </a:r>
            <a:r>
              <a:rPr lang="en-IN" sz="3200" dirty="0" smtClean="0">
                <a:latin typeface="Arial Black" pitchFamily="34" charset="0"/>
              </a:rPr>
              <a:t>6. Action verbs (</a:t>
            </a:r>
            <a:r>
              <a:rPr lang="en-IN" sz="3200" dirty="0" err="1" smtClean="0">
                <a:latin typeface="Arial Black" pitchFamily="34" charset="0"/>
              </a:rPr>
              <a:t>eg</a:t>
            </a:r>
            <a:r>
              <a:rPr lang="en-IN" sz="3200" dirty="0" smtClean="0">
                <a:latin typeface="Arial Black" pitchFamily="34" charset="0"/>
              </a:rPr>
              <a:t>) Rinse, handle, </a:t>
            </a:r>
            <a:br>
              <a:rPr lang="en-IN" sz="3200" dirty="0" smtClean="0">
                <a:latin typeface="Arial Black" pitchFamily="34" charset="0"/>
              </a:rPr>
            </a:br>
            <a:r>
              <a:rPr lang="en-IN" sz="3200" dirty="0" smtClean="0">
                <a:latin typeface="Arial Black" pitchFamily="34" charset="0"/>
              </a:rPr>
              <a:t>    wipe, operate, grind, run, open  etc.,</a:t>
            </a:r>
            <a:br>
              <a:rPr lang="en-IN"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r>
              <a:rPr lang="en-IN" sz="3200" dirty="0" smtClean="0">
                <a:latin typeface="Arial Black" pitchFamily="34" charset="0"/>
              </a:rPr>
              <a:t>7. Subject (You, I, we) is not mentioned </a:t>
            </a:r>
            <a:r>
              <a:rPr lang="en-IN" sz="3200" smtClean="0">
                <a:latin typeface="Arial Black" pitchFamily="34" charset="0"/>
              </a:rPr>
              <a:t>while writing </a:t>
            </a:r>
            <a:r>
              <a:rPr lang="en-IN" sz="3200" dirty="0" smtClean="0">
                <a:latin typeface="Arial Black" pitchFamily="34" charset="0"/>
              </a:rPr>
              <a:t>a set of  Instructions</a:t>
            </a:r>
            <a:r>
              <a:rPr lang="en-US" sz="3200" dirty="0" smtClean="0">
                <a:latin typeface="Arial Black" pitchFamily="34" charset="0"/>
              </a:rPr>
              <a:t/>
            </a:r>
            <a:br>
              <a:rPr lang="en-US"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endParaRPr lang="en-US" sz="3200" dirty="0">
              <a:latin typeface="Arial Black" pitchFamily="34" charset="0"/>
            </a:endParaRPr>
          </a:p>
        </p:txBody>
      </p:sp>
      <p:sp>
        <p:nvSpPr>
          <p:cNvPr id="3" name="Footer Placeholder 2"/>
          <p:cNvSpPr>
            <a:spLocks noGrp="1"/>
          </p:cNvSpPr>
          <p:nvPr>
            <p:ph type="ftr" sz="quarter" idx="11"/>
          </p:nvPr>
        </p:nvSpPr>
        <p:spPr>
          <a:xfrm>
            <a:off x="1643042" y="5857892"/>
            <a:ext cx="5507719" cy="274320"/>
          </a:xfrm>
        </p:spPr>
        <p:txBody>
          <a:bodyPr/>
          <a:lstStyle/>
          <a:p>
            <a:r>
              <a:rPr lang="en-US" sz="4800" dirty="0" smtClean="0">
                <a:solidFill>
                  <a:srgbClr val="FFFF00"/>
                </a:solidFill>
                <a:latin typeface="Arial Black" pitchFamily="34" charset="0"/>
              </a:rPr>
              <a:t>INSTRUCTIONS</a:t>
            </a:r>
            <a:endParaRPr lang="en-US" sz="4800" dirty="0">
              <a:solidFill>
                <a:srgbClr val="FFFF00"/>
              </a:solidFill>
              <a:latin typeface="Arial Black"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290"/>
            <a:ext cx="8429684" cy="1470025"/>
          </a:xfrm>
        </p:spPr>
        <p:txBody>
          <a:bodyPr>
            <a:noAutofit/>
          </a:bodyPr>
          <a:lstStyle/>
          <a:p>
            <a:r>
              <a:rPr lang="en-IN" sz="3200" dirty="0" smtClean="0">
                <a:latin typeface="Arial Black" pitchFamily="34" charset="0"/>
              </a:rPr>
              <a:t>                    </a:t>
            </a:r>
            <a:r>
              <a:rPr lang="en-IN" sz="3200" u="sng" dirty="0" smtClean="0">
                <a:latin typeface="Arial Black" pitchFamily="34" charset="0"/>
              </a:rPr>
              <a:t>EXAMPLE</a:t>
            </a:r>
            <a:br>
              <a:rPr lang="en-IN" sz="3200" u="sng" dirty="0" smtClean="0">
                <a:latin typeface="Arial Black" pitchFamily="34" charset="0"/>
              </a:rPr>
            </a:br>
            <a:r>
              <a:rPr lang="en-IN" sz="3200" u="sng" dirty="0" smtClean="0">
                <a:latin typeface="Arial Black" pitchFamily="34" charset="0"/>
              </a:rPr>
              <a:t>A SET OF EIGHT INSTRUCTIONS TO INSTALL A REFRIGERATOR</a:t>
            </a:r>
            <a:r>
              <a:rPr lang="en-US" sz="3200" dirty="0" smtClean="0">
                <a:latin typeface="Arial Black" pitchFamily="34" charset="0"/>
              </a:rPr>
              <a:t/>
            </a:r>
            <a:br>
              <a:rPr lang="en-US"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r>
              <a:rPr lang="en-IN" sz="3200" dirty="0" smtClean="0"/>
              <a:t> </a:t>
            </a:r>
            <a:r>
              <a:rPr lang="en-IN" sz="3200" dirty="0" smtClean="0">
                <a:latin typeface="Arial Black" pitchFamily="34" charset="0"/>
              </a:rPr>
              <a:t>1.Locate the refrigerator in a well </a:t>
            </a:r>
            <a:br>
              <a:rPr lang="en-IN" sz="3200" dirty="0" smtClean="0">
                <a:latin typeface="Arial Black" pitchFamily="34" charset="0"/>
              </a:rPr>
            </a:br>
            <a:r>
              <a:rPr lang="en-IN" sz="3200" dirty="0" smtClean="0">
                <a:latin typeface="Arial Black" pitchFamily="34" charset="0"/>
              </a:rPr>
              <a:t>    ventilated and dry area.</a:t>
            </a:r>
            <a:br>
              <a:rPr lang="en-IN"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r>
              <a:rPr lang="en-IN" sz="3200" dirty="0" smtClean="0">
                <a:latin typeface="Arial Black" pitchFamily="34" charset="0"/>
              </a:rPr>
              <a:t>2. Keep the refrigerator away from </a:t>
            </a:r>
            <a:br>
              <a:rPr lang="en-IN" sz="3200" dirty="0" smtClean="0">
                <a:latin typeface="Arial Black" pitchFamily="34" charset="0"/>
              </a:rPr>
            </a:br>
            <a:r>
              <a:rPr lang="en-IN" sz="3200" dirty="0" smtClean="0">
                <a:latin typeface="Arial Black" pitchFamily="34" charset="0"/>
              </a:rPr>
              <a:t>    direct sunlight and high </a:t>
            </a:r>
            <a:br>
              <a:rPr lang="en-IN" sz="3200" dirty="0" smtClean="0">
                <a:latin typeface="Arial Black" pitchFamily="34" charset="0"/>
              </a:rPr>
            </a:br>
            <a:r>
              <a:rPr lang="en-IN" sz="3200" dirty="0" smtClean="0">
                <a:latin typeface="Arial Black" pitchFamily="34" charset="0"/>
              </a:rPr>
              <a:t>    temperature.</a:t>
            </a:r>
            <a:br>
              <a:rPr lang="en-IN"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r>
              <a:rPr lang="en-US" sz="3200" dirty="0" smtClean="0"/>
              <a:t/>
            </a:r>
            <a:br>
              <a:rPr lang="en-US" sz="3200" dirty="0" smtClean="0"/>
            </a:br>
            <a:r>
              <a:rPr lang="en-US" sz="3200" dirty="0" smtClean="0">
                <a:latin typeface="Arial Black" pitchFamily="34" charset="0"/>
              </a:rPr>
              <a:t/>
            </a:r>
            <a:br>
              <a:rPr lang="en-US" sz="3200" dirty="0" smtClean="0">
                <a:latin typeface="Arial Black" pitchFamily="34" charset="0"/>
              </a:rPr>
            </a:br>
            <a:endParaRPr lang="en-US" sz="3200" dirty="0">
              <a:latin typeface="Arial Black" pitchFamily="34" charset="0"/>
            </a:endParaRPr>
          </a:p>
        </p:txBody>
      </p:sp>
      <p:sp>
        <p:nvSpPr>
          <p:cNvPr id="4" name="Footer Placeholder 2"/>
          <p:cNvSpPr txBox="1">
            <a:spLocks/>
          </p:cNvSpPr>
          <p:nvPr/>
        </p:nvSpPr>
        <p:spPr>
          <a:xfrm>
            <a:off x="1643042" y="5857892"/>
            <a:ext cx="5507719" cy="274320"/>
          </a:xfrm>
          <a:prstGeom prst="rect">
            <a:avLst/>
          </a:prstGeom>
        </p:spPr>
        <p:txBody>
          <a:bodyPr vert="horz" lIns="45720" rIns="45720" bIns="0"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smtClean="0">
                <a:ln>
                  <a:noFill/>
                </a:ln>
                <a:solidFill>
                  <a:srgbClr val="FFFF00"/>
                </a:solidFill>
                <a:effectLst/>
                <a:uLnTx/>
                <a:uFillTx/>
                <a:latin typeface="Arial Black" pitchFamily="34" charset="0"/>
                <a:ea typeface="+mn-ea"/>
                <a:cs typeface="+mn-cs"/>
              </a:rPr>
              <a:t>INSTRUCTIONS</a:t>
            </a:r>
            <a:endParaRPr kumimoji="0" lang="en-US" sz="4800" b="0" i="0" u="none" strike="noStrike" kern="1200" cap="none" spc="0" normalizeH="0" baseline="0" noProof="0" dirty="0">
              <a:ln>
                <a:noFill/>
              </a:ln>
              <a:solidFill>
                <a:srgbClr val="FFFF00"/>
              </a:solidFill>
              <a:effectLst/>
              <a:uLnTx/>
              <a:uFillTx/>
              <a:latin typeface="Arial Black" pitchFamily="34" charset="0"/>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4" y="214290"/>
            <a:ext cx="8786874" cy="1470025"/>
          </a:xfrm>
        </p:spPr>
        <p:txBody>
          <a:bodyPr>
            <a:noAutofit/>
          </a:bodyPr>
          <a:lstStyle/>
          <a:p>
            <a:r>
              <a:rPr lang="en-IN" sz="3200" u="sng" dirty="0" smtClean="0">
                <a:latin typeface="Arial Black" pitchFamily="34" charset="0"/>
              </a:rPr>
              <a:t>A SET OF EIGHT INSTRUCTIONS TO INSTALL A REFRIGERATOR</a:t>
            </a:r>
            <a:r>
              <a:rPr lang="en-US" sz="3200" dirty="0" smtClean="0">
                <a:latin typeface="Arial Black" pitchFamily="34" charset="0"/>
              </a:rPr>
              <a:t/>
            </a:r>
            <a:br>
              <a:rPr lang="en-US"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r>
              <a:rPr lang="en-IN" sz="3200" dirty="0" smtClean="0"/>
              <a:t> </a:t>
            </a:r>
            <a:r>
              <a:rPr lang="en-IN" sz="3200" dirty="0" smtClean="0">
                <a:latin typeface="Arial Black" pitchFamily="34" charset="0"/>
              </a:rPr>
              <a:t>3. Rest the appliance firmly on the </a:t>
            </a:r>
            <a:br>
              <a:rPr lang="en-IN" sz="3200" dirty="0" smtClean="0">
                <a:latin typeface="Arial Black" pitchFamily="34" charset="0"/>
              </a:rPr>
            </a:br>
            <a:r>
              <a:rPr lang="en-IN" sz="3200" dirty="0" smtClean="0">
                <a:latin typeface="Arial Black" pitchFamily="34" charset="0"/>
              </a:rPr>
              <a:t>    ground which has an even surface.</a:t>
            </a:r>
            <a:br>
              <a:rPr lang="en-IN"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r>
              <a:rPr lang="en-IN" sz="3200" dirty="0" smtClean="0">
                <a:latin typeface="Arial Black" pitchFamily="34" charset="0"/>
              </a:rPr>
              <a:t>4. Proper electrical work should be </a:t>
            </a:r>
            <a:br>
              <a:rPr lang="en-IN" sz="3200" dirty="0" smtClean="0">
                <a:latin typeface="Arial Black" pitchFamily="34" charset="0"/>
              </a:rPr>
            </a:br>
            <a:r>
              <a:rPr lang="en-IN" sz="3200" dirty="0" smtClean="0">
                <a:latin typeface="Arial Black" pitchFamily="34" charset="0"/>
              </a:rPr>
              <a:t>    carried out by qualified technicians.</a:t>
            </a:r>
            <a:r>
              <a:rPr lang="en-US" sz="3200" dirty="0" smtClean="0">
                <a:latin typeface="Arial Black" pitchFamily="34" charset="0"/>
              </a:rPr>
              <a:t/>
            </a:r>
            <a:br>
              <a:rPr lang="en-US"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endParaRPr lang="en-US" sz="3200" dirty="0">
              <a:latin typeface="Arial Black" pitchFamily="34" charset="0"/>
            </a:endParaRPr>
          </a:p>
        </p:txBody>
      </p:sp>
      <p:sp>
        <p:nvSpPr>
          <p:cNvPr id="4" name="Footer Placeholder 2"/>
          <p:cNvSpPr>
            <a:spLocks noGrp="1"/>
          </p:cNvSpPr>
          <p:nvPr>
            <p:ph type="ftr" sz="quarter" idx="11"/>
          </p:nvPr>
        </p:nvSpPr>
        <p:spPr>
          <a:xfrm>
            <a:off x="1643042" y="5857892"/>
            <a:ext cx="5507719" cy="274320"/>
          </a:xfrm>
        </p:spPr>
        <p:txBody>
          <a:bodyPr/>
          <a:lstStyle/>
          <a:p>
            <a:r>
              <a:rPr lang="en-US" sz="4800" dirty="0" smtClean="0">
                <a:solidFill>
                  <a:srgbClr val="FFFF00"/>
                </a:solidFill>
                <a:latin typeface="Arial Black" pitchFamily="34" charset="0"/>
              </a:rPr>
              <a:t>INSTRUCTIONS</a:t>
            </a:r>
            <a:endParaRPr lang="en-US" sz="4800" dirty="0">
              <a:solidFill>
                <a:srgbClr val="FFFF00"/>
              </a:solidFill>
              <a:latin typeface="Arial Black"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290"/>
            <a:ext cx="8429684" cy="1470025"/>
          </a:xfrm>
        </p:spPr>
        <p:txBody>
          <a:bodyPr>
            <a:noAutofit/>
          </a:bodyPr>
          <a:lstStyle/>
          <a:p>
            <a:r>
              <a:rPr lang="en-IN" sz="3200" u="sng" dirty="0" smtClean="0">
                <a:latin typeface="Arial Black" pitchFamily="34" charset="0"/>
              </a:rPr>
              <a:t>A SET OF EIGHT INSTRUCTIONS TO INSTALL A REFRIGERATOR</a:t>
            </a:r>
            <a:r>
              <a:rPr lang="en-US" sz="3200" dirty="0" smtClean="0">
                <a:latin typeface="Arial Black" pitchFamily="34" charset="0"/>
              </a:rPr>
              <a:t/>
            </a:r>
            <a:br>
              <a:rPr lang="en-US"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r>
              <a:rPr lang="en-IN" sz="3200" dirty="0" smtClean="0">
                <a:latin typeface="Arial Black" pitchFamily="34" charset="0"/>
              </a:rPr>
              <a:t> 5. Provide a separate 3 pin socket, </a:t>
            </a:r>
            <a:br>
              <a:rPr lang="en-IN" sz="3200" dirty="0" smtClean="0">
                <a:latin typeface="Arial Black" pitchFamily="34" charset="0"/>
              </a:rPr>
            </a:br>
            <a:r>
              <a:rPr lang="en-IN" sz="3200" dirty="0" smtClean="0">
                <a:latin typeface="Arial Black" pitchFamily="34" charset="0"/>
              </a:rPr>
              <a:t>     switch and fuse of 5 Amp.</a:t>
            </a:r>
            <a:br>
              <a:rPr lang="en-IN"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r>
              <a:rPr lang="en-IN" sz="3200" dirty="0" smtClean="0">
                <a:latin typeface="Arial Black" pitchFamily="34" charset="0"/>
              </a:rPr>
              <a:t>6. Ensure proper </a:t>
            </a:r>
            <a:r>
              <a:rPr lang="en-IN" sz="3200" dirty="0" err="1" smtClean="0">
                <a:latin typeface="Arial Black" pitchFamily="34" charset="0"/>
              </a:rPr>
              <a:t>earthing</a:t>
            </a:r>
            <a:r>
              <a:rPr lang="en-IN" sz="3200" dirty="0" smtClean="0">
                <a:latin typeface="Arial Black" pitchFamily="34" charset="0"/>
              </a:rPr>
              <a:t> for the </a:t>
            </a:r>
            <a:br>
              <a:rPr lang="en-IN" sz="3200" dirty="0" smtClean="0">
                <a:latin typeface="Arial Black" pitchFamily="34" charset="0"/>
              </a:rPr>
            </a:br>
            <a:r>
              <a:rPr lang="en-IN" sz="3200" dirty="0" smtClean="0">
                <a:latin typeface="Arial Black" pitchFamily="34" charset="0"/>
              </a:rPr>
              <a:t>    appliance</a:t>
            </a:r>
            <a:r>
              <a:rPr lang="en-US" sz="3200" dirty="0" smtClean="0">
                <a:latin typeface="Arial Black" pitchFamily="34" charset="0"/>
              </a:rPr>
              <a:t/>
            </a:r>
            <a:br>
              <a:rPr lang="en-US"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endParaRPr lang="en-US" sz="3200" dirty="0">
              <a:latin typeface="Arial Black" pitchFamily="34" charset="0"/>
            </a:endParaRPr>
          </a:p>
        </p:txBody>
      </p:sp>
      <p:sp>
        <p:nvSpPr>
          <p:cNvPr id="4" name="Footer Placeholder 2"/>
          <p:cNvSpPr>
            <a:spLocks noGrp="1"/>
          </p:cNvSpPr>
          <p:nvPr>
            <p:ph type="ftr" sz="quarter" idx="11"/>
          </p:nvPr>
        </p:nvSpPr>
        <p:spPr>
          <a:xfrm>
            <a:off x="1643042" y="5857892"/>
            <a:ext cx="5507719" cy="274320"/>
          </a:xfrm>
        </p:spPr>
        <p:txBody>
          <a:bodyPr/>
          <a:lstStyle/>
          <a:p>
            <a:r>
              <a:rPr lang="en-US" sz="4800" dirty="0" smtClean="0">
                <a:solidFill>
                  <a:srgbClr val="FFFF00"/>
                </a:solidFill>
                <a:latin typeface="Arial Black" pitchFamily="34" charset="0"/>
              </a:rPr>
              <a:t>INSTRUCTIONS</a:t>
            </a:r>
            <a:endParaRPr lang="en-US" sz="4800" dirty="0">
              <a:solidFill>
                <a:srgbClr val="FFFF00"/>
              </a:solidFill>
              <a:latin typeface="Arial Black"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8" ma:contentTypeDescription="Create a new document." ma:contentTypeScope="" ma:versionID="46d122f411e5379cefe27ec2b789fe3a">
  <xsd:schema xmlns:xsd="http://www.w3.org/2001/XMLSchema" xmlns:xs="http://www.w3.org/2001/XMLSchema" xmlns:p="http://schemas.microsoft.com/office/2006/metadata/properties" xmlns:ns2="55175d81-bfcc-4e20-b7a7-7b462a4db073" targetNamespace="http://schemas.microsoft.com/office/2006/metadata/properties" ma:root="true" ma:fieldsID="901eec6585442fe759fc660a41eafaa2"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72603D-C6FA-4C69-89E4-A8168BC79246}"/>
</file>

<file path=customXml/itemProps2.xml><?xml version="1.0" encoding="utf-8"?>
<ds:datastoreItem xmlns:ds="http://schemas.openxmlformats.org/officeDocument/2006/customXml" ds:itemID="{A8D36CBB-B624-4C93-ADFE-6171D3928EA8}"/>
</file>

<file path=customXml/itemProps3.xml><?xml version="1.0" encoding="utf-8"?>
<ds:datastoreItem xmlns:ds="http://schemas.openxmlformats.org/officeDocument/2006/customXml" ds:itemID="{96AF8B0A-D7C8-4216-A5C2-2F34D335B2E7}"/>
</file>

<file path=docProps/app.xml><?xml version="1.0" encoding="utf-8"?>
<Properties xmlns="http://schemas.openxmlformats.org/officeDocument/2006/extended-properties" xmlns:vt="http://schemas.openxmlformats.org/officeDocument/2006/docPropsVTypes">
  <TotalTime>0</TotalTime>
  <Words>73</Words>
  <PresentationFormat>On-screen Show (4:3)</PresentationFormat>
  <Paragraphs>22</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Module</vt:lpstr>
      <vt:lpstr>INSTRUCTIONS          The term Instruction means ‘to direct’ or ‘to command’ or ‘to  teach’. Instructions are passed to a person who has to carry out everything practically. They are step by step explanation. They imply something to do and maintain.</vt:lpstr>
      <vt:lpstr>THE INSTRUCTIONS  SHOULD BE  1.Clear,Lucid and brief writing  2.Be familiar with procedures       along with technical details  3.Instructions will be followed     according to the ability  4.Test the instructions for the     kind of person to whom one writes</vt:lpstr>
      <vt:lpstr>POINTS TO REMEMBER BEFORE WRITING INSTRUCTIONS  1.Instruction should be written in a     direct and simple language.  2.Each instruction should be clear     and simple to understand  </vt:lpstr>
      <vt:lpstr>POINTS TO REMEMBER BEFORE WRITING INSTRUCTIONS.   3.Instruction should be written in a     sequential and logical manner,      explaining  how to do things step    by-step.  4. Instructions should be written in      simple present tense and the tone      must be instructional </vt:lpstr>
      <vt:lpstr>POINTS TO REMEMBER BEFORE WRITING INSTRUCTIONS.    5.Imperatives and many action verbs     or the base/root form of verbs are      used to write instructions.(eg)      ‘walk’ , open, leave etc      </vt:lpstr>
      <vt:lpstr>POINTS TO REMEMBER BEFORE WRITING INSTRUCTIONS.    6. Action verbs (eg) Rinse, handle,      wipe, operate, grind, run, open  etc.,  7. Subject (You, I, we) is not mentioned while writing a set of  Instructions  </vt:lpstr>
      <vt:lpstr>                    EXAMPLE A SET OF EIGHT INSTRUCTIONS TO INSTALL A REFRIGERATOR   1.Locate the refrigerator in a well      ventilated and dry area.  2. Keep the refrigerator away from      direct sunlight and high      temperature.    </vt:lpstr>
      <vt:lpstr>A SET OF EIGHT INSTRUCTIONS TO INSTALL A REFRIGERATOR   3. Rest the appliance firmly on the      ground which has an even surface.  4. Proper electrical work should be      carried out by qualified technicians.  </vt:lpstr>
      <vt:lpstr>A SET OF EIGHT INSTRUCTIONS TO INSTALL A REFRIGERATOR   5. Provide a separate 3 pin socket,       switch and fuse of 5 Amp.  6. Ensure proper earthing for the      appliance  </vt:lpstr>
      <vt:lpstr>A SET OF EIGHT INSTRUCTIONS TO INSTALL A REFRIGERATOR   7. Draw a separate circuit from the      mains to minimize the voltage drop.  8. Switch on the fridge after setting the      temperature control to required        degree.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The term Instruction means ‘to direct’ or ‘to command’ or ‘to  teach’. Instructions are passed to a person who has to carry out everything practically. They are step by step explanation. They imply something to do and maintain.</dc:title>
  <dc:creator>ELCOT</dc:creator>
  <cp:lastModifiedBy>ELCOT</cp:lastModifiedBy>
  <cp:revision>1</cp:revision>
  <dcterms:modified xsi:type="dcterms:W3CDTF">2020-04-10T04:13:55Z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0x0101007D2C0064C073E9479F6BB9E9A7DD97D0</vt:lpwstr>
  </property>
</Properties>
</file>