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8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43" y="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65919A-0B65-40FD-BCFD-8251D600700B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765919A-0B65-40FD-BCFD-8251D600700B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65919A-0B65-40FD-BCFD-8251D600700B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65919A-0B65-40FD-BCFD-8251D600700B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057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Introduction to Communication</a:t>
            </a:r>
            <a:b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Unit – 1</a:t>
            </a:r>
            <a:b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English –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18LEH101J</a:t>
            </a:r>
            <a:endParaRPr lang="en-US" sz="4000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7772400" cy="17633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C:\Users\admin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4343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29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Downward communication follows the hierarchical order from the higher to the lower level.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Downward Communication</a:t>
            </a:r>
          </a:p>
        </p:txBody>
      </p:sp>
      <p:pic>
        <p:nvPicPr>
          <p:cNvPr id="5122" name="Picture 2" descr="C:\Users\admin\Desktop\download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32892"/>
            <a:ext cx="5867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2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ndalus" pitchFamily="18" charset="-78"/>
                <a:cs typeface="Andalus" pitchFamily="18" charset="-78"/>
              </a:rPr>
              <a:t>Horizontal Communication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takes place between employees of equal ranks and sometimes among the peer groups.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Horizontal Communication</a:t>
            </a:r>
          </a:p>
        </p:txBody>
      </p:sp>
      <p:pic>
        <p:nvPicPr>
          <p:cNvPr id="10242" name="Picture 2" descr="downward flow chart - Lcm-ua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0769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1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 marL="109728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Diagonal Communication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happens across all official cadres and no hierarchy is followed. This is also known as Grapevine communication.</a:t>
            </a:r>
          </a:p>
          <a:p>
            <a:pPr marL="109728" indent="0"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This is a mode of informal, unofficial but effective way of communication.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Diagonal Communication</a:t>
            </a:r>
          </a:p>
        </p:txBody>
      </p:sp>
      <p:pic>
        <p:nvPicPr>
          <p:cNvPr id="9218" name="Picture 2" descr="Types &amp; flow of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969" y="2819400"/>
            <a:ext cx="5407268" cy="345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1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Communication is snot always successful and there are a few factors that barrier communication.</a:t>
            </a:r>
          </a:p>
          <a:p>
            <a:pPr marL="109728" indent="0"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Anything which acts as a threat or hinders communication is a communication barrier.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Language Barrier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Personal Barrier</a:t>
            </a:r>
          </a:p>
          <a:p>
            <a:pPr>
              <a:buFont typeface="Wingdings" pitchFamily="2" charset="2"/>
              <a:buChar char="q"/>
            </a:pPr>
            <a:r>
              <a:rPr lang="en-US" dirty="0" err="1">
                <a:latin typeface="Andalus" pitchFamily="18" charset="-78"/>
                <a:cs typeface="Andalus" pitchFamily="18" charset="-78"/>
              </a:rPr>
              <a:t>Organisational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 Barrier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dirty="0">
                <a:latin typeface="Andalus" pitchFamily="18" charset="-78"/>
                <a:cs typeface="Andalus" pitchFamily="18" charset="-78"/>
              </a:rPr>
              <a:t>Barriers of Communication</a:t>
            </a:r>
          </a:p>
        </p:txBody>
      </p:sp>
      <p:pic>
        <p:nvPicPr>
          <p:cNvPr id="11267" name="Picture 3" descr="C:\Users\admin\Desktop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4419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07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r>
              <a:rPr lang="en-US" dirty="0">
                <a:latin typeface="Andalus" pitchFamily="18" charset="-78"/>
                <a:cs typeface="Andalus" pitchFamily="18" charset="-78"/>
              </a:rPr>
              <a:t>Improper Message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Confusion resulting from homophones and spelling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Wrong translation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Bombastic or ostentatious language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Incorrect accent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Language Barrier </a:t>
            </a:r>
          </a:p>
        </p:txBody>
      </p:sp>
      <p:pic>
        <p:nvPicPr>
          <p:cNvPr id="12290" name="Picture 2" descr="C:\Users\admin\Desktop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29000"/>
            <a:ext cx="5181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77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Improper time management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Physical Inconvenience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Passive Listening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Individual perception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Lack of Concentration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Assumptions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Fear of Superiors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Personal Barrier</a:t>
            </a:r>
          </a:p>
        </p:txBody>
      </p:sp>
      <p:pic>
        <p:nvPicPr>
          <p:cNvPr id="13314" name="Picture 2" descr="Communicating in the Digital Age - ppt video onlin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42672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26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/>
          </a:bodyPr>
          <a:lstStyle/>
          <a:p>
            <a:endParaRPr lang="en-US" sz="2800" dirty="0">
              <a:latin typeface="Andalus" pitchFamily="18" charset="-78"/>
              <a:cs typeface="Andalus" pitchFamily="18" charset="-78"/>
            </a:endParaRP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Strict Boss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Status Problem/ego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One way communication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Rigid rules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Job Pressure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Poor working environment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Organisational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 Barriers</a:t>
            </a:r>
          </a:p>
        </p:txBody>
      </p:sp>
      <p:pic>
        <p:nvPicPr>
          <p:cNvPr id="14338" name="Picture 2" descr="Barriers to Effective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90246"/>
            <a:ext cx="36576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78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Be clear and precise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Let the sentences be short and simple with easy words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Speak at a normal place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Improve concentration and active listening skills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Plan your schedule and act accordingly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Avoid being egoistic and give way for suggestions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Know your audience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Appreciate feedback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Andalus" pitchFamily="18" charset="-78"/>
                <a:cs typeface="Andalus" pitchFamily="18" charset="-78"/>
              </a:rPr>
              <a:t>How to overcome these Barriers?</a:t>
            </a:r>
          </a:p>
        </p:txBody>
      </p:sp>
    </p:spTree>
    <p:extLst>
      <p:ext uri="{BB962C8B-B14F-4D97-AF65-F5344CB8AC3E}">
        <p14:creationId xmlns:p14="http://schemas.microsoft.com/office/powerpoint/2010/main" val="256664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Language is never learnt. It is acquired.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To acquire a language one should follow a natural way of learning things.</a:t>
            </a:r>
          </a:p>
          <a:p>
            <a:pPr marL="109728" indent="0" algn="ctr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LSRW  (L-Listening, S- Speaking, R-  Reading, W-Writing) is the natural way of acquiring language.</a:t>
            </a:r>
          </a:p>
          <a:p>
            <a:pPr marL="109728" indent="0" algn="ctr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/>
            <a:r>
              <a:rPr lang="en-US" dirty="0">
                <a:latin typeface="Andalus" pitchFamily="18" charset="-78"/>
                <a:cs typeface="Andalus" pitchFamily="18" charset="-78"/>
              </a:rPr>
              <a:t>LSRW</a:t>
            </a:r>
          </a:p>
        </p:txBody>
      </p:sp>
      <p:pic>
        <p:nvPicPr>
          <p:cNvPr id="15362" name="Picture 2" descr="Communication skills LSRW(Listening ,Speaking, Reading and Writing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1"/>
            <a:ext cx="48768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14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>
                <a:latin typeface="Andalus" pitchFamily="18" charset="-78"/>
                <a:cs typeface="Andalus" pitchFamily="18" charset="-78"/>
              </a:rPr>
              <a:t>45% of our communication is listening, it is the </a:t>
            </a:r>
          </a:p>
          <a:p>
            <a:pPr marL="109728" indent="0">
              <a:buNone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   most difficult one to practice.</a:t>
            </a:r>
          </a:p>
          <a:p>
            <a:pPr marL="109728" indent="0">
              <a:buNone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        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Difference between Listening and Hearing</a:t>
            </a:r>
          </a:p>
          <a:p>
            <a:pPr marL="109728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3400" dirty="0">
                <a:latin typeface="Andalus" pitchFamily="18" charset="-78"/>
                <a:cs typeface="Andalus" pitchFamily="18" charset="-78"/>
              </a:rPr>
              <a:t>Listening is an active process wherein we concentrate </a:t>
            </a:r>
          </a:p>
          <a:p>
            <a:pPr marL="109728" indent="0">
              <a:buNone/>
            </a:pPr>
            <a:r>
              <a:rPr lang="en-US" sz="3400" dirty="0">
                <a:latin typeface="Andalus" pitchFamily="18" charset="-78"/>
                <a:cs typeface="Andalus" pitchFamily="18" charset="-78"/>
              </a:rPr>
              <a:t>    and retain the information listened.</a:t>
            </a:r>
          </a:p>
          <a:p>
            <a:pPr>
              <a:buFont typeface="Wingdings" pitchFamily="2" charset="2"/>
              <a:buChar char="Ø"/>
            </a:pPr>
            <a:r>
              <a:rPr lang="en-US" sz="3400" dirty="0">
                <a:latin typeface="Andalus" pitchFamily="18" charset="-78"/>
                <a:cs typeface="Andalus" pitchFamily="18" charset="-78"/>
              </a:rPr>
              <a:t>Hearing is a passive process wherein the listener</a:t>
            </a:r>
          </a:p>
          <a:p>
            <a:pPr marL="109728" indent="0">
              <a:buNone/>
            </a:pPr>
            <a:r>
              <a:rPr lang="en-US" sz="3400" dirty="0">
                <a:latin typeface="Andalus" pitchFamily="18" charset="-78"/>
                <a:cs typeface="Andalus" pitchFamily="18" charset="-78"/>
              </a:rPr>
              <a:t>   does not want to retain any information. </a:t>
            </a:r>
          </a:p>
          <a:p>
            <a:pPr marL="109728" indent="0">
              <a:buNone/>
            </a:pPr>
            <a:endParaRPr lang="en-US" sz="3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3800" dirty="0">
                <a:latin typeface="Andalus" pitchFamily="18" charset="-78"/>
                <a:cs typeface="Andalus" pitchFamily="18" charset="-78"/>
              </a:rPr>
              <a:t>Barriers to listening are external noise, personal distraction inappropriate place and time, information overload and selective listening.</a:t>
            </a:r>
          </a:p>
          <a:p>
            <a:pPr marL="109728" indent="0">
              <a:buNone/>
            </a:pPr>
            <a:r>
              <a:rPr lang="en-US" sz="3800" dirty="0">
                <a:latin typeface="Andalus" pitchFamily="18" charset="-78"/>
                <a:cs typeface="Andalus" pitchFamily="18" charset="-78"/>
              </a:rPr>
              <a:t>To avoid  listening  barriers  one  can  practice  active  listening,  involves  uninterrupted  listening,  concentration,  asking  questions  and observing the non-verbal cues and the ability to restate the messages</a:t>
            </a:r>
            <a:r>
              <a:rPr lang="en-US" sz="3100" dirty="0">
                <a:latin typeface="Andalus" pitchFamily="18" charset="-78"/>
                <a:cs typeface="Andalus" pitchFamily="18" charset="-78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Listening</a:t>
            </a:r>
          </a:p>
        </p:txBody>
      </p:sp>
      <p:pic>
        <p:nvPicPr>
          <p:cNvPr id="19458" name="Picture 2" descr="C:\Users\admin\Desktop\download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4954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48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Definition – What is communication?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Types of communication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Process of communication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Channels of Communication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Barriers of communication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How to overcome the barriers 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LSRW Skills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Contents</a:t>
            </a:r>
            <a:b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endParaRPr lang="en-US" dirty="0"/>
          </a:p>
        </p:txBody>
      </p:sp>
      <p:pic>
        <p:nvPicPr>
          <p:cNvPr id="3074" name="Picture 2" descr="C:\Users\admin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76800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466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530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To be an effective speaker one should follow the following rules: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Use appropriate vocabulary.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Use  words in correct order.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Check the stress, rhythm and </a:t>
            </a:r>
          </a:p>
          <a:p>
            <a:pPr marL="0" lv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     intonation accordingly.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Use simple language and avoid ostentation.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Avoid hanging thought, relate whatever you say.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Know your listener / audience.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Avoid slang and un-parliamentary words.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Synchronize the body language and words.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Be slow, if you doubt your pronunciation.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Speaking </a:t>
            </a:r>
          </a:p>
        </p:txBody>
      </p:sp>
      <p:pic>
        <p:nvPicPr>
          <p:cNvPr id="17410" name="Picture 2" descr="C:\Users\admin\Desktop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3124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166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It is the process of decoding the symbols</a:t>
            </a:r>
          </a:p>
          <a:p>
            <a:pPr mar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on the page (print or electronic)  for  a </a:t>
            </a:r>
          </a:p>
          <a:p>
            <a:pPr mar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meaningful  comprehension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n-IN" sz="2800" b="1" dirty="0">
                <a:latin typeface="Andalus" pitchFamily="18" charset="-78"/>
                <a:cs typeface="Andalus" pitchFamily="18" charset="-78"/>
              </a:rPr>
              <a:t>                              </a:t>
            </a:r>
            <a:r>
              <a:rPr lang="en-US" sz="2800" b="1" dirty="0">
                <a:latin typeface="Andalus" pitchFamily="18" charset="-78"/>
                <a:cs typeface="Andalus" pitchFamily="18" charset="-78"/>
              </a:rPr>
              <a:t>Reading  is  of  four  types :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109728" lvl="0" indent="0" algn="ctr">
              <a:buNone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Skimming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  <a:p>
            <a:pPr marL="109728" lvl="0" indent="0" algn="just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It is to gather the most important information by running the eye over the text. </a:t>
            </a:r>
          </a:p>
          <a:p>
            <a:pPr marL="109728" lvl="0" indent="0" algn="just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One tends to read the title, sub titles  and topic sentences.   Skimmers will  not look  for  minute  details. </a:t>
            </a:r>
          </a:p>
          <a:p>
            <a:pPr marL="109728" lvl="0" indent="0" algn="just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Pictures, graphs  and  charts  help  in  additional understanding of the text.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109728" lvl="0" indent="0" algn="ctr">
              <a:buNone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Scanning </a:t>
            </a:r>
          </a:p>
          <a:p>
            <a:pPr marL="109728" lvl="0" indent="0" algn="just">
              <a:buNone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It is to find a particular piece of information. </a:t>
            </a:r>
          </a:p>
          <a:p>
            <a:pPr marL="109728" lvl="0" indent="0" algn="just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The scanner scans the text until he finds what he was   looking    for.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Reading </a:t>
            </a:r>
            <a:b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</a:b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Types of Reading </a:t>
            </a:r>
          </a:p>
        </p:txBody>
      </p:sp>
      <p:pic>
        <p:nvPicPr>
          <p:cNvPr id="18434" name="Picture 2" descr="C:\Users\admin\Desktop\download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14400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43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Reading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dirty="0">
                <a:latin typeface="Andalus" pitchFamily="18" charset="-78"/>
                <a:cs typeface="Andalus" pitchFamily="18" charset="-78"/>
              </a:rPr>
              <a:t>for thorough comprehension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 It is when the reader wants to gain the full  knowledge  or  information  in  the  text.  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The  reader  tries  to  understand  the relationship  between  the  ideas  of  the  text  including  the  author’s  purpose.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 Vocabulary enhancement takes place unknowingly.</a:t>
            </a:r>
          </a:p>
          <a:p>
            <a:pPr marL="109728" indent="0" algn="ctr">
              <a:buNone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Critical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dirty="0">
                <a:latin typeface="Andalus" pitchFamily="18" charset="-78"/>
                <a:cs typeface="Andalus" pitchFamily="18" charset="-78"/>
              </a:rPr>
              <a:t>reading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 Critical  reading  takes  place  when  the  reader  tends  to  make judgment on the piece of work. 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The reader comes up with various questions and arguments.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 It is done to understand the author’s purpose of writing the text and language used.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Types of Reading</a:t>
            </a:r>
          </a:p>
        </p:txBody>
      </p:sp>
    </p:spTree>
    <p:extLst>
      <p:ext uri="{BB962C8B-B14F-4D97-AF65-F5344CB8AC3E}">
        <p14:creationId xmlns:p14="http://schemas.microsoft.com/office/powerpoint/2010/main" val="4008862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ndalus" pitchFamily="18" charset="-78"/>
                <a:cs typeface="Andalus" pitchFamily="18" charset="-78"/>
              </a:rPr>
              <a:t>Writing is when we put our thoughts in words on a paper or computer screen</a:t>
            </a:r>
          </a:p>
          <a:p>
            <a:pPr algn="just"/>
            <a:r>
              <a:rPr lang="en-US" sz="2400" dirty="0">
                <a:latin typeface="Andalus" pitchFamily="18" charset="-78"/>
                <a:cs typeface="Andalus" pitchFamily="18" charset="-78"/>
              </a:rPr>
              <a:t>It is considered to be the most difficult skill  and therefore is less preferred</a:t>
            </a:r>
          </a:p>
          <a:p>
            <a:pPr algn="just"/>
            <a:r>
              <a:rPr lang="en-US" sz="2400" dirty="0">
                <a:latin typeface="Andalus" pitchFamily="18" charset="-78"/>
                <a:cs typeface="Andalus" pitchFamily="18" charset="-78"/>
              </a:rPr>
              <a:t>It is usually more  formal  and therefore  the writers have to  be more careful  about the grammatical rules,  syntax  and  lexical  items </a:t>
            </a:r>
          </a:p>
          <a:p>
            <a:pPr algn="just"/>
            <a:r>
              <a:rPr lang="en-US" sz="2400" dirty="0">
                <a:latin typeface="Andalus" pitchFamily="18" charset="-78"/>
                <a:cs typeface="Andalus" pitchFamily="18" charset="-78"/>
              </a:rPr>
              <a:t> If  the  writing  is  comprehensible  and  creative  then  the writer  has achieved the  purpose </a:t>
            </a:r>
          </a:p>
          <a:p>
            <a:pPr algn="just"/>
            <a:r>
              <a:rPr lang="en-US" sz="2400" dirty="0">
                <a:latin typeface="Andalus" pitchFamily="18" charset="-78"/>
                <a:cs typeface="Andalus" pitchFamily="18" charset="-78"/>
              </a:rPr>
              <a:t> One should use proper punctuation</a:t>
            </a:r>
          </a:p>
          <a:p>
            <a:pPr marL="109728" indent="0" algn="just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so that the reader can arrive at what </a:t>
            </a:r>
          </a:p>
          <a:p>
            <a:pPr marL="109728" indent="0" algn="just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the author is trying to convey.</a:t>
            </a:r>
            <a:endParaRPr lang="en-IN" sz="2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Writing</a:t>
            </a:r>
          </a:p>
        </p:txBody>
      </p:sp>
      <p:pic>
        <p:nvPicPr>
          <p:cNvPr id="16386" name="Picture 2" descr="C:\Users\admin\Desktop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75612"/>
            <a:ext cx="3183548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61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Thank You</a:t>
            </a:r>
          </a:p>
        </p:txBody>
      </p:sp>
      <p:pic>
        <p:nvPicPr>
          <p:cNvPr id="20482" name="Picture 2" descr="C:\Users\admin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7010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9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>
                <a:latin typeface="Andalus" pitchFamily="18" charset="-78"/>
                <a:cs typeface="Andalus" pitchFamily="18" charset="-78"/>
              </a:rPr>
              <a:t>Communication is the transmission of information, ideas, emotions, skills, etc., by the use of symbols, words, pictures, figures, graphs, and other means.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It is the act or process of transmission that is usually called communication.</a:t>
            </a:r>
          </a:p>
          <a:p>
            <a:pPr lvl="0"/>
            <a:r>
              <a:rPr lang="en-US" dirty="0">
                <a:latin typeface="Andalus" pitchFamily="18" charset="-78"/>
                <a:cs typeface="Andalus" pitchFamily="18" charset="-78"/>
              </a:rPr>
              <a:t>It is commonly defined as “the imparting or interchange of thoughts, opinions or information by speech, writing, or signs”</a:t>
            </a:r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Communication</a:t>
            </a:r>
            <a:b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endParaRPr lang="en-US" dirty="0"/>
          </a:p>
        </p:txBody>
      </p:sp>
      <p:sp>
        <p:nvSpPr>
          <p:cNvPr id="4" name="AutoShape 2" descr="What is Communication, Meaning, Definition by Authors, Element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Users\admin\Desktop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862" y="3962400"/>
            <a:ext cx="4038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83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/>
          <a:lstStyle/>
          <a:p>
            <a:pPr marL="109728" indent="0">
              <a:buNone/>
              <a:defRPr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 Verbal communication &amp; Nonverbal communication</a:t>
            </a:r>
          </a:p>
          <a:p>
            <a:pPr marL="109728" indent="0">
              <a:buNone/>
              <a:defRPr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                           Verbal communication</a:t>
            </a:r>
          </a:p>
          <a:p>
            <a:pPr lvl="0"/>
            <a:r>
              <a:rPr lang="en-US" dirty="0">
                <a:latin typeface="Andalus" pitchFamily="18" charset="-78"/>
                <a:cs typeface="Andalus" pitchFamily="18" charset="-78"/>
              </a:rPr>
              <a:t>A  Dialogue is a reciprocal conversation between two or more entities under which the oral and written communication take place.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communication in which the message is   transmitted verbally</a:t>
            </a: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                       Nonverbal communication</a:t>
            </a:r>
          </a:p>
          <a:p>
            <a:pPr marL="109728" indent="0">
              <a:buNone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Types of Communication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6" name="Picture 2" descr="C:\Users\admin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6916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6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Verbal Communication</a:t>
            </a:r>
            <a:br>
              <a:rPr lang="en-US" sz="3600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</a:br>
            <a:endParaRPr lang="en-US" sz="3600" dirty="0">
              <a:solidFill>
                <a:schemeClr val="tx2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6705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52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r>
              <a:rPr lang="en-US" sz="5300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Non–verbal Communication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219200"/>
            <a:ext cx="6858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/>
          <a:lstStyle/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The Process of communication involves ideation, encoding ,channelizing, decoding and feedback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Process of Communication</a:t>
            </a:r>
            <a:endParaRPr lang="en-US" dirty="0"/>
          </a:p>
        </p:txBody>
      </p:sp>
      <p:pic>
        <p:nvPicPr>
          <p:cNvPr id="8194" name="Picture 2" descr="C:\Users\admin\Desktop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69" y="2710229"/>
            <a:ext cx="62484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96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 marL="109728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In any work place all forms of communication are routed through different types of channels to the nature and purpose of communication.</a:t>
            </a:r>
          </a:p>
          <a:p>
            <a:pPr marL="109728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The following are the channels /directions of communication used in workplaces.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Upward Communication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Downward Communication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Horizontal Communication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Diagonal Communication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rgbClr val="2005EB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sz="44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CHANNELS OF COMMUNICATION</a:t>
            </a:r>
            <a:br>
              <a:rPr lang="en-US" sz="4400" dirty="0">
                <a:solidFill>
                  <a:srgbClr val="2005EB"/>
                </a:solidFill>
              </a:rPr>
            </a:br>
            <a:endParaRPr lang="en-US" dirty="0"/>
          </a:p>
        </p:txBody>
      </p:sp>
      <p:pic>
        <p:nvPicPr>
          <p:cNvPr id="4099" name="Picture 3" descr="C:\Users\admin\Desktop\Channels+of+Commun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76954"/>
            <a:ext cx="4038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0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Upward communication starts from the lower levels and goes up to the higher level.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Upward Communication</a:t>
            </a:r>
          </a:p>
        </p:txBody>
      </p:sp>
      <p:sp>
        <p:nvSpPr>
          <p:cNvPr id="4" name="AutoShape 2" descr="Upward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9" name="Picture 5" descr="Types of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019800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917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8" ma:contentTypeDescription="Create a new document." ma:contentTypeScope="" ma:versionID="46d122f411e5379cefe27ec2b789fe3a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901eec6585442fe759fc660a41eafaa2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E8F3EA-180E-4B51-8E71-3B49AD6B45B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D7AFA7B-F882-4D92-91C0-87BF0272E2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13B603-BC9D-42C3-9556-88DAA45907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175d81-bfcc-4e20-b7a7-7b462a4db0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279</TotalTime>
  <Words>998</Words>
  <Application>Microsoft Office PowerPoint</Application>
  <PresentationFormat>On-screen Show (4:3)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Andalus</vt:lpstr>
      <vt:lpstr>Arabic Typesetting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Introduction to Communication Unit – 1 English – 18LEH101J</vt:lpstr>
      <vt:lpstr> Contents </vt:lpstr>
      <vt:lpstr>Communication </vt:lpstr>
      <vt:lpstr>Types of Communication</vt:lpstr>
      <vt:lpstr>Verbal Communication </vt:lpstr>
      <vt:lpstr>   Non–verbal Communication</vt:lpstr>
      <vt:lpstr>Process of Communication</vt:lpstr>
      <vt:lpstr> CHANNELS OF COMMUNICATION </vt:lpstr>
      <vt:lpstr>Upward Communication</vt:lpstr>
      <vt:lpstr>Downward Communication</vt:lpstr>
      <vt:lpstr>Horizontal Communication</vt:lpstr>
      <vt:lpstr>Diagonal Communication</vt:lpstr>
      <vt:lpstr>Barriers of Communication</vt:lpstr>
      <vt:lpstr>Language Barrier </vt:lpstr>
      <vt:lpstr>Personal Barrier</vt:lpstr>
      <vt:lpstr>Organisational Barriers</vt:lpstr>
      <vt:lpstr>How to overcome these Barriers?</vt:lpstr>
      <vt:lpstr>LSRW</vt:lpstr>
      <vt:lpstr>Listening</vt:lpstr>
      <vt:lpstr>Speaking </vt:lpstr>
      <vt:lpstr>Reading  Types of Reading </vt:lpstr>
      <vt:lpstr>Types of Reading</vt:lpstr>
      <vt:lpstr>Writing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Communication Unit - 1</dc:title>
  <dc:creator>admin</dc:creator>
  <cp:lastModifiedBy>Bharathwaj Supreme</cp:lastModifiedBy>
  <cp:revision>48</cp:revision>
  <dcterms:created xsi:type="dcterms:W3CDTF">2020-07-04T12:27:49Z</dcterms:created>
  <dcterms:modified xsi:type="dcterms:W3CDTF">2020-10-19T01:45:34Z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