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
  </p:notesMasterIdLst>
  <p:sldIdLst>
    <p:sldId id="256" r:id="rId2"/>
    <p:sldId id="311" r:id="rId3"/>
    <p:sldId id="309" r:id="rId4"/>
    <p:sldId id="304" r:id="rId5"/>
    <p:sldId id="305" r:id="rId6"/>
    <p:sldId id="307" r:id="rId7"/>
    <p:sldId id="312" r:id="rId8"/>
    <p:sldId id="310" r:id="rId9"/>
    <p:sldId id="313"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62" autoAdjust="0"/>
  </p:normalViewPr>
  <p:slideViewPr>
    <p:cSldViewPr>
      <p:cViewPr>
        <p:scale>
          <a:sx n="60" d="100"/>
          <a:sy n="60" d="100"/>
        </p:scale>
        <p:origin x="-1650" y="-2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452B9-097F-49DC-ABE2-39670F896475}"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1550E-77E1-46B3-AFE3-69F1FD18048D}" type="slidenum">
              <a:rPr lang="en-US" smtClean="0"/>
              <a:pPr/>
              <a:t>‹#›</a:t>
            </a:fld>
            <a:endParaRPr lang="en-US"/>
          </a:p>
        </p:txBody>
      </p:sp>
    </p:spTree>
    <p:extLst>
      <p:ext uri="{BB962C8B-B14F-4D97-AF65-F5344CB8AC3E}">
        <p14:creationId xmlns="" xmlns:p14="http://schemas.microsoft.com/office/powerpoint/2010/main" val="80784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7497821-84C9-41CE-8C2C-1AE6D60695F3}" type="datetimeFigureOut">
              <a:rPr lang="en-US" smtClean="0"/>
              <a:pPr/>
              <a:t>11/23/2020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885C0-E318-45D0-976D-1E4BA006F8B0}"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885C0-E318-45D0-976D-1E4BA006F8B0}"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7821-84C9-41CE-8C2C-1AE6D60695F3}"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7497821-84C9-41CE-8C2C-1AE6D60695F3}" type="datetimeFigureOut">
              <a:rPr lang="en-US" smtClean="0"/>
              <a:pPr/>
              <a:t>11/23/2020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7497821-84C9-41CE-8C2C-1AE6D60695F3}" type="datetimeFigureOut">
              <a:rPr lang="en-US" smtClean="0"/>
              <a:pPr/>
              <a:t>11/23/2020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AEA885C0-E318-45D0-976D-1E4BA006F8B0}" type="slidenum">
              <a:rPr lang="en-US" smtClean="0"/>
              <a:pPr/>
              <a:t>‹#›</a:t>
            </a:fld>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7497821-84C9-41CE-8C2C-1AE6D60695F3}" type="datetimeFigureOut">
              <a:rPr lang="en-US" smtClean="0"/>
              <a:pPr/>
              <a:t>11/23/2020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AEA885C0-E318-45D0-976D-1E4BA006F8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pull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101375"/>
            <a:ext cx="5926669" cy="2480025"/>
          </a:xfrm>
        </p:spPr>
        <p:txBody>
          <a:bodyPr>
            <a:noAutofit/>
          </a:bodyPr>
          <a:lstStyle/>
          <a:p>
            <a:r>
              <a:rPr lang="en-US" sz="5400" b="1" dirty="0" smtClean="0">
                <a:latin typeface="Times New Roman" pitchFamily="18" charset="0"/>
                <a:cs typeface="Times New Roman" pitchFamily="18" charset="0"/>
              </a:rPr>
              <a:t>Topic sentences </a:t>
            </a:r>
            <a:endParaRPr lang="en-US" sz="5400" b="1" dirty="0">
              <a:latin typeface="Times New Roman" pitchFamily="18" charset="0"/>
              <a:cs typeface="Times New Roman" pitchFamily="18" charset="0"/>
            </a:endParaRPr>
          </a:p>
        </p:txBody>
      </p:sp>
      <p:sp>
        <p:nvSpPr>
          <p:cNvPr id="3" name="Subtitle 2"/>
          <p:cNvSpPr>
            <a:spLocks noGrp="1"/>
          </p:cNvSpPr>
          <p:nvPr>
            <p:ph type="subTitle" idx="1"/>
          </p:nvPr>
        </p:nvSpPr>
        <p:spPr>
          <a:xfrm>
            <a:off x="4191000" y="3736622"/>
            <a:ext cx="3733800" cy="1524000"/>
          </a:xfrm>
        </p:spPr>
        <p:txBody>
          <a:bodyPr>
            <a:normAutofit/>
          </a:bodyPr>
          <a:lstStyle/>
          <a:p>
            <a:endParaRPr lang="en-US" sz="16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1266716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t/>
            </a:r>
            <a:br>
              <a:rPr lang="en-US" sz="6000" dirty="0" smtClean="0"/>
            </a:br>
            <a:endParaRPr lang="en-US" sz="6000" dirty="0"/>
          </a:p>
        </p:txBody>
      </p:sp>
      <p:sp>
        <p:nvSpPr>
          <p:cNvPr id="3" name="Content Placeholder 2"/>
          <p:cNvSpPr>
            <a:spLocks noGrp="1"/>
          </p:cNvSpPr>
          <p:nvPr>
            <p:ph idx="1"/>
          </p:nvPr>
        </p:nvSpPr>
        <p:spPr/>
        <p:txBody>
          <a:bodyPr>
            <a:normAutofit/>
          </a:bodyPr>
          <a:lstStyle/>
          <a:p>
            <a:pPr marL="0" indent="0" algn="ctr">
              <a:buNone/>
            </a:pPr>
            <a:endParaRPr lang="en-US" sz="6000" dirty="0"/>
          </a:p>
        </p:txBody>
      </p:sp>
      <p:pic>
        <p:nvPicPr>
          <p:cNvPr id="3074" name="Picture 2" descr="Image result for Thank you related images"/>
          <p:cNvPicPr>
            <a:picLocks noChangeAspect="1" noChangeArrowheads="1"/>
          </p:cNvPicPr>
          <p:nvPr/>
        </p:nvPicPr>
        <p:blipFill>
          <a:blip r:embed="rId2"/>
          <a:srcRect/>
          <a:stretch>
            <a:fillRect/>
          </a:stretch>
        </p:blipFill>
        <p:spPr bwMode="auto">
          <a:xfrm>
            <a:off x="609600" y="381000"/>
            <a:ext cx="8001000" cy="5943600"/>
          </a:xfrm>
          <a:prstGeom prst="rect">
            <a:avLst/>
          </a:prstGeom>
          <a:noFill/>
        </p:spPr>
      </p:pic>
    </p:spTree>
    <p:extLst>
      <p:ext uri="{BB962C8B-B14F-4D97-AF65-F5344CB8AC3E}">
        <p14:creationId xmlns="" xmlns:p14="http://schemas.microsoft.com/office/powerpoint/2010/main" val="977599134"/>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Definition </a:t>
            </a:r>
            <a:endParaRPr lang="en-US" b="1" dirty="0"/>
          </a:p>
        </p:txBody>
      </p:sp>
      <p:sp>
        <p:nvSpPr>
          <p:cNvPr id="3" name="Content Placeholder 2"/>
          <p:cNvSpPr>
            <a:spLocks noGrp="1"/>
          </p:cNvSpPr>
          <p:nvPr>
            <p:ph idx="1"/>
          </p:nvPr>
        </p:nvSpPr>
        <p:spPr>
          <a:xfrm>
            <a:off x="914400" y="1600200"/>
            <a:ext cx="7162800" cy="4122869"/>
          </a:xfrm>
        </p:spPr>
        <p:txBody>
          <a:bodyPr>
            <a:noAutofit/>
          </a:bodyPr>
          <a:lstStyle/>
          <a:p>
            <a:pPr>
              <a:buFont typeface="Wingdings" pitchFamily="2" charset="2"/>
              <a:buChar char="Ø"/>
            </a:pPr>
            <a:r>
              <a:rPr lang="en-US" sz="3400" dirty="0" smtClean="0"/>
              <a:t>A topic sentence is a sentence that expresses the essential idea of a paragraph or an essay usually appearing at the beginning.</a:t>
            </a:r>
          </a:p>
          <a:p>
            <a:pPr>
              <a:buFont typeface="Wingdings" pitchFamily="2" charset="2"/>
              <a:buChar char="Ø"/>
            </a:pPr>
            <a:r>
              <a:rPr lang="en-US" sz="3400" dirty="0" smtClean="0"/>
              <a:t> It is also referred to as a focus sentence. It captures in a nutshell the meaning of the entire content.</a:t>
            </a:r>
            <a:endParaRPr lang="en-US" sz="3400" b="1" dirty="0">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Topic Sentence?</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It is not just an invitation to simply announce your topic.  </a:t>
            </a:r>
          </a:p>
          <a:p>
            <a:r>
              <a:rPr lang="en-US" sz="3200" dirty="0" smtClean="0"/>
              <a:t>It states a clear direction.</a:t>
            </a:r>
          </a:p>
          <a:p>
            <a:r>
              <a:rPr lang="en-US" sz="3200" dirty="0" smtClean="0"/>
              <a:t>It is like a preview for a movie/ a headline of a newspaper.</a:t>
            </a:r>
          </a:p>
          <a:p>
            <a:r>
              <a:rPr lang="en-US" sz="3200" dirty="0" smtClean="0"/>
              <a:t>It serves as the mini-thesis for the paragraph.</a:t>
            </a:r>
            <a:endParaRPr lang="en-US" sz="3200"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1087418"/>
          </a:xfrm>
        </p:spPr>
        <p:txBody>
          <a:bodyPr/>
          <a:lstStyle/>
          <a:p>
            <a:r>
              <a:rPr lang="en-US" dirty="0" smtClean="0"/>
              <a:t>Purpose </a:t>
            </a:r>
            <a:endParaRPr lang="en-US" dirty="0"/>
          </a:p>
        </p:txBody>
      </p:sp>
      <p:sp>
        <p:nvSpPr>
          <p:cNvPr id="3" name="Content Placeholder 2"/>
          <p:cNvSpPr>
            <a:spLocks noGrp="1"/>
          </p:cNvSpPr>
          <p:nvPr>
            <p:ph idx="1"/>
          </p:nvPr>
        </p:nvSpPr>
        <p:spPr>
          <a:xfrm>
            <a:off x="914400" y="1752600"/>
            <a:ext cx="7239000" cy="3970469"/>
          </a:xfrm>
        </p:spPr>
        <p:txBody>
          <a:bodyPr>
            <a:noAutofit/>
          </a:bodyPr>
          <a:lstStyle/>
          <a:p>
            <a:r>
              <a:rPr lang="en-US" sz="2800" dirty="0" smtClean="0"/>
              <a:t>It serves as a helpful roadmap/ signpost</a:t>
            </a:r>
          </a:p>
          <a:p>
            <a:r>
              <a:rPr lang="en-US" sz="2800" dirty="0" smtClean="0"/>
              <a:t>It helps you keep your focus </a:t>
            </a:r>
          </a:p>
          <a:p>
            <a:r>
              <a:rPr lang="en-US" sz="2800" dirty="0" smtClean="0"/>
              <a:t>It sets the tone for a particular paragraph.</a:t>
            </a:r>
          </a:p>
          <a:p>
            <a:r>
              <a:rPr lang="en-US" sz="2800" dirty="0" smtClean="0"/>
              <a:t>It leads the target audience into the major points,</a:t>
            </a:r>
          </a:p>
          <a:p>
            <a:r>
              <a:rPr lang="en-US" sz="2800" dirty="0" smtClean="0"/>
              <a:t>It also helps to avoid miscommunication.</a:t>
            </a:r>
          </a:p>
          <a:p>
            <a:r>
              <a:rPr lang="en-US" sz="2800" dirty="0" smtClean="0"/>
              <a:t>Helps to organize each paragraph.</a:t>
            </a:r>
          </a:p>
          <a:p>
            <a:pPr>
              <a:buNone/>
            </a:pPr>
            <a:endParaRPr lang="en-US" sz="2800"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qualities</a:t>
            </a:r>
            <a:endParaRPr lang="en-US" dirty="0"/>
          </a:p>
        </p:txBody>
      </p:sp>
      <p:sp>
        <p:nvSpPr>
          <p:cNvPr id="3" name="Content Placeholder 2"/>
          <p:cNvSpPr>
            <a:spLocks noGrp="1"/>
          </p:cNvSpPr>
          <p:nvPr>
            <p:ph idx="1"/>
          </p:nvPr>
        </p:nvSpPr>
        <p:spPr/>
        <p:txBody>
          <a:bodyPr>
            <a:normAutofit/>
          </a:bodyPr>
          <a:lstStyle/>
          <a:p>
            <a:pPr lvl="0"/>
            <a:r>
              <a:rPr lang="en-US" sz="3200" dirty="0" smtClean="0"/>
              <a:t>Brevity- long constructions are confusing.</a:t>
            </a:r>
          </a:p>
          <a:p>
            <a:pPr lvl="0"/>
            <a:r>
              <a:rPr lang="en-US" sz="3200" dirty="0" smtClean="0"/>
              <a:t>Precision- Don’t be very broad</a:t>
            </a:r>
          </a:p>
          <a:p>
            <a:pPr lvl="0"/>
            <a:r>
              <a:rPr lang="en-US" sz="3200" dirty="0" smtClean="0"/>
              <a:t>Clarity- Avoid using vague terms and engaging into wordplay</a:t>
            </a: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frame good topic sentences</a:t>
            </a:r>
            <a:endParaRPr lang="en-US" dirty="0"/>
          </a:p>
        </p:txBody>
      </p:sp>
      <p:sp>
        <p:nvSpPr>
          <p:cNvPr id="3" name="Content Placeholder 2"/>
          <p:cNvSpPr>
            <a:spLocks noGrp="1"/>
          </p:cNvSpPr>
          <p:nvPr>
            <p:ph idx="1"/>
          </p:nvPr>
        </p:nvSpPr>
        <p:spPr>
          <a:xfrm>
            <a:off x="1219200" y="2119257"/>
            <a:ext cx="6440245" cy="3603812"/>
          </a:xfrm>
        </p:spPr>
        <p:txBody>
          <a:bodyPr>
            <a:noAutofit/>
          </a:bodyPr>
          <a:lstStyle/>
          <a:p>
            <a:r>
              <a:rPr lang="en-US" sz="2800" dirty="0" smtClean="0"/>
              <a:t>Don’t be too general or vague; don’t be too narrow. Strike a balance.</a:t>
            </a:r>
          </a:p>
          <a:p>
            <a:r>
              <a:rPr lang="en-US" sz="2800" dirty="0" smtClean="0"/>
              <a:t>Topic sentence should hook the reader.</a:t>
            </a:r>
          </a:p>
          <a:p>
            <a:r>
              <a:rPr lang="en-US" sz="2800" dirty="0" smtClean="0"/>
              <a:t>Give a reasonable opinion.</a:t>
            </a:r>
          </a:p>
          <a:p>
            <a:r>
              <a:rPr lang="en-US" sz="2800" dirty="0" smtClean="0"/>
              <a:t>Use lucid vocabulary</a:t>
            </a:r>
          </a:p>
          <a:p>
            <a:r>
              <a:rPr lang="en-US" sz="2800" dirty="0" smtClean="0"/>
              <a:t>Avoid starting with a quote unless it substantiates one’s original point </a:t>
            </a:r>
            <a:endParaRPr lang="en-US" sz="2800" dirty="0"/>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Identifying topic sentence is a test to the comprehensive reading skill of the person.</a:t>
            </a:r>
          </a:p>
          <a:p>
            <a:r>
              <a:rPr lang="en-US" dirty="0" smtClean="0"/>
              <a:t>One should- </a:t>
            </a:r>
          </a:p>
          <a:p>
            <a:r>
              <a:rPr lang="en-US" dirty="0" smtClean="0"/>
              <a:t>Look for the key words.</a:t>
            </a:r>
          </a:p>
          <a:p>
            <a:r>
              <a:rPr lang="en-US" dirty="0" smtClean="0"/>
              <a:t>Identify the supporting details.</a:t>
            </a:r>
          </a:p>
          <a:p>
            <a:r>
              <a:rPr lang="en-US" dirty="0" smtClean="0"/>
              <a:t>Look beyond the first sentence, because it may occur elsewhere too.</a:t>
            </a:r>
          </a:p>
          <a:p>
            <a:endParaRPr lang="en-US" dirty="0" smtClean="0"/>
          </a:p>
          <a:p>
            <a:pPr>
              <a:buNone/>
            </a:pPr>
            <a:r>
              <a:rPr lang="en-US" dirty="0" smtClean="0"/>
              <a:t> </a:t>
            </a:r>
          </a:p>
          <a:p>
            <a:endParaRPr lang="en-US" dirty="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Topic Sentences</a:t>
            </a:r>
            <a:endParaRPr lang="en-US" dirty="0"/>
          </a:p>
        </p:txBody>
      </p:sp>
      <p:sp>
        <p:nvSpPr>
          <p:cNvPr id="3" name="Content Placeholder 2"/>
          <p:cNvSpPr>
            <a:spLocks noGrp="1"/>
          </p:cNvSpPr>
          <p:nvPr>
            <p:ph idx="1"/>
          </p:nvPr>
        </p:nvSpPr>
        <p:spPr/>
        <p:txBody>
          <a:bodyPr/>
          <a:lstStyle/>
          <a:p>
            <a:r>
              <a:rPr lang="en-US" dirty="0" smtClean="0"/>
              <a:t>Education plays a huge role in lowering crime rates</a:t>
            </a:r>
          </a:p>
          <a:p>
            <a:r>
              <a:rPr lang="en-US" dirty="0" smtClean="0"/>
              <a:t>The main reason why Romeo and Juliette should be considered the best romantic story is its plot</a:t>
            </a:r>
          </a:p>
          <a:p>
            <a:r>
              <a:rPr lang="en-US" dirty="0" smtClean="0"/>
              <a:t>It was the moment when I found something I realized must be a real treasure;</a:t>
            </a:r>
          </a:p>
          <a:p>
            <a:endParaRPr 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Identify the topic sentence…</a:t>
            </a:r>
            <a:endParaRPr lang="en-US" dirty="0"/>
          </a:p>
        </p:txBody>
      </p:sp>
      <p:sp>
        <p:nvSpPr>
          <p:cNvPr id="3" name="Content Placeholder 2"/>
          <p:cNvSpPr>
            <a:spLocks noGrp="1"/>
          </p:cNvSpPr>
          <p:nvPr>
            <p:ph idx="1"/>
          </p:nvPr>
        </p:nvSpPr>
        <p:spPr>
          <a:xfrm>
            <a:off x="1066800" y="1752600"/>
            <a:ext cx="6858000" cy="4190999"/>
          </a:xfrm>
        </p:spPr>
        <p:txBody>
          <a:bodyPr>
            <a:normAutofit fontScale="92500"/>
          </a:bodyPr>
          <a:lstStyle/>
          <a:p>
            <a:r>
              <a:rPr lang="en-US" b="1" dirty="0" smtClean="0"/>
              <a:t>Exercise is really good for one’s physical and mental health</a:t>
            </a:r>
            <a:r>
              <a:rPr lang="en-US" dirty="0" smtClean="0"/>
              <a:t>. First, it is proven that aerobic exercise is good for the heart, which is very important to overall health. Second, strength training is important for maintaining muscle mass and improving bone density. Both muscle mass and bone density can decrease as we age, so improving them through strength training is important. Finally, all kinds of exercise have been shown to relieve depression, anxiety, and stress.</a:t>
            </a:r>
            <a:endParaRPr lang="en-US" b="1" dirty="0" smtClean="0"/>
          </a:p>
          <a:p>
            <a:r>
              <a:rPr lang="en-US" b="1" dirty="0" smtClean="0"/>
              <a:t>(Topic sentence of the passage is marked in bold)</a:t>
            </a:r>
            <a:endParaRPr lang="en-US" b="1" dirty="0"/>
          </a:p>
        </p:txBody>
      </p:sp>
    </p:spTree>
  </p:cSld>
  <p:clrMapOvr>
    <a:masterClrMapping/>
  </p:clrMapOvr>
  <p:transition>
    <p:pull dir="d"/>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8" ma:contentTypeDescription="Create a new document." ma:contentTypeScope="" ma:versionID="46d122f411e5379cefe27ec2b789fe3a">
  <xsd:schema xmlns:xsd="http://www.w3.org/2001/XMLSchema" xmlns:xs="http://www.w3.org/2001/XMLSchema" xmlns:p="http://schemas.microsoft.com/office/2006/metadata/properties" xmlns:ns2="55175d81-bfcc-4e20-b7a7-7b462a4db073" targetNamespace="http://schemas.microsoft.com/office/2006/metadata/properties" ma:root="true" ma:fieldsID="901eec6585442fe759fc660a41eafaa2"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25F650-8ADD-4317-BA7F-E94EE97DE66E}"/>
</file>

<file path=customXml/itemProps2.xml><?xml version="1.0" encoding="utf-8"?>
<ds:datastoreItem xmlns:ds="http://schemas.openxmlformats.org/officeDocument/2006/customXml" ds:itemID="{FE03FC2E-BD77-423A-9450-0A9441CF2B54}"/>
</file>

<file path=customXml/itemProps3.xml><?xml version="1.0" encoding="utf-8"?>
<ds:datastoreItem xmlns:ds="http://schemas.openxmlformats.org/officeDocument/2006/customXml" ds:itemID="{D02F2AD8-CBC7-46F3-B9A6-19D3C8234259}"/>
</file>

<file path=docProps/app.xml><?xml version="1.0" encoding="utf-8"?>
<Properties xmlns="http://schemas.openxmlformats.org/officeDocument/2006/extended-properties" xmlns:vt="http://schemas.openxmlformats.org/officeDocument/2006/docPropsVTypes">
  <Template>Pushpin</Template>
  <TotalTime>1511</TotalTime>
  <Words>290</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Pushpin</vt:lpstr>
      <vt:lpstr>Topic sentences </vt:lpstr>
      <vt:lpstr>Definition </vt:lpstr>
      <vt:lpstr>What is a Topic Sentence?</vt:lpstr>
      <vt:lpstr>Purpose </vt:lpstr>
      <vt:lpstr>Key qualities</vt:lpstr>
      <vt:lpstr>Steps to frame good topic sentences</vt:lpstr>
      <vt:lpstr>How to identify?</vt:lpstr>
      <vt:lpstr>Sample Topic Sentences</vt:lpstr>
      <vt:lpstr>Identify the topic sentence…</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dc:creator>
  <cp:lastModifiedBy>919790590469</cp:lastModifiedBy>
  <cp:revision>183</cp:revision>
  <dcterms:created xsi:type="dcterms:W3CDTF">2015-10-11T16:54:55Z</dcterms:created>
  <dcterms:modified xsi:type="dcterms:W3CDTF">2020-11-23T07:08:58Z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