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-7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10486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18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1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2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2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2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23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4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25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26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27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28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Freeform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1" name="Freeform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2" name="Freeform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3" name="Freeform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4" name="Freeform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5" name="Freeform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6" name="Freeform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7" name="Freeform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8" name="Freeform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9" name="Freeform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0" name="Freeform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1" name="Freeform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2" name="Freeform 24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3" name="Freeform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4" name="Freeform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69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1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2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3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74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5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7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8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>
            <a:normAutofit fontScale="95833" lnSpcReduction="20000"/>
          </a:bodyPr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>
            <a:normAutofit fontScale="95833" lnSpcReduction="20000"/>
          </a:bodyPr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86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104868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91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2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3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94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5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6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7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98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9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104870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705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3145728" name="Straight Connector 8"/>
          <p:cNvCxnSpPr>
            <a:cxnSpLocks/>
          </p:cNvCxnSpPr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3145729" name="Straight Connector 14"/>
            <p:cNvCxnSpPr>
              <a:cxnSpLocks/>
            </p:cNvCxnSpPr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15"/>
            <p:cNvCxnSpPr>
              <a:cxnSpLocks/>
            </p:cNvCxnSpPr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6"/>
            <p:cNvCxnSpPr>
              <a:cxnSpLocks/>
            </p:cNvCxnSpPr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39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0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40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3145732" name="Straight Connector 10"/>
            <p:cNvCxnSpPr>
              <a:cxnSpLocks/>
            </p:cNvCxnSpPr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11"/>
            <p:cNvCxnSpPr>
              <a:cxnSpLocks/>
            </p:cNvCxnSpPr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4" name="Straight Connector 12"/>
            <p:cNvCxnSpPr>
              <a:cxnSpLocks/>
            </p:cNvCxnSpPr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3145735" name="Straight Connector 18"/>
            <p:cNvCxnSpPr>
              <a:cxnSpLocks/>
            </p:cNvCxnSpPr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6" name="Straight Connector 19"/>
            <p:cNvCxnSpPr>
              <a:cxnSpLocks/>
            </p:cNvCxnSpPr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7" name="Straight Connector 20"/>
            <p:cNvCxnSpPr>
              <a:cxnSpLocks/>
            </p:cNvCxnSpPr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09FB2A07-A238-4CD1-9073-FFFD514985C7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77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78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79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80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581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582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583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84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585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7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09FB2A07-A238-4CD1-9073-FFFD514985C7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8"/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5616624"/>
          </a:xfrm>
        </p:spPr>
        <p:txBody>
          <a:bodyPr/>
          <a:lstStyle/>
          <a:p>
            <a:pPr algn="ctr"/>
            <a:r>
              <a:rPr lang="en-US" sz="6600" dirty="0" smtClean="0">
                <a:latin typeface="Adobe Caslon Pro" pitchFamily="18" charset="0"/>
                <a:cs typeface="Andalus" pitchFamily="18" charset="-78"/>
              </a:rPr>
              <a:t>Writing an Outline</a:t>
            </a:r>
            <a:br>
              <a:rPr lang="en-US" sz="6600" dirty="0" smtClean="0">
                <a:latin typeface="Adobe Caslon Pro" pitchFamily="18" charset="0"/>
                <a:cs typeface="Andalus" pitchFamily="18" charset="-78"/>
              </a:rPr>
            </a:br>
            <a:endParaRPr lang="en-US" sz="6600" dirty="0">
              <a:latin typeface="Adobe Caslon Pro" pitchFamily="18" charset="0"/>
              <a:cs typeface="Andalus" pitchFamily="18" charset="-78"/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014792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pic>
        <p:nvPicPr>
          <p:cNvPr id="2097152" name="Picture 2" descr="C:\Users\admin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412776"/>
            <a:ext cx="7560840" cy="4587476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113"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648072"/>
          </a:xfrm>
        </p:spPr>
        <p:txBody>
          <a:bodyPr/>
          <a:lstStyle/>
          <a:p>
            <a:pPr algn="ctr"/>
            <a:r>
              <a:rPr lang="en-US" dirty="0" smtClean="0">
                <a:latin typeface="Adobe Caslon Pro" pitchFamily="18" charset="0"/>
              </a:rPr>
              <a:t>Advantages </a:t>
            </a:r>
            <a:r>
              <a:rPr lang="en-US" dirty="0">
                <a:latin typeface="Adobe Caslon Pro" pitchFamily="18" charset="0"/>
              </a:rPr>
              <a:t>of preparing an </a:t>
            </a:r>
            <a:r>
              <a:rPr lang="en-US" dirty="0" smtClean="0">
                <a:latin typeface="Adobe Caslon Pro" pitchFamily="18" charset="0"/>
              </a:rPr>
              <a:t>outline</a:t>
            </a:r>
            <a:endParaRPr lang="en-US" dirty="0">
              <a:latin typeface="Adobe Caslon Pro" pitchFamily="18" charset="0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971600" y="980728"/>
            <a:ext cx="7715200" cy="5328592"/>
          </a:xfrm>
        </p:spPr>
        <p:txBody>
          <a:bodyPr>
            <a:noAutofit/>
          </a:bodyPr>
          <a:lstStyle/>
          <a:p>
            <a:pPr marL="68580" indent="0">
              <a:buNone/>
            </a:pPr>
            <a:endParaRPr/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Adobe Caslon Pro" pitchFamily="18" charset="0"/>
              </a:rPr>
              <a:t>Classifies </a:t>
            </a:r>
            <a:r>
              <a:rPr lang="en-US" sz="2800" dirty="0">
                <a:latin typeface="Adobe Caslon Pro" pitchFamily="18" charset="0"/>
              </a:rPr>
              <a:t>information beforehand; focus not only on</a:t>
            </a:r>
            <a:r>
              <a:rPr lang="en-US" sz="2800" dirty="0" smtClean="0">
                <a:latin typeface="Adobe Caslon Pro" pitchFamily="18" charset="0"/>
              </a:rPr>
              <a:t> </a:t>
            </a:r>
            <a:r>
              <a:rPr lang="en-US" sz="2800" dirty="0">
                <a:latin typeface="Adobe Caslon Pro" pitchFamily="18" charset="0"/>
              </a:rPr>
              <a:t>ideas but also the right grammar and structure.</a:t>
            </a:r>
            <a:endParaRPr lang="zh-CN" altLang="en-US"/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Adobe Caslon Pro" pitchFamily="18" charset="0"/>
              </a:rPr>
              <a:t>Outlining saves time.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Adobe Caslon Pro" pitchFamily="18" charset="0"/>
              </a:rPr>
              <a:t>Help to write coherently.</a:t>
            </a:r>
            <a:endParaRPr lang="zh-CN" altLang="en-US"/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Adobe Caslon Pro" pitchFamily="18" charset="0"/>
              </a:rPr>
              <a:t>An </a:t>
            </a:r>
            <a:r>
              <a:rPr lang="en-US" sz="2800" dirty="0">
                <a:latin typeface="Adobe Caslon Pro" pitchFamily="18" charset="0"/>
              </a:rPr>
              <a:t>outline weeds away irrelevant or weak material.</a:t>
            </a:r>
            <a:endParaRPr lang="en-US" sz="2800" dirty="0" smtClean="0">
              <a:latin typeface="Adobe Caslon Pro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Adobe Caslon Pro" pitchFamily="18" charset="0"/>
              </a:rPr>
              <a:t>Strengthens the main ideas. </a:t>
            </a:r>
            <a:endParaRPr lang="en-US" sz="2800" dirty="0" smtClean="0">
              <a:latin typeface="Adobe Caslon Pro" pitchFamily="18" charset="0"/>
            </a:endParaRPr>
          </a:p>
          <a:p>
            <a:pPr marL="68580" lvl="0" indent="0">
              <a:buNone/>
            </a:pPr>
            <a:endParaRPr lang="en-US" sz="2800" dirty="0">
              <a:latin typeface="Adobe Caslon Pro" pitchFamily="18" charset="0"/>
            </a:endParaRPr>
          </a:p>
        </p:txBody>
      </p:sp>
    </p:spTree>
  </p:cSld>
  <p:clrMapOvr>
    <a:masterClrMapping/>
  </p:clrMapOvr>
  <p:transition spd="slow" advTm="1321"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048714"/>
          <p:cNvSpPr>
            <a:spLocks noGrp="1"/>
          </p:cNvSpPr>
          <p:nvPr>
            <p:ph type="title"/>
          </p:nvPr>
        </p:nvSpPr>
        <p:spPr>
          <a:xfrm>
            <a:off x="914400" y="512064"/>
            <a:ext cx="7618142" cy="420608"/>
          </a:xfrm>
        </p:spPr>
        <p:txBody>
          <a:bodyPr/>
          <a:lstStyle/>
          <a:p>
            <a:pPr algn="ctr"/>
            <a:r>
              <a:rPr lang="en-US" altLang="en-GB"/>
              <a:t>Writing an Outline - Sample</a:t>
            </a:r>
            <a:endParaRPr lang="en-GB"/>
          </a:p>
        </p:txBody>
      </p:sp>
      <p:sp>
        <p:nvSpPr>
          <p:cNvPr id="1048716" name="Content Placeholder 1048715"/>
          <p:cNvSpPr>
            <a:spLocks noGrp="1"/>
          </p:cNvSpPr>
          <p:nvPr>
            <p:ph idx="1"/>
          </p:nvPr>
        </p:nvSpPr>
        <p:spPr>
          <a:xfrm>
            <a:off x="707543" y="1355254"/>
            <a:ext cx="8143348" cy="4979509"/>
          </a:xfrm>
        </p:spPr>
        <p:txBody>
          <a:bodyPr>
            <a:normAutofit/>
          </a:bodyPr>
          <a:lstStyle/>
          <a:p>
            <a:r>
              <a:rPr lang="en-GB" sz="3400"/>
              <a:t>Competitive Swimming, an Ideal Sport for Kids</a:t>
            </a:r>
            <a:r>
              <a:rPr lang="en-US" altLang="en-GB" sz="3400"/>
              <a:t> (Topic)</a:t>
            </a:r>
            <a:endParaRPr lang="en-GB" sz="3400"/>
          </a:p>
          <a:p>
            <a:r>
              <a:rPr lang="en-GB" sz="3400"/>
              <a:t>Introduction</a:t>
            </a:r>
          </a:p>
          <a:p>
            <a:r>
              <a:rPr lang="en-GB" sz="3400"/>
              <a:t>State your point of view and/or present your persuasive argument.</a:t>
            </a:r>
          </a:p>
          <a:p>
            <a:r>
              <a:rPr lang="en-GB" sz="3400"/>
              <a:t>Thesis</a:t>
            </a:r>
            <a:r>
              <a:rPr lang="en-US" altLang="en-GB" sz="3400"/>
              <a:t> Statement:</a:t>
            </a:r>
            <a:r>
              <a:rPr lang="en-GB" sz="3400"/>
              <a:t> Competitive swimming is a great alternative to other youth sports.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0487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/>
              <a:t>Continued...</a:t>
            </a:r>
            <a:endParaRPr lang="en-GB"/>
          </a:p>
        </p:txBody>
      </p:sp>
      <p:sp>
        <p:nvSpPr>
          <p:cNvPr id="1048720" name="Content Placeholder 104871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GB" sz="2900" b="1"/>
              <a:t>Main Idea</a:t>
            </a:r>
            <a:r>
              <a:rPr lang="en-GB" sz="2900" b="1"/>
              <a:t> 1</a:t>
            </a:r>
          </a:p>
          <a:p>
            <a:pPr marL="68580" indent="0">
              <a:buNone/>
            </a:pPr>
            <a:endParaRPr lang="en-GB" sz="2900" b="1"/>
          </a:p>
          <a:p>
            <a:r>
              <a:rPr lang="en-GB" sz="2900" b="1"/>
              <a:t>Topic Sentence:  Competitive swimming provides the same benefits as other sports.</a:t>
            </a:r>
          </a:p>
          <a:p>
            <a:r>
              <a:rPr lang="en-GB" sz="2900" b="1"/>
              <a:t>Detail Sentence 1:  It is good exercise and builds muscular strength.</a:t>
            </a:r>
          </a:p>
          <a:p>
            <a:r>
              <a:rPr lang="en-GB" sz="2900" b="1"/>
              <a:t>Detail Sentence 2:  It promotes cooperation among team members, especially in relays.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0487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18" name="Content Placeholder 104871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GB" sz="3000"/>
              <a:t>Main Idea</a:t>
            </a:r>
            <a:r>
              <a:rPr lang="en-GB" sz="3000"/>
              <a:t> 2</a:t>
            </a:r>
          </a:p>
          <a:p>
            <a:r>
              <a:rPr lang="en-GB" sz="3000"/>
              <a:t>Topic Sentence:  Competitive swimming provides some unique additional benefits.</a:t>
            </a:r>
          </a:p>
          <a:p>
            <a:r>
              <a:rPr lang="en-GB" sz="3000"/>
              <a:t>Detail Sentence 1:  Swimming is an important skill that can be used forever.</a:t>
            </a:r>
          </a:p>
          <a:p>
            <a:r>
              <a:rPr lang="en-GB" sz="3000"/>
              <a:t>Detail Sentence 2:  Swimming poses a reduced risk of injury.</a:t>
            </a:r>
          </a:p>
          <a:p>
            <a:r>
              <a:rPr lang="en-GB" sz="3000"/>
              <a:t>Detail Sentence 3:  Each swimmer can easily chart his or her own progress.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0487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22" name="Content Placeholder 10487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400"/>
              <a:t>Conclusion</a:t>
            </a:r>
          </a:p>
          <a:p>
            <a:r>
              <a:rPr lang="en-GB" sz="3400"/>
              <a:t>Conclude the essay with a summary of the thesis and persuasive arguments.</a:t>
            </a:r>
          </a:p>
          <a:p>
            <a:r>
              <a:rPr lang="en-GB" sz="3400"/>
              <a:t>Concluding Sentence:</a:t>
            </a:r>
            <a:r>
              <a:rPr lang="en-US" altLang="en-GB" sz="3400"/>
              <a:t> Restate</a:t>
            </a:r>
            <a:r>
              <a:rPr lang="en-GB" sz="3400"/>
              <a:t> why competitive swimming is a great alternative to other youth sports</a:t>
            </a:r>
            <a:r>
              <a:rPr lang="en-US" altLang="en-GB" sz="3400"/>
              <a:t>.</a:t>
            </a:r>
            <a:endParaRPr lang="en-GB" sz="3400"/>
          </a:p>
        </p:txBody>
      </p:sp>
    </p:spTree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309832"/>
          </a:xfrm>
        </p:spPr>
        <p:txBody>
          <a:bodyPr/>
          <a:lstStyle/>
          <a:p>
            <a:pPr algn="ctr"/>
            <a:r>
              <a:rPr lang="en-US" dirty="0" smtClean="0">
                <a:latin typeface="Adobe Caslon Pro" pitchFamily="18" charset="0"/>
              </a:rPr>
              <a:t>        An Outline</a:t>
            </a:r>
            <a:endParaRPr lang="en-US" dirty="0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914400" y="764704"/>
            <a:ext cx="7772400" cy="5590856"/>
          </a:xfrm>
        </p:spPr>
        <p:txBody>
          <a:bodyPr>
            <a:normAutofit/>
          </a:bodyPr>
          <a:lstStyle/>
          <a:p>
            <a:r>
              <a:rPr lang="en-US" dirty="0">
                <a:latin typeface="Adobe Caslon Pro" pitchFamily="18" charset="0"/>
              </a:rPr>
              <a:t>An outline is a preliminary or schematic plan of an academic writing.</a:t>
            </a:r>
            <a:endParaRPr lang="zh-CN" altLang="en-US"/>
          </a:p>
          <a:p>
            <a:pPr marL="68580" indent="0">
              <a:buNone/>
            </a:pPr>
            <a:endParaRPr lang="en-US" dirty="0" smtClean="0">
              <a:latin typeface="Adobe Caslon Pro" pitchFamily="18" charset="0"/>
            </a:endParaRPr>
          </a:p>
          <a:p>
            <a:r>
              <a:rPr lang="en-US" altLang="en-GB"/>
              <a:t>An outline helps one to organize thoughts or ideas regarding a topic.</a:t>
            </a:r>
            <a:endParaRPr lang="en-GB"/>
          </a:p>
          <a:p>
            <a:endParaRPr lang="en-GB"/>
          </a:p>
          <a:p>
            <a:r>
              <a:rPr lang="en-US" altLang="en-GB"/>
              <a:t>It helps one to write with clarity and efficiency.</a:t>
            </a:r>
            <a:endParaRPr lang="en-GB"/>
          </a:p>
          <a:p>
            <a:endParaRPr lang="en-GB"/>
          </a:p>
          <a:p>
            <a:r>
              <a:rPr lang="en-US" altLang="en-GB"/>
              <a:t>It should guide not handcuff your thoughts.</a:t>
            </a:r>
            <a:endParaRPr lang="en-US" dirty="0">
              <a:latin typeface="Adobe Caslon Pro" pitchFamily="18" charset="0"/>
            </a:endParaRPr>
          </a:p>
          <a:p>
            <a:pPr marL="68580" indent="0">
              <a:buNone/>
            </a:pPr>
            <a:endParaRPr lang="en-US" dirty="0"/>
          </a:p>
        </p:txBody>
      </p:sp>
    </p:spTree>
  </p:cSld>
  <p:clrMapOvr>
    <a:masterClrMapping/>
  </p:clrMapOvr>
  <p:transition spd="slow" advTm="13482"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04860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Why to write an outline</a:t>
            </a:r>
            <a:endParaRPr lang="en-GB"/>
          </a:p>
        </p:txBody>
      </p:sp>
      <p:sp>
        <p:nvSpPr>
          <p:cNvPr id="1048608" name="Content Placeholder 104860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700" dirty="0" smtClean="0">
                <a:latin typeface="Adobe Caslon Pro" pitchFamily="18" charset="0"/>
              </a:rPr>
              <a:t>The</a:t>
            </a:r>
            <a:r>
              <a:rPr lang="en-US" sz="3700" dirty="0">
                <a:latin typeface="Adobe Caslon Pro" pitchFamily="18" charset="0"/>
              </a:rPr>
              <a:t> </a:t>
            </a:r>
            <a:r>
              <a:rPr lang="en-US" sz="3700" b="1" dirty="0">
                <a:latin typeface="Adobe Caslon Pro" pitchFamily="18" charset="0"/>
              </a:rPr>
              <a:t>purpose</a:t>
            </a:r>
            <a:r>
              <a:rPr lang="en-US" sz="3700" dirty="0">
                <a:latin typeface="Adobe Caslon Pro" pitchFamily="18" charset="0"/>
              </a:rPr>
              <a:t> of an </a:t>
            </a:r>
            <a:r>
              <a:rPr lang="en-US" sz="3700" b="1" dirty="0">
                <a:latin typeface="Adobe Caslon Pro" pitchFamily="18" charset="0"/>
              </a:rPr>
              <a:t>outline</a:t>
            </a:r>
            <a:r>
              <a:rPr lang="en-US" sz="3700" dirty="0">
                <a:latin typeface="Adobe Caslon Pro" pitchFamily="18" charset="0"/>
              </a:rPr>
              <a:t> is to help organize a paper by checking to see if and how ideas connect to each other, or whether some points need more support.</a:t>
            </a:r>
          </a:p>
          <a:p>
            <a:pPr marL="68580" indent="0">
              <a:buNone/>
            </a:pPr>
            <a:endParaRPr lang="en-US" sz="3700" dirty="0">
              <a:latin typeface="Adobe Caslon Pro" pitchFamily="18" charset="0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84688"/>
          </a:xfrm>
        </p:spPr>
        <p:txBody>
          <a:bodyPr/>
          <a:lstStyle/>
          <a:p>
            <a:pPr algn="ctr"/>
            <a:r>
              <a:rPr lang="en-US" b="1" dirty="0">
                <a:latin typeface="Adobe Caslon Pro" pitchFamily="18" charset="0"/>
              </a:rPr>
              <a:t>F</a:t>
            </a:r>
            <a:r>
              <a:rPr lang="en-US" b="1" dirty="0" smtClean="0">
                <a:latin typeface="Adobe Caslon Pro" pitchFamily="18" charset="0"/>
              </a:rPr>
              <a:t>ive </a:t>
            </a:r>
            <a:r>
              <a:rPr lang="en-US" b="1" dirty="0">
                <a:latin typeface="Adobe Caslon Pro" pitchFamily="18" charset="0"/>
              </a:rPr>
              <a:t>steps to a strong outline</a:t>
            </a:r>
            <a:endParaRPr lang="en-US" dirty="0">
              <a:latin typeface="Adobe Caslon Pro" pitchFamily="18" charset="0"/>
              <a:cs typeface="Times New Roman" pitchFamily="18" charset="0"/>
            </a:endParaRP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914400" y="1556792"/>
            <a:ext cx="7772400" cy="4798768"/>
          </a:xfrm>
        </p:spPr>
        <p:txBody>
          <a:bodyPr>
            <a:normAutofit/>
          </a:bodyPr>
          <a:lstStyle/>
          <a:p>
            <a:pPr marL="582930" lvl="0" indent="-514350">
              <a:buFont typeface="+mj-lt"/>
              <a:buAutoNum type="arabicPeriod"/>
            </a:pPr>
            <a:r>
              <a:rPr lang="en-US" sz="3200" dirty="0" smtClean="0">
                <a:latin typeface="Adobe Caslon Pro" pitchFamily="18" charset="0"/>
              </a:rPr>
              <a:t>Choose Your </a:t>
            </a:r>
            <a:r>
              <a:rPr lang="en-US" sz="3200" b="1" dirty="0" smtClean="0">
                <a:latin typeface="Adobe Caslon Pro" pitchFamily="18" charset="0"/>
              </a:rPr>
              <a:t>Topic</a:t>
            </a:r>
            <a:r>
              <a:rPr lang="en-US" sz="3200" dirty="0" smtClean="0">
                <a:latin typeface="Adobe Caslon Pro" pitchFamily="18" charset="0"/>
              </a:rPr>
              <a:t> and Establish Your Purpose. Define the initial focus for the paper.</a:t>
            </a:r>
            <a:endParaRPr lang="zh-CN" altLang="en-US"/>
          </a:p>
          <a:p>
            <a:pPr marL="582930" lvl="0" indent="-514350">
              <a:buFont typeface="+mj-lt"/>
              <a:buAutoNum type="arabicPeriod"/>
            </a:pPr>
            <a:r>
              <a:rPr lang="en-US" sz="3200" dirty="0" smtClean="0">
                <a:latin typeface="Adobe Caslon Pro" pitchFamily="18" charset="0"/>
              </a:rPr>
              <a:t>Create a list of main Ideas. This is like brainstorming.</a:t>
            </a:r>
            <a:endParaRPr lang="zh-CN" altLang="en-US"/>
          </a:p>
          <a:p>
            <a:pPr marL="582930" lvl="0" indent="-514350">
              <a:buFont typeface="+mj-lt"/>
              <a:buAutoNum type="arabicPeriod"/>
            </a:pPr>
            <a:r>
              <a:rPr lang="en-US" sz="3200" dirty="0" smtClean="0">
                <a:latin typeface="Adobe Caslon Pro" pitchFamily="18" charset="0"/>
              </a:rPr>
              <a:t>Organize </a:t>
            </a:r>
            <a:r>
              <a:rPr lang="en-US" sz="3200" dirty="0">
                <a:latin typeface="Adobe Caslon Pro" pitchFamily="18" charset="0"/>
              </a:rPr>
              <a:t>Your Main Ideas. ...</a:t>
            </a:r>
          </a:p>
          <a:p>
            <a:pPr marL="582930" lvl="0" indent="-514350">
              <a:buFont typeface="+mj-lt"/>
              <a:buAutoNum type="arabicPeriod"/>
            </a:pPr>
            <a:r>
              <a:rPr lang="en-US" sz="3200" dirty="0">
                <a:latin typeface="Adobe Caslon Pro" pitchFamily="18" charset="0"/>
              </a:rPr>
              <a:t>Flush Out Your Main Points. ...</a:t>
            </a:r>
          </a:p>
          <a:p>
            <a:pPr marL="582930" lvl="0" indent="-514350">
              <a:buFont typeface="+mj-lt"/>
              <a:buAutoNum type="arabicPeriod"/>
            </a:pPr>
            <a:r>
              <a:rPr lang="en-US" sz="3200" dirty="0">
                <a:latin typeface="Adobe Caslon Pro" pitchFamily="18" charset="0"/>
              </a:rPr>
              <a:t>Review and Edit</a:t>
            </a:r>
            <a:r>
              <a:rPr lang="en-US" dirty="0"/>
              <a:t>.</a:t>
            </a:r>
            <a:endParaRPr lang="zh-CN" altLang="en-US"/>
          </a:p>
          <a:p>
            <a:endParaRPr lang="en-US" dirty="0"/>
          </a:p>
        </p:txBody>
      </p:sp>
    </p:spTree>
  </p:cSld>
  <p:clrMapOvr>
    <a:masterClrMapping/>
  </p:clrMapOvr>
  <p:transition spd="slow" advTm="11271"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0486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Format </a:t>
            </a:r>
            <a:endParaRPr lang="en-GB"/>
          </a:p>
        </p:txBody>
      </p:sp>
      <p:sp>
        <p:nvSpPr>
          <p:cNvPr id="1048612" name="Content Placeholder 10486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/>
              <a:t>Introduction</a:t>
            </a:r>
            <a:endParaRPr lang="en-GB"/>
          </a:p>
          <a:p>
            <a:pPr marL="68580" indent="0">
              <a:buNone/>
            </a:pPr>
            <a:r>
              <a:rPr lang="en-US" altLang="en-GB"/>
              <a:t> - Overall Idea- topic sentence or thesis statement </a:t>
            </a:r>
            <a:endParaRPr lang="en-GB"/>
          </a:p>
          <a:p>
            <a:r>
              <a:rPr lang="en-US" altLang="en-GB"/>
              <a:t>Two or three Main points(each as para)</a:t>
            </a:r>
            <a:endParaRPr lang="en-GB"/>
          </a:p>
          <a:p>
            <a:r>
              <a:rPr lang="en-US" altLang="en-GB"/>
              <a:t>-two sub points for each main point</a:t>
            </a:r>
            <a:endParaRPr lang="en-GB"/>
          </a:p>
          <a:p>
            <a:r>
              <a:rPr lang="en-US" altLang="en-GB"/>
              <a:t>Sub points</a:t>
            </a:r>
            <a:endParaRPr lang="en-GB"/>
          </a:p>
          <a:p>
            <a:r>
              <a:rPr lang="en-US" altLang="en-GB"/>
              <a:t>-two supporting ideas for each subpoint</a:t>
            </a:r>
            <a:endParaRPr lang="en-GB"/>
          </a:p>
          <a:p>
            <a:r>
              <a:rPr lang="en-US" altLang="en-GB"/>
              <a:t>Conclusion</a:t>
            </a:r>
            <a:endParaRPr lang="en-GB"/>
          </a:p>
        </p:txBody>
      </p:sp>
    </p:spTree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772400" cy="720080"/>
          </a:xfrm>
        </p:spPr>
        <p:txBody>
          <a:bodyPr/>
          <a:lstStyle/>
          <a:p>
            <a:pPr algn="ctr"/>
            <a:r>
              <a:rPr lang="en-US" dirty="0">
                <a:latin typeface="Adobe Caslon Pro" pitchFamily="18" charset="0"/>
              </a:rPr>
              <a:t>S</a:t>
            </a:r>
            <a:r>
              <a:rPr lang="en-US" dirty="0" smtClean="0">
                <a:latin typeface="Adobe Caslon Pro" pitchFamily="18" charset="0"/>
              </a:rPr>
              <a:t>tandard </a:t>
            </a:r>
            <a:r>
              <a:rPr lang="en-US" dirty="0">
                <a:latin typeface="Adobe Caslon Pro" pitchFamily="18" charset="0"/>
              </a:rPr>
              <a:t>outline format</a:t>
            </a: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914400" y="1052736"/>
            <a:ext cx="7772400" cy="530282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Adobe Caslon Pro" pitchFamily="18" charset="0"/>
              </a:rPr>
              <a:t>The </a:t>
            </a:r>
            <a:r>
              <a:rPr lang="en-US" sz="3200" b="1" dirty="0">
                <a:latin typeface="Adobe Caslon Pro" pitchFamily="18" charset="0"/>
              </a:rPr>
              <a:t>standard outline form</a:t>
            </a:r>
            <a:r>
              <a:rPr lang="en-US" sz="3200" dirty="0">
                <a:latin typeface="Adobe Caslon Pro" pitchFamily="18" charset="0"/>
              </a:rPr>
              <a:t> usually consists of the introduction, at least three or more topic paragraphs, and a conclusion. </a:t>
            </a:r>
            <a:endParaRPr lang="en-US" sz="3200" dirty="0" smtClean="0">
              <a:latin typeface="Adobe Caslon Pro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Writing  </a:t>
            </a:r>
            <a:r>
              <a:rPr lang="en-US" sz="3200" dirty="0">
                <a:latin typeface="Adobe Caslon Pro" pitchFamily="18" charset="0"/>
              </a:rPr>
              <a:t>a thesis statement (a sentence of what you are writing about) for the introduction and expand on it as a summary when you have completed the topic paragraphs.</a:t>
            </a:r>
          </a:p>
          <a:p>
            <a:pPr marL="68580" indent="0">
              <a:buNone/>
            </a:pPr>
            <a:endParaRPr lang="en-US" dirty="0"/>
          </a:p>
        </p:txBody>
      </p:sp>
    </p:spTree>
  </p:cSld>
  <p:clrMapOvr>
    <a:masterClrMapping/>
  </p:clrMapOvr>
  <p:transition spd="slow" advTm="7059"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dobe Caslon Pro" pitchFamily="18" charset="0"/>
              </a:rPr>
              <a:t>T</a:t>
            </a:r>
            <a:r>
              <a:rPr lang="en-US" b="1" dirty="0" smtClean="0">
                <a:latin typeface="Adobe Caslon Pro" pitchFamily="18" charset="0"/>
              </a:rPr>
              <a:t>ypes</a:t>
            </a:r>
            <a:r>
              <a:rPr lang="en-US" b="1" dirty="0">
                <a:latin typeface="Adobe Caslon Pro" pitchFamily="18" charset="0"/>
              </a:rPr>
              <a:t> of outline</a:t>
            </a:r>
            <a:endParaRPr lang="en-US" dirty="0">
              <a:latin typeface="Adobe Caslon Pro" pitchFamily="18" charset="0"/>
            </a:endParaRP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158808"/>
          </a:xfrm>
        </p:spPr>
        <p:txBody>
          <a:bodyPr>
            <a:noAutofit/>
          </a:bodyPr>
          <a:lstStyle/>
          <a:p>
            <a:pPr marL="68580" lvl="0" indent="0" algn="ctr">
              <a:buNone/>
            </a:pPr>
            <a:r>
              <a:rPr lang="en-US" sz="3200" b="1" dirty="0" smtClean="0"/>
              <a:t> </a:t>
            </a:r>
            <a:endParaRPr lang="en-US" sz="3600" dirty="0" smtClean="0">
              <a:latin typeface="Adobe Caslon Pro" pitchFamily="18" charset="0"/>
            </a:endParaRPr>
          </a:p>
          <a:p>
            <a:pPr marL="68580" lvl="0" indent="0" algn="l">
              <a:buNone/>
            </a:pPr>
            <a:r>
              <a:rPr lang="en-US" sz="3600" b="1" dirty="0" smtClean="0">
                <a:latin typeface="Adobe Caslon Pro" pitchFamily="18" charset="0"/>
              </a:rPr>
              <a:t>Topic </a:t>
            </a:r>
            <a:r>
              <a:rPr lang="en-US" sz="3600" b="1" dirty="0">
                <a:latin typeface="Adobe Caslon Pro" pitchFamily="18" charset="0"/>
              </a:rPr>
              <a:t>outlines  </a:t>
            </a:r>
            <a:endParaRPr lang="en-US" sz="3600" dirty="0" smtClean="0">
              <a:latin typeface="Adobe Caslon Pro" pitchFamily="18" charset="0"/>
            </a:endParaRPr>
          </a:p>
          <a:p>
            <a:pPr marL="68580" lvl="0" indent="0" algn="l">
              <a:buNone/>
            </a:pPr>
            <a:endParaRPr lang="en-US" sz="3600" dirty="0" smtClean="0">
              <a:latin typeface="Adobe Caslon Pro" pitchFamily="18" charset="0"/>
            </a:endParaRPr>
          </a:p>
          <a:p>
            <a:pPr marL="68580" lvl="0" indent="0" algn="l">
              <a:buNone/>
            </a:pPr>
            <a:endParaRPr lang="en-US" sz="3600" dirty="0" smtClean="0">
              <a:latin typeface="Adobe Caslon Pro" pitchFamily="18" charset="0"/>
            </a:endParaRPr>
          </a:p>
          <a:p>
            <a:pPr marL="68580" lvl="0" indent="0" algn="l">
              <a:buNone/>
            </a:pPr>
            <a:r>
              <a:rPr lang="en-US" sz="3600" b="1" dirty="0" smtClean="0">
                <a:latin typeface="Adobe Caslon Pro" pitchFamily="18" charset="0"/>
              </a:rPr>
              <a:t>Sentence </a:t>
            </a:r>
            <a:r>
              <a:rPr lang="en-US" sz="3600" b="1" dirty="0">
                <a:latin typeface="Adobe Caslon Pro" pitchFamily="18" charset="0"/>
              </a:rPr>
              <a:t>outlines </a:t>
            </a:r>
            <a:endParaRPr lang="en-US" sz="3600" dirty="0" smtClean="0">
              <a:latin typeface="Adobe Caslon Pro" pitchFamily="18" charset="0"/>
            </a:endParaRPr>
          </a:p>
        </p:txBody>
      </p:sp>
    </p:spTree>
  </p:cSld>
  <p:clrMapOvr>
    <a:masterClrMapping/>
  </p:clrMapOvr>
  <p:transition spd="slow" advTm="3592"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648072"/>
          </a:xfrm>
        </p:spPr>
        <p:txBody>
          <a:bodyPr/>
          <a:lstStyle/>
          <a:p>
            <a:pPr algn="ctr"/>
            <a:r>
              <a:rPr lang="en-US" dirty="0" smtClean="0">
                <a:latin typeface="Adobe Caslon Pro" pitchFamily="18" charset="0"/>
              </a:rPr>
              <a:t>Topic outline and its purpose </a:t>
            </a:r>
            <a:r>
              <a:rPr lang="en-US" dirty="0">
                <a:latin typeface="Adobe Caslon Pro" pitchFamily="18" charset="0"/>
              </a:rPr>
              <a:t/>
            </a:r>
            <a:br>
              <a:rPr lang="en-US" dirty="0">
                <a:latin typeface="Adobe Caslon Pro" pitchFamily="18" charset="0"/>
              </a:rPr>
            </a:br>
            <a:r>
              <a:rPr lang="en-US" dirty="0">
                <a:latin typeface="Adobe Caslon Pro" pitchFamily="18" charset="0"/>
              </a:rPr>
              <a:t/>
            </a:r>
            <a:br>
              <a:rPr lang="en-US" dirty="0">
                <a:latin typeface="Adobe Caslon Pro" pitchFamily="18" charset="0"/>
              </a:rPr>
            </a:br>
            <a:endParaRPr lang="en-US" dirty="0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914400" y="980728"/>
            <a:ext cx="7772400" cy="5374832"/>
          </a:xfrm>
        </p:spPr>
        <p:txBody>
          <a:bodyPr>
            <a:normAutofit/>
          </a:bodyPr>
          <a:lstStyle/>
          <a:p>
            <a:r>
              <a:rPr lang="en-US" sz="2900" dirty="0">
                <a:latin typeface="Adobe Caslon Pro" pitchFamily="18" charset="0"/>
              </a:rPr>
              <a:t>A </a:t>
            </a:r>
            <a:r>
              <a:rPr lang="en-US" sz="2900" b="1" dirty="0">
                <a:latin typeface="Adobe Caslon Pro" pitchFamily="18" charset="0"/>
              </a:rPr>
              <a:t>topic outline</a:t>
            </a:r>
            <a:r>
              <a:rPr lang="en-US" sz="2900" dirty="0">
                <a:latin typeface="Adobe Caslon Pro" pitchFamily="18" charset="0"/>
              </a:rPr>
              <a:t> serves as a quick overview of the </a:t>
            </a:r>
            <a:r>
              <a:rPr lang="en-US" sz="2900" b="1" dirty="0">
                <a:latin typeface="Adobe Caslon Pro" pitchFamily="18" charset="0"/>
              </a:rPr>
              <a:t>topics</a:t>
            </a:r>
            <a:r>
              <a:rPr lang="en-US" sz="2900" dirty="0">
                <a:latin typeface="Adobe Caslon Pro" pitchFamily="18" charset="0"/>
              </a:rPr>
              <a:t> included in your paper. </a:t>
            </a:r>
            <a:endParaRPr lang="en-US" sz="2900" dirty="0" smtClean="0">
              <a:latin typeface="Adobe Caslon Pro" pitchFamily="18" charset="0"/>
            </a:endParaRPr>
          </a:p>
          <a:p>
            <a:r>
              <a:rPr lang="en-US" sz="2900" dirty="0" smtClean="0">
                <a:latin typeface="Adobe Caslon Pro" pitchFamily="18" charset="0"/>
              </a:rPr>
              <a:t>A </a:t>
            </a:r>
            <a:r>
              <a:rPr lang="en-US" sz="2900" dirty="0">
                <a:latin typeface="Adobe Caslon Pro" pitchFamily="18" charset="0"/>
              </a:rPr>
              <a:t>basic </a:t>
            </a:r>
            <a:r>
              <a:rPr lang="en-US" sz="2900" b="1" dirty="0">
                <a:latin typeface="Adobe Caslon Pro" pitchFamily="18" charset="0"/>
              </a:rPr>
              <a:t>example</a:t>
            </a:r>
            <a:r>
              <a:rPr lang="en-US" sz="2900" dirty="0">
                <a:latin typeface="Adobe Caslon Pro" pitchFamily="18" charset="0"/>
              </a:rPr>
              <a:t> would be a college syllabus or the glossary of a book. </a:t>
            </a:r>
            <a:endParaRPr lang="en-US" sz="2900" dirty="0" smtClean="0">
              <a:latin typeface="Adobe Caslon Pro" pitchFamily="18" charset="0"/>
            </a:endParaRPr>
          </a:p>
          <a:p>
            <a:r>
              <a:rPr lang="en-US" sz="2900" dirty="0" smtClean="0">
                <a:latin typeface="Adobe Caslon Pro" pitchFamily="18" charset="0"/>
              </a:rPr>
              <a:t>Both </a:t>
            </a:r>
            <a:r>
              <a:rPr lang="en-US" sz="2900" dirty="0">
                <a:latin typeface="Adobe Caslon Pro" pitchFamily="18" charset="0"/>
              </a:rPr>
              <a:t>are an equivalent of a </a:t>
            </a:r>
            <a:r>
              <a:rPr lang="en-US" sz="2900" b="1" dirty="0">
                <a:latin typeface="Adobe Caslon Pro" pitchFamily="18" charset="0"/>
              </a:rPr>
              <a:t>topic outline</a:t>
            </a:r>
            <a:r>
              <a:rPr lang="en-US" sz="2900" dirty="0">
                <a:latin typeface="Adobe Caslon Pro" pitchFamily="18" charset="0"/>
              </a:rPr>
              <a:t> with every main </a:t>
            </a:r>
            <a:r>
              <a:rPr lang="en-US" sz="2900" b="1" dirty="0">
                <a:latin typeface="Adobe Caslon Pro" pitchFamily="18" charset="0"/>
              </a:rPr>
              <a:t>topic</a:t>
            </a:r>
            <a:r>
              <a:rPr lang="en-US" sz="2900" dirty="0">
                <a:latin typeface="Adobe Caslon Pro" pitchFamily="18" charset="0"/>
              </a:rPr>
              <a:t> and sub-</a:t>
            </a:r>
            <a:r>
              <a:rPr lang="en-US" sz="2900" b="1" dirty="0">
                <a:latin typeface="Adobe Caslon Pro" pitchFamily="18" charset="0"/>
              </a:rPr>
              <a:t>topic</a:t>
            </a:r>
            <a:r>
              <a:rPr lang="en-US" sz="2900" dirty="0">
                <a:latin typeface="Adobe Caslon Pro" pitchFamily="18" charset="0"/>
              </a:rPr>
              <a:t> listed for a quicker perusal of information and details. </a:t>
            </a:r>
            <a:endParaRPr lang="en-US" sz="2900" dirty="0" smtClean="0">
              <a:latin typeface="Adobe Caslon Pro" pitchFamily="18" charset="0"/>
            </a:endParaRPr>
          </a:p>
          <a:p>
            <a:r>
              <a:rPr lang="en-US" sz="2900" dirty="0">
                <a:latin typeface="Adobe Caslon Pro" pitchFamily="18" charset="0"/>
              </a:rPr>
              <a:t> It can quickly cover the main ideas (</a:t>
            </a:r>
            <a:r>
              <a:rPr lang="en-US" sz="2900" b="1" dirty="0">
                <a:latin typeface="Adobe Caslon Pro" pitchFamily="18" charset="0"/>
              </a:rPr>
              <a:t>Topic Outline</a:t>
            </a:r>
            <a:r>
              <a:rPr lang="en-US" sz="2900" dirty="0">
                <a:latin typeface="Adobe Caslon Pro" pitchFamily="18" charset="0"/>
              </a:rPr>
              <a:t>) or become a detailed, in-depth undertaking (</a:t>
            </a:r>
            <a:r>
              <a:rPr lang="en-US" sz="2900" b="1" dirty="0">
                <a:latin typeface="Adobe Caslon Pro" pitchFamily="18" charset="0"/>
              </a:rPr>
              <a:t>Sentence Outline</a:t>
            </a:r>
            <a:r>
              <a:rPr lang="en-US" sz="2900" dirty="0">
                <a:latin typeface="Adobe Caslon Pro" pitchFamily="18" charset="0"/>
              </a:rPr>
              <a:t>). </a:t>
            </a:r>
            <a:endParaRPr lang="en-US" sz="2900" dirty="0" smtClean="0">
              <a:latin typeface="Adobe Caslon Pro" pitchFamily="18" charset="0"/>
            </a:endParaRPr>
          </a:p>
          <a:p>
            <a:endParaRPr lang="en-US" sz="2900" dirty="0">
              <a:latin typeface="Adobe Caslon Pro" pitchFamily="18" charset="0"/>
            </a:endParaRPr>
          </a:p>
          <a:p>
            <a:endParaRPr lang="en-US" sz="2900" dirty="0">
              <a:latin typeface="Adobe Caslon Pro" pitchFamily="18" charset="0"/>
            </a:endParaRPr>
          </a:p>
        </p:txBody>
      </p:sp>
    </p:spTree>
  </p:cSld>
  <p:clrMapOvr>
    <a:masterClrMapping/>
  </p:clrMapOvr>
  <p:transition spd="slow" advTm="49">
    <p:wheel spokes="8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latin typeface="Adobe Caslon Pro" pitchFamily="18" charset="0"/>
              </a:rPr>
              <a:t>Sentence Outline</a:t>
            </a:r>
            <a:endParaRPr lang="en-US" sz="6000" dirty="0">
              <a:latin typeface="Adobe Caslon Pro" pitchFamily="18" charset="0"/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914400" y="1412776"/>
            <a:ext cx="7772400" cy="494278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3200" dirty="0" smtClean="0">
                <a:latin typeface="Adobe Caslon Pro" pitchFamily="18" charset="0"/>
              </a:rPr>
              <a:t>A</a:t>
            </a:r>
            <a:r>
              <a:rPr lang="en-US" sz="3200" dirty="0">
                <a:latin typeface="Adobe Caslon Pro" pitchFamily="18" charset="0"/>
              </a:rPr>
              <a:t> </a:t>
            </a:r>
            <a:r>
              <a:rPr lang="en-US" sz="3200" b="1" dirty="0">
                <a:latin typeface="Adobe Caslon Pro" pitchFamily="18" charset="0"/>
              </a:rPr>
              <a:t>sentence outline</a:t>
            </a:r>
            <a:r>
              <a:rPr lang="en-US" sz="3200" dirty="0">
                <a:latin typeface="Adobe Caslon Pro" pitchFamily="18" charset="0"/>
              </a:rPr>
              <a:t> uses complete sentences to express the ideas.</a:t>
            </a:r>
          </a:p>
          <a:p>
            <a:r>
              <a:rPr lang="en-US" sz="3200" dirty="0">
                <a:latin typeface="Adobe Caslon Pro" pitchFamily="18" charset="0"/>
              </a:rPr>
              <a:t>A </a:t>
            </a:r>
            <a:r>
              <a:rPr lang="en-US" sz="3200" b="1" dirty="0">
                <a:latin typeface="Adobe Caslon Pro" pitchFamily="18" charset="0"/>
              </a:rPr>
              <a:t>benefit of using a sentence outline</a:t>
            </a:r>
            <a:r>
              <a:rPr lang="en-US" sz="3200" dirty="0">
                <a:latin typeface="Adobe Caslon Pro" pitchFamily="18" charset="0"/>
              </a:rPr>
              <a:t> </a:t>
            </a:r>
            <a:r>
              <a:rPr lang="en-US" sz="3200" dirty="0" smtClean="0">
                <a:latin typeface="Adobe Caslon Pro" pitchFamily="18" charset="0"/>
              </a:rPr>
              <a:t>is for writing an assignments </a:t>
            </a:r>
            <a:r>
              <a:rPr lang="en-US" sz="3200" dirty="0">
                <a:latin typeface="Adobe Caslon Pro" pitchFamily="18" charset="0"/>
              </a:rPr>
              <a:t>is that it saves </a:t>
            </a:r>
            <a:r>
              <a:rPr lang="en-US" sz="3200" dirty="0" smtClean="0">
                <a:latin typeface="Adobe Caslon Pro" pitchFamily="18" charset="0"/>
              </a:rPr>
              <a:t>the time</a:t>
            </a:r>
            <a:r>
              <a:rPr lang="en-US" sz="3200" dirty="0">
                <a:latin typeface="Adobe Caslon Pro" pitchFamily="18" charset="0"/>
              </a:rPr>
              <a:t>. </a:t>
            </a:r>
            <a:endParaRPr lang="en-US" sz="3200" dirty="0" smtClean="0">
              <a:latin typeface="Adobe Caslon Pro" pitchFamily="18" charset="0"/>
            </a:endParaRPr>
          </a:p>
          <a:p>
            <a:r>
              <a:rPr lang="en-US" sz="3200" dirty="0" smtClean="0">
                <a:latin typeface="Adobe Caslon Pro" pitchFamily="18" charset="0"/>
              </a:rPr>
              <a:t>The </a:t>
            </a:r>
            <a:r>
              <a:rPr lang="en-US" sz="3200" dirty="0">
                <a:latin typeface="Adobe Caslon Pro" pitchFamily="18" charset="0"/>
              </a:rPr>
              <a:t>reason is that once </a:t>
            </a:r>
            <a:r>
              <a:rPr lang="en-US" sz="3200" dirty="0" smtClean="0">
                <a:latin typeface="Adobe Caslon Pro" pitchFamily="18" charset="0"/>
              </a:rPr>
              <a:t>it  </a:t>
            </a:r>
            <a:r>
              <a:rPr lang="en-US" sz="3200" dirty="0">
                <a:latin typeface="Adobe Caslon Pro" pitchFamily="18" charset="0"/>
              </a:rPr>
              <a:t>established order, a flow of argument, and a defined word count, </a:t>
            </a:r>
            <a:r>
              <a:rPr lang="en-US" sz="3200" dirty="0" smtClean="0">
                <a:latin typeface="Adobe Caslon Pro" pitchFamily="18" charset="0"/>
              </a:rPr>
              <a:t>one can write the  </a:t>
            </a:r>
            <a:r>
              <a:rPr lang="en-US" sz="3200" dirty="0">
                <a:latin typeface="Adobe Caslon Pro" pitchFamily="18" charset="0"/>
              </a:rPr>
              <a:t>assignments </a:t>
            </a:r>
            <a:r>
              <a:rPr lang="en-US" sz="3200" dirty="0" smtClean="0">
                <a:latin typeface="Adobe Caslon Pro" pitchFamily="18" charset="0"/>
              </a:rPr>
              <a:t>faster.</a:t>
            </a:r>
            <a:endParaRPr lang="en-US" sz="3200" dirty="0">
              <a:latin typeface="Adobe Caslon Pro" pitchFamily="18" charset="0"/>
            </a:endParaRPr>
          </a:p>
          <a:p>
            <a:endParaRPr lang="en-US" sz="3200" dirty="0">
              <a:latin typeface="Adobe Caslon Pro" pitchFamily="18" charset="0"/>
            </a:endParaRPr>
          </a:p>
        </p:txBody>
      </p:sp>
    </p:spTree>
  </p:cSld>
  <p:clrMapOvr>
    <a:masterClrMapping/>
  </p:clrMapOvr>
  <p:transition spd="slow" advTm="949">
    <p:wheel spokes="8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8" ma:contentTypeDescription="Create a new document." ma:contentTypeScope="" ma:versionID="46d122f411e5379cefe27ec2b789fe3a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901eec6585442fe759fc660a41eafaa2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FEF017-7FDB-48D3-843F-6F91097ECB31}"/>
</file>

<file path=customXml/itemProps2.xml><?xml version="1.0" encoding="utf-8"?>
<ds:datastoreItem xmlns:ds="http://schemas.openxmlformats.org/officeDocument/2006/customXml" ds:itemID="{5709B118-AAAD-4C76-829B-055B36755CB6}"/>
</file>

<file path=customXml/itemProps3.xml><?xml version="1.0" encoding="utf-8"?>
<ds:datastoreItem xmlns:ds="http://schemas.openxmlformats.org/officeDocument/2006/customXml" ds:itemID="{58B9B691-49C7-410A-9994-F8424FD8136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PresentationFormat>On-screen Show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Metro</vt:lpstr>
      <vt:lpstr>Writing an Outline </vt:lpstr>
      <vt:lpstr>        An Outline</vt:lpstr>
      <vt:lpstr>Why to write an outline</vt:lpstr>
      <vt:lpstr>Five steps to a strong outline</vt:lpstr>
      <vt:lpstr>Format </vt:lpstr>
      <vt:lpstr>Standard outline format</vt:lpstr>
      <vt:lpstr>Types of outline</vt:lpstr>
      <vt:lpstr>Topic outline and its purpose   </vt:lpstr>
      <vt:lpstr>Sentence Outline</vt:lpstr>
      <vt:lpstr>Advantages of preparing an outline</vt:lpstr>
      <vt:lpstr>Writing an Outline - Sample</vt:lpstr>
      <vt:lpstr>Continued...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an Outline </dc:title>
  <dc:creator>ELCOT</dc:creator>
  <cp:lastModifiedBy>ELCOT</cp:lastModifiedBy>
  <cp:revision>1</cp:revision>
  <dcterms:modified xsi:type="dcterms:W3CDTF">2020-04-02T11:04:52Z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