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60" r:id="rId6"/>
    <p:sldId id="259" r:id="rId7"/>
    <p:sldId id="261" r:id="rId8"/>
    <p:sldId id="262" r:id="rId9"/>
    <p:sldId id="282" r:id="rId10"/>
    <p:sldId id="283" r:id="rId11"/>
    <p:sldId id="263" r:id="rId12"/>
    <p:sldId id="264" r:id="rId13"/>
    <p:sldId id="276" r:id="rId14"/>
    <p:sldId id="265" r:id="rId15"/>
    <p:sldId id="290" r:id="rId16"/>
    <p:sldId id="266" r:id="rId17"/>
    <p:sldId id="267" r:id="rId18"/>
    <p:sldId id="289" r:id="rId19"/>
    <p:sldId id="269" r:id="rId20"/>
    <p:sldId id="270" r:id="rId21"/>
    <p:sldId id="288" r:id="rId22"/>
    <p:sldId id="279" r:id="rId23"/>
    <p:sldId id="272" r:id="rId24"/>
    <p:sldId id="273" r:id="rId25"/>
    <p:sldId id="274" r:id="rId26"/>
    <p:sldId id="287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0DBB92"/>
    <a:srgbClr val="0DB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302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FF505-8FFD-44DB-8276-E9CCA487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813D6-E5F7-49AE-8D26-CC32F372763A}" type="datetimeFigureOut">
              <a:rPr lang="en-US"/>
              <a:pPr>
                <a:defRPr/>
              </a:pPr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08F1-9A66-4366-B58E-EA6144A0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49AFA-5EE0-4CEA-B650-2104CD0C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80432-1E56-4655-8551-63F55A87B6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33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883EA-1F46-46C9-9AA6-6CC3DBBA9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A98B2-DA50-4DAE-A4FF-71C8CE5D1461}" type="datetimeFigureOut">
              <a:rPr lang="en-US"/>
              <a:pPr>
                <a:defRPr/>
              </a:pPr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5DBE8-0F70-4A16-BB29-49FBF644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D6581-D993-4867-9552-A20282CE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2056E2-F0C1-4D25-BBAB-9836B6F805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252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63630-4B5D-4D11-94EB-432A3442B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8A862-373F-4A3D-9701-CB2005F0496E}" type="datetimeFigureOut">
              <a:rPr lang="en-US"/>
              <a:pPr>
                <a:defRPr/>
              </a:pPr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C3174-CEAC-4B66-B3BB-68560D11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54521-C3D9-4DA3-9430-585EA03F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1198F7-1970-46F6-8707-AB9F94E68E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546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1F195-FF3C-4F2D-A0BD-BCAAA734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FC228-7CFB-4D4D-BA93-C515404CD564}" type="datetimeFigureOut">
              <a:rPr lang="en-US"/>
              <a:pPr>
                <a:defRPr/>
              </a:pPr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CBA89-AE1E-40DA-A7C7-8A235742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6F252-B20C-4D07-9C6A-73AB66B8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C71089-F765-4231-9A52-8D950BD483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27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0DA8F-F2CC-495B-BED0-EF85DC1C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049EC-E75E-4F4C-B11E-84D7052CF881}" type="datetimeFigureOut">
              <a:rPr lang="en-US"/>
              <a:pPr>
                <a:defRPr/>
              </a:pPr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E374E-F352-4B72-BE04-7FCBB81B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9C32B-BC00-41C2-BACC-2165DBD8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C87ED5-8000-4A56-B105-4956A96D3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82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7411C38-7371-403B-8F0E-1F0FD46E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6CCFD-369F-4A66-8A2D-E07738823BC4}" type="datetimeFigureOut">
              <a:rPr lang="en-US"/>
              <a:pPr>
                <a:defRPr/>
              </a:pPr>
              <a:t>10/9/2020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9B4E02C-A557-4F3D-9C1F-B73008D9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9425615-D26F-47A5-922D-648E71CB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5FC46F-1D98-4FBC-A21C-24A5725AC1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65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2B57CCB-211E-40F5-A455-A5125155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F5536-D193-47AE-8BF8-B5B3BB3FE587}" type="datetimeFigureOut">
              <a:rPr lang="en-US"/>
              <a:pPr>
                <a:defRPr/>
              </a:pPr>
              <a:t>10/9/2020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BBE0DCE-F9BF-4115-B88F-C892E451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32E00EF-153B-4B3F-AA28-CC44D139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1F0C38-7277-4762-A3A9-86C5356CA6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22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422A266-2F0E-45D6-BE1B-754E2EFB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E792D-0F4F-4570-80D8-447FDE7C91D5}" type="datetimeFigureOut">
              <a:rPr lang="en-US"/>
              <a:pPr>
                <a:defRPr/>
              </a:pPr>
              <a:t>10/9/2020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D5E0BFA-71A4-48FF-BCFA-06E91C6F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5F4766F-C328-4208-A4A0-9BB4624B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FD876E-9D45-41BB-82F0-F0113B5939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67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B18C0E3-7F8F-4279-9AFE-EF6FDE78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8E330-692B-4267-8635-4ACC78C187CB}" type="datetimeFigureOut">
              <a:rPr lang="en-US"/>
              <a:pPr>
                <a:defRPr/>
              </a:pPr>
              <a:t>10/9/2020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185230C-13D4-4C5E-85E9-FB011534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256C73D-848D-4F36-9D31-35C00B2C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BF5404-B63F-4CCA-880D-E01A6A0045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63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7BC7586-A493-403D-9E11-CEFF60B8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DE1BE-F2B8-4770-AF60-75E7DDBFC7C1}" type="datetimeFigureOut">
              <a:rPr lang="en-US"/>
              <a:pPr>
                <a:defRPr/>
              </a:pPr>
              <a:t>10/9/2020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8321097-535D-4C91-A388-2DA0A7BA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02F172-108F-42A5-9160-6E0CB82F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1DD7A3-8DD8-4276-84B2-0E2F5A4A04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00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9F18A7C-D633-4644-A799-D815B19C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5FAE3-E73E-42A2-86DF-5F5B93780438}" type="datetimeFigureOut">
              <a:rPr lang="en-US"/>
              <a:pPr>
                <a:defRPr/>
              </a:pPr>
              <a:t>10/9/2020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9A0D2E3-51E3-4E68-BA4F-707C67EE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A84181-C98E-4174-A4D7-A2CF87C6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651EA-14EF-41B6-9336-0649493B9D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76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6117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94A301B-CC79-435F-9FE4-B815B244271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676118C-12D1-4445-92C5-9551BD950C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91A30-C8EC-4D89-B03C-87512AA21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5BF686-0438-475D-98A5-1D758FC69ABD}" type="datetimeFigureOut">
              <a:rPr lang="en-US"/>
              <a:pPr>
                <a:defRPr/>
              </a:pPr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D62FB-990F-470D-98FC-E13F7C1BF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99DAB-C956-4E4D-982C-BA0E6C48B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8D862BD-ECE9-40F6-8FD4-F57BFECDA76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val_(mathematics)" TargetMode="External"/><Relationship Id="rId2" Type="http://schemas.openxmlformats.org/officeDocument/2006/relationships/hyperlink" Target="https://en.wikipedia.org/wiki/Function_(mathematics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Domain_of_a_function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ntmath.com/matrices-determinants/7-eigenvalues-eigenvectors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5" descr="Welcome PNG images free download">
            <a:extLst>
              <a:ext uri="{FF2B5EF4-FFF2-40B4-BE49-F238E27FC236}">
                <a16:creationId xmlns:a16="http://schemas.microsoft.com/office/drawing/2014/main" id="{53820CEE-9AB8-49AF-A39E-CEDCC8558F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B5ACE9-B49A-4022-BC04-97611E2B7D9D}"/>
              </a:ext>
            </a:extLst>
          </p:cNvPr>
          <p:cNvSpPr/>
          <p:nvPr/>
        </p:nvSpPr>
        <p:spPr>
          <a:xfrm>
            <a:off x="990600" y="1676400"/>
            <a:ext cx="6477000" cy="270843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17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itchFamily="66" charset="0"/>
                <a:cs typeface="Arial" charset="0"/>
              </a:rPr>
              <a:t>Welcome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D4C297B3-D0C1-4A42-A99E-13EE812C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5029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dirty="0" err="1">
                <a:solidFill>
                  <a:srgbClr val="002060"/>
                </a:solidFill>
                <a:latin typeface="Georgia" pitchFamily="18" charset="0"/>
              </a:rPr>
              <a:t>Funstions</a:t>
            </a:r>
            <a:r>
              <a:rPr lang="en-US" dirty="0">
                <a:solidFill>
                  <a:srgbClr val="002060"/>
                </a:solidFill>
                <a:latin typeface="Georgia" pitchFamily="18" charset="0"/>
              </a:rPr>
              <a:t> of two variables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Georgia" pitchFamily="18" charset="0"/>
              </a:rPr>
              <a:t>Taylors expansion for two variables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Georgia" pitchFamily="18" charset="0"/>
              </a:rPr>
              <a:t>Maxima &amp; Minima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Georgia" pitchFamily="18" charset="0"/>
              </a:rPr>
              <a:t>Constrained Maxima &amp; Minima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Georgia" pitchFamily="18" charset="0"/>
              </a:rPr>
              <a:t>Jacobians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</a:rPr>
              <a:t> of Three variables</a:t>
            </a:r>
            <a:endParaRPr lang="en-US" dirty="0">
              <a:solidFill>
                <a:srgbClr val="002060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86D013-C6CC-4977-BEF2-7B98E8451B3D}"/>
              </a:ext>
            </a:extLst>
          </p:cNvPr>
          <p:cNvSpPr txBox="1">
            <a:spLocks/>
          </p:cNvSpPr>
          <p:nvPr/>
        </p:nvSpPr>
        <p:spPr bwMode="auto">
          <a:xfrm>
            <a:off x="457200" y="914400"/>
            <a:ext cx="8229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  <a:cs typeface="Arial" charset="0"/>
              </a:rPr>
              <a:t>The 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  <a:cs typeface="Arial" charset="0"/>
              </a:rPr>
              <a:t>Taylor series can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  <a:cs typeface="Arial" charset="0"/>
              </a:rPr>
              <a:t> be 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  <a:cs typeface="Arial" charset="0"/>
              </a:rPr>
              <a:t>used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  <a:cs typeface="Arial" charset="0"/>
              </a:rPr>
              <a:t> to calculate the value of an entire function at every point, if the value of the function, and of all of its derivatives, are known at a single point.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Georgia" pitchFamily="18" charset="0"/>
              <a:cs typeface="+mn-cs"/>
            </a:endParaRPr>
          </a:p>
        </p:txBody>
      </p:sp>
      <p:sp>
        <p:nvSpPr>
          <p:cNvPr id="12291" name="AutoShape 5" descr="Taylor Series in Python - Python for Undergraduate Engineers">
            <a:extLst>
              <a:ext uri="{FF2B5EF4-FFF2-40B4-BE49-F238E27FC236}">
                <a16:creationId xmlns:a16="http://schemas.microsoft.com/office/drawing/2014/main" id="{87B39048-9F71-4C95-9AB4-00A565DB69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12292" name="Picture 6">
            <a:extLst>
              <a:ext uri="{FF2B5EF4-FFF2-40B4-BE49-F238E27FC236}">
                <a16:creationId xmlns:a16="http://schemas.microsoft.com/office/drawing/2014/main" id="{83BE2E9B-EA19-4967-A9CA-45ACDEAFD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29000"/>
            <a:ext cx="65532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C5709530-80AD-44EB-B7D3-D2D320F04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81534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the </a:t>
            </a:r>
            <a:r>
              <a:rPr lang="en-US" altLang="en-US" sz="2800" b="1">
                <a:latin typeface="Arial" panose="020B0604020202020204" pitchFamily="34" charset="0"/>
              </a:rPr>
              <a:t>maxima</a:t>
            </a:r>
            <a:r>
              <a:rPr lang="en-US" altLang="en-US" sz="2800">
                <a:latin typeface="Arial" panose="020B0604020202020204" pitchFamily="34" charset="0"/>
              </a:rPr>
              <a:t> and </a:t>
            </a:r>
            <a:r>
              <a:rPr lang="en-US" altLang="en-US" sz="2800" b="1">
                <a:latin typeface="Arial" panose="020B0604020202020204" pitchFamily="34" charset="0"/>
              </a:rPr>
              <a:t>minima</a:t>
            </a:r>
            <a:r>
              <a:rPr lang="en-US" altLang="en-US" sz="2800">
                <a:latin typeface="Arial" panose="020B0604020202020204" pitchFamily="34" charset="0"/>
              </a:rPr>
              <a:t> (the respective plurals of </a:t>
            </a:r>
            <a:r>
              <a:rPr lang="en-US" altLang="en-US" sz="2800" b="1">
                <a:latin typeface="Arial" panose="020B0604020202020204" pitchFamily="34" charset="0"/>
              </a:rPr>
              <a:t>maximum</a:t>
            </a:r>
            <a:r>
              <a:rPr lang="en-US" altLang="en-US" sz="2800">
                <a:latin typeface="Arial" panose="020B0604020202020204" pitchFamily="34" charset="0"/>
              </a:rPr>
              <a:t> and </a:t>
            </a:r>
            <a:r>
              <a:rPr lang="en-US" altLang="en-US" sz="2800" b="1">
                <a:latin typeface="Arial" panose="020B0604020202020204" pitchFamily="34" charset="0"/>
              </a:rPr>
              <a:t>minimum</a:t>
            </a:r>
            <a:r>
              <a:rPr lang="en-US" altLang="en-US" sz="2800">
                <a:latin typeface="Arial" panose="020B0604020202020204" pitchFamily="34" charset="0"/>
              </a:rPr>
              <a:t>) of a </a:t>
            </a:r>
            <a:r>
              <a:rPr lang="en-US" altLang="en-US" sz="2800">
                <a:latin typeface="Arial" panose="020B0604020202020204" pitchFamily="34" charset="0"/>
                <a:hlinkClick r:id="rId2" tooltip="Function (mathematics)"/>
              </a:rPr>
              <a:t>function</a:t>
            </a:r>
            <a:r>
              <a:rPr lang="en-US" altLang="en-US" sz="2800">
                <a:latin typeface="Arial" panose="020B0604020202020204" pitchFamily="34" charset="0"/>
              </a:rPr>
              <a:t>, known collectively as </a:t>
            </a:r>
            <a:r>
              <a:rPr lang="en-US" altLang="en-US" sz="2800" b="1">
                <a:latin typeface="Arial" panose="020B0604020202020204" pitchFamily="34" charset="0"/>
              </a:rPr>
              <a:t>extrema</a:t>
            </a:r>
            <a:r>
              <a:rPr lang="en-US" altLang="en-US" sz="2800">
                <a:latin typeface="Arial" panose="020B0604020202020204" pitchFamily="34" charset="0"/>
              </a:rPr>
              <a:t> (the plural of </a:t>
            </a:r>
            <a:r>
              <a:rPr lang="en-US" altLang="en-US" sz="2800" b="1">
                <a:latin typeface="Arial" panose="020B0604020202020204" pitchFamily="34" charset="0"/>
              </a:rPr>
              <a:t>extremum</a:t>
            </a:r>
            <a:r>
              <a:rPr lang="en-US" altLang="en-US" sz="2800">
                <a:latin typeface="Arial" panose="020B0604020202020204" pitchFamily="34" charset="0"/>
              </a:rPr>
              <a:t>), are the largest and smallest value of the function, either within a given </a:t>
            </a:r>
            <a:r>
              <a:rPr lang="en-US" altLang="en-US" sz="2800">
                <a:latin typeface="Arial" panose="020B0604020202020204" pitchFamily="34" charset="0"/>
                <a:hlinkClick r:id="rId3" tooltip="Interval (mathematics)"/>
              </a:rPr>
              <a:t>range</a:t>
            </a:r>
            <a:r>
              <a:rPr lang="en-US" altLang="en-US" sz="2800">
                <a:latin typeface="Arial" panose="020B0604020202020204" pitchFamily="34" charset="0"/>
              </a:rPr>
              <a:t> (the </a:t>
            </a:r>
            <a:r>
              <a:rPr lang="en-US" altLang="en-US" sz="2800" i="1">
                <a:latin typeface="Arial" panose="020B0604020202020204" pitchFamily="34" charset="0"/>
              </a:rPr>
              <a:t>local</a:t>
            </a:r>
            <a:r>
              <a:rPr lang="en-US" altLang="en-US" sz="2800">
                <a:latin typeface="Arial" panose="020B0604020202020204" pitchFamily="34" charset="0"/>
              </a:rPr>
              <a:t> or </a:t>
            </a:r>
            <a:r>
              <a:rPr lang="en-US" altLang="en-US" sz="2800" i="1">
                <a:latin typeface="Arial" panose="020B0604020202020204" pitchFamily="34" charset="0"/>
              </a:rPr>
              <a:t>relative</a:t>
            </a:r>
            <a:r>
              <a:rPr lang="en-US" altLang="en-US" sz="2800">
                <a:latin typeface="Arial" panose="020B0604020202020204" pitchFamily="34" charset="0"/>
              </a:rPr>
              <a:t> extrema), or on the entire </a:t>
            </a:r>
            <a:r>
              <a:rPr lang="en-US" altLang="en-US" sz="2800">
                <a:latin typeface="Arial" panose="020B0604020202020204" pitchFamily="34" charset="0"/>
                <a:hlinkClick r:id="rId4" tooltip="Domain of a function"/>
              </a:rPr>
              <a:t>domain</a:t>
            </a:r>
            <a:r>
              <a:rPr lang="en-US" altLang="en-US" sz="2800">
                <a:latin typeface="Arial" panose="020B0604020202020204" pitchFamily="34" charset="0"/>
              </a:rPr>
              <a:t> (the </a:t>
            </a:r>
            <a:r>
              <a:rPr lang="en-US" altLang="en-US" sz="2800" i="1">
                <a:latin typeface="Arial" panose="020B0604020202020204" pitchFamily="34" charset="0"/>
              </a:rPr>
              <a:t>global</a:t>
            </a:r>
            <a:r>
              <a:rPr lang="en-US" altLang="en-US" sz="2800">
                <a:latin typeface="Arial" panose="020B0604020202020204" pitchFamily="34" charset="0"/>
              </a:rPr>
              <a:t> or </a:t>
            </a:r>
            <a:r>
              <a:rPr lang="en-US" altLang="en-US" sz="2800" i="1">
                <a:latin typeface="Arial" panose="020B0604020202020204" pitchFamily="34" charset="0"/>
              </a:rPr>
              <a:t>absolute</a:t>
            </a:r>
            <a:r>
              <a:rPr lang="en-US" altLang="en-US" sz="2800">
                <a:latin typeface="Arial" panose="020B0604020202020204" pitchFamily="34" charset="0"/>
              </a:rPr>
              <a:t> extrema).</a:t>
            </a:r>
            <a:endParaRPr lang="en-US" altLang="en-US" sz="280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13315" name="AutoShape 4" descr="Finding Maxima and Minima using Derivatives">
            <a:extLst>
              <a:ext uri="{FF2B5EF4-FFF2-40B4-BE49-F238E27FC236}">
                <a16:creationId xmlns:a16="http://schemas.microsoft.com/office/drawing/2014/main" id="{5F0167A3-412C-432B-AA44-584A11B971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13316" name="Picture 5">
            <a:extLst>
              <a:ext uri="{FF2B5EF4-FFF2-40B4-BE49-F238E27FC236}">
                <a16:creationId xmlns:a16="http://schemas.microsoft.com/office/drawing/2014/main" id="{0871B04C-196F-4FC0-ADDF-FC4BF6BA3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33800"/>
            <a:ext cx="52578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04CEE-19CF-45F8-8E26-9803F7C35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236220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</a:rPr>
              <a:t>The 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Georgia" pitchFamily="18" charset="0"/>
              </a:rPr>
              <a:t>Jacobian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</a:rPr>
              <a:t> can also be used to solve systems of differential equations at an equilibrium point or approximate solutions near an equilibrium point. </a:t>
            </a:r>
          </a:p>
        </p:txBody>
      </p:sp>
      <p:pic>
        <p:nvPicPr>
          <p:cNvPr id="14339" name="Picture 5" descr="Jacobian matrix and determinant - Wikipedia">
            <a:extLst>
              <a:ext uri="{FF2B5EF4-FFF2-40B4-BE49-F238E27FC236}">
                <a16:creationId xmlns:a16="http://schemas.microsoft.com/office/drawing/2014/main" id="{D53F1A29-6BA2-4DE6-BCED-922689EC8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29000"/>
            <a:ext cx="61817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4B6EF0FE-B074-4764-AF35-4423BFE64AAC}"/>
              </a:ext>
            </a:extLst>
          </p:cNvPr>
          <p:cNvSpPr txBox="1">
            <a:spLocks/>
          </p:cNvSpPr>
          <p:nvPr/>
        </p:nvSpPr>
        <p:spPr bwMode="auto">
          <a:xfrm>
            <a:off x="457200" y="27432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Arial" charset="0"/>
              </a:rPr>
              <a:t>Ordinary Differential Equations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Arial" charset="0"/>
              </a:rPr>
              <a:t>(ODE)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1FC6F159-32DE-40D9-AA74-5B028FCE0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447800"/>
            <a:ext cx="3124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rgbClr val="002060"/>
                </a:solidFill>
                <a:latin typeface="Georgia" panose="02040502050405020303" pitchFamily="18" charset="0"/>
              </a:rPr>
              <a:t>UNIT- III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BC18E2A8-ED15-4AE9-8C12-2FF39399C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1534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800" b="1">
                <a:solidFill>
                  <a:srgbClr val="002060"/>
                </a:solidFill>
                <a:latin typeface="Georgia" panose="02040502050405020303" pitchFamily="18" charset="0"/>
              </a:rPr>
              <a:t> Euler  &amp; Legendre Type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2060"/>
              </a:solidFill>
              <a:latin typeface="Georgia" panose="02040502050405020303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800" b="1">
                <a:solidFill>
                  <a:srgbClr val="002060"/>
                </a:solidFill>
                <a:latin typeface="Georgia" panose="02040502050405020303" pitchFamily="18" charset="0"/>
              </a:rPr>
              <a:t> Homogeneous Types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2060"/>
              </a:solidFill>
              <a:latin typeface="Georgia" panose="02040502050405020303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800" b="1">
                <a:solidFill>
                  <a:srgbClr val="002060"/>
                </a:solidFill>
                <a:latin typeface="Georgia" panose="02040502050405020303" pitchFamily="18" charset="0"/>
              </a:rPr>
              <a:t> Variation of parameters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2060"/>
              </a:solidFill>
              <a:latin typeface="Georgia" panose="02040502050405020303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800" b="1">
                <a:solidFill>
                  <a:srgbClr val="002060"/>
                </a:solidFill>
                <a:latin typeface="Georgia" panose="02040502050405020303" pitchFamily="18" charset="0"/>
              </a:rPr>
              <a:t> Simultaneous First order 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E1748-AA25-4C16-8942-75635E75B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908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</a:rPr>
              <a:t> variation of parameters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</a:rPr>
              <a:t>, also known as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</a:rPr>
              <a:t>variation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</a:rPr>
              <a:t> of constants, is a general method to solve inhomogeneous linear ordinary differential equations.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10DDCD48-9466-4C95-A06D-2CB4B3A54A84}"/>
              </a:ext>
            </a:extLst>
          </p:cNvPr>
          <p:cNvSpPr txBox="1">
            <a:spLocks/>
          </p:cNvSpPr>
          <p:nvPr/>
        </p:nvSpPr>
        <p:spPr bwMode="auto">
          <a:xfrm>
            <a:off x="609600" y="25908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Arial" charset="0"/>
              </a:rPr>
              <a:t>DIFFERENTIAL CALCULUS</a:t>
            </a:r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3BCCECFF-57BA-4204-8B1F-3C4251F7E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914400"/>
            <a:ext cx="3657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rgbClr val="002060"/>
                </a:solidFill>
                <a:latin typeface="Georgia" panose="02040502050405020303" pitchFamily="18" charset="0"/>
              </a:rPr>
              <a:t>UNIT- IV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D181846B-B0F4-428F-9444-9896564BE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2060"/>
                </a:solidFill>
                <a:latin typeface="Georgia" panose="02040502050405020303" pitchFamily="18" charset="0"/>
              </a:rPr>
              <a:t>Radius of Curvature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2060"/>
                </a:solidFill>
                <a:latin typeface="Georgia" panose="02040502050405020303" pitchFamily="18" charset="0"/>
              </a:rPr>
              <a:t>Circle of Curvature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2060"/>
                </a:solidFill>
                <a:latin typeface="Georgia" panose="02040502050405020303" pitchFamily="18" charset="0"/>
              </a:rPr>
              <a:t> Centre of Curvature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2060"/>
                </a:solidFill>
                <a:latin typeface="Georgia" panose="02040502050405020303" pitchFamily="18" charset="0"/>
              </a:rPr>
              <a:t> Evolutes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2060"/>
                </a:solidFill>
                <a:latin typeface="Georgia" panose="02040502050405020303" pitchFamily="18" charset="0"/>
              </a:rPr>
              <a:t>Envelopes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C025B4-75EF-4788-BF18-D3B8A4CC5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7772400" cy="4724400"/>
          </a:xfrm>
        </p:spPr>
        <p:txBody>
          <a:bodyPr/>
          <a:lstStyle/>
          <a:p>
            <a:pPr algn="l">
              <a:buFont typeface="Arial" charset="0"/>
              <a:buNone/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</a:rPr>
              <a:t>When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</a:rPr>
              <a:t>engineers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</a:rPr>
              <a:t> design train tracks, they need to ensure the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</a:rPr>
              <a:t>curvature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</a:rPr>
              <a:t> of the track will be safe and provide a comfortable ride for the given speed of the trains f or this  The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</a:rPr>
              <a:t>radius of curvature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</a:rPr>
              <a:t> of the curve at a particular point is defined as the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</a:rPr>
              <a:t>radius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</a:rPr>
              <a:t> of the approximating circle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B2262C1-1DF6-4ECA-93F2-A5063E33D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18MAB101T</a:t>
            </a:r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C6C60B2A-362C-428D-A14C-982360D55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2895600"/>
            <a:ext cx="8305800" cy="198120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CALCULUS </a:t>
            </a:r>
            <a:r>
              <a:rPr lang="en-US" sz="44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AND LINEAR ALGEBRA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DF4EBA-7809-4736-801F-CA985FEB72DC}"/>
              </a:ext>
            </a:extLst>
          </p:cNvPr>
          <p:cNvSpPr/>
          <p:nvPr/>
        </p:nvSpPr>
        <p:spPr>
          <a:xfrm>
            <a:off x="533400" y="533400"/>
            <a:ext cx="7848600" cy="52625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  <a:cs typeface="Arial" charset="0"/>
              </a:rPr>
              <a:t>An 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Georgia" pitchFamily="18" charset="0"/>
                <a:cs typeface="Arial" charset="0"/>
              </a:rPr>
              <a:t>evolute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  <a:cs typeface="Arial" charset="0"/>
              </a:rPr>
              <a:t> of may also be thought of as the curve determined by the centers of curvature of alpha.</a:t>
            </a:r>
          </a:p>
          <a:p>
            <a:pPr>
              <a:lnSpc>
                <a:spcPct val="150000"/>
              </a:lnSpc>
              <a:defRPr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  <a:cs typeface="Arial" charset="0"/>
              </a:rPr>
              <a:t> Involutes are used in gear tooth design to eliminate vibration as much as possible, while the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latin typeface="Georgia" pitchFamily="18" charset="0"/>
                <a:cs typeface="Arial" charset="0"/>
              </a:rPr>
              <a:t>involute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  <a:cs typeface="Arial" charset="0"/>
              </a:rPr>
              <a:t> and 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Georgia" pitchFamily="18" charset="0"/>
                <a:cs typeface="Arial" charset="0"/>
              </a:rPr>
              <a:t>evolute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  <a:cs typeface="Arial" charset="0"/>
              </a:rPr>
              <a:t> of a very special curve can be used to design a clock</a:t>
            </a:r>
            <a:endParaRPr lang="en-US" sz="32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  <a:cs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6A875EA0-2980-4643-95CC-7FC0D20B8E51}"/>
              </a:ext>
            </a:extLst>
          </p:cNvPr>
          <p:cNvSpPr txBox="1">
            <a:spLocks/>
          </p:cNvSpPr>
          <p:nvPr/>
        </p:nvSpPr>
        <p:spPr bwMode="auto">
          <a:xfrm>
            <a:off x="1219200" y="2743200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Arial" charset="0"/>
              </a:rPr>
              <a:t>Sequences and Series</a:t>
            </a:r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DF9F3FF2-8936-4DED-8CB1-D4BD77793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95400"/>
            <a:ext cx="2667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rgbClr val="002060"/>
                </a:solidFill>
                <a:latin typeface="Georgia" panose="02040502050405020303" pitchFamily="18" charset="0"/>
              </a:rPr>
              <a:t>UNIT- V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30DED463-8ABC-4B8A-B5A7-458C7756A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2060"/>
                </a:solidFill>
                <a:latin typeface="Georgia" panose="02040502050405020303" pitchFamily="18" charset="0"/>
              </a:rPr>
              <a:t>Comparison Test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2060"/>
                </a:solidFill>
                <a:latin typeface="Georgia" panose="02040502050405020303" pitchFamily="18" charset="0"/>
              </a:rPr>
              <a:t>D’Alembert ratio Test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2060"/>
                </a:solidFill>
                <a:latin typeface="Georgia" panose="02040502050405020303" pitchFamily="18" charset="0"/>
              </a:rPr>
              <a:t>Raabe’s Test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2060"/>
                </a:solidFill>
                <a:latin typeface="Georgia" panose="02040502050405020303" pitchFamily="18" charset="0"/>
              </a:rPr>
              <a:t>Cauchy’s root test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2060"/>
                </a:solidFill>
                <a:latin typeface="Georgia" panose="02040502050405020303" pitchFamily="18" charset="0"/>
              </a:rPr>
              <a:t>Leibnitz Test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2060"/>
                </a:solidFill>
                <a:latin typeface="Georgia" panose="02040502050405020303" pitchFamily="18" charset="0"/>
              </a:rPr>
              <a:t>Absolute convergence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2060"/>
                </a:solidFill>
                <a:latin typeface="Georgia" panose="02040502050405020303" pitchFamily="18" charset="0"/>
              </a:rPr>
              <a:t>Conditional Convergence</a:t>
            </a:r>
          </a:p>
          <a:p>
            <a:pPr algn="just"/>
            <a:endParaRPr lang="en-US" altLang="en-US">
              <a:solidFill>
                <a:srgbClr val="002060"/>
              </a:solidFill>
              <a:latin typeface="Georgia" panose="02040502050405020303" pitchFamily="18" charset="0"/>
            </a:endParaRPr>
          </a:p>
          <a:p>
            <a:pPr algn="just"/>
            <a:endParaRPr lang="en-US" altLang="en-US">
              <a:solidFill>
                <a:srgbClr val="002060"/>
              </a:solidFill>
              <a:latin typeface="Georgia" panose="02040502050405020303" pitchFamily="18" charset="0"/>
            </a:endParaRPr>
          </a:p>
          <a:p>
            <a:pPr algn="just" eaLnBrk="1" hangingPunct="1"/>
            <a:endParaRPr lang="en-US" altLang="en-US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262B5898-D231-4C05-A8FE-D8D4283E2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14400"/>
            <a:ext cx="72390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  <a:cs typeface="Arial" charset="0"/>
              </a:rPr>
              <a:t>Engineers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  <a:cs typeface="Arial" charset="0"/>
              </a:rPr>
              <a:t> use 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  <a:cs typeface="Arial" charset="0"/>
              </a:rPr>
              <a:t>Series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  <a:cs typeface="Arial" charset="0"/>
              </a:rPr>
              <a:t> to predict the life of machine components subject to a random 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  <a:cs typeface="Arial" charset="0"/>
              </a:rPr>
              <a:t>sequence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  <a:cs typeface="Arial" charset="0"/>
              </a:rPr>
              <a:t> of repeated loading, known as fatigue loading..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F297A94D-E205-4C49-BF2E-9C1467410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33800"/>
            <a:ext cx="70866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C0494D-71E5-4F11-B655-C005E1FFE63A}"/>
              </a:ext>
            </a:extLst>
          </p:cNvPr>
          <p:cNvSpPr txBox="1"/>
          <p:nvPr/>
        </p:nvSpPr>
        <p:spPr>
          <a:xfrm>
            <a:off x="1524000" y="838200"/>
            <a:ext cx="6629400" cy="3508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3200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Arial" charset="0"/>
              </a:rPr>
              <a:t>J. Vilma </a:t>
            </a:r>
            <a:r>
              <a:rPr lang="en-US" sz="3200" b="1" dirty="0" err="1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Arial" charset="0"/>
              </a:rPr>
              <a:t>Roseline</a:t>
            </a:r>
            <a:endParaRPr lang="en-US" sz="3200" b="1" dirty="0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  <a:cs typeface="Arial" charset="0"/>
            </a:endParaRPr>
          </a:p>
          <a:p>
            <a:pPr>
              <a:lnSpc>
                <a:spcPct val="150000"/>
              </a:lnSpc>
              <a:defRPr/>
            </a:pPr>
            <a:endParaRPr lang="en-US" sz="3200" b="1" dirty="0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  <a:cs typeface="Arial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800" dirty="0">
                <a:solidFill>
                  <a:srgbClr val="CC0066"/>
                </a:solidFill>
                <a:latin typeface="Georgia" pitchFamily="18" charset="0"/>
                <a:cs typeface="Arial" charset="0"/>
              </a:rPr>
              <a:t>Assistant Professor</a:t>
            </a:r>
          </a:p>
          <a:p>
            <a:pPr>
              <a:lnSpc>
                <a:spcPct val="150000"/>
              </a:lnSpc>
              <a:defRPr/>
            </a:pPr>
            <a:r>
              <a:rPr lang="en-US" sz="2800" dirty="0">
                <a:solidFill>
                  <a:srgbClr val="CC0066"/>
                </a:solidFill>
                <a:latin typeface="Georgia" pitchFamily="18" charset="0"/>
                <a:cs typeface="Arial" charset="0"/>
              </a:rPr>
              <a:t>Department of Mathematics</a:t>
            </a:r>
          </a:p>
          <a:p>
            <a:pPr>
              <a:lnSpc>
                <a:spcPct val="150000"/>
              </a:lnSpc>
              <a:defRPr/>
            </a:pPr>
            <a:r>
              <a:rPr lang="en-US" sz="2800" dirty="0" err="1">
                <a:solidFill>
                  <a:srgbClr val="CC0066"/>
                </a:solidFill>
                <a:latin typeface="Georgia" pitchFamily="18" charset="0"/>
                <a:cs typeface="Arial" charset="0"/>
              </a:rPr>
              <a:t>SRM</a:t>
            </a:r>
            <a:r>
              <a:rPr lang="en-US" sz="2800" dirty="0">
                <a:solidFill>
                  <a:srgbClr val="CC0066"/>
                </a:solidFill>
                <a:latin typeface="Georgia" pitchFamily="18" charset="0"/>
                <a:cs typeface="Arial" charset="0"/>
              </a:rPr>
              <a:t> Institute of </a:t>
            </a:r>
            <a:r>
              <a:rPr lang="en-US" sz="2800">
                <a:solidFill>
                  <a:srgbClr val="CC0066"/>
                </a:solidFill>
                <a:latin typeface="Georgia" pitchFamily="18" charset="0"/>
                <a:cs typeface="Arial" charset="0"/>
              </a:rPr>
              <a:t>Science &amp; </a:t>
            </a:r>
            <a:r>
              <a:rPr lang="en-US" sz="2800" dirty="0">
                <a:solidFill>
                  <a:srgbClr val="CC0066"/>
                </a:solidFill>
                <a:latin typeface="Georgia" pitchFamily="18" charset="0"/>
                <a:cs typeface="Arial" charset="0"/>
              </a:rPr>
              <a:t>Technology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1E8729-0D02-4178-933F-CFC0B0D9D02D}"/>
              </a:ext>
            </a:extLst>
          </p:cNvPr>
          <p:cNvSpPr txBox="1">
            <a:spLocks/>
          </p:cNvSpPr>
          <p:nvPr/>
        </p:nvSpPr>
        <p:spPr>
          <a:xfrm>
            <a:off x="533400" y="22098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600" b="1" dirty="0">
                <a:solidFill>
                  <a:srgbClr val="002060"/>
                </a:solidFill>
                <a:latin typeface="Georgia" pitchFamily="18" charset="0"/>
                <a:ea typeface="+mj-ea"/>
                <a:cs typeface="+mj-cs"/>
              </a:rPr>
              <a:t>SYLLABUS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>
            <a:extLst>
              <a:ext uri="{FF2B5EF4-FFF2-40B4-BE49-F238E27FC236}">
                <a16:creationId xmlns:a16="http://schemas.microsoft.com/office/drawing/2014/main" id="{1636B8F6-0B31-4A8A-8F2B-208567D77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514600"/>
            <a:ext cx="8839200" cy="1066800"/>
          </a:xfrm>
        </p:spPr>
        <p:txBody>
          <a:bodyPr/>
          <a:lstStyle/>
          <a:p>
            <a:pPr algn="ctr" eaLnBrk="1" hangingPunct="1">
              <a:buFont typeface="Arial" charset="0"/>
              <a:buNone/>
              <a:defRPr/>
            </a:pPr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MATRICES</a:t>
            </a:r>
          </a:p>
          <a:p>
            <a:pPr algn="ctr" eaLnBrk="1" hangingPunct="1">
              <a:buFont typeface="Arial" charset="0"/>
              <a:buNone/>
              <a:defRPr/>
            </a:pP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  <a:p>
            <a:pPr algn="ctr" eaLnBrk="1" hangingPunct="1">
              <a:buFont typeface="Arial" charset="0"/>
              <a:buNone/>
              <a:defRPr/>
            </a:pP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02418A56-1B4A-41BF-883E-90D13BEAF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058863"/>
            <a:ext cx="31242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rgbClr val="002060"/>
                </a:solidFill>
                <a:latin typeface="Georgia" panose="02040502050405020303" pitchFamily="18" charset="0"/>
              </a:rPr>
              <a:t>UNIT- 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41A88-A019-441A-BE92-6397185E3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4340225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en-IN" altLang="en-US" sz="3000">
                <a:solidFill>
                  <a:srgbClr val="002060"/>
                </a:solidFill>
                <a:latin typeface="Georgia" panose="02040502050405020303" pitchFamily="18" charset="0"/>
              </a:rPr>
              <a:t>Eigen Values &amp; Eigen Vectors</a:t>
            </a:r>
          </a:p>
          <a:p>
            <a:pPr eaLnBrk="1" hangingPunct="1"/>
            <a:endParaRPr lang="en-IN" altLang="en-US" sz="3000">
              <a:solidFill>
                <a:srgbClr val="002060"/>
              </a:solidFill>
              <a:latin typeface="Georgia" panose="02040502050405020303" pitchFamily="18" charset="0"/>
            </a:endParaRP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IN" altLang="en-US" sz="3000">
                <a:solidFill>
                  <a:srgbClr val="002060"/>
                </a:solidFill>
                <a:latin typeface="Georgia" panose="02040502050405020303" pitchFamily="18" charset="0"/>
              </a:rPr>
              <a:t> Cayley Hamilton Theorem</a:t>
            </a:r>
          </a:p>
          <a:p>
            <a:pPr eaLnBrk="1" hangingPunct="1"/>
            <a:endParaRPr lang="en-IN" altLang="en-US" sz="3000">
              <a:solidFill>
                <a:srgbClr val="002060"/>
              </a:solidFill>
              <a:latin typeface="Georgia" panose="02040502050405020303" pitchFamily="18" charset="0"/>
            </a:endParaRP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IN" altLang="en-US" sz="3000">
                <a:solidFill>
                  <a:srgbClr val="002060"/>
                </a:solidFill>
                <a:latin typeface="Georgia" panose="02040502050405020303" pitchFamily="18" charset="0"/>
              </a:rPr>
              <a:t> Orthogonal reduction</a:t>
            </a:r>
          </a:p>
          <a:p>
            <a:pPr eaLnBrk="1" hangingPunct="1"/>
            <a:endParaRPr lang="en-IN" altLang="en-US" sz="3000">
              <a:solidFill>
                <a:srgbClr val="002060"/>
              </a:solidFill>
              <a:latin typeface="Georgia" panose="02040502050405020303" pitchFamily="18" charset="0"/>
            </a:endParaRP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IN" altLang="en-US" sz="3000">
                <a:solidFill>
                  <a:srgbClr val="002060"/>
                </a:solidFill>
                <a:latin typeface="Georgia" panose="02040502050405020303" pitchFamily="18" charset="0"/>
              </a:rPr>
              <a:t> Reduction of Quatratic Form to Canonical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37B6D945-07E4-44A1-949D-40F5F329F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"/>
            <a:ext cx="81534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v"/>
              <a:defRPr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  <a:cs typeface="Arial" charset="0"/>
              </a:rPr>
              <a:t>Google's extraordinary success as a search engine was due to their clever use of 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Georgia" pitchFamily="18" charset="0"/>
                <a:cs typeface="Arial" charset="0"/>
                <a:hlinkClick r:id="rId2"/>
              </a:rPr>
              <a:t>eigenvalues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  <a:cs typeface="Arial" charset="0"/>
                <a:hlinkClick r:id="rId2"/>
              </a:rPr>
              <a:t> and eigenvectors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  <a:cs typeface="Arial" charset="0"/>
              </a:rPr>
              <a:t>.</a:t>
            </a:r>
          </a:p>
          <a:p>
            <a:pPr algn="just">
              <a:buFont typeface="Wingdings" pitchFamily="2" charset="2"/>
              <a:buChar char="v"/>
              <a:defRPr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  <a:cs typeface="Arial" charset="0"/>
              </a:rPr>
              <a:t>Their task was to find the "most important" page for a particular search query,</a:t>
            </a:r>
          </a:p>
        </p:txBody>
      </p:sp>
      <p:sp>
        <p:nvSpPr>
          <p:cNvPr id="7171" name="AutoShape 5" descr="Cyclone Kyarr, The Strongest Storm On Earth, Is Breaking All Sorts ...">
            <a:extLst>
              <a:ext uri="{FF2B5EF4-FFF2-40B4-BE49-F238E27FC236}">
                <a16:creationId xmlns:a16="http://schemas.microsoft.com/office/drawing/2014/main" id="{AABEEC79-8E54-441E-9EA3-A8B0E3478F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7172" name="Picture 5">
            <a:extLst>
              <a:ext uri="{FF2B5EF4-FFF2-40B4-BE49-F238E27FC236}">
                <a16:creationId xmlns:a16="http://schemas.microsoft.com/office/drawing/2014/main" id="{FE8A769E-B64F-4665-ADCD-CA5E0293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28975"/>
            <a:ext cx="50292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E38A97-D8C0-468A-BE8C-C2F43359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/>
          <a:lstStyle/>
          <a:p>
            <a:pPr algn="just" eaLnBrk="1" hangingPunct="1"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2060"/>
                </a:solidFill>
                <a:latin typeface="Georgia" pitchFamily="18" charset="0"/>
              </a:rPr>
              <a:t>In </a:t>
            </a:r>
            <a:r>
              <a:rPr lang="en-US" sz="2800" b="1" dirty="0">
                <a:solidFill>
                  <a:srgbClr val="002060"/>
                </a:solidFill>
                <a:latin typeface="Georgia" pitchFamily="18" charset="0"/>
              </a:rPr>
              <a:t>structural mechanics </a:t>
            </a:r>
            <a:r>
              <a:rPr lang="en-US" sz="2800" dirty="0" err="1">
                <a:solidFill>
                  <a:srgbClr val="002060"/>
                </a:solidFill>
                <a:latin typeface="Georgia" pitchFamily="18" charset="0"/>
              </a:rPr>
              <a:t>eigenvalues</a:t>
            </a:r>
            <a:r>
              <a:rPr lang="en-US" sz="2800" dirty="0">
                <a:solidFill>
                  <a:srgbClr val="002060"/>
                </a:solidFill>
                <a:latin typeface="Georgia" pitchFamily="18" charset="0"/>
              </a:rPr>
              <a:t> may determine whether an automobile is too noisy or whether a building will collapse in an earth-quake.</a:t>
            </a:r>
          </a:p>
          <a:p>
            <a:pPr algn="just" eaLnBrk="1" hangingPunct="1">
              <a:buFont typeface="Arial" charset="0"/>
              <a:buChar char="•"/>
              <a:defRPr/>
            </a:pPr>
            <a:endParaRPr lang="en-US" sz="2800" dirty="0">
              <a:solidFill>
                <a:srgbClr val="002060"/>
              </a:solidFill>
              <a:latin typeface="Georgia" pitchFamily="18" charset="0"/>
            </a:endParaRP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</a:rPr>
              <a:t>In the analysis of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</a:rPr>
              <a:t>financial data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</a:rPr>
              <a:t> and are integral in extracting useful information from the raw data. They can be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</a:rPr>
              <a:t>used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Georgia" pitchFamily="18" charset="0"/>
              </a:rPr>
              <a:t> for predicting stock prices and analyzing correlations between various stocks, corresponding to different companies</a:t>
            </a:r>
            <a:r>
              <a:rPr lang="en-US" sz="2800" dirty="0">
                <a:latin typeface="Georgia" pitchFamily="18" charset="0"/>
              </a:rPr>
              <a:t>.</a:t>
            </a:r>
            <a:endParaRPr lang="en-US" sz="2800" dirty="0">
              <a:solidFill>
                <a:srgbClr val="002060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>
            <a:extLst>
              <a:ext uri="{FF2B5EF4-FFF2-40B4-BE49-F238E27FC236}">
                <a16:creationId xmlns:a16="http://schemas.microsoft.com/office/drawing/2014/main" id="{9D9AE25E-0F56-4036-9A0E-5A5A965DB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62200"/>
            <a:ext cx="4391025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4">
            <a:extLst>
              <a:ext uri="{FF2B5EF4-FFF2-40B4-BE49-F238E27FC236}">
                <a16:creationId xmlns:a16="http://schemas.microsoft.com/office/drawing/2014/main" id="{442359EA-F0EE-4384-84CC-86CB95CDC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09600"/>
            <a:ext cx="7162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2060"/>
                </a:solidFill>
                <a:latin typeface="Georgia" panose="02040502050405020303" pitchFamily="18" charset="0"/>
              </a:rPr>
              <a:t>In </a:t>
            </a:r>
            <a:r>
              <a:rPr lang="en-US" altLang="en-US" sz="2800" b="1">
                <a:solidFill>
                  <a:srgbClr val="002060"/>
                </a:solidFill>
                <a:latin typeface="Georgia" panose="02040502050405020303" pitchFamily="18" charset="0"/>
              </a:rPr>
              <a:t>aeronautical engineering </a:t>
            </a:r>
            <a:r>
              <a:rPr lang="en-US" altLang="en-US" sz="2800">
                <a:solidFill>
                  <a:srgbClr val="002060"/>
                </a:solidFill>
                <a:latin typeface="Georgia" panose="02040502050405020303" pitchFamily="18" charset="0"/>
              </a:rPr>
              <a:t>- eigenvalues may determine whether the flow over a wing is laminar or turbulent.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3EB9662E-1212-4DCC-9DE4-5548C4A9C08D}"/>
              </a:ext>
            </a:extLst>
          </p:cNvPr>
          <p:cNvSpPr txBox="1">
            <a:spLocks/>
          </p:cNvSpPr>
          <p:nvPr/>
        </p:nvSpPr>
        <p:spPr bwMode="auto">
          <a:xfrm>
            <a:off x="457200" y="28956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Arial" charset="0"/>
              </a:rPr>
              <a:t>Functions of Several Variables</a:t>
            </a: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8F3A85E5-192A-438C-A7D2-B3DED4A8C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295400"/>
            <a:ext cx="3200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rgbClr val="002060"/>
                </a:solidFill>
                <a:latin typeface="Georgia" panose="02040502050405020303" pitchFamily="18" charset="0"/>
              </a:rPr>
              <a:t>UNIT- II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C0064C073E9479F6BB9E9A7DD97D0" ma:contentTypeVersion="2" ma:contentTypeDescription="Create a new document." ma:contentTypeScope="" ma:versionID="bcdf256a81a321431e61c001c0959def">
  <xsd:schema xmlns:xsd="http://www.w3.org/2001/XMLSchema" xmlns:xs="http://www.w3.org/2001/XMLSchema" xmlns:p="http://schemas.microsoft.com/office/2006/metadata/properties" xmlns:ns2="55175d81-bfcc-4e20-b7a7-7b462a4db073" targetNamespace="http://schemas.microsoft.com/office/2006/metadata/properties" ma:root="true" ma:fieldsID="be4733a8459dee8777c14c3aafd38540" ns2:_="">
    <xsd:import namespace="55175d81-bfcc-4e20-b7a7-7b462a4db0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75d81-bfcc-4e20-b7a7-7b462a4db0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3016B1-64B5-402B-B499-C6A2598100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175d81-bfcc-4e20-b7a7-7b462a4db0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8EACC0-534F-43E2-9FDC-AA2E79B419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223</Words>
  <Application>Microsoft Office PowerPoint</Application>
  <PresentationFormat>On-screen Show (4:3)</PresentationFormat>
  <Paragraphs>66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18MAB101T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Home</dc:creator>
  <cp:lastModifiedBy>Christopher Praveen</cp:lastModifiedBy>
  <cp:revision>59</cp:revision>
  <dcterms:created xsi:type="dcterms:W3CDTF">2020-07-13T06:30:00Z</dcterms:created>
  <dcterms:modified xsi:type="dcterms:W3CDTF">2020-10-09T07:07:16Z</dcterms:modified>
</cp:coreProperties>
</file>