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AF710-BCD7-4641-AE5D-31E1C2E2E577}" v="18" dt="2021-07-21T15:00:30.531"/>
    <p1510:client id="{9B7592CA-571B-43B2-80E2-3B3E320B6D21}" v="5" dt="2021-07-22T03:38:34.137"/>
    <p1510:client id="{C447223B-664B-4FCA-83D4-8B7F855D5876}" v="1" dt="2021-07-22T13:28:17.6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microsoft.com/office/2016/11/relationships/changesInfo" Target="changesInfos/changesInfo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presProps" Target="presProps.xml"/><Relationship Id="rId118" Type="http://schemas.microsoft.com/office/2015/10/relationships/revisionInfo" Target="revisionInfo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amarthy Veerabhadra Sravan Kumar" userId="S::2020118404@srmistedu.onmicrosoft.com::237be406-17ab-4b05-a750-92b179b3019c" providerId="AD" clId="Web-{C447223B-664B-4FCA-83D4-8B7F855D5876}"/>
    <pc:docChg chg="modSld">
      <pc:chgData name="Kotamarthy Veerabhadra Sravan Kumar" userId="S::2020118404@srmistedu.onmicrosoft.com::237be406-17ab-4b05-a750-92b179b3019c" providerId="AD" clId="Web-{C447223B-664B-4FCA-83D4-8B7F855D5876}" dt="2021-07-22T13:28:17.626" v="0" actId="1076"/>
      <pc:docMkLst>
        <pc:docMk/>
      </pc:docMkLst>
      <pc:sldChg chg="modSp">
        <pc:chgData name="Kotamarthy Veerabhadra Sravan Kumar" userId="S::2020118404@srmistedu.onmicrosoft.com::237be406-17ab-4b05-a750-92b179b3019c" providerId="AD" clId="Web-{C447223B-664B-4FCA-83D4-8B7F855D5876}" dt="2021-07-22T13:28:17.626" v="0" actId="1076"/>
        <pc:sldMkLst>
          <pc:docMk/>
          <pc:sldMk cId="0" sldId="332"/>
        </pc:sldMkLst>
        <pc:spChg chg="mod">
          <ac:chgData name="Kotamarthy Veerabhadra Sravan Kumar" userId="S::2020118404@srmistedu.onmicrosoft.com::237be406-17ab-4b05-a750-92b179b3019c" providerId="AD" clId="Web-{C447223B-664B-4FCA-83D4-8B7F855D5876}" dt="2021-07-22T13:28:17.626" v="0" actId="1076"/>
          <ac:spMkLst>
            <pc:docMk/>
            <pc:sldMk cId="0" sldId="332"/>
            <ac:spMk id="10" creationId="{F9975BDD-3F3E-4FF6-ADF3-3E9BA6196B7D}"/>
          </ac:spMkLst>
        </pc:spChg>
      </pc:sldChg>
    </pc:docChg>
  </pc:docChgLst>
  <pc:docChgLst>
    <pc:chgData name="Kotamarthy Veerabhadra Sravan Kumar" userId="S::2020118404@srmistedu.onmicrosoft.com::237be406-17ab-4b05-a750-92b179b3019c" providerId="AD" clId="Web-{9B7592CA-571B-43B2-80E2-3B3E320B6D21}"/>
    <pc:docChg chg="modSld">
      <pc:chgData name="Kotamarthy Veerabhadra Sravan Kumar" userId="S::2020118404@srmistedu.onmicrosoft.com::237be406-17ab-4b05-a750-92b179b3019c" providerId="AD" clId="Web-{9B7592CA-571B-43B2-80E2-3B3E320B6D21}" dt="2021-07-22T03:38:34.137" v="2" actId="1076"/>
      <pc:docMkLst>
        <pc:docMk/>
      </pc:docMkLst>
      <pc:sldChg chg="addSp modSp">
        <pc:chgData name="Kotamarthy Veerabhadra Sravan Kumar" userId="S::2020118404@srmistedu.onmicrosoft.com::237be406-17ab-4b05-a750-92b179b3019c" providerId="AD" clId="Web-{9B7592CA-571B-43B2-80E2-3B3E320B6D21}" dt="2021-07-22T03:38:34.137" v="2" actId="1076"/>
        <pc:sldMkLst>
          <pc:docMk/>
          <pc:sldMk cId="0" sldId="282"/>
        </pc:sldMkLst>
        <pc:spChg chg="add mod">
          <ac:chgData name="Kotamarthy Veerabhadra Sravan Kumar" userId="S::2020118404@srmistedu.onmicrosoft.com::237be406-17ab-4b05-a750-92b179b3019c" providerId="AD" clId="Web-{9B7592CA-571B-43B2-80E2-3B3E320B6D21}" dt="2021-07-22T03:38:34.137" v="2" actId="1076"/>
          <ac:spMkLst>
            <pc:docMk/>
            <pc:sldMk cId="0" sldId="282"/>
            <ac:spMk id="5" creationId="{A529B36D-C87B-4F8D-A0A7-5D1754B95CF5}"/>
          </ac:spMkLst>
        </pc:spChg>
      </pc:sldChg>
    </pc:docChg>
  </pc:docChgLst>
  <pc:docChgLst>
    <pc:chgData name="Kotamarthy Veerabhadra Sravan Kumar" userId="S::2020118404@srmistedu.onmicrosoft.com::237be406-17ab-4b05-a750-92b179b3019c" providerId="AD" clId="Web-{5E5AF710-BCD7-4641-AE5D-31E1C2E2E577}"/>
    <pc:docChg chg="modSld">
      <pc:chgData name="Kotamarthy Veerabhadra Sravan Kumar" userId="S::2020118404@srmistedu.onmicrosoft.com::237be406-17ab-4b05-a750-92b179b3019c" providerId="AD" clId="Web-{5E5AF710-BCD7-4641-AE5D-31E1C2E2E577}" dt="2021-07-21T15:00:30.531" v="9"/>
      <pc:docMkLst>
        <pc:docMk/>
      </pc:docMkLst>
      <pc:sldChg chg="addSp modSp">
        <pc:chgData name="Kotamarthy Veerabhadra Sravan Kumar" userId="S::2020118404@srmistedu.onmicrosoft.com::237be406-17ab-4b05-a750-92b179b3019c" providerId="AD" clId="Web-{5E5AF710-BCD7-4641-AE5D-31E1C2E2E577}" dt="2021-07-21T13:22:54.244" v="7" actId="20577"/>
        <pc:sldMkLst>
          <pc:docMk/>
          <pc:sldMk cId="0" sldId="269"/>
        </pc:sldMkLst>
        <pc:spChg chg="add mod">
          <ac:chgData name="Kotamarthy Veerabhadra Sravan Kumar" userId="S::2020118404@srmistedu.onmicrosoft.com::237be406-17ab-4b05-a750-92b179b3019c" providerId="AD" clId="Web-{5E5AF710-BCD7-4641-AE5D-31E1C2E2E577}" dt="2021-07-21T13:22:54.244" v="7" actId="20577"/>
          <ac:spMkLst>
            <pc:docMk/>
            <pc:sldMk cId="0" sldId="269"/>
            <ac:spMk id="8" creationId="{4CD4DEAD-9B52-4C2D-84EE-71BAF4F4939F}"/>
          </ac:spMkLst>
        </pc:spChg>
        <pc:spChg chg="add mod">
          <ac:chgData name="Kotamarthy Veerabhadra Sravan Kumar" userId="S::2020118404@srmistedu.onmicrosoft.com::237be406-17ab-4b05-a750-92b179b3019c" providerId="AD" clId="Web-{5E5AF710-BCD7-4641-AE5D-31E1C2E2E577}" dt="2021-07-21T13:22:46.854" v="5" actId="20577"/>
          <ac:spMkLst>
            <pc:docMk/>
            <pc:sldMk cId="0" sldId="269"/>
            <ac:spMk id="9" creationId="{049F46A9-3179-4611-8B66-BBBF96D8E1EB}"/>
          </ac:spMkLst>
        </pc:spChg>
      </pc:sldChg>
      <pc:sldChg chg="addSp modSp">
        <pc:chgData name="Kotamarthy Veerabhadra Sravan Kumar" userId="S::2020118404@srmistedu.onmicrosoft.com::237be406-17ab-4b05-a750-92b179b3019c" providerId="AD" clId="Web-{5E5AF710-BCD7-4641-AE5D-31E1C2E2E577}" dt="2021-07-21T15:00:30.531" v="9"/>
        <pc:sldMkLst>
          <pc:docMk/>
          <pc:sldMk cId="0" sldId="274"/>
        </pc:sldMkLst>
        <pc:spChg chg="mod">
          <ac:chgData name="Kotamarthy Veerabhadra Sravan Kumar" userId="S::2020118404@srmistedu.onmicrosoft.com::237be406-17ab-4b05-a750-92b179b3019c" providerId="AD" clId="Web-{5E5AF710-BCD7-4641-AE5D-31E1C2E2E577}" dt="2021-07-21T15:00:13.030" v="8" actId="1076"/>
          <ac:spMkLst>
            <pc:docMk/>
            <pc:sldMk cId="0" sldId="274"/>
            <ac:spMk id="2" creationId="{00000000-0000-0000-0000-000000000000}"/>
          </ac:spMkLst>
        </pc:spChg>
        <pc:spChg chg="add">
          <ac:chgData name="Kotamarthy Veerabhadra Sravan Kumar" userId="S::2020118404@srmistedu.onmicrosoft.com::237be406-17ab-4b05-a750-92b179b3019c" providerId="AD" clId="Web-{5E5AF710-BCD7-4641-AE5D-31E1C2E2E577}" dt="2021-07-21T15:00:30.531" v="9"/>
          <ac:spMkLst>
            <pc:docMk/>
            <pc:sldMk cId="0" sldId="274"/>
            <ac:spMk id="4" creationId="{D94D4584-3993-4D85-9DCC-F91AF8C86E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7359" y="1829765"/>
            <a:ext cx="4979670" cy="415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12789" y="1458429"/>
            <a:ext cx="3185795" cy="360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0064" y="90932"/>
            <a:ext cx="80200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2128" y="1123786"/>
            <a:ext cx="10073005" cy="161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66959" y="6529831"/>
            <a:ext cx="2165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1.jp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c4learn.com/learn-c-programming-language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868" y="70103"/>
              <a:ext cx="12018645" cy="6692265"/>
            </a:xfrm>
            <a:custGeom>
              <a:avLst/>
              <a:gdLst/>
              <a:ahLst/>
              <a:cxnLst/>
              <a:rect l="l" t="t" r="r" b="b"/>
              <a:pathLst>
                <a:path w="12018645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11688445" y="0"/>
                  </a:lnTo>
                  <a:lnTo>
                    <a:pt x="11737175" y="3576"/>
                  </a:lnTo>
                  <a:lnTo>
                    <a:pt x="11783687" y="13967"/>
                  </a:lnTo>
                  <a:lnTo>
                    <a:pt x="11827472" y="30660"/>
                  </a:lnTo>
                  <a:lnTo>
                    <a:pt x="11868018" y="53144"/>
                  </a:lnTo>
                  <a:lnTo>
                    <a:pt x="11904815" y="80911"/>
                  </a:lnTo>
                  <a:lnTo>
                    <a:pt x="11937352" y="113448"/>
                  </a:lnTo>
                  <a:lnTo>
                    <a:pt x="11965119" y="150245"/>
                  </a:lnTo>
                  <a:lnTo>
                    <a:pt x="11987603" y="190791"/>
                  </a:lnTo>
                  <a:lnTo>
                    <a:pt x="12004296" y="234576"/>
                  </a:lnTo>
                  <a:lnTo>
                    <a:pt x="12014687" y="281088"/>
                  </a:lnTo>
                  <a:lnTo>
                    <a:pt x="12018264" y="329819"/>
                  </a:lnTo>
                  <a:lnTo>
                    <a:pt x="12018264" y="6362039"/>
                  </a:lnTo>
                  <a:lnTo>
                    <a:pt x="12014687" y="6410781"/>
                  </a:lnTo>
                  <a:lnTo>
                    <a:pt x="12004296" y="6457303"/>
                  </a:lnTo>
                  <a:lnTo>
                    <a:pt x="11987603" y="6501094"/>
                  </a:lnTo>
                  <a:lnTo>
                    <a:pt x="11965119" y="6541643"/>
                  </a:lnTo>
                  <a:lnTo>
                    <a:pt x="11937352" y="6578442"/>
                  </a:lnTo>
                  <a:lnTo>
                    <a:pt x="11904815" y="6610978"/>
                  </a:lnTo>
                  <a:lnTo>
                    <a:pt x="11868018" y="6638744"/>
                  </a:lnTo>
                  <a:lnTo>
                    <a:pt x="11827472" y="6661227"/>
                  </a:lnTo>
                  <a:lnTo>
                    <a:pt x="11783687" y="6677918"/>
                  </a:lnTo>
                  <a:lnTo>
                    <a:pt x="11737175" y="6688307"/>
                  </a:lnTo>
                  <a:lnTo>
                    <a:pt x="11688445" y="6691884"/>
                  </a:lnTo>
                  <a:lnTo>
                    <a:pt x="329844" y="6691884"/>
                  </a:lnTo>
                  <a:lnTo>
                    <a:pt x="281102" y="6688307"/>
                  </a:lnTo>
                  <a:lnTo>
                    <a:pt x="234580" y="6677918"/>
                  </a:lnTo>
                  <a:lnTo>
                    <a:pt x="190789" y="6661227"/>
                  </a:lnTo>
                  <a:lnTo>
                    <a:pt x="150240" y="6638744"/>
                  </a:lnTo>
                  <a:lnTo>
                    <a:pt x="113441" y="6610978"/>
                  </a:lnTo>
                  <a:lnTo>
                    <a:pt x="80905" y="6578442"/>
                  </a:lnTo>
                  <a:lnTo>
                    <a:pt x="53139" y="6541643"/>
                  </a:lnTo>
                  <a:lnTo>
                    <a:pt x="30656" y="6501094"/>
                  </a:lnTo>
                  <a:lnTo>
                    <a:pt x="13965" y="6457303"/>
                  </a:lnTo>
                  <a:lnTo>
                    <a:pt x="3576" y="6410781"/>
                  </a:lnTo>
                  <a:lnTo>
                    <a:pt x="0" y="6362039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19" y="1395983"/>
              <a:ext cx="12029440" cy="121920"/>
            </a:xfrm>
            <a:custGeom>
              <a:avLst/>
              <a:gdLst/>
              <a:ahLst/>
              <a:cxnLst/>
              <a:rect l="l" t="t" r="r" b="b"/>
              <a:pathLst>
                <a:path w="12029440" h="121919">
                  <a:moveTo>
                    <a:pt x="12028932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2028932" y="121920"/>
                  </a:lnTo>
                  <a:lnTo>
                    <a:pt x="1202893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19" y="2976372"/>
              <a:ext cx="12029440" cy="111760"/>
            </a:xfrm>
            <a:custGeom>
              <a:avLst/>
              <a:gdLst/>
              <a:ahLst/>
              <a:cxnLst/>
              <a:rect l="l" t="t" r="r" b="b"/>
              <a:pathLst>
                <a:path w="12029440" h="111760">
                  <a:moveTo>
                    <a:pt x="1202893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12028932" y="111251"/>
                  </a:lnTo>
                  <a:lnTo>
                    <a:pt x="1202893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19" y="1517903"/>
            <a:ext cx="12029440" cy="14585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54610" rIns="0" bIns="0" rtlCol="0">
            <a:spAutoFit/>
          </a:bodyPr>
          <a:lstStyle/>
          <a:p>
            <a:pPr marL="5542280" marR="2442210" indent="-3098800">
              <a:lnSpc>
                <a:spcPct val="150000"/>
              </a:lnSpc>
              <a:spcBef>
                <a:spcPts val="430"/>
              </a:spcBef>
            </a:pPr>
            <a:r>
              <a:rPr sz="2800" spc="-10" dirty="0">
                <a:solidFill>
                  <a:srgbClr val="FFFFFF"/>
                </a:solidFill>
                <a:latin typeface="Caladea"/>
                <a:cs typeface="Caladea"/>
              </a:rPr>
              <a:t>18CSS101J </a:t>
            </a:r>
            <a:r>
              <a:rPr sz="2800" spc="-5" dirty="0">
                <a:solidFill>
                  <a:srgbClr val="FFFFFF"/>
                </a:solidFill>
                <a:latin typeface="Caladea"/>
                <a:cs typeface="Caladea"/>
              </a:rPr>
              <a:t>– </a:t>
            </a:r>
            <a:r>
              <a:rPr sz="2800" spc="-15" dirty="0">
                <a:solidFill>
                  <a:srgbClr val="FFFFFF"/>
                </a:solidFill>
                <a:latin typeface="Caladea"/>
                <a:cs typeface="Caladea"/>
              </a:rPr>
              <a:t>Programming for </a:t>
            </a:r>
            <a:r>
              <a:rPr sz="2800" spc="-10" dirty="0">
                <a:solidFill>
                  <a:srgbClr val="FFFFFF"/>
                </a:solidFill>
                <a:latin typeface="Caladea"/>
                <a:cs typeface="Caladea"/>
              </a:rPr>
              <a:t>Problem </a:t>
            </a:r>
            <a:r>
              <a:rPr sz="2800" spc="-15" dirty="0">
                <a:solidFill>
                  <a:srgbClr val="FFFFFF"/>
                </a:solidFill>
                <a:latin typeface="Caladea"/>
                <a:cs typeface="Caladea"/>
              </a:rPr>
              <a:t>Solving  </a:t>
            </a:r>
            <a:r>
              <a:rPr sz="2800" spc="-5" dirty="0">
                <a:solidFill>
                  <a:srgbClr val="FFFFFF"/>
                </a:solidFill>
                <a:latin typeface="Caladea"/>
                <a:cs typeface="Caladea"/>
              </a:rPr>
              <a:t>Unit</a:t>
            </a:r>
            <a:r>
              <a:rPr sz="2800" dirty="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adea"/>
                <a:cs typeface="Caladea"/>
              </a:rPr>
              <a:t>V</a:t>
            </a:r>
            <a:endParaRPr sz="2800">
              <a:latin typeface="Caladea"/>
              <a:cs typeface="Calade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19072" y="188976"/>
            <a:ext cx="5226050" cy="5904230"/>
            <a:chOff x="1719072" y="188976"/>
            <a:chExt cx="5226050" cy="5904230"/>
          </a:xfrm>
        </p:grpSpPr>
        <p:sp>
          <p:nvSpPr>
            <p:cNvPr id="9" name="object 9"/>
            <p:cNvSpPr/>
            <p:nvPr/>
          </p:nvSpPr>
          <p:spPr>
            <a:xfrm>
              <a:off x="4655820" y="3717035"/>
              <a:ext cx="2289048" cy="2375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9072" y="188976"/>
              <a:ext cx="1040891" cy="10805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79694" y="51003"/>
            <a:ext cx="848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>
                <a:latin typeface="Times New Roman"/>
                <a:cs typeface="Times New Roman"/>
              </a:rPr>
              <a:t>SRM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46654" y="549909"/>
            <a:ext cx="631952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200" dirty="0">
                <a:solidFill>
                  <a:srgbClr val="C0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b="1" spc="-260" dirty="0">
                <a:solidFill>
                  <a:srgbClr val="C0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b="1" spc="-3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Times New Roman"/>
                <a:cs typeface="Times New Roman"/>
              </a:rPr>
              <a:t>TECHNOLOGY,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CHENNAI.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059685" y="919098"/>
            <a:ext cx="8228330" cy="529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35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60" dirty="0">
                <a:latin typeface="Arial"/>
                <a:cs typeface="Arial"/>
              </a:rPr>
              <a:t>Example</a:t>
            </a:r>
            <a:endParaRPr sz="2700">
              <a:latin typeface="Arial"/>
              <a:cs typeface="Arial"/>
            </a:endParaRPr>
          </a:p>
          <a:p>
            <a:pPr marL="927100">
              <a:lnSpc>
                <a:spcPts val="3235"/>
              </a:lnSpc>
            </a:pPr>
            <a:r>
              <a:rPr sz="2700" i="1" spc="-14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700" i="1" spc="-3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endParaRPr sz="27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2700" i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700">
              <a:latin typeface="Trebuchet MS"/>
              <a:cs typeface="Trebuchet MS"/>
            </a:endParaRPr>
          </a:p>
          <a:p>
            <a:pPr marL="1841500" marR="4250690">
              <a:lnSpc>
                <a:spcPct val="100000"/>
              </a:lnSpc>
            </a:pPr>
            <a:r>
              <a:rPr sz="2700" i="1" spc="-95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2700" i="1" spc="-4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14" dirty="0">
                <a:solidFill>
                  <a:srgbClr val="FF0000"/>
                </a:solidFill>
                <a:latin typeface="Trebuchet MS"/>
                <a:cs typeface="Trebuchet MS"/>
              </a:rPr>
              <a:t>name[20];  </a:t>
            </a:r>
            <a:r>
              <a:rPr sz="2700" i="1" spc="-120" dirty="0">
                <a:solidFill>
                  <a:srgbClr val="FF0000"/>
                </a:solidFill>
                <a:latin typeface="Trebuchet MS"/>
                <a:cs typeface="Trebuchet MS"/>
              </a:rPr>
              <a:t>int 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roll_no;  float </a:t>
            </a:r>
            <a:r>
              <a:rPr sz="2700" i="1" spc="-114" dirty="0">
                <a:solidFill>
                  <a:srgbClr val="FF0000"/>
                </a:solidFill>
                <a:latin typeface="Trebuchet MS"/>
                <a:cs typeface="Trebuchet MS"/>
              </a:rPr>
              <a:t>marks;  </a:t>
            </a:r>
            <a:r>
              <a:rPr sz="2700" i="1" spc="-95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2700" i="1" spc="-3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25" dirty="0">
                <a:solidFill>
                  <a:srgbClr val="FF0000"/>
                </a:solidFill>
                <a:latin typeface="Trebuchet MS"/>
                <a:cs typeface="Trebuchet MS"/>
              </a:rPr>
              <a:t>gender;</a:t>
            </a:r>
            <a:endParaRPr sz="27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700" i="1" spc="-75" dirty="0">
                <a:solidFill>
                  <a:srgbClr val="FF0000"/>
                </a:solidFill>
                <a:latin typeface="Trebuchet MS"/>
                <a:cs typeface="Trebuchet MS"/>
              </a:rPr>
              <a:t>long </a:t>
            </a:r>
            <a:r>
              <a:rPr sz="2700" i="1" spc="-120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2700" i="1" spc="-6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10" dirty="0">
                <a:solidFill>
                  <a:srgbClr val="FF0000"/>
                </a:solidFill>
                <a:latin typeface="Trebuchet MS"/>
                <a:cs typeface="Trebuchet MS"/>
              </a:rPr>
              <a:t>phone_no;</a:t>
            </a:r>
            <a:endParaRPr sz="27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2700" i="1" spc="-215" dirty="0">
                <a:solidFill>
                  <a:srgbClr val="FF0000"/>
                </a:solidFill>
                <a:latin typeface="Trebuchet MS"/>
                <a:cs typeface="Trebuchet MS"/>
              </a:rPr>
              <a:t>};</a:t>
            </a:r>
            <a:endParaRPr sz="27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700" i="1" spc="-145" dirty="0">
                <a:solidFill>
                  <a:srgbClr val="FF0000"/>
                </a:solidFill>
                <a:latin typeface="Trebuchet MS"/>
                <a:cs typeface="Trebuchet MS"/>
              </a:rPr>
              <a:t>struct 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r>
              <a:rPr sz="2700" i="1" spc="-5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30" dirty="0">
                <a:solidFill>
                  <a:srgbClr val="FF0000"/>
                </a:solidFill>
                <a:latin typeface="Trebuchet MS"/>
                <a:cs typeface="Trebuchet MS"/>
              </a:rPr>
              <a:t>st;</a:t>
            </a:r>
            <a:endParaRPr sz="2700">
              <a:latin typeface="Trebuchet MS"/>
              <a:cs typeface="Trebuchet MS"/>
            </a:endParaRPr>
          </a:p>
          <a:p>
            <a:pPr marL="355600" marR="5080" indent="-342900">
              <a:lnSpc>
                <a:spcPts val="2590"/>
              </a:lnSpc>
              <a:spcBef>
                <a:spcPts val="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Arial"/>
                <a:cs typeface="Arial"/>
              </a:rPr>
              <a:t>Multiple </a:t>
            </a:r>
            <a:r>
              <a:rPr sz="2700" spc="-110" dirty="0">
                <a:latin typeface="Arial"/>
                <a:cs typeface="Arial"/>
              </a:rPr>
              <a:t>variables</a:t>
            </a:r>
            <a:r>
              <a:rPr sz="2700" spc="-2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i="1" spc="-145" dirty="0">
                <a:latin typeface="Trebuchet MS"/>
                <a:cs typeface="Trebuchet MS"/>
              </a:rPr>
              <a:t>struct</a:t>
            </a:r>
            <a:r>
              <a:rPr sz="2700" i="1" spc="-305" dirty="0">
                <a:latin typeface="Trebuchet MS"/>
                <a:cs typeface="Trebuchet MS"/>
              </a:rPr>
              <a:t> </a:t>
            </a:r>
            <a:r>
              <a:rPr sz="2700" i="1" spc="-140" dirty="0">
                <a:latin typeface="Trebuchet MS"/>
                <a:cs typeface="Trebuchet MS"/>
              </a:rPr>
              <a:t>student</a:t>
            </a:r>
            <a:r>
              <a:rPr sz="2700" i="1" spc="-300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Arial"/>
                <a:cs typeface="Arial"/>
              </a:rPr>
              <a:t>type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can</a:t>
            </a:r>
            <a:r>
              <a:rPr sz="2700" spc="-370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be</a:t>
            </a:r>
            <a:r>
              <a:rPr sz="2700" spc="-26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declared  </a:t>
            </a:r>
            <a:r>
              <a:rPr sz="2700" spc="-120" dirty="0">
                <a:latin typeface="Arial"/>
                <a:cs typeface="Arial"/>
              </a:rPr>
              <a:t>as:</a:t>
            </a:r>
            <a:endParaRPr sz="27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0"/>
              </a:spcBef>
            </a:pPr>
            <a:r>
              <a:rPr sz="2700" i="1" spc="-14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700" i="1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r>
              <a:rPr sz="2700" i="1" spc="-2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st1,</a:t>
            </a:r>
            <a:r>
              <a:rPr sz="2700" i="1" spc="-3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30" dirty="0">
                <a:solidFill>
                  <a:srgbClr val="FF0000"/>
                </a:solidFill>
                <a:latin typeface="Trebuchet MS"/>
                <a:cs typeface="Trebuchet MS"/>
              </a:rPr>
              <a:t>st2,</a:t>
            </a:r>
            <a:r>
              <a:rPr sz="2700" i="1" spc="-5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20" dirty="0">
                <a:solidFill>
                  <a:srgbClr val="FF0000"/>
                </a:solidFill>
                <a:latin typeface="Trebuchet MS"/>
                <a:cs typeface="Trebuchet MS"/>
              </a:rPr>
              <a:t>st3;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6214" y="583183"/>
            <a:ext cx="7929880" cy="6094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550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213931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000" spc="-300" dirty="0">
                <a:solidFill>
                  <a:srgbClr val="FF0000"/>
                </a:solidFill>
                <a:latin typeface="Arial"/>
                <a:cs typeface="Arial"/>
              </a:rPr>
              <a:t>Reading </a:t>
            </a:r>
            <a:r>
              <a:rPr sz="4000" spc="-21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4000" spc="-95" dirty="0">
                <a:solidFill>
                  <a:srgbClr val="FF0000"/>
                </a:solidFill>
                <a:latin typeface="Arial"/>
                <a:cs typeface="Arial"/>
              </a:rPr>
              <a:t>Writing</a:t>
            </a:r>
            <a:r>
              <a:rPr sz="40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265" dirty="0">
                <a:solidFill>
                  <a:srgbClr val="FF0000"/>
                </a:solidFill>
                <a:latin typeface="Arial"/>
                <a:cs typeface="Arial"/>
              </a:rPr>
              <a:t>Files</a:t>
            </a:r>
            <a:endParaRPr sz="4000">
              <a:latin typeface="Arial"/>
              <a:cs typeface="Arial"/>
            </a:endParaRPr>
          </a:p>
          <a:p>
            <a:pPr marL="377825" marR="5749925">
              <a:lnSpc>
                <a:spcPct val="103800"/>
              </a:lnSpc>
              <a:spcBef>
                <a:spcPts val="1190"/>
              </a:spcBef>
            </a:pPr>
            <a:r>
              <a:rPr sz="1900" spc="-10" dirty="0">
                <a:latin typeface="Carlito"/>
                <a:cs typeface="Carlito"/>
              </a:rPr>
              <a:t>#include &lt;stdio.h&gt;  int </a:t>
            </a:r>
            <a:r>
              <a:rPr sz="1900" spc="-5" dirty="0">
                <a:latin typeface="Carlito"/>
                <a:cs typeface="Carlito"/>
              </a:rPr>
              <a:t>main (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)</a:t>
            </a:r>
            <a:endParaRPr sz="19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85"/>
              </a:spcBef>
            </a:pP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539115" marR="5337810">
              <a:lnSpc>
                <a:spcPct val="103699"/>
              </a:lnSpc>
              <a:spcBef>
                <a:spcPts val="10"/>
              </a:spcBef>
            </a:pPr>
            <a:r>
              <a:rPr sz="1900" spc="-5" dirty="0">
                <a:latin typeface="Carlito"/>
                <a:cs typeface="Carlito"/>
              </a:rPr>
              <a:t>FILE *outfile, </a:t>
            </a:r>
            <a:r>
              <a:rPr sz="1900" spc="-10" dirty="0">
                <a:latin typeface="Carlito"/>
                <a:cs typeface="Carlito"/>
              </a:rPr>
              <a:t>*infile </a:t>
            </a:r>
            <a:r>
              <a:rPr sz="1900" spc="-5" dirty="0">
                <a:latin typeface="Carlito"/>
                <a:cs typeface="Carlito"/>
              </a:rPr>
              <a:t>;  </a:t>
            </a:r>
            <a:r>
              <a:rPr sz="1900" spc="-10" dirty="0">
                <a:latin typeface="Carlito"/>
                <a:cs typeface="Carlito"/>
              </a:rPr>
              <a:t>int </a:t>
            </a:r>
            <a:r>
              <a:rPr sz="1900" spc="-5" dirty="0">
                <a:latin typeface="Carlito"/>
                <a:cs typeface="Carlito"/>
              </a:rPr>
              <a:t>b = 5, f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;</a:t>
            </a:r>
            <a:endParaRPr sz="1900">
              <a:latin typeface="Carlito"/>
              <a:cs typeface="Carlito"/>
            </a:endParaRPr>
          </a:p>
          <a:p>
            <a:pPr marL="539115">
              <a:lnSpc>
                <a:spcPts val="2070"/>
              </a:lnSpc>
              <a:spcBef>
                <a:spcPts val="85"/>
              </a:spcBef>
            </a:pPr>
            <a:r>
              <a:rPr sz="1900" spc="-10" dirty="0">
                <a:latin typeface="Carlito"/>
                <a:cs typeface="Carlito"/>
              </a:rPr>
              <a:t>float </a:t>
            </a:r>
            <a:r>
              <a:rPr sz="1900" spc="-5" dirty="0">
                <a:latin typeface="Carlito"/>
                <a:cs typeface="Carlito"/>
              </a:rPr>
              <a:t>a = 13.72, c = </a:t>
            </a:r>
            <a:r>
              <a:rPr sz="1900" spc="-10" dirty="0">
                <a:latin typeface="Carlito"/>
                <a:cs typeface="Carlito"/>
              </a:rPr>
              <a:t>6.68, </a:t>
            </a:r>
            <a:r>
              <a:rPr sz="1900" dirty="0">
                <a:latin typeface="Carlito"/>
                <a:cs typeface="Carlito"/>
              </a:rPr>
              <a:t>e, </a:t>
            </a:r>
            <a:r>
              <a:rPr sz="1900" spc="-5" dirty="0">
                <a:latin typeface="Carlito"/>
                <a:cs typeface="Carlito"/>
              </a:rPr>
              <a:t>g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;</a:t>
            </a:r>
            <a:endParaRPr sz="1900">
              <a:latin typeface="Carlito"/>
              <a:cs typeface="Carlito"/>
            </a:endParaRPr>
          </a:p>
          <a:p>
            <a:pPr marL="539115">
              <a:lnSpc>
                <a:spcPts val="2030"/>
              </a:lnSpc>
            </a:pPr>
            <a:r>
              <a:rPr sz="1900" spc="-10" dirty="0">
                <a:latin typeface="Carlito"/>
                <a:cs typeface="Carlito"/>
              </a:rPr>
              <a:t>outfile </a:t>
            </a:r>
            <a:r>
              <a:rPr sz="1900" spc="-5" dirty="0">
                <a:latin typeface="Carlito"/>
                <a:cs typeface="Carlito"/>
              </a:rPr>
              <a:t>= </a:t>
            </a:r>
            <a:r>
              <a:rPr sz="1900" spc="-15" dirty="0">
                <a:latin typeface="Carlito"/>
                <a:cs typeface="Carlito"/>
              </a:rPr>
              <a:t>fopen ("testdata", </a:t>
            </a:r>
            <a:r>
              <a:rPr sz="1900" spc="-5" dirty="0">
                <a:latin typeface="Carlito"/>
                <a:cs typeface="Carlito"/>
              </a:rPr>
              <a:t>"w")</a:t>
            </a:r>
            <a:r>
              <a:rPr sz="1900" spc="8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;</a:t>
            </a:r>
            <a:endParaRPr sz="1900">
              <a:latin typeface="Carlito"/>
              <a:cs typeface="Carlito"/>
            </a:endParaRPr>
          </a:p>
          <a:p>
            <a:pPr marL="539115">
              <a:lnSpc>
                <a:spcPts val="2240"/>
              </a:lnSpc>
            </a:pPr>
            <a:r>
              <a:rPr sz="1900" spc="-10" dirty="0">
                <a:latin typeface="Carlito"/>
                <a:cs typeface="Carlito"/>
              </a:rPr>
              <a:t>fprintf </a:t>
            </a:r>
            <a:r>
              <a:rPr sz="1900" spc="-5" dirty="0">
                <a:latin typeface="Carlito"/>
                <a:cs typeface="Carlito"/>
              </a:rPr>
              <a:t>(outfile, “ </a:t>
            </a:r>
            <a:r>
              <a:rPr sz="1900" dirty="0">
                <a:latin typeface="Carlito"/>
                <a:cs typeface="Carlito"/>
              </a:rPr>
              <a:t>%f </a:t>
            </a:r>
            <a:r>
              <a:rPr sz="1900" spc="-5" dirty="0">
                <a:latin typeface="Carlito"/>
                <a:cs typeface="Carlito"/>
              </a:rPr>
              <a:t>%d %f ", a, b, </a:t>
            </a:r>
            <a:r>
              <a:rPr sz="1900" dirty="0">
                <a:latin typeface="Carlito"/>
                <a:cs typeface="Carlito"/>
              </a:rPr>
              <a:t>c)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;</a:t>
            </a:r>
            <a:endParaRPr sz="1900">
              <a:latin typeface="Carlito"/>
              <a:cs typeface="Carlito"/>
            </a:endParaRPr>
          </a:p>
          <a:p>
            <a:pPr marL="539115">
              <a:lnSpc>
                <a:spcPct val="100000"/>
              </a:lnSpc>
              <a:spcBef>
                <a:spcPts val="80"/>
              </a:spcBef>
            </a:pPr>
            <a:r>
              <a:rPr sz="1900" spc="-10" dirty="0">
                <a:latin typeface="Carlito"/>
                <a:cs typeface="Carlito"/>
              </a:rPr>
              <a:t>fclose </a:t>
            </a:r>
            <a:r>
              <a:rPr sz="1900" spc="-5" dirty="0">
                <a:latin typeface="Carlito"/>
                <a:cs typeface="Carlito"/>
              </a:rPr>
              <a:t>(outfile)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;</a:t>
            </a:r>
            <a:endParaRPr sz="1900">
              <a:latin typeface="Carlito"/>
              <a:cs typeface="Carlito"/>
            </a:endParaRPr>
          </a:p>
          <a:p>
            <a:pPr marL="539115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arlito"/>
                <a:cs typeface="Carlito"/>
              </a:rPr>
              <a:t>infile </a:t>
            </a:r>
            <a:r>
              <a:rPr sz="1900" spc="-5" dirty="0">
                <a:latin typeface="Carlito"/>
                <a:cs typeface="Carlito"/>
              </a:rPr>
              <a:t>= </a:t>
            </a:r>
            <a:r>
              <a:rPr sz="1900" spc="-15" dirty="0">
                <a:latin typeface="Carlito"/>
                <a:cs typeface="Carlito"/>
              </a:rPr>
              <a:t>fopen ("testdata", </a:t>
            </a:r>
            <a:r>
              <a:rPr sz="1900" spc="-5" dirty="0">
                <a:latin typeface="Carlito"/>
                <a:cs typeface="Carlito"/>
              </a:rPr>
              <a:t>"r")</a:t>
            </a:r>
            <a:r>
              <a:rPr sz="1900" spc="8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;</a:t>
            </a:r>
            <a:endParaRPr sz="1900">
              <a:latin typeface="Carlito"/>
              <a:cs typeface="Carlito"/>
            </a:endParaRPr>
          </a:p>
          <a:p>
            <a:pPr marL="539115">
              <a:lnSpc>
                <a:spcPct val="100000"/>
              </a:lnSpc>
              <a:spcBef>
                <a:spcPts val="80"/>
              </a:spcBef>
            </a:pPr>
            <a:r>
              <a:rPr sz="1900" spc="-15" dirty="0">
                <a:latin typeface="Carlito"/>
                <a:cs typeface="Carlito"/>
              </a:rPr>
              <a:t>fscanf </a:t>
            </a:r>
            <a:r>
              <a:rPr sz="1900" spc="-10" dirty="0">
                <a:latin typeface="Carlito"/>
                <a:cs typeface="Carlito"/>
              </a:rPr>
              <a:t>(infile,"%f </a:t>
            </a:r>
            <a:r>
              <a:rPr sz="1900" spc="-5" dirty="0">
                <a:latin typeface="Carlito"/>
                <a:cs typeface="Carlito"/>
              </a:rPr>
              <a:t>%d %f", &amp;e, </a:t>
            </a:r>
            <a:r>
              <a:rPr sz="1900" spc="-45" dirty="0">
                <a:latin typeface="Carlito"/>
                <a:cs typeface="Carlito"/>
              </a:rPr>
              <a:t>&amp;f, </a:t>
            </a:r>
            <a:r>
              <a:rPr sz="1900" spc="-10" dirty="0">
                <a:latin typeface="Carlito"/>
                <a:cs typeface="Carlito"/>
              </a:rPr>
              <a:t>&amp;g)</a:t>
            </a:r>
            <a:r>
              <a:rPr sz="1900" spc="9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;</a:t>
            </a:r>
            <a:endParaRPr sz="1900">
              <a:latin typeface="Carlito"/>
              <a:cs typeface="Carlito"/>
            </a:endParaRPr>
          </a:p>
          <a:p>
            <a:pPr marL="539115">
              <a:lnSpc>
                <a:spcPct val="100000"/>
              </a:lnSpc>
              <a:spcBef>
                <a:spcPts val="85"/>
              </a:spcBef>
            </a:pPr>
            <a:r>
              <a:rPr sz="1900" spc="-10" dirty="0">
                <a:latin typeface="Carlito"/>
                <a:cs typeface="Carlito"/>
              </a:rPr>
              <a:t>printf </a:t>
            </a:r>
            <a:r>
              <a:rPr sz="1900" spc="-5" dirty="0">
                <a:latin typeface="Carlito"/>
                <a:cs typeface="Carlito"/>
              </a:rPr>
              <a:t>(“ %f %d %f \n ", a, b, c)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;</a:t>
            </a:r>
            <a:endParaRPr sz="1900">
              <a:latin typeface="Carlito"/>
              <a:cs typeface="Carlito"/>
            </a:endParaRPr>
          </a:p>
          <a:p>
            <a:pPr marL="539115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arlito"/>
                <a:cs typeface="Carlito"/>
              </a:rPr>
              <a:t>printf </a:t>
            </a:r>
            <a:r>
              <a:rPr sz="1900" spc="-5" dirty="0">
                <a:latin typeface="Carlito"/>
                <a:cs typeface="Carlito"/>
              </a:rPr>
              <a:t>(“ %f %d %f \n ", </a:t>
            </a:r>
            <a:r>
              <a:rPr sz="1900" dirty="0">
                <a:latin typeface="Carlito"/>
                <a:cs typeface="Carlito"/>
              </a:rPr>
              <a:t>e, </a:t>
            </a:r>
            <a:r>
              <a:rPr sz="1900" spc="-65" dirty="0">
                <a:latin typeface="Carlito"/>
                <a:cs typeface="Carlito"/>
              </a:rPr>
              <a:t>f, </a:t>
            </a:r>
            <a:r>
              <a:rPr sz="1900" spc="-5" dirty="0">
                <a:latin typeface="Carlito"/>
                <a:cs typeface="Carlito"/>
              </a:rPr>
              <a:t>g)</a:t>
            </a:r>
            <a:r>
              <a:rPr sz="1900" spc="9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;</a:t>
            </a:r>
            <a:endParaRPr sz="1900">
              <a:latin typeface="Carlito"/>
              <a:cs typeface="Carlito"/>
            </a:endParaRPr>
          </a:p>
          <a:p>
            <a:pPr marL="377825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9080" y="1446022"/>
            <a:ext cx="1744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730095"/>
            <a:ext cx="2899410" cy="421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80440" algn="just">
              <a:lnSpc>
                <a:spcPct val="1117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#include </a:t>
            </a:r>
            <a:r>
              <a:rPr sz="2000" spc="-10" dirty="0">
                <a:latin typeface="Carlito"/>
                <a:cs typeface="Carlito"/>
              </a:rPr>
              <a:t>&lt;stdio.h&gt;  </a:t>
            </a:r>
            <a:r>
              <a:rPr sz="2000" spc="-5" dirty="0">
                <a:latin typeface="Carlito"/>
                <a:cs typeface="Carlito"/>
              </a:rPr>
              <a:t>#include&lt;conio.h&gt;  </a:t>
            </a:r>
            <a:r>
              <a:rPr sz="2000" spc="-10" dirty="0">
                <a:latin typeface="Carlito"/>
                <a:cs typeface="Carlito"/>
              </a:rPr>
              <a:t>void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main()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90"/>
              </a:lnSpc>
              <a:spcBef>
                <a:spcPts val="275"/>
              </a:spcBef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69900" marR="1546860">
              <a:lnSpc>
                <a:spcPts val="2170"/>
              </a:lnSpc>
              <a:spcBef>
                <a:spcPts val="160"/>
              </a:spcBef>
            </a:pPr>
            <a:r>
              <a:rPr sz="2000" dirty="0">
                <a:latin typeface="Carlito"/>
                <a:cs typeface="Carlito"/>
              </a:rPr>
              <a:t>char ch;  </a:t>
            </a:r>
            <a:r>
              <a:rPr sz="2000" spc="-5" dirty="0">
                <a:latin typeface="Carlito"/>
                <a:cs typeface="Carlito"/>
              </a:rPr>
              <a:t>FILE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*fp;</a:t>
            </a:r>
            <a:endParaRPr sz="2000">
              <a:latin typeface="Carlito"/>
              <a:cs typeface="Carlito"/>
            </a:endParaRPr>
          </a:p>
          <a:p>
            <a:pPr marL="469900" marR="5080">
              <a:lnSpc>
                <a:spcPts val="218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fp</a:t>
            </a:r>
            <a:r>
              <a:rPr sz="2000" spc="-5" dirty="0">
                <a:latin typeface="Carlito"/>
                <a:cs typeface="Carlito"/>
              </a:rPr>
              <a:t>=</a:t>
            </a:r>
            <a:r>
              <a:rPr sz="2000" spc="-40" dirty="0">
                <a:latin typeface="Carlito"/>
                <a:cs typeface="Carlito"/>
              </a:rPr>
              <a:t>f</a:t>
            </a:r>
            <a:r>
              <a:rPr sz="2000" spc="-5" dirty="0">
                <a:latin typeface="Carlito"/>
                <a:cs typeface="Carlito"/>
              </a:rPr>
              <a:t>ope</a:t>
            </a:r>
            <a:r>
              <a:rPr sz="2000" spc="5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("</a:t>
            </a:r>
            <a:r>
              <a:rPr sz="2000" spc="-5" dirty="0">
                <a:latin typeface="Carlito"/>
                <a:cs typeface="Carlito"/>
              </a:rPr>
              <a:t>out</a:t>
            </a:r>
            <a:r>
              <a:rPr sz="2000" spc="-45" dirty="0">
                <a:latin typeface="Carlito"/>
                <a:cs typeface="Carlito"/>
              </a:rPr>
              <a:t>.</a:t>
            </a:r>
            <a:r>
              <a:rPr sz="2000" dirty="0">
                <a:latin typeface="Carlito"/>
                <a:cs typeface="Carlito"/>
              </a:rPr>
              <a:t>txt","r");  </a:t>
            </a:r>
            <a:r>
              <a:rPr sz="2000" spc="-5" dirty="0">
                <a:latin typeface="Carlito"/>
                <a:cs typeface="Carlito"/>
              </a:rPr>
              <a:t>while(!feof(fp))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ts val="2035"/>
              </a:lnSpc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927100" marR="131445">
              <a:lnSpc>
                <a:spcPts val="2180"/>
              </a:lnSpc>
              <a:spcBef>
                <a:spcPts val="150"/>
              </a:spcBef>
            </a:pPr>
            <a:r>
              <a:rPr sz="2000" spc="-5" dirty="0">
                <a:latin typeface="Carlito"/>
                <a:cs typeface="Carlito"/>
              </a:rPr>
              <a:t>ch=getc(fp);  printf("\n%c",ch);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ts val="203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ts val="2290"/>
              </a:lnSpc>
            </a:pPr>
            <a:r>
              <a:rPr sz="2000" spc="-5" dirty="0">
                <a:latin typeface="Carlito"/>
                <a:cs typeface="Carlito"/>
              </a:rPr>
              <a:t>getch();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03732" y="2424683"/>
            <a:ext cx="7371080" cy="677545"/>
            <a:chOff x="903732" y="2424683"/>
            <a:chExt cx="7371080" cy="677545"/>
          </a:xfrm>
        </p:grpSpPr>
        <p:sp>
          <p:nvSpPr>
            <p:cNvPr id="5" name="object 5"/>
            <p:cNvSpPr/>
            <p:nvPr/>
          </p:nvSpPr>
          <p:spPr>
            <a:xfrm>
              <a:off x="903732" y="2424683"/>
              <a:ext cx="1113282" cy="6774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0972" y="2424683"/>
              <a:ext cx="1056894" cy="6774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4768" y="2424683"/>
              <a:ext cx="1242821" cy="6774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4492" y="2424683"/>
              <a:ext cx="744473" cy="677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5867" y="2424683"/>
              <a:ext cx="547865" cy="6774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0648" y="2424683"/>
              <a:ext cx="1113281" cy="6774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37888" y="2424683"/>
              <a:ext cx="1002030" cy="6774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6820" y="2424683"/>
              <a:ext cx="1113281" cy="6774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14060" y="2424683"/>
              <a:ext cx="2460497" cy="6774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6706" y="583183"/>
            <a:ext cx="8519795" cy="574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478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 dirty="0">
              <a:latin typeface="Carlito"/>
              <a:cs typeface="Carlito"/>
            </a:endParaRPr>
          </a:p>
          <a:p>
            <a:pPr marL="272859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 dirty="0">
              <a:latin typeface="Carlito"/>
              <a:cs typeface="Carlito"/>
            </a:endParaRPr>
          </a:p>
          <a:p>
            <a:pPr marL="278130">
              <a:lnSpc>
                <a:spcPts val="5135"/>
              </a:lnSpc>
              <a:spcBef>
                <a:spcPts val="1015"/>
              </a:spcBef>
            </a:pPr>
            <a:r>
              <a:rPr sz="4400" i="1" spc="-305" dirty="0">
                <a:solidFill>
                  <a:srgbClr val="FF0000"/>
                </a:solidFill>
                <a:latin typeface="Trebuchet MS"/>
                <a:cs typeface="Trebuchet MS"/>
              </a:rPr>
              <a:t>fread</a:t>
            </a:r>
            <a:r>
              <a:rPr sz="4400" i="1" spc="-3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4400" spc="-150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4400" dirty="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latin typeface="Carlito"/>
                <a:cs typeface="Carlito"/>
              </a:rPr>
              <a:t>Declaration:</a:t>
            </a:r>
            <a:endParaRPr sz="2400" dirty="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  <a:spcBef>
                <a:spcPts val="135"/>
              </a:spcBef>
            </a:pPr>
            <a:r>
              <a:rPr sz="2400" spc="-10" dirty="0">
                <a:latin typeface="Carlito"/>
                <a:cs typeface="Carlito"/>
              </a:rPr>
              <a:t>size_t fread(void </a:t>
            </a:r>
            <a:r>
              <a:rPr sz="2400" spc="-45" dirty="0">
                <a:latin typeface="Carlito"/>
                <a:cs typeface="Carlito"/>
              </a:rPr>
              <a:t>*ptr, </a:t>
            </a:r>
            <a:r>
              <a:rPr sz="2400" spc="-10" dirty="0">
                <a:latin typeface="Carlito"/>
                <a:cs typeface="Carlito"/>
              </a:rPr>
              <a:t>size_t </a:t>
            </a:r>
            <a:r>
              <a:rPr sz="2400" spc="-15" dirty="0">
                <a:latin typeface="Carlito"/>
                <a:cs typeface="Carlito"/>
              </a:rPr>
              <a:t>size, </a:t>
            </a:r>
            <a:r>
              <a:rPr sz="2400" spc="-10" dirty="0">
                <a:latin typeface="Carlito"/>
                <a:cs typeface="Carlito"/>
              </a:rPr>
              <a:t>size_t </a:t>
            </a:r>
            <a:r>
              <a:rPr sz="2400" spc="-5" dirty="0">
                <a:latin typeface="Carlito"/>
                <a:cs typeface="Carlito"/>
              </a:rPr>
              <a:t>n, FILE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*stream);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Remarks: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10" dirty="0">
                <a:latin typeface="Carlito"/>
                <a:cs typeface="Carlito"/>
              </a:rPr>
              <a:t>fread reads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specified number of equal-sized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items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an input </a:t>
            </a:r>
            <a:r>
              <a:rPr sz="2400" spc="-10" dirty="0">
                <a:latin typeface="Carlito"/>
                <a:cs typeface="Carlito"/>
              </a:rPr>
              <a:t>stream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arlito"/>
              <a:cs typeface="Carlito"/>
            </a:endParaRPr>
          </a:p>
          <a:p>
            <a:pPr marL="149225" marR="2332990">
              <a:lnSpc>
                <a:spcPct val="105000"/>
              </a:lnSpc>
              <a:tabLst>
                <a:tab pos="1014094" algn="l"/>
                <a:tab pos="1062355" algn="l"/>
              </a:tabLst>
            </a:pPr>
            <a:r>
              <a:rPr sz="2400" spc="-5" dirty="0">
                <a:latin typeface="Carlito"/>
                <a:cs typeface="Carlito"/>
              </a:rPr>
              <a:t>ptr		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15" dirty="0">
                <a:latin typeface="Carlito"/>
                <a:cs typeface="Carlito"/>
              </a:rPr>
              <a:t>Points 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read  </a:t>
            </a:r>
            <a:r>
              <a:rPr sz="2400" spc="-20" dirty="0">
                <a:latin typeface="Carlito"/>
                <a:cs typeface="Carlito"/>
              </a:rPr>
              <a:t>size	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10" dirty="0">
                <a:latin typeface="Carlito"/>
                <a:cs typeface="Carlito"/>
              </a:rPr>
              <a:t>Length of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0" dirty="0">
                <a:latin typeface="Carlito"/>
                <a:cs typeface="Carlito"/>
              </a:rPr>
              <a:t>item read,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" dirty="0">
                <a:latin typeface="Carlito"/>
                <a:cs typeface="Carlito"/>
              </a:rPr>
              <a:t> bytes</a:t>
            </a:r>
            <a:endParaRPr sz="2400" dirty="0">
              <a:latin typeface="Carlito"/>
              <a:cs typeface="Carlito"/>
            </a:endParaRPr>
          </a:p>
          <a:p>
            <a:pPr marL="149225" marR="4577080">
              <a:lnSpc>
                <a:spcPct val="104600"/>
              </a:lnSpc>
              <a:tabLst>
                <a:tab pos="993140" algn="l"/>
              </a:tabLst>
            </a:pPr>
            <a:r>
              <a:rPr sz="2400" dirty="0">
                <a:latin typeface="Carlito"/>
                <a:cs typeface="Carlito"/>
              </a:rPr>
              <a:t>n	= Number </a:t>
            </a:r>
            <a:r>
              <a:rPr sz="2400" spc="-5" dirty="0">
                <a:latin typeface="Carlito"/>
                <a:cs typeface="Carlito"/>
              </a:rPr>
              <a:t>of items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read  stream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file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pointer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2491" y="1474673"/>
            <a:ext cx="1884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23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4400" i="1" spc="-49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sz="4400" i="1" spc="-12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4400" i="1" spc="-26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4400" i="1" spc="-27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4400" i="1" spc="-470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4400" i="1" spc="-29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7263" y="2064832"/>
            <a:ext cx="826984" cy="21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4225" y="1980641"/>
            <a:ext cx="5169535" cy="426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CC33"/>
                </a:solidFill>
                <a:latin typeface="Carlito"/>
                <a:cs typeface="Carlito"/>
              </a:rPr>
              <a:t>Example:</a:t>
            </a:r>
            <a:endParaRPr sz="1800">
              <a:latin typeface="Carlito"/>
              <a:cs typeface="Carlito"/>
            </a:endParaRPr>
          </a:p>
          <a:p>
            <a:pPr marL="12700" marR="3444875">
              <a:lnSpc>
                <a:spcPts val="2230"/>
              </a:lnSpc>
              <a:spcBef>
                <a:spcPts val="80"/>
              </a:spcBef>
            </a:pPr>
            <a:r>
              <a:rPr sz="1800" spc="-5" dirty="0">
                <a:latin typeface="Carlito"/>
                <a:cs typeface="Carlito"/>
              </a:rPr>
              <a:t>#include </a:t>
            </a:r>
            <a:r>
              <a:rPr sz="1800" spc="-10" dirty="0">
                <a:latin typeface="Carlito"/>
                <a:cs typeface="Carlito"/>
              </a:rPr>
              <a:t>&lt;stdio.h&gt;  int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main()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1800" spc="-5" dirty="0">
                <a:latin typeface="Carlito"/>
                <a:cs typeface="Carlito"/>
              </a:rPr>
              <a:t>FILE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*f;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Carlito"/>
                <a:cs typeface="Carlito"/>
              </a:rPr>
              <a:t>char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buffer[11];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rlito"/>
                <a:cs typeface="Carlito"/>
              </a:rPr>
              <a:t>if (f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10" dirty="0">
                <a:latin typeface="Carlito"/>
                <a:cs typeface="Carlito"/>
              </a:rPr>
              <a:t>fopen("fred.txt",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“r”))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75"/>
              </a:spcBef>
            </a:pPr>
            <a:r>
              <a:rPr sz="1800" spc="-25" dirty="0">
                <a:latin typeface="Carlito"/>
                <a:cs typeface="Carlito"/>
              </a:rPr>
              <a:t>fread(buffer, </a:t>
            </a:r>
            <a:r>
              <a:rPr sz="1800" dirty="0">
                <a:latin typeface="Carlito"/>
                <a:cs typeface="Carlito"/>
              </a:rPr>
              <a:t>1, 10,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f);</a:t>
            </a:r>
            <a:endParaRPr sz="1800">
              <a:latin typeface="Carlito"/>
              <a:cs typeface="Carlito"/>
            </a:endParaRPr>
          </a:p>
          <a:p>
            <a:pPr marL="241300" marR="3585845">
              <a:lnSpc>
                <a:spcPct val="102800"/>
              </a:lnSpc>
              <a:spcBef>
                <a:spcPts val="10"/>
              </a:spcBef>
            </a:pPr>
            <a:r>
              <a:rPr sz="1800" spc="-10" dirty="0">
                <a:latin typeface="Carlito"/>
                <a:cs typeface="Carlito"/>
              </a:rPr>
              <a:t>buffer[10]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0;  </a:t>
            </a:r>
            <a:r>
              <a:rPr sz="1800" spc="-10" dirty="0">
                <a:latin typeface="Carlito"/>
                <a:cs typeface="Carlito"/>
              </a:rPr>
              <a:t>fclose(f);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Carlito"/>
                <a:cs typeface="Carlito"/>
              </a:rPr>
              <a:t>printf("first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spc="-15" dirty="0">
                <a:latin typeface="Carlito"/>
                <a:cs typeface="Carlito"/>
              </a:rPr>
              <a:t>characters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file:\n%s\n",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buffer);</a:t>
            </a:r>
            <a:endParaRPr sz="1800">
              <a:latin typeface="Carlito"/>
              <a:cs typeface="Carlito"/>
            </a:endParaRPr>
          </a:p>
          <a:p>
            <a:pPr marL="29337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64769">
              <a:lnSpc>
                <a:spcPct val="100000"/>
              </a:lnSpc>
              <a:spcBef>
                <a:spcPts val="60"/>
              </a:spcBef>
            </a:pPr>
            <a:r>
              <a:rPr sz="1800" spc="-10" dirty="0">
                <a:latin typeface="Carlito"/>
                <a:cs typeface="Carlito"/>
              </a:rPr>
              <a:t>return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28116" y="2656332"/>
            <a:ext cx="6779895" cy="565150"/>
            <a:chOff x="928116" y="2656332"/>
            <a:chExt cx="6779895" cy="565150"/>
          </a:xfrm>
        </p:grpSpPr>
        <p:sp>
          <p:nvSpPr>
            <p:cNvPr id="5" name="object 5"/>
            <p:cNvSpPr/>
            <p:nvPr/>
          </p:nvSpPr>
          <p:spPr>
            <a:xfrm>
              <a:off x="928116" y="2656332"/>
              <a:ext cx="925830" cy="5646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8864" y="2656332"/>
              <a:ext cx="950213" cy="5646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3036" y="2656332"/>
              <a:ext cx="413765" cy="5646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70760" y="2656332"/>
              <a:ext cx="892301" cy="5646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6455" y="2656332"/>
              <a:ext cx="956309" cy="5646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6723" y="2656332"/>
              <a:ext cx="621029" cy="5646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1711" y="2656332"/>
              <a:ext cx="457974" cy="56464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3632" y="2656332"/>
              <a:ext cx="925830" cy="5646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2856" y="2656332"/>
              <a:ext cx="837438" cy="56464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64251" y="2656332"/>
              <a:ext cx="925829" cy="5646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3475" y="2656332"/>
              <a:ext cx="1994153" cy="56464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71727" y="4511040"/>
            <a:ext cx="6586220" cy="1677670"/>
            <a:chOff x="871727" y="4511040"/>
            <a:chExt cx="6586220" cy="1677670"/>
          </a:xfrm>
        </p:grpSpPr>
        <p:sp>
          <p:nvSpPr>
            <p:cNvPr id="17" name="object 17"/>
            <p:cNvSpPr/>
            <p:nvPr/>
          </p:nvSpPr>
          <p:spPr>
            <a:xfrm>
              <a:off x="1049403" y="4684075"/>
              <a:ext cx="300681" cy="2094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8916" y="4656754"/>
              <a:ext cx="5118518" cy="2413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5327" y="4511040"/>
              <a:ext cx="642366" cy="56464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1727" y="4881372"/>
              <a:ext cx="4071366" cy="56464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1727" y="5253228"/>
              <a:ext cx="5124450" cy="56464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1727" y="5623560"/>
              <a:ext cx="2431542" cy="56464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03528" y="583183"/>
            <a:ext cx="8493125" cy="5424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11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 dirty="0">
              <a:latin typeface="Carlito"/>
              <a:cs typeface="Carlito"/>
            </a:endParaRPr>
          </a:p>
          <a:p>
            <a:pPr marL="270192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 dirty="0">
              <a:latin typeface="Carlito"/>
              <a:cs typeface="Carlito"/>
            </a:endParaRPr>
          </a:p>
          <a:p>
            <a:pPr marL="251460">
              <a:lnSpc>
                <a:spcPct val="100000"/>
              </a:lnSpc>
              <a:spcBef>
                <a:spcPts val="1015"/>
              </a:spcBef>
            </a:pPr>
            <a:r>
              <a:rPr sz="4400" spc="-50" dirty="0">
                <a:solidFill>
                  <a:srgbClr val="FF0000"/>
                </a:solidFill>
                <a:latin typeface="Arial"/>
                <a:cs typeface="Arial"/>
              </a:rPr>
              <a:t>fwrite()</a:t>
            </a: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00" spc="-10" dirty="0">
                <a:latin typeface="Carlito"/>
                <a:cs typeface="Carlito"/>
              </a:rPr>
              <a:t>Declaration:</a:t>
            </a:r>
            <a:endParaRPr sz="2000" dirty="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515"/>
              </a:spcBef>
            </a:pPr>
            <a:r>
              <a:rPr sz="2000" spc="-15" dirty="0">
                <a:latin typeface="Carlito"/>
                <a:cs typeface="Carlito"/>
              </a:rPr>
              <a:t>size_t </a:t>
            </a:r>
            <a:r>
              <a:rPr sz="2000" spc="-10" dirty="0">
                <a:latin typeface="Carlito"/>
                <a:cs typeface="Carlito"/>
              </a:rPr>
              <a:t>fwrite(const void </a:t>
            </a:r>
            <a:r>
              <a:rPr sz="2000" spc="-40" dirty="0">
                <a:latin typeface="Carlito"/>
                <a:cs typeface="Carlito"/>
              </a:rPr>
              <a:t>*ptr, </a:t>
            </a:r>
            <a:r>
              <a:rPr sz="2000" spc="-15" dirty="0">
                <a:latin typeface="Carlito"/>
                <a:cs typeface="Carlito"/>
              </a:rPr>
              <a:t>size_t size, size_t </a:t>
            </a:r>
            <a:r>
              <a:rPr sz="2000" dirty="0">
                <a:latin typeface="Carlito"/>
                <a:cs typeface="Carlito"/>
              </a:rPr>
              <a:t>n,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FILE*stream);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Remarks: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spc="-10" dirty="0">
                <a:latin typeface="Carlito"/>
                <a:cs typeface="Carlito"/>
              </a:rPr>
              <a:t>fwrite </a:t>
            </a:r>
            <a:r>
              <a:rPr sz="2000" dirty="0">
                <a:latin typeface="Carlito"/>
                <a:cs typeface="Carlito"/>
              </a:rPr>
              <a:t>appends a </a:t>
            </a:r>
            <a:r>
              <a:rPr sz="2000" spc="-5" dirty="0">
                <a:latin typeface="Carlito"/>
                <a:cs typeface="Carlito"/>
              </a:rPr>
              <a:t>specified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equal-sized </a:t>
            </a:r>
            <a:r>
              <a:rPr sz="2000" spc="-10" dirty="0">
                <a:latin typeface="Carlito"/>
                <a:cs typeface="Carlito"/>
              </a:rPr>
              <a:t>data items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output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file.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127000" marR="2106295">
              <a:lnSpc>
                <a:spcPct val="121500"/>
              </a:lnSpc>
              <a:spcBef>
                <a:spcPts val="5"/>
              </a:spcBef>
              <a:tabLst>
                <a:tab pos="848994" algn="l"/>
                <a:tab pos="890269" algn="l"/>
              </a:tabLst>
            </a:pPr>
            <a:r>
              <a:rPr sz="2000" spc="-5" dirty="0">
                <a:latin typeface="Carlito"/>
                <a:cs typeface="Carlito"/>
              </a:rPr>
              <a:t>ptr		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15" dirty="0">
                <a:latin typeface="Carlito"/>
                <a:cs typeface="Carlito"/>
              </a:rPr>
              <a:t>Pointer to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object;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data written </a:t>
            </a:r>
            <a:r>
              <a:rPr sz="2000" dirty="0">
                <a:latin typeface="Carlito"/>
                <a:cs typeface="Carlito"/>
              </a:rPr>
              <a:t>begins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ptr  </a:t>
            </a:r>
            <a:r>
              <a:rPr sz="2000" spc="-15" dirty="0">
                <a:latin typeface="Carlito"/>
                <a:cs typeface="Carlito"/>
              </a:rPr>
              <a:t>size	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10" dirty="0">
                <a:latin typeface="Carlito"/>
                <a:cs typeface="Carlito"/>
              </a:rPr>
              <a:t>Length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10" dirty="0">
                <a:latin typeface="Carlito"/>
                <a:cs typeface="Carlito"/>
              </a:rPr>
              <a:t>item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data</a:t>
            </a:r>
            <a:endParaRPr sz="2000" dirty="0">
              <a:latin typeface="Carlito"/>
              <a:cs typeface="Carlito"/>
            </a:endParaRPr>
          </a:p>
          <a:p>
            <a:pPr marL="127000" marR="3571240">
              <a:lnSpc>
                <a:spcPct val="121500"/>
              </a:lnSpc>
              <a:spcBef>
                <a:spcPts val="10"/>
              </a:spcBef>
              <a:tabLst>
                <a:tab pos="832485" algn="l"/>
              </a:tabLst>
            </a:pPr>
            <a:r>
              <a:rPr sz="2000" dirty="0">
                <a:latin typeface="Carlito"/>
                <a:cs typeface="Carlito"/>
              </a:rPr>
              <a:t>n	</a:t>
            </a:r>
            <a:r>
              <a:rPr sz="2000" spc="-5" dirty="0">
                <a:latin typeface="Carlito"/>
                <a:cs typeface="Carlito"/>
              </a:rPr>
              <a:t>=Number of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items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dirty="0">
                <a:latin typeface="Carlito"/>
                <a:cs typeface="Carlito"/>
              </a:rPr>
              <a:t>appended  </a:t>
            </a:r>
            <a:r>
              <a:rPr sz="2000" spc="-10" dirty="0">
                <a:latin typeface="Carlito"/>
                <a:cs typeface="Carlito"/>
              </a:rPr>
              <a:t>stream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file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pointer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4087" y="2004060"/>
            <a:ext cx="2035302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4067" y="90932"/>
            <a:ext cx="8452485" cy="579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128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265747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266128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210820">
              <a:lnSpc>
                <a:spcPts val="5080"/>
              </a:lnSpc>
              <a:spcBef>
                <a:spcPts val="1015"/>
              </a:spcBef>
            </a:pPr>
            <a:r>
              <a:rPr sz="4400" spc="-32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3620"/>
              </a:lnSpc>
            </a:pPr>
            <a:r>
              <a:rPr sz="3200" spc="-10" dirty="0">
                <a:solidFill>
                  <a:srgbClr val="33CC33"/>
                </a:solidFill>
                <a:latin typeface="Carlito"/>
                <a:cs typeface="Carlito"/>
              </a:rPr>
              <a:t>Example:</a:t>
            </a:r>
            <a:endParaRPr sz="3200">
              <a:latin typeface="Carlito"/>
              <a:cs typeface="Carlito"/>
            </a:endParaRPr>
          </a:p>
          <a:p>
            <a:pPr marL="469900" marR="5706745">
              <a:lnSpc>
                <a:spcPts val="2800"/>
              </a:lnSpc>
              <a:spcBef>
                <a:spcPts val="140"/>
              </a:spcBef>
            </a:pPr>
            <a:r>
              <a:rPr sz="2400" spc="-5" dirty="0">
                <a:latin typeface="Carlito"/>
                <a:cs typeface="Carlito"/>
              </a:rPr>
              <a:t>#include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&lt;stdio.h&gt;  int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main()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725"/>
              </a:lnSpc>
            </a:pP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40"/>
              </a:spcBef>
            </a:pPr>
            <a:r>
              <a:rPr sz="2000" dirty="0">
                <a:latin typeface="Carlito"/>
                <a:cs typeface="Carlito"/>
              </a:rPr>
              <a:t>char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a[10]={'1','2','3','4','5','6','7','8','9','a'};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latin typeface="Carlito"/>
                <a:cs typeface="Carlito"/>
              </a:rPr>
              <a:t>FILE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*fs;</a:t>
            </a:r>
            <a:endParaRPr sz="2000">
              <a:latin typeface="Carlito"/>
              <a:cs typeface="Carlito"/>
            </a:endParaRPr>
          </a:p>
          <a:p>
            <a:pPr marL="927100" marR="4669155">
              <a:lnSpc>
                <a:spcPct val="101000"/>
              </a:lnSpc>
            </a:pPr>
            <a:r>
              <a:rPr sz="2000" spc="-10" dirty="0">
                <a:latin typeface="Carlito"/>
                <a:cs typeface="Carlito"/>
              </a:rPr>
              <a:t>fs=fopen("Project.txt","w");  </a:t>
            </a:r>
            <a:r>
              <a:rPr sz="2000" spc="-5" dirty="0">
                <a:latin typeface="Carlito"/>
                <a:cs typeface="Carlito"/>
              </a:rPr>
              <a:t>fwrite(a,1,10,fs);</a:t>
            </a:r>
            <a:endParaRPr sz="2000">
              <a:latin typeface="Carlito"/>
              <a:cs typeface="Carlito"/>
            </a:endParaRPr>
          </a:p>
          <a:p>
            <a:pPr marL="927100" marR="6521450">
              <a:lnSpc>
                <a:spcPts val="2420"/>
              </a:lnSpc>
              <a:spcBef>
                <a:spcPts val="75"/>
              </a:spcBef>
            </a:pPr>
            <a:r>
              <a:rPr sz="2000" spc="-50" dirty="0">
                <a:latin typeface="Carlito"/>
                <a:cs typeface="Carlito"/>
              </a:rPr>
              <a:t>f</a:t>
            </a:r>
            <a:r>
              <a:rPr sz="2000" dirty="0">
                <a:latin typeface="Carlito"/>
                <a:cs typeface="Carlito"/>
              </a:rPr>
              <a:t>clos</a:t>
            </a:r>
            <a:r>
              <a:rPr sz="2000" spc="-10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(</a:t>
            </a:r>
            <a:r>
              <a:rPr sz="2000" spc="-25" dirty="0">
                <a:latin typeface="Carlito"/>
                <a:cs typeface="Carlito"/>
              </a:rPr>
              <a:t>f</a:t>
            </a:r>
            <a:r>
              <a:rPr sz="2000" spc="-5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);  </a:t>
            </a:r>
            <a:r>
              <a:rPr sz="2000" spc="-10" dirty="0">
                <a:latin typeface="Carlito"/>
                <a:cs typeface="Carlito"/>
              </a:rPr>
              <a:t>return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ts val="2710"/>
              </a:lnSpc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449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870"/>
              </a:spcBef>
            </a:pPr>
            <a:r>
              <a:rPr spc="-225" dirty="0"/>
              <a:t>fseek()</a:t>
            </a:r>
          </a:p>
          <a:p>
            <a:pPr marL="12700">
              <a:lnSpc>
                <a:spcPts val="1730"/>
              </a:lnSpc>
              <a:spcBef>
                <a:spcPts val="994"/>
              </a:spcBef>
            </a:pPr>
            <a:r>
              <a:rPr sz="1600" b="1" spc="-10" dirty="0">
                <a:solidFill>
                  <a:srgbClr val="000000"/>
                </a:solidFill>
                <a:latin typeface="Carlito"/>
                <a:cs typeface="Carlito"/>
              </a:rPr>
              <a:t>This </a:t>
            </a:r>
            <a:r>
              <a:rPr sz="1600" b="1" spc="-5" dirty="0">
                <a:solidFill>
                  <a:srgbClr val="000000"/>
                </a:solidFill>
                <a:latin typeface="Carlito"/>
                <a:cs typeface="Carlito"/>
              </a:rPr>
              <a:t>function </a:t>
            </a:r>
            <a:r>
              <a:rPr sz="1600" b="1" spc="-10" dirty="0">
                <a:solidFill>
                  <a:srgbClr val="000000"/>
                </a:solidFill>
                <a:latin typeface="Carlito"/>
                <a:cs typeface="Carlito"/>
              </a:rPr>
              <a:t>sets the </a:t>
            </a:r>
            <a:r>
              <a:rPr sz="1600" b="1" spc="-5" dirty="0">
                <a:solidFill>
                  <a:srgbClr val="000000"/>
                </a:solidFill>
                <a:latin typeface="Carlito"/>
                <a:cs typeface="Carlito"/>
              </a:rPr>
              <a:t>file position </a:t>
            </a:r>
            <a:r>
              <a:rPr sz="1600" b="1" spc="-10" dirty="0">
                <a:solidFill>
                  <a:srgbClr val="000000"/>
                </a:solidFill>
                <a:latin typeface="Carlito"/>
                <a:cs typeface="Carlito"/>
              </a:rPr>
              <a:t>indicator for the stream pointed to </a:t>
            </a:r>
            <a:r>
              <a:rPr sz="1600" b="1" spc="-15" dirty="0">
                <a:solidFill>
                  <a:srgbClr val="000000"/>
                </a:solidFill>
                <a:latin typeface="Carlito"/>
                <a:cs typeface="Carlito"/>
              </a:rPr>
              <a:t>by </a:t>
            </a:r>
            <a:r>
              <a:rPr sz="1600" b="1" spc="-10" dirty="0">
                <a:solidFill>
                  <a:srgbClr val="000000"/>
                </a:solidFill>
                <a:latin typeface="Carlito"/>
                <a:cs typeface="Carlito"/>
              </a:rPr>
              <a:t>stream </a:t>
            </a:r>
            <a:r>
              <a:rPr sz="1600" b="1" spc="-5" dirty="0">
                <a:solidFill>
                  <a:srgbClr val="000000"/>
                </a:solidFill>
                <a:latin typeface="Carlito"/>
                <a:cs typeface="Carlito"/>
              </a:rPr>
              <a:t>or </a:t>
            </a:r>
            <a:r>
              <a:rPr sz="1600" b="1" spc="-10" dirty="0">
                <a:solidFill>
                  <a:srgbClr val="000000"/>
                </a:solidFill>
                <a:latin typeface="Carlito"/>
                <a:cs typeface="Carlito"/>
              </a:rPr>
              <a:t>you can </a:t>
            </a:r>
            <a:r>
              <a:rPr sz="1600" b="1" spc="-15" dirty="0">
                <a:solidFill>
                  <a:srgbClr val="000000"/>
                </a:solidFill>
                <a:latin typeface="Carlito"/>
                <a:cs typeface="Carlito"/>
              </a:rPr>
              <a:t>say </a:t>
            </a:r>
            <a:r>
              <a:rPr sz="1600" b="1" spc="-5" dirty="0">
                <a:solidFill>
                  <a:srgbClr val="000000"/>
                </a:solidFill>
                <a:latin typeface="Carlito"/>
                <a:cs typeface="Carlito"/>
              </a:rPr>
              <a:t>it seeks a specified</a:t>
            </a:r>
            <a:r>
              <a:rPr sz="1600" b="1" spc="3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0000"/>
                </a:solidFill>
                <a:latin typeface="Carlito"/>
                <a:cs typeface="Carlito"/>
              </a:rPr>
              <a:t>place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solidFill>
                  <a:srgbClr val="000000"/>
                </a:solidFill>
                <a:latin typeface="Carlito"/>
                <a:cs typeface="Carlito"/>
              </a:rPr>
              <a:t>within a file and modify</a:t>
            </a:r>
            <a:r>
              <a:rPr sz="1600" b="1" spc="1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0000"/>
                </a:solidFill>
                <a:latin typeface="Carlito"/>
                <a:cs typeface="Carlito"/>
              </a:rPr>
              <a:t>it.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7908" y="3129664"/>
            <a:ext cx="1418590" cy="1025525"/>
            <a:chOff x="787908" y="3129664"/>
            <a:chExt cx="1418590" cy="1025525"/>
          </a:xfrm>
        </p:grpSpPr>
        <p:sp>
          <p:nvSpPr>
            <p:cNvPr id="7" name="object 7"/>
            <p:cNvSpPr/>
            <p:nvPr/>
          </p:nvSpPr>
          <p:spPr>
            <a:xfrm>
              <a:off x="1415324" y="3129664"/>
              <a:ext cx="605351" cy="1362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0640" y="3244596"/>
              <a:ext cx="890778" cy="3451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640" y="3453384"/>
              <a:ext cx="895349" cy="3451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7908" y="3700272"/>
              <a:ext cx="1043178" cy="4549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3528" y="3035553"/>
            <a:ext cx="1553845" cy="1942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825" marR="387985" algn="just">
              <a:lnSpc>
                <a:spcPct val="114599"/>
              </a:lnSpc>
              <a:spcBef>
                <a:spcPts val="105"/>
              </a:spcBef>
            </a:pPr>
            <a:r>
              <a:rPr sz="1200" b="1" spc="-5" dirty="0">
                <a:latin typeface="Carlito"/>
                <a:cs typeface="Carlito"/>
              </a:rPr>
              <a:t>SEEK_SET  </a:t>
            </a:r>
            <a:r>
              <a:rPr sz="1200" b="1" dirty="0">
                <a:latin typeface="Carlito"/>
                <a:cs typeface="Carlito"/>
              </a:rPr>
              <a:t>SEEK</a:t>
            </a:r>
            <a:r>
              <a:rPr sz="1200" b="1" spc="-5" dirty="0">
                <a:latin typeface="Carlito"/>
                <a:cs typeface="Carlito"/>
              </a:rPr>
              <a:t>_</a:t>
            </a:r>
            <a:r>
              <a:rPr sz="1200" b="1" dirty="0">
                <a:latin typeface="Carlito"/>
                <a:cs typeface="Carlito"/>
              </a:rPr>
              <a:t>CUR  SEEK</a:t>
            </a:r>
            <a:r>
              <a:rPr sz="1200" b="1" spc="-5" dirty="0">
                <a:latin typeface="Carlito"/>
                <a:cs typeface="Carlito"/>
              </a:rPr>
              <a:t>_</a:t>
            </a:r>
            <a:r>
              <a:rPr sz="1200" b="1" dirty="0">
                <a:latin typeface="Carlito"/>
                <a:cs typeface="Carlito"/>
              </a:rPr>
              <a:t>END</a:t>
            </a:r>
            <a:endParaRPr sz="1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solidFill>
                  <a:srgbClr val="00CCFF"/>
                </a:solidFill>
                <a:latin typeface="Carlito"/>
                <a:cs typeface="Carlito"/>
              </a:rPr>
              <a:t>Example: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spc="-10" dirty="0">
                <a:latin typeface="Carlito"/>
                <a:cs typeface="Carlito"/>
              </a:rPr>
              <a:t>#include</a:t>
            </a:r>
            <a:r>
              <a:rPr sz="1600" b="1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&lt;stdio.h&gt;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spc="-10" dirty="0">
                <a:latin typeface="Carlito"/>
                <a:cs typeface="Carlito"/>
              </a:rPr>
              <a:t>int main</a:t>
            </a:r>
            <a:r>
              <a:rPr sz="1600" spc="-10" dirty="0">
                <a:latin typeface="Carlito"/>
                <a:cs typeface="Carlito"/>
              </a:rPr>
              <a:t>()</a:t>
            </a:r>
            <a:endParaRPr sz="1600" dirty="0">
              <a:latin typeface="Carlito"/>
              <a:cs typeface="Carlito"/>
            </a:endParaRPr>
          </a:p>
          <a:p>
            <a:pPr marL="57785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82239" y="3125122"/>
            <a:ext cx="1956435" cy="673735"/>
            <a:chOff x="2682239" y="3125122"/>
            <a:chExt cx="1956435" cy="673735"/>
          </a:xfrm>
        </p:grpSpPr>
        <p:sp>
          <p:nvSpPr>
            <p:cNvPr id="13" name="object 13"/>
            <p:cNvSpPr/>
            <p:nvPr/>
          </p:nvSpPr>
          <p:spPr>
            <a:xfrm>
              <a:off x="2787355" y="3125122"/>
              <a:ext cx="1759539" cy="1407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2239" y="3244596"/>
              <a:ext cx="1956054" cy="3451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2239" y="3453384"/>
              <a:ext cx="1582674" cy="3451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67710" y="3035553"/>
            <a:ext cx="1786889" cy="65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5"/>
              </a:spcBef>
            </a:pPr>
            <a:r>
              <a:rPr sz="1200" b="1" spc="-10" dirty="0">
                <a:latin typeface="Carlito"/>
                <a:cs typeface="Carlito"/>
              </a:rPr>
              <a:t>Seeks </a:t>
            </a:r>
            <a:r>
              <a:rPr sz="1200" b="1" spc="-5" dirty="0">
                <a:latin typeface="Carlito"/>
                <a:cs typeface="Carlito"/>
              </a:rPr>
              <a:t>from beginning </a:t>
            </a:r>
            <a:r>
              <a:rPr sz="1200" b="1" dirty="0">
                <a:latin typeface="Carlito"/>
                <a:cs typeface="Carlito"/>
              </a:rPr>
              <a:t>of file  </a:t>
            </a:r>
            <a:r>
              <a:rPr sz="1200" b="1" spc="-10" dirty="0">
                <a:latin typeface="Carlito"/>
                <a:cs typeface="Carlito"/>
              </a:rPr>
              <a:t>Seeks </a:t>
            </a:r>
            <a:r>
              <a:rPr sz="1200" b="1" spc="-5" dirty="0">
                <a:latin typeface="Carlito"/>
                <a:cs typeface="Carlito"/>
              </a:rPr>
              <a:t>from current </a:t>
            </a:r>
            <a:r>
              <a:rPr sz="1200" b="1" dirty="0">
                <a:latin typeface="Carlito"/>
                <a:cs typeface="Carlito"/>
              </a:rPr>
              <a:t>position  </a:t>
            </a:r>
            <a:r>
              <a:rPr sz="1200" b="1" spc="-10" dirty="0">
                <a:latin typeface="Carlito"/>
                <a:cs typeface="Carlito"/>
              </a:rPr>
              <a:t>Seeks </a:t>
            </a:r>
            <a:r>
              <a:rPr sz="1200" b="1" spc="-5" dirty="0">
                <a:latin typeface="Carlito"/>
                <a:cs typeface="Carlito"/>
              </a:rPr>
              <a:t>from end </a:t>
            </a:r>
            <a:r>
              <a:rPr sz="1200" b="1" dirty="0">
                <a:latin typeface="Carlito"/>
                <a:cs typeface="Carlito"/>
              </a:rPr>
              <a:t>of</a:t>
            </a:r>
            <a:r>
              <a:rPr sz="1200" b="1" spc="-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file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4534" y="6380937"/>
            <a:ext cx="9398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700" dirty="0">
                <a:latin typeface="Carlito"/>
                <a:cs typeface="Carlito"/>
              </a:rPr>
              <a:t>}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4022" y="4904359"/>
            <a:ext cx="2280285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FILE *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f;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latin typeface="Carlito"/>
                <a:cs typeface="Carlito"/>
              </a:rPr>
              <a:t>f = </a:t>
            </a:r>
            <a:r>
              <a:rPr sz="1600" spc="-10" dirty="0">
                <a:latin typeface="Carlito"/>
                <a:cs typeface="Carlito"/>
              </a:rPr>
              <a:t>fopen("myfile.txt", "w");  </a:t>
            </a:r>
            <a:r>
              <a:rPr sz="1600" spc="-5" dirty="0">
                <a:latin typeface="Carlito"/>
                <a:cs typeface="Carlito"/>
              </a:rPr>
              <a:t>fputs("Hello </a:t>
            </a:r>
            <a:r>
              <a:rPr sz="1600" spc="-20" dirty="0">
                <a:latin typeface="Carlito"/>
                <a:cs typeface="Carlito"/>
              </a:rPr>
              <a:t>World",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9753" y="5489244"/>
            <a:ext cx="920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SEEK_CUR,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4022" y="5489244"/>
            <a:ext cx="1771014" cy="854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80100"/>
              </a:lnSpc>
              <a:spcBef>
                <a:spcPts val="480"/>
              </a:spcBef>
            </a:pPr>
            <a:r>
              <a:rPr sz="1600" spc="-20" dirty="0">
                <a:latin typeface="Carlito"/>
                <a:cs typeface="Carlito"/>
              </a:rPr>
              <a:t>fseek(f, </a:t>
            </a:r>
            <a:r>
              <a:rPr sz="1600" spc="-10" dirty="0">
                <a:latin typeface="Carlito"/>
                <a:cs typeface="Carlito"/>
              </a:rPr>
              <a:t>6, SEEK_SET);  </a:t>
            </a:r>
            <a:r>
              <a:rPr sz="1600" spc="-5" dirty="0">
                <a:latin typeface="Carlito"/>
                <a:cs typeface="Carlito"/>
              </a:rPr>
              <a:t>fputs(" India", </a:t>
            </a:r>
            <a:r>
              <a:rPr sz="1600" dirty="0">
                <a:latin typeface="Carlito"/>
                <a:cs typeface="Carlito"/>
              </a:rPr>
              <a:t>f);  </a:t>
            </a:r>
            <a:r>
              <a:rPr sz="1600" spc="-5" dirty="0">
                <a:latin typeface="Carlito"/>
                <a:cs typeface="Carlito"/>
              </a:rPr>
              <a:t>fclose(f);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535"/>
              </a:lnSpc>
            </a:pPr>
            <a:r>
              <a:rPr sz="1600" b="1" spc="-15" dirty="0">
                <a:latin typeface="Carlito"/>
                <a:cs typeface="Carlito"/>
              </a:rPr>
              <a:t>return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0;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8677" y="5489244"/>
            <a:ext cx="8775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SEEK_END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48400" y="2272271"/>
            <a:ext cx="2496185" cy="481330"/>
            <a:chOff x="1048400" y="2272271"/>
            <a:chExt cx="2496185" cy="481330"/>
          </a:xfrm>
        </p:grpSpPr>
        <p:sp>
          <p:nvSpPr>
            <p:cNvPr id="5" name="object 5"/>
            <p:cNvSpPr/>
            <p:nvPr/>
          </p:nvSpPr>
          <p:spPr>
            <a:xfrm>
              <a:off x="1048400" y="2399284"/>
              <a:ext cx="657866" cy="1678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5439" y="2272271"/>
              <a:ext cx="631697" cy="4808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9863" y="2272271"/>
              <a:ext cx="1584198" cy="4808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4534" y="583183"/>
            <a:ext cx="8371840" cy="571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683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 dirty="0">
              <a:latin typeface="Carlito"/>
              <a:cs typeface="Carlito"/>
            </a:endParaRPr>
          </a:p>
          <a:p>
            <a:pPr marL="258064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 dirty="0">
              <a:latin typeface="Carlito"/>
              <a:cs typeface="Carlito"/>
            </a:endParaRPr>
          </a:p>
          <a:p>
            <a:pPr marL="130175">
              <a:lnSpc>
                <a:spcPct val="100000"/>
              </a:lnSpc>
              <a:spcBef>
                <a:spcPts val="1015"/>
              </a:spcBef>
            </a:pPr>
            <a:r>
              <a:rPr sz="4400" spc="-50" dirty="0">
                <a:solidFill>
                  <a:srgbClr val="FF0000"/>
                </a:solidFill>
                <a:latin typeface="Arial"/>
                <a:cs typeface="Arial"/>
              </a:rPr>
              <a:t>ftell()</a:t>
            </a: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700" spc="-10" dirty="0">
                <a:latin typeface="Carlito"/>
                <a:cs typeface="Carlito"/>
              </a:rPr>
              <a:t>offset </a:t>
            </a:r>
            <a:r>
              <a:rPr sz="1700" dirty="0">
                <a:latin typeface="Carlito"/>
                <a:cs typeface="Carlito"/>
              </a:rPr>
              <a:t>= </a:t>
            </a:r>
            <a:r>
              <a:rPr sz="1700" spc="-5" dirty="0">
                <a:latin typeface="Carlito"/>
                <a:cs typeface="Carlito"/>
              </a:rPr>
              <a:t>ftell( file pointer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);</a:t>
            </a:r>
            <a:endParaRPr sz="1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Carlito"/>
              <a:cs typeface="Carlito"/>
            </a:endParaRPr>
          </a:p>
          <a:p>
            <a:pPr marL="60960" marR="2673350">
              <a:lnSpc>
                <a:spcPct val="119000"/>
              </a:lnSpc>
            </a:pPr>
            <a:r>
              <a:rPr sz="1700" spc="-5" dirty="0">
                <a:latin typeface="Carlito"/>
                <a:cs typeface="Carlito"/>
              </a:rPr>
              <a:t>"ftell" returns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current </a:t>
            </a:r>
            <a:r>
              <a:rPr sz="1700" dirty="0">
                <a:latin typeface="Carlito"/>
                <a:cs typeface="Carlito"/>
              </a:rPr>
              <a:t>position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input </a:t>
            </a:r>
            <a:r>
              <a:rPr sz="1700" spc="-5" dirty="0">
                <a:latin typeface="Carlito"/>
                <a:cs typeface="Carlito"/>
              </a:rPr>
              <a:t>or </a:t>
            </a:r>
            <a:r>
              <a:rPr sz="1700" dirty="0">
                <a:latin typeface="Carlito"/>
                <a:cs typeface="Carlito"/>
              </a:rPr>
              <a:t>output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file  </a:t>
            </a:r>
            <a:r>
              <a:rPr sz="1700" dirty="0">
                <a:latin typeface="Carlito"/>
                <a:cs typeface="Carlito"/>
              </a:rPr>
              <a:t>#include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&lt;stdio.h&gt;</a:t>
            </a:r>
            <a:endParaRPr sz="1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Carlito"/>
                <a:cs typeface="Carlito"/>
              </a:rPr>
              <a:t>int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main(void)</a:t>
            </a:r>
            <a:endParaRPr sz="17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700" dirty="0">
                <a:latin typeface="Carlito"/>
                <a:cs typeface="Carlito"/>
              </a:rPr>
              <a:t>{</a:t>
            </a:r>
          </a:p>
          <a:p>
            <a:pPr marL="160020">
              <a:lnSpc>
                <a:spcPct val="100000"/>
              </a:lnSpc>
              <a:spcBef>
                <a:spcPts val="400"/>
              </a:spcBef>
            </a:pPr>
            <a:r>
              <a:rPr sz="1700" dirty="0">
                <a:latin typeface="Carlito"/>
                <a:cs typeface="Carlito"/>
              </a:rPr>
              <a:t>FILE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*stream;</a:t>
            </a:r>
            <a:endParaRPr sz="1700" dirty="0">
              <a:latin typeface="Carlito"/>
              <a:cs typeface="Carlito"/>
            </a:endParaRPr>
          </a:p>
          <a:p>
            <a:pPr marL="160020" marR="5083810">
              <a:lnSpc>
                <a:spcPct val="118800"/>
              </a:lnSpc>
            </a:pPr>
            <a:r>
              <a:rPr sz="1700" spc="-5" dirty="0">
                <a:latin typeface="Carlito"/>
                <a:cs typeface="Carlito"/>
              </a:rPr>
              <a:t>stream </a:t>
            </a:r>
            <a:r>
              <a:rPr sz="1700" dirty="0">
                <a:latin typeface="Carlito"/>
                <a:cs typeface="Carlito"/>
              </a:rPr>
              <a:t>= </a:t>
            </a:r>
            <a:r>
              <a:rPr sz="1700" spc="-15" dirty="0">
                <a:latin typeface="Carlito"/>
                <a:cs typeface="Carlito"/>
              </a:rPr>
              <a:t>fopen("MYFILE.TXT", </a:t>
            </a:r>
            <a:r>
              <a:rPr sz="1700" dirty="0">
                <a:latin typeface="Carlito"/>
                <a:cs typeface="Carlito"/>
              </a:rPr>
              <a:t>"w");  </a:t>
            </a:r>
            <a:r>
              <a:rPr sz="1700" spc="-5" dirty="0">
                <a:latin typeface="Carlito"/>
                <a:cs typeface="Carlito"/>
              </a:rPr>
              <a:t>fprintf(stream, </a:t>
            </a:r>
            <a:r>
              <a:rPr sz="1700" dirty="0">
                <a:latin typeface="Carlito"/>
                <a:cs typeface="Carlito"/>
              </a:rPr>
              <a:t>"This is a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test");</a:t>
            </a:r>
            <a:endParaRPr sz="1700" dirty="0">
              <a:latin typeface="Carlito"/>
              <a:cs typeface="Carlito"/>
            </a:endParaRPr>
          </a:p>
          <a:p>
            <a:pPr marL="160020" marR="3416300">
              <a:lnSpc>
                <a:spcPct val="118800"/>
              </a:lnSpc>
              <a:spcBef>
                <a:spcPts val="15"/>
              </a:spcBef>
            </a:pPr>
            <a:r>
              <a:rPr sz="1700" spc="-5" dirty="0">
                <a:latin typeface="Carlito"/>
                <a:cs typeface="Carlito"/>
              </a:rPr>
              <a:t>printf("The file pointer </a:t>
            </a:r>
            <a:r>
              <a:rPr sz="1700" dirty="0">
                <a:latin typeface="Carlito"/>
                <a:cs typeface="Carlito"/>
              </a:rPr>
              <a:t>is </a:t>
            </a:r>
            <a:r>
              <a:rPr sz="1700" spc="-10" dirty="0">
                <a:latin typeface="Carlito"/>
                <a:cs typeface="Carlito"/>
              </a:rPr>
              <a:t>at </a:t>
            </a:r>
            <a:r>
              <a:rPr sz="1700" spc="-5" dirty="0">
                <a:latin typeface="Carlito"/>
                <a:cs typeface="Carlito"/>
              </a:rPr>
              <a:t>byte </a:t>
            </a:r>
            <a:r>
              <a:rPr sz="1700" dirty="0">
                <a:latin typeface="Carlito"/>
                <a:cs typeface="Carlito"/>
              </a:rPr>
              <a:t>%ld\n", </a:t>
            </a:r>
            <a:r>
              <a:rPr sz="1700" spc="-5" dirty="0">
                <a:latin typeface="Carlito"/>
                <a:cs typeface="Carlito"/>
              </a:rPr>
              <a:t>ftell(stream));  fclose(stream);</a:t>
            </a:r>
            <a:endParaRPr sz="1700" dirty="0">
              <a:latin typeface="Carlito"/>
              <a:cs typeface="Carlito"/>
            </a:endParaRPr>
          </a:p>
          <a:p>
            <a:pPr marL="160020">
              <a:lnSpc>
                <a:spcPct val="100000"/>
              </a:lnSpc>
              <a:spcBef>
                <a:spcPts val="380"/>
              </a:spcBef>
            </a:pPr>
            <a:r>
              <a:rPr sz="1700" spc="-5" dirty="0">
                <a:latin typeface="Carlito"/>
                <a:cs typeface="Carlito"/>
              </a:rPr>
              <a:t>return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0;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4534" y="6380937"/>
            <a:ext cx="9398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0"/>
              </a:lnSpc>
            </a:pPr>
            <a:r>
              <a:rPr sz="1700" dirty="0">
                <a:latin typeface="Carlito"/>
                <a:cs typeface="Carlito"/>
              </a:rPr>
              <a:t>}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3178" y="3838778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THANK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YOU………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3280" y="1582493"/>
            <a:ext cx="9159875" cy="2064385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4400" spc="-140" dirty="0">
                <a:latin typeface="Arial"/>
                <a:cs typeface="Arial"/>
              </a:rPr>
              <a:t>Defining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869" dirty="0">
                <a:latin typeface="Arial"/>
                <a:cs typeface="Arial"/>
              </a:rPr>
              <a:t> </a:t>
            </a:r>
            <a:r>
              <a:rPr sz="4400" spc="-200" dirty="0">
                <a:latin typeface="Arial"/>
                <a:cs typeface="Arial"/>
              </a:rPr>
              <a:t>structure…</a:t>
            </a:r>
            <a:endParaRPr sz="4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305"/>
              </a:spcBef>
              <a:buChar char="•"/>
              <a:tabLst>
                <a:tab pos="354965" algn="l"/>
                <a:tab pos="355600" algn="l"/>
                <a:tab pos="1387475" algn="l"/>
                <a:tab pos="2957195" algn="l"/>
                <a:tab pos="3556000" algn="l"/>
                <a:tab pos="5322570" algn="l"/>
                <a:tab pos="6147435" algn="l"/>
                <a:tab pos="6795134" algn="l"/>
                <a:tab pos="7770495" algn="l"/>
                <a:tab pos="8808720" algn="l"/>
              </a:tabLst>
            </a:pPr>
            <a:r>
              <a:rPr sz="3200" spc="-305" dirty="0">
                <a:latin typeface="Arial"/>
                <a:cs typeface="Arial"/>
              </a:rPr>
              <a:t>E</a:t>
            </a:r>
            <a:r>
              <a:rPr sz="3200" spc="-320" dirty="0">
                <a:latin typeface="Arial"/>
                <a:cs typeface="Arial"/>
              </a:rPr>
              <a:t>a</a:t>
            </a:r>
            <a:r>
              <a:rPr sz="3200" spc="-29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h	</a:t>
            </a:r>
            <a:r>
              <a:rPr sz="3200" spc="-105" dirty="0">
                <a:latin typeface="Arial"/>
                <a:cs typeface="Arial"/>
              </a:rPr>
              <a:t>v</a:t>
            </a:r>
            <a:r>
              <a:rPr sz="3200" spc="-125" dirty="0">
                <a:latin typeface="Arial"/>
                <a:cs typeface="Arial"/>
              </a:rPr>
              <a:t>a</a:t>
            </a:r>
            <a:r>
              <a:rPr sz="3200" spc="-120" dirty="0">
                <a:latin typeface="Arial"/>
                <a:cs typeface="Arial"/>
              </a:rPr>
              <a:t>r</a:t>
            </a:r>
            <a:r>
              <a:rPr sz="3200" spc="-114" dirty="0">
                <a:latin typeface="Arial"/>
                <a:cs typeface="Arial"/>
              </a:rPr>
              <a:t>iabl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	</a:t>
            </a:r>
            <a:r>
              <a:rPr sz="3200" spc="-55" dirty="0">
                <a:latin typeface="Arial"/>
                <a:cs typeface="Arial"/>
              </a:rPr>
              <a:t>s</a:t>
            </a:r>
            <a:r>
              <a:rPr sz="3200" spc="-75" dirty="0">
                <a:latin typeface="Arial"/>
                <a:cs typeface="Arial"/>
              </a:rPr>
              <a:t>tr</a:t>
            </a:r>
            <a:r>
              <a:rPr sz="3200" spc="-80" dirty="0">
                <a:latin typeface="Arial"/>
                <a:cs typeface="Arial"/>
              </a:rPr>
              <a:t>u</a:t>
            </a:r>
            <a:r>
              <a:rPr sz="3200" spc="-55" dirty="0">
                <a:latin typeface="Arial"/>
                <a:cs typeface="Arial"/>
              </a:rPr>
              <a:t>c</a:t>
            </a:r>
            <a:r>
              <a:rPr sz="3200" spc="-75" dirty="0">
                <a:latin typeface="Arial"/>
                <a:cs typeface="Arial"/>
              </a:rPr>
              <a:t>t</a:t>
            </a:r>
            <a:r>
              <a:rPr sz="3200" spc="-80" dirty="0">
                <a:latin typeface="Arial"/>
                <a:cs typeface="Arial"/>
              </a:rPr>
              <a:t>u</a:t>
            </a:r>
            <a:r>
              <a:rPr sz="3200" spc="-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-245" dirty="0">
                <a:latin typeface="Arial"/>
                <a:cs typeface="Arial"/>
              </a:rPr>
              <a:t>ha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55" dirty="0">
                <a:latin typeface="Arial"/>
                <a:cs typeface="Arial"/>
              </a:rPr>
              <a:t>i</a:t>
            </a:r>
            <a:r>
              <a:rPr sz="3200" spc="-6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90" dirty="0">
                <a:latin typeface="Arial"/>
                <a:cs typeface="Arial"/>
              </a:rPr>
              <a:t>o</a:t>
            </a:r>
            <a:r>
              <a:rPr sz="3200" spc="-75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n	</a:t>
            </a:r>
            <a:r>
              <a:rPr sz="3200" spc="-155" dirty="0">
                <a:latin typeface="Arial"/>
                <a:cs typeface="Arial"/>
              </a:rPr>
              <a:t>c</a:t>
            </a:r>
            <a:r>
              <a:rPr sz="3200" spc="-175" dirty="0">
                <a:latin typeface="Arial"/>
                <a:cs typeface="Arial"/>
              </a:rPr>
              <a:t>op</a:t>
            </a:r>
            <a:r>
              <a:rPr sz="3200" dirty="0">
                <a:latin typeface="Arial"/>
                <a:cs typeface="Arial"/>
              </a:rPr>
              <a:t>y	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25" dirty="0">
                <a:latin typeface="Arial"/>
                <a:cs typeface="Arial"/>
              </a:rPr>
              <a:t>variables.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097516" y="2645156"/>
            <a:ext cx="1447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4" dirty="0">
                <a:latin typeface="Arial"/>
                <a:cs typeface="Arial"/>
              </a:rPr>
              <a:t>me</a:t>
            </a:r>
            <a:r>
              <a:rPr sz="3200" spc="-105" dirty="0">
                <a:latin typeface="Arial"/>
                <a:cs typeface="Arial"/>
              </a:rPr>
              <a:t>m</a:t>
            </a:r>
            <a:r>
              <a:rPr sz="3200" spc="-114" dirty="0">
                <a:latin typeface="Arial"/>
                <a:cs typeface="Arial"/>
              </a:rPr>
              <a:t>be</a:t>
            </a:r>
            <a:r>
              <a:rPr sz="3200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80" y="3722877"/>
            <a:ext cx="11106785" cy="256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13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15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member </a:t>
            </a:r>
            <a:r>
              <a:rPr sz="3200" spc="-125" dirty="0">
                <a:solidFill>
                  <a:srgbClr val="FF0000"/>
                </a:solidFill>
                <a:latin typeface="Arial"/>
                <a:cs typeface="Arial"/>
              </a:rPr>
              <a:t>variables </a:t>
            </a:r>
            <a:r>
              <a:rPr sz="3200" spc="-100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3200" spc="-220" dirty="0">
                <a:solidFill>
                  <a:srgbClr val="FF0000"/>
                </a:solidFill>
                <a:latin typeface="Arial"/>
                <a:cs typeface="Arial"/>
              </a:rPr>
              <a:t>accessed </a:t>
            </a:r>
            <a:r>
              <a:rPr sz="3200" spc="-135" dirty="0">
                <a:solidFill>
                  <a:srgbClr val="FF0000"/>
                </a:solidFill>
                <a:latin typeface="Arial"/>
                <a:cs typeface="Arial"/>
              </a:rPr>
              <a:t>using </a:t>
            </a:r>
            <a:r>
              <a:rPr sz="3200" spc="-3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200" spc="-15" dirty="0">
                <a:solidFill>
                  <a:srgbClr val="FF0000"/>
                </a:solidFill>
                <a:latin typeface="Arial"/>
                <a:cs typeface="Arial"/>
              </a:rPr>
              <a:t>dot </a:t>
            </a:r>
            <a:r>
              <a:rPr sz="3200" spc="-75" dirty="0">
                <a:solidFill>
                  <a:srgbClr val="FF0000"/>
                </a:solidFill>
                <a:latin typeface="Arial"/>
                <a:cs typeface="Arial"/>
              </a:rPr>
              <a:t>(.) 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operator</a:t>
            </a:r>
            <a:r>
              <a:rPr sz="32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FF0000"/>
                </a:solidFill>
                <a:latin typeface="Arial"/>
                <a:cs typeface="Arial"/>
              </a:rPr>
              <a:t>or  </a:t>
            </a:r>
            <a:r>
              <a:rPr sz="3200" spc="-105" dirty="0">
                <a:solidFill>
                  <a:srgbClr val="FF0000"/>
                </a:solidFill>
                <a:latin typeface="Arial"/>
                <a:cs typeface="Arial"/>
              </a:rPr>
              <a:t>memberoperator.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sz="3200" spc="-140" dirty="0">
                <a:latin typeface="Arial"/>
                <a:cs typeface="Arial"/>
              </a:rPr>
              <a:t>For</a:t>
            </a:r>
            <a:r>
              <a:rPr sz="3200" spc="60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example: </a:t>
            </a:r>
            <a:r>
              <a:rPr sz="3200" i="1" spc="-140" dirty="0">
                <a:latin typeface="Trebuchet MS"/>
                <a:cs typeface="Trebuchet MS"/>
              </a:rPr>
              <a:t>st1.name </a:t>
            </a:r>
            <a:r>
              <a:rPr sz="3200" spc="-90" dirty="0">
                <a:latin typeface="Arial"/>
                <a:cs typeface="Arial"/>
              </a:rPr>
              <a:t>is </a:t>
            </a:r>
            <a:r>
              <a:rPr sz="3200" spc="-95" dirty="0">
                <a:latin typeface="Arial"/>
                <a:cs typeface="Arial"/>
              </a:rPr>
              <a:t>member </a:t>
            </a:r>
            <a:r>
              <a:rPr sz="3200" spc="-105" dirty="0">
                <a:latin typeface="Arial"/>
                <a:cs typeface="Arial"/>
              </a:rPr>
              <a:t>variable </a:t>
            </a:r>
            <a:r>
              <a:rPr sz="3200" i="1" spc="-85" dirty="0">
                <a:latin typeface="Trebuchet MS"/>
                <a:cs typeface="Trebuchet MS"/>
              </a:rPr>
              <a:t>name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i="1" spc="-100" dirty="0">
                <a:latin typeface="Trebuchet MS"/>
                <a:cs typeface="Trebuchet MS"/>
              </a:rPr>
              <a:t>st1  </a:t>
            </a:r>
            <a:r>
              <a:rPr sz="3200" spc="-65" dirty="0">
                <a:latin typeface="Arial"/>
                <a:cs typeface="Arial"/>
              </a:rPr>
              <a:t>structure </a:t>
            </a:r>
            <a:r>
              <a:rPr sz="3200" spc="-105" dirty="0">
                <a:latin typeface="Arial"/>
                <a:cs typeface="Arial"/>
              </a:rPr>
              <a:t>variable </a:t>
            </a:r>
            <a:r>
              <a:rPr sz="3200" spc="-50" dirty="0">
                <a:latin typeface="Arial"/>
                <a:cs typeface="Arial"/>
              </a:rPr>
              <a:t>while </a:t>
            </a:r>
            <a:r>
              <a:rPr sz="3200" i="1" spc="-150" dirty="0">
                <a:latin typeface="Trebuchet MS"/>
                <a:cs typeface="Trebuchet MS"/>
              </a:rPr>
              <a:t>st3.gender </a:t>
            </a:r>
            <a:r>
              <a:rPr sz="3200" spc="-90" dirty="0">
                <a:latin typeface="Arial"/>
                <a:cs typeface="Arial"/>
              </a:rPr>
              <a:t>is </a:t>
            </a:r>
            <a:r>
              <a:rPr sz="3200" spc="-95" dirty="0">
                <a:latin typeface="Arial"/>
                <a:cs typeface="Arial"/>
              </a:rPr>
              <a:t>member </a:t>
            </a:r>
            <a:r>
              <a:rPr sz="3200" spc="-105" dirty="0">
                <a:latin typeface="Arial"/>
                <a:cs typeface="Arial"/>
              </a:rPr>
              <a:t>variable </a:t>
            </a:r>
            <a:r>
              <a:rPr sz="3200" i="1" spc="-114" dirty="0">
                <a:latin typeface="Trebuchet MS"/>
                <a:cs typeface="Trebuchet MS"/>
              </a:rPr>
              <a:t>gender 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i="1" spc="-100" dirty="0">
                <a:latin typeface="Trebuchet MS"/>
                <a:cs typeface="Trebuchet MS"/>
              </a:rPr>
              <a:t>st3 </a:t>
            </a:r>
            <a:r>
              <a:rPr sz="3200" spc="-60" dirty="0">
                <a:latin typeface="Arial"/>
                <a:cs typeface="Arial"/>
              </a:rPr>
              <a:t>structure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variable.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652" y="1650873"/>
            <a:ext cx="4919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0" dirty="0">
                <a:latin typeface="Arial"/>
                <a:cs typeface="Arial"/>
              </a:rPr>
              <a:t>Defining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900" dirty="0">
                <a:latin typeface="Arial"/>
                <a:cs typeface="Arial"/>
              </a:rPr>
              <a:t> </a:t>
            </a:r>
            <a:r>
              <a:rPr sz="4400" spc="-200" dirty="0">
                <a:latin typeface="Arial"/>
                <a:cs typeface="Arial"/>
              </a:rPr>
              <a:t>structure…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3483" y="2799435"/>
            <a:ext cx="2865120" cy="29616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000" i="1" spc="-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</a:pPr>
            <a:r>
              <a:rPr sz="2000" i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000" i="1" spc="-60" dirty="0">
                <a:solidFill>
                  <a:srgbClr val="FF0000"/>
                </a:solidFill>
                <a:latin typeface="Trebuchet MS"/>
                <a:cs typeface="Trebuchet MS"/>
              </a:rPr>
              <a:t>charname[20];</a:t>
            </a:r>
            <a:endParaRPr sz="2000">
              <a:latin typeface="Trebuchet MS"/>
              <a:cs typeface="Trebuchet MS"/>
            </a:endParaRPr>
          </a:p>
          <a:p>
            <a:pPr marL="927100" marR="619760">
              <a:lnSpc>
                <a:spcPct val="120000"/>
              </a:lnSpc>
            </a:pPr>
            <a:r>
              <a:rPr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int </a:t>
            </a:r>
            <a:r>
              <a:rPr sz="2000" i="1" spc="-110" dirty="0">
                <a:solidFill>
                  <a:srgbClr val="FF0000"/>
                </a:solidFill>
                <a:latin typeface="Trebuchet MS"/>
                <a:cs typeface="Trebuchet MS"/>
              </a:rPr>
              <a:t>roll_no;  float </a:t>
            </a:r>
            <a:r>
              <a:rPr sz="2000" i="1" spc="-80" dirty="0">
                <a:solidFill>
                  <a:srgbClr val="FF0000"/>
                </a:solidFill>
                <a:latin typeface="Trebuchet MS"/>
                <a:cs typeface="Trebuchet MS"/>
              </a:rPr>
              <a:t>marks;  </a:t>
            </a:r>
            <a:r>
              <a:rPr sz="2000" i="1" spc="-65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2000" i="1" spc="-3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FF0000"/>
                </a:solidFill>
                <a:latin typeface="Trebuchet MS"/>
                <a:cs typeface="Trebuchet MS"/>
              </a:rPr>
              <a:t>gender;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60"/>
              </a:spcBef>
            </a:pPr>
            <a:r>
              <a:rPr sz="2000" i="1" spc="-55" dirty="0">
                <a:solidFill>
                  <a:srgbClr val="FF0000"/>
                </a:solidFill>
                <a:latin typeface="Trebuchet MS"/>
                <a:cs typeface="Trebuchet MS"/>
              </a:rPr>
              <a:t>long</a:t>
            </a:r>
            <a:r>
              <a:rPr sz="2000" i="1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75" dirty="0">
                <a:solidFill>
                  <a:srgbClr val="FF0000"/>
                </a:solidFill>
                <a:latin typeface="Trebuchet MS"/>
                <a:cs typeface="Trebuchet MS"/>
              </a:rPr>
              <a:t>intphone_no;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}st1,</a:t>
            </a:r>
            <a:r>
              <a:rPr sz="2000" i="1" spc="-25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90" dirty="0">
                <a:solidFill>
                  <a:srgbClr val="FF0000"/>
                </a:solidFill>
                <a:latin typeface="Trebuchet MS"/>
                <a:cs typeface="Trebuchet MS"/>
              </a:rPr>
              <a:t>st2,</a:t>
            </a:r>
            <a:r>
              <a:rPr sz="2000" i="1" spc="-3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90" dirty="0">
                <a:solidFill>
                  <a:srgbClr val="FF0000"/>
                </a:solidFill>
                <a:latin typeface="Trebuchet MS"/>
                <a:cs typeface="Trebuchet MS"/>
              </a:rPr>
              <a:t>st3;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5235" y="2822549"/>
            <a:ext cx="2184400" cy="25952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i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i="1" spc="-60" dirty="0">
                <a:solidFill>
                  <a:srgbClr val="FF0000"/>
                </a:solidFill>
                <a:latin typeface="Trebuchet MS"/>
                <a:cs typeface="Trebuchet MS"/>
              </a:rPr>
              <a:t>charname[20];</a:t>
            </a:r>
            <a:r>
              <a:rPr sz="2000" i="1" spc="3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spc="-110" dirty="0">
                <a:solidFill>
                  <a:srgbClr val="FF0000"/>
                </a:solidFill>
                <a:latin typeface="Trebuchet MS"/>
                <a:cs typeface="Trebuchet MS"/>
              </a:rPr>
              <a:t>roll_no; </a:t>
            </a:r>
            <a:r>
              <a:rPr sz="2000" i="1" spc="-105" dirty="0">
                <a:solidFill>
                  <a:srgbClr val="FF0000"/>
                </a:solidFill>
                <a:latin typeface="Trebuchet MS"/>
                <a:cs typeface="Trebuchet MS"/>
              </a:rPr>
              <a:t>float</a:t>
            </a:r>
            <a:r>
              <a:rPr sz="2000" i="1" spc="-4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80" dirty="0">
                <a:solidFill>
                  <a:srgbClr val="FF0000"/>
                </a:solidFill>
                <a:latin typeface="Trebuchet MS"/>
                <a:cs typeface="Trebuchet MS"/>
              </a:rPr>
              <a:t>marks;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i="1" spc="-65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2000" i="1" spc="-2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FF0000"/>
                </a:solidFill>
                <a:latin typeface="Trebuchet MS"/>
                <a:cs typeface="Trebuchet MS"/>
              </a:rPr>
              <a:t>gender;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i="1" spc="-55" dirty="0">
                <a:solidFill>
                  <a:srgbClr val="FF0000"/>
                </a:solidFill>
                <a:latin typeface="Trebuchet MS"/>
                <a:cs typeface="Trebuchet MS"/>
              </a:rPr>
              <a:t>long</a:t>
            </a:r>
            <a:r>
              <a:rPr sz="2000" i="1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75" dirty="0">
                <a:solidFill>
                  <a:srgbClr val="FF0000"/>
                </a:solidFill>
                <a:latin typeface="Trebuchet MS"/>
                <a:cs typeface="Trebuchet MS"/>
              </a:rPr>
              <a:t>intphone_no;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i="1" spc="-100" dirty="0">
                <a:solidFill>
                  <a:srgbClr val="FF0000"/>
                </a:solidFill>
                <a:latin typeface="Trebuchet MS"/>
                <a:cs typeface="Trebuchet MS"/>
              </a:rPr>
              <a:t>}st1, </a:t>
            </a:r>
            <a:r>
              <a:rPr sz="2000" i="1" spc="-90" dirty="0">
                <a:solidFill>
                  <a:srgbClr val="FF0000"/>
                </a:solidFill>
                <a:latin typeface="Trebuchet MS"/>
                <a:cs typeface="Trebuchet MS"/>
              </a:rPr>
              <a:t>st2,</a:t>
            </a:r>
            <a:r>
              <a:rPr sz="2000" i="1" spc="-5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i="1" spc="-90" dirty="0">
                <a:solidFill>
                  <a:srgbClr val="FF0000"/>
                </a:solidFill>
                <a:latin typeface="Trebuchet MS"/>
                <a:cs typeface="Trebuchet MS"/>
              </a:rPr>
              <a:t>st3;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761" y="1448561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25908">
            <a:solidFill>
              <a:srgbClr val="001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3427" y="90932"/>
            <a:ext cx="8374380" cy="557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07696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08077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4400" spc="-130" dirty="0">
                <a:latin typeface="Arial"/>
                <a:cs typeface="Arial"/>
              </a:rPr>
              <a:t>Structure</a:t>
            </a:r>
            <a:r>
              <a:rPr sz="4400" spc="-355" dirty="0">
                <a:latin typeface="Arial"/>
                <a:cs typeface="Arial"/>
              </a:rPr>
              <a:t> </a:t>
            </a:r>
            <a:r>
              <a:rPr sz="4400" spc="-70" dirty="0">
                <a:latin typeface="Arial"/>
                <a:cs typeface="Arial"/>
              </a:rPr>
              <a:t>initialization</a:t>
            </a:r>
            <a:endParaRPr sz="4400">
              <a:latin typeface="Arial"/>
              <a:cs typeface="Arial"/>
            </a:endParaRPr>
          </a:p>
          <a:p>
            <a:pPr marL="665480" indent="-343535">
              <a:lnSpc>
                <a:spcPct val="100000"/>
              </a:lnSpc>
              <a:spcBef>
                <a:spcPts val="1925"/>
              </a:spcBef>
              <a:buChar char="•"/>
              <a:tabLst>
                <a:tab pos="665480" algn="l"/>
                <a:tab pos="666115" algn="l"/>
              </a:tabLst>
            </a:pPr>
            <a:r>
              <a:rPr sz="3500" spc="-190" dirty="0">
                <a:latin typeface="Arial"/>
                <a:cs typeface="Arial"/>
              </a:rPr>
              <a:t>Syntax:</a:t>
            </a:r>
            <a:endParaRPr sz="3500">
              <a:latin typeface="Arial"/>
              <a:cs typeface="Arial"/>
            </a:endParaRPr>
          </a:p>
          <a:p>
            <a:pPr marL="322580">
              <a:lnSpc>
                <a:spcPct val="100000"/>
              </a:lnSpc>
              <a:spcBef>
                <a:spcPts val="630"/>
              </a:spcBef>
            </a:pPr>
            <a:r>
              <a:rPr sz="2100" b="1" i="1" spc="-125" dirty="0">
                <a:solidFill>
                  <a:srgbClr val="FF0000"/>
                </a:solidFill>
                <a:latin typeface="Arial"/>
                <a:cs typeface="Arial"/>
              </a:rPr>
              <a:t>struct</a:t>
            </a:r>
            <a:r>
              <a:rPr sz="2100" b="1" i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i="1" spc="-140" dirty="0">
                <a:solidFill>
                  <a:srgbClr val="FF0000"/>
                </a:solidFill>
                <a:latin typeface="Arial"/>
                <a:cs typeface="Arial"/>
              </a:rPr>
              <a:t>structure_name</a:t>
            </a:r>
            <a:r>
              <a:rPr sz="2100" b="1" i="1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i="1" spc="-125" dirty="0">
                <a:solidFill>
                  <a:srgbClr val="FF0000"/>
                </a:solidFill>
                <a:latin typeface="Arial"/>
                <a:cs typeface="Arial"/>
              </a:rPr>
              <a:t>structure_variable={value1,</a:t>
            </a:r>
            <a:r>
              <a:rPr sz="2100" b="1" i="1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i="1" spc="-100" dirty="0">
                <a:solidFill>
                  <a:srgbClr val="FF0000"/>
                </a:solidFill>
                <a:latin typeface="Arial"/>
                <a:cs typeface="Arial"/>
              </a:rPr>
              <a:t>value2,</a:t>
            </a:r>
            <a:r>
              <a:rPr sz="2100" b="1" i="1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i="1" spc="-75" dirty="0">
                <a:solidFill>
                  <a:srgbClr val="FF0000"/>
                </a:solidFill>
                <a:latin typeface="Arial"/>
                <a:cs typeface="Arial"/>
              </a:rPr>
              <a:t>…,</a:t>
            </a:r>
            <a:r>
              <a:rPr sz="2100" b="1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i="1" spc="-125" dirty="0">
                <a:solidFill>
                  <a:srgbClr val="FF0000"/>
                </a:solidFill>
                <a:latin typeface="Arial"/>
                <a:cs typeface="Arial"/>
              </a:rPr>
              <a:t>valueN};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Arial"/>
              <a:cs typeface="Arial"/>
            </a:endParaRPr>
          </a:p>
          <a:p>
            <a:pPr marL="641350" marR="5080" indent="-342900" algn="just">
              <a:lnSpc>
                <a:spcPct val="100000"/>
              </a:lnSpc>
              <a:buChar char="•"/>
              <a:tabLst>
                <a:tab pos="641985" algn="l"/>
              </a:tabLst>
            </a:pPr>
            <a:r>
              <a:rPr sz="3200" spc="-70" dirty="0">
                <a:latin typeface="Arial"/>
                <a:cs typeface="Arial"/>
              </a:rPr>
              <a:t>Note: 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-150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55" dirty="0">
                <a:latin typeface="Arial"/>
                <a:cs typeface="Arial"/>
              </a:rPr>
              <a:t>allow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0" dirty="0">
                <a:latin typeface="Arial"/>
                <a:cs typeface="Arial"/>
              </a:rPr>
              <a:t>initialization </a:t>
            </a:r>
            <a:r>
              <a:rPr sz="3200" spc="5" dirty="0">
                <a:latin typeface="Arial"/>
                <a:cs typeface="Arial"/>
              </a:rPr>
              <a:t>of  </a:t>
            </a:r>
            <a:r>
              <a:rPr sz="3200" spc="-70" dirty="0">
                <a:latin typeface="Arial"/>
                <a:cs typeface="Arial"/>
              </a:rPr>
              <a:t>individual </a:t>
            </a:r>
            <a:r>
              <a:rPr sz="3200" spc="-60" dirty="0">
                <a:latin typeface="Arial"/>
                <a:cs typeface="Arial"/>
              </a:rPr>
              <a:t>structure </a:t>
            </a:r>
            <a:r>
              <a:rPr sz="3200" spc="-140" dirty="0">
                <a:latin typeface="Arial"/>
                <a:cs typeface="Arial"/>
              </a:rPr>
              <a:t>members </a:t>
            </a:r>
            <a:r>
              <a:rPr sz="3200" spc="-5" dirty="0">
                <a:latin typeface="Arial"/>
                <a:cs typeface="Arial"/>
              </a:rPr>
              <a:t>within </a:t>
            </a:r>
            <a:r>
              <a:rPr sz="3200" spc="-25" dirty="0">
                <a:latin typeface="Arial"/>
                <a:cs typeface="Arial"/>
              </a:rPr>
              <a:t>the  </a:t>
            </a:r>
            <a:r>
              <a:rPr sz="3200" spc="-60" dirty="0">
                <a:latin typeface="Arial"/>
                <a:cs typeface="Arial"/>
              </a:rPr>
              <a:t>structure </a:t>
            </a:r>
            <a:r>
              <a:rPr sz="3200" spc="-40" dirty="0">
                <a:latin typeface="Arial"/>
                <a:cs typeface="Arial"/>
              </a:rPr>
              <a:t>definition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template.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485" y="99441"/>
            <a:ext cx="8312784" cy="600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latin typeface="Arial"/>
                <a:cs typeface="Arial"/>
              </a:rPr>
              <a:t>struct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student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55600" marR="6230620">
              <a:lnSpc>
                <a:spcPct val="100000"/>
              </a:lnSpc>
            </a:pPr>
            <a:r>
              <a:rPr sz="2200" spc="-75" dirty="0">
                <a:latin typeface="Arial"/>
                <a:cs typeface="Arial"/>
              </a:rPr>
              <a:t>char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name[20];  </a:t>
            </a:r>
            <a:r>
              <a:rPr sz="2200" spc="5" dirty="0">
                <a:latin typeface="Arial"/>
                <a:cs typeface="Arial"/>
              </a:rPr>
              <a:t>int </a:t>
            </a:r>
            <a:r>
              <a:rPr sz="2200" spc="-45" dirty="0">
                <a:latin typeface="Arial"/>
                <a:cs typeface="Arial"/>
              </a:rPr>
              <a:t>roll_no;  </a:t>
            </a:r>
            <a:r>
              <a:rPr sz="2200" spc="-15" dirty="0">
                <a:latin typeface="Arial"/>
                <a:cs typeface="Arial"/>
              </a:rPr>
              <a:t>float </a:t>
            </a:r>
            <a:r>
              <a:rPr sz="2200" spc="-95" dirty="0">
                <a:latin typeface="Arial"/>
                <a:cs typeface="Arial"/>
              </a:rPr>
              <a:t>marks;  </a:t>
            </a:r>
            <a:r>
              <a:rPr sz="2200" spc="-75" dirty="0">
                <a:latin typeface="Arial"/>
                <a:cs typeface="Arial"/>
              </a:rPr>
              <a:t>char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gender;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-65" dirty="0">
                <a:latin typeface="Arial"/>
                <a:cs typeface="Arial"/>
              </a:rPr>
              <a:t>long </a:t>
            </a:r>
            <a:r>
              <a:rPr sz="2200" spc="5" dirty="0">
                <a:latin typeface="Arial"/>
                <a:cs typeface="Arial"/>
              </a:rPr>
              <a:t>int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phone_no;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35" dirty="0">
                <a:latin typeface="Arial"/>
                <a:cs typeface="Arial"/>
              </a:rPr>
              <a:t>};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void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main()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812030" algn="l"/>
              </a:tabLst>
            </a:pPr>
            <a:r>
              <a:rPr sz="2200" spc="-35" dirty="0">
                <a:latin typeface="Arial"/>
                <a:cs typeface="Arial"/>
              </a:rPr>
              <a:t>struct  </a:t>
            </a:r>
            <a:r>
              <a:rPr sz="2200" spc="-55" dirty="0">
                <a:latin typeface="Arial"/>
                <a:cs typeface="Arial"/>
              </a:rPr>
              <a:t>student  </a:t>
            </a:r>
            <a:r>
              <a:rPr sz="2200" spc="-114" dirty="0">
                <a:latin typeface="Arial"/>
                <a:cs typeface="Arial"/>
              </a:rPr>
              <a:t>st1={“ABC",  </a:t>
            </a:r>
            <a:r>
              <a:rPr sz="2200" spc="-45" dirty="0">
                <a:latin typeface="Arial"/>
                <a:cs typeface="Arial"/>
              </a:rPr>
              <a:t>4,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79.5,</a:t>
            </a:r>
            <a:r>
              <a:rPr sz="2200" spc="27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'M',	</a:t>
            </a:r>
            <a:r>
              <a:rPr sz="2200" spc="-100" dirty="0">
                <a:latin typeface="Arial"/>
                <a:cs typeface="Arial"/>
              </a:rPr>
              <a:t>5010670};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75" dirty="0">
                <a:latin typeface="Arial"/>
                <a:cs typeface="Arial"/>
              </a:rPr>
              <a:t>clrscr();</a:t>
            </a:r>
            <a:endParaRPr sz="2200">
              <a:latin typeface="Arial"/>
              <a:cs typeface="Arial"/>
            </a:endParaRPr>
          </a:p>
          <a:p>
            <a:pPr marL="12700" marR="150050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printf("Name\t\t\tRoll </a:t>
            </a:r>
            <a:r>
              <a:rPr sz="2200" spc="-30" dirty="0">
                <a:latin typeface="Arial"/>
                <a:cs typeface="Arial"/>
              </a:rPr>
              <a:t>No.\tMarks\t\tGender\tPhone </a:t>
            </a:r>
            <a:r>
              <a:rPr sz="2200" spc="-45" dirty="0">
                <a:latin typeface="Arial"/>
                <a:cs typeface="Arial"/>
              </a:rPr>
              <a:t>No.");  </a:t>
            </a:r>
            <a:r>
              <a:rPr sz="2200" spc="-55" dirty="0">
                <a:latin typeface="Arial"/>
                <a:cs typeface="Arial"/>
              </a:rPr>
              <a:t>printf("\n.........................................................................\n");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tabLst>
                <a:tab pos="4599940" algn="l"/>
              </a:tabLst>
            </a:pPr>
            <a:r>
              <a:rPr sz="2200" spc="15" dirty="0">
                <a:latin typeface="Arial"/>
                <a:cs typeface="Arial"/>
              </a:rPr>
              <a:t>printf("\n </a:t>
            </a:r>
            <a:r>
              <a:rPr sz="2200" spc="5" dirty="0">
                <a:latin typeface="Arial"/>
                <a:cs typeface="Arial"/>
              </a:rPr>
              <a:t>%s\t\t </a:t>
            </a:r>
            <a:r>
              <a:rPr sz="2200" spc="25" dirty="0">
                <a:latin typeface="Arial"/>
                <a:cs typeface="Arial"/>
              </a:rPr>
              <a:t>%d\t\t</a:t>
            </a:r>
            <a:r>
              <a:rPr sz="2200" spc="1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%f\t%c\t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%ld",	</a:t>
            </a:r>
            <a:r>
              <a:rPr sz="2200" spc="-90" dirty="0">
                <a:latin typeface="Arial"/>
                <a:cs typeface="Arial"/>
              </a:rPr>
              <a:t>st1.name, </a:t>
            </a:r>
            <a:r>
              <a:rPr sz="2200" spc="-60" dirty="0">
                <a:latin typeface="Arial"/>
                <a:cs typeface="Arial"/>
              </a:rPr>
              <a:t>st1.roll_no,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st1.marks,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20"/>
              </a:lnSpc>
            </a:pPr>
            <a:r>
              <a:rPr sz="2200" spc="-114" dirty="0">
                <a:latin typeface="Arial"/>
                <a:cs typeface="Arial"/>
              </a:rPr>
              <a:t>st1.gender,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st1.phone_no);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Arial"/>
                <a:cs typeface="Arial"/>
              </a:rPr>
              <a:t>getch();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4471" y="1719072"/>
            <a:ext cx="3080004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72400" y="2202179"/>
            <a:ext cx="701040" cy="1151890"/>
            <a:chOff x="7772400" y="2202179"/>
            <a:chExt cx="701040" cy="1151890"/>
          </a:xfrm>
        </p:grpSpPr>
        <p:sp>
          <p:nvSpPr>
            <p:cNvPr id="5" name="object 5"/>
            <p:cNvSpPr/>
            <p:nvPr/>
          </p:nvSpPr>
          <p:spPr>
            <a:xfrm>
              <a:off x="7772400" y="3184651"/>
              <a:ext cx="141985" cy="169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08213" y="2202179"/>
              <a:ext cx="665480" cy="1092200"/>
            </a:xfrm>
            <a:custGeom>
              <a:avLst/>
              <a:gdLst/>
              <a:ahLst/>
              <a:cxnLst/>
              <a:rect l="l" t="t" r="r" b="b"/>
              <a:pathLst>
                <a:path w="665479" h="1092200">
                  <a:moveTo>
                    <a:pt x="635000" y="0"/>
                  </a:moveTo>
                  <a:lnTo>
                    <a:pt x="380" y="1057275"/>
                  </a:lnTo>
                  <a:lnTo>
                    <a:pt x="0" y="1092073"/>
                  </a:lnTo>
                  <a:lnTo>
                    <a:pt x="30479" y="1075309"/>
                  </a:lnTo>
                  <a:lnTo>
                    <a:pt x="664971" y="18034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487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4DEAD-9B52-4C2D-84EE-71BAF4F4939F}"/>
              </a:ext>
            </a:extLst>
          </p:cNvPr>
          <p:cNvSpPr txBox="1"/>
          <p:nvPr/>
        </p:nvSpPr>
        <p:spPr>
          <a:xfrm>
            <a:off x="3862466" y="57237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F46A9-3179-4611-8B66-BBBF96D8E1EB}"/>
              </a:ext>
            </a:extLst>
          </p:cNvPr>
          <p:cNvSpPr txBox="1"/>
          <p:nvPr/>
        </p:nvSpPr>
        <p:spPr>
          <a:xfrm>
            <a:off x="307767" y="62538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9282" y="90932"/>
            <a:ext cx="9793605" cy="637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R="4572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R="4254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ts val="5210"/>
              </a:lnSpc>
            </a:pPr>
            <a:r>
              <a:rPr sz="4400" spc="-135" dirty="0">
                <a:latin typeface="Arial"/>
                <a:cs typeface="Arial"/>
              </a:rPr>
              <a:t>Partial</a:t>
            </a:r>
            <a:r>
              <a:rPr sz="4400" spc="-405" dirty="0">
                <a:latin typeface="Arial"/>
                <a:cs typeface="Arial"/>
              </a:rPr>
              <a:t> </a:t>
            </a:r>
            <a:r>
              <a:rPr sz="4400" spc="-80" dirty="0">
                <a:latin typeface="Arial"/>
                <a:cs typeface="Arial"/>
              </a:rPr>
              <a:t>Initialization</a:t>
            </a:r>
            <a:endParaRPr sz="4400">
              <a:latin typeface="Arial"/>
              <a:cs typeface="Arial"/>
            </a:endParaRPr>
          </a:p>
          <a:p>
            <a:pPr marL="355600" marR="5080" indent="-342900">
              <a:lnSpc>
                <a:spcPts val="3840"/>
              </a:lnSpc>
              <a:spcBef>
                <a:spcPts val="60"/>
              </a:spcBef>
              <a:buChar char="•"/>
              <a:tabLst>
                <a:tab pos="354965" algn="l"/>
                <a:tab pos="355600" algn="l"/>
                <a:tab pos="4103370" algn="l"/>
                <a:tab pos="4921885" algn="l"/>
                <a:tab pos="5701030" algn="l"/>
                <a:tab pos="8267700" algn="l"/>
              </a:tabLst>
            </a:pPr>
            <a:r>
              <a:rPr sz="3200" spc="-200" dirty="0">
                <a:latin typeface="Arial"/>
                <a:cs typeface="Arial"/>
              </a:rPr>
              <a:t>We  </a:t>
            </a:r>
            <a:r>
              <a:rPr sz="3200" spc="-150" dirty="0">
                <a:latin typeface="Arial"/>
                <a:cs typeface="Arial"/>
              </a:rPr>
              <a:t>can</a:t>
            </a:r>
            <a:r>
              <a:rPr sz="3200" spc="26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initialize</a:t>
            </a:r>
            <a:r>
              <a:rPr sz="3200" spc="34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the	</a:t>
            </a:r>
            <a:r>
              <a:rPr sz="3200" spc="-60" dirty="0">
                <a:latin typeface="Arial"/>
                <a:cs typeface="Arial"/>
              </a:rPr>
              <a:t>first	</a:t>
            </a:r>
            <a:r>
              <a:rPr sz="3200" spc="-80" dirty="0">
                <a:latin typeface="Arial"/>
                <a:cs typeface="Arial"/>
              </a:rPr>
              <a:t>few	</a:t>
            </a:r>
            <a:r>
              <a:rPr sz="3200" spc="-110" dirty="0">
                <a:latin typeface="Arial"/>
                <a:cs typeface="Arial"/>
              </a:rPr>
              <a:t>members</a:t>
            </a:r>
            <a:r>
              <a:rPr sz="3200" spc="18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and	</a:t>
            </a:r>
            <a:r>
              <a:rPr sz="3200" spc="-140" dirty="0">
                <a:latin typeface="Arial"/>
                <a:cs typeface="Arial"/>
              </a:rPr>
              <a:t>leave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the  </a:t>
            </a:r>
            <a:r>
              <a:rPr sz="3200" spc="-100" dirty="0">
                <a:latin typeface="Arial"/>
                <a:cs typeface="Arial"/>
              </a:rPr>
              <a:t>remaining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blank.</a:t>
            </a:r>
            <a:endParaRPr sz="3200">
              <a:latin typeface="Arial"/>
              <a:cs typeface="Arial"/>
            </a:endParaRPr>
          </a:p>
          <a:p>
            <a:pPr marL="355600" marR="49403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latin typeface="Arial"/>
                <a:cs typeface="Arial"/>
              </a:rPr>
              <a:t>However, </a:t>
            </a:r>
            <a:r>
              <a:rPr sz="3200" spc="-30" dirty="0">
                <a:latin typeface="Arial"/>
                <a:cs typeface="Arial"/>
              </a:rPr>
              <a:t>the </a:t>
            </a:r>
            <a:r>
              <a:rPr sz="3200" spc="-70" dirty="0">
                <a:latin typeface="Arial"/>
                <a:cs typeface="Arial"/>
              </a:rPr>
              <a:t>uninitialized </a:t>
            </a:r>
            <a:r>
              <a:rPr sz="3200" spc="-140" dirty="0">
                <a:latin typeface="Arial"/>
                <a:cs typeface="Arial"/>
              </a:rPr>
              <a:t>members </a:t>
            </a:r>
            <a:r>
              <a:rPr sz="3200" spc="-105" dirty="0">
                <a:latin typeface="Arial"/>
                <a:cs typeface="Arial"/>
              </a:rPr>
              <a:t>should </a:t>
            </a:r>
            <a:r>
              <a:rPr sz="3200" spc="-85" dirty="0">
                <a:latin typeface="Arial"/>
                <a:cs typeface="Arial"/>
              </a:rPr>
              <a:t>be </a:t>
            </a:r>
            <a:r>
              <a:rPr sz="3200" spc="-70" dirty="0">
                <a:latin typeface="Arial"/>
                <a:cs typeface="Arial"/>
              </a:rPr>
              <a:t>only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at  </a:t>
            </a:r>
            <a:r>
              <a:rPr sz="3200" spc="-30" dirty="0">
                <a:latin typeface="Arial"/>
                <a:cs typeface="Arial"/>
              </a:rPr>
              <a:t>the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end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the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list.</a:t>
            </a:r>
            <a:endParaRPr sz="3200">
              <a:latin typeface="Arial"/>
              <a:cs typeface="Arial"/>
            </a:endParaRPr>
          </a:p>
          <a:p>
            <a:pPr marL="355600" marR="352425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  <a:tab pos="1358265" algn="l"/>
                <a:tab pos="3757295" algn="l"/>
                <a:tab pos="5709920" algn="l"/>
                <a:tab pos="6630670" algn="l"/>
                <a:tab pos="8260080" algn="l"/>
              </a:tabLst>
            </a:pPr>
            <a:r>
              <a:rPr sz="3200" spc="-240" dirty="0">
                <a:latin typeface="Arial"/>
                <a:cs typeface="Arial"/>
              </a:rPr>
              <a:t>T</a:t>
            </a:r>
            <a:r>
              <a:rPr sz="3200" spc="-25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-90" dirty="0">
                <a:latin typeface="Arial"/>
                <a:cs typeface="Arial"/>
              </a:rPr>
              <a:t>un</a:t>
            </a:r>
            <a:r>
              <a:rPr sz="3200" spc="-30" dirty="0">
                <a:latin typeface="Arial"/>
                <a:cs typeface="Arial"/>
              </a:rPr>
              <a:t>i</a:t>
            </a:r>
            <a:r>
              <a:rPr sz="3200" spc="-65" dirty="0">
                <a:latin typeface="Arial"/>
                <a:cs typeface="Arial"/>
              </a:rPr>
              <a:t>nitiali</a:t>
            </a:r>
            <a:r>
              <a:rPr sz="3200" spc="-150" dirty="0">
                <a:latin typeface="Arial"/>
                <a:cs typeface="Arial"/>
              </a:rPr>
              <a:t>ze</a:t>
            </a:r>
            <a:r>
              <a:rPr sz="3200" dirty="0">
                <a:latin typeface="Arial"/>
                <a:cs typeface="Arial"/>
              </a:rPr>
              <a:t>d	</a:t>
            </a:r>
            <a:r>
              <a:rPr sz="3200" spc="-125" dirty="0">
                <a:latin typeface="Arial"/>
                <a:cs typeface="Arial"/>
              </a:rPr>
              <a:t>memb</a:t>
            </a:r>
            <a:r>
              <a:rPr sz="3200" spc="-130" dirty="0">
                <a:latin typeface="Arial"/>
                <a:cs typeface="Arial"/>
              </a:rPr>
              <a:t>e</a:t>
            </a:r>
            <a:r>
              <a:rPr sz="3200" spc="-12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125" dirty="0">
                <a:latin typeface="Arial"/>
                <a:cs typeface="Arial"/>
              </a:rPr>
              <a:t>a</a:t>
            </a:r>
            <a:r>
              <a:rPr sz="3200" spc="-12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-285" dirty="0">
                <a:latin typeface="Arial"/>
                <a:cs typeface="Arial"/>
              </a:rPr>
              <a:t>a</a:t>
            </a:r>
            <a:r>
              <a:rPr sz="3200" spc="-270" dirty="0">
                <a:latin typeface="Arial"/>
                <a:cs typeface="Arial"/>
              </a:rPr>
              <a:t>s</a:t>
            </a:r>
            <a:r>
              <a:rPr sz="3200" spc="-275" dirty="0">
                <a:latin typeface="Arial"/>
                <a:cs typeface="Arial"/>
              </a:rPr>
              <a:t>s</a:t>
            </a:r>
            <a:r>
              <a:rPr sz="3200" spc="-140" dirty="0">
                <a:latin typeface="Arial"/>
                <a:cs typeface="Arial"/>
              </a:rPr>
              <a:t>i</a:t>
            </a:r>
            <a:r>
              <a:rPr sz="3200" spc="-270" dirty="0">
                <a:latin typeface="Arial"/>
                <a:cs typeface="Arial"/>
              </a:rPr>
              <a:t>g</a:t>
            </a:r>
            <a:r>
              <a:rPr sz="3200" spc="-100" dirty="0">
                <a:latin typeface="Arial"/>
                <a:cs typeface="Arial"/>
              </a:rPr>
              <a:t>n</a:t>
            </a:r>
            <a:r>
              <a:rPr sz="3200" spc="-114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	</a:t>
            </a:r>
            <a:r>
              <a:rPr sz="3200" spc="-65" dirty="0">
                <a:latin typeface="Arial"/>
                <a:cs typeface="Arial"/>
              </a:rPr>
              <a:t>defaul</a:t>
            </a:r>
            <a:r>
              <a:rPr sz="3200" dirty="0">
                <a:latin typeface="Arial"/>
                <a:cs typeface="Arial"/>
              </a:rPr>
              <a:t>t  </a:t>
            </a:r>
            <a:r>
              <a:rPr sz="3200" spc="-155" dirty="0">
                <a:latin typeface="Arial"/>
                <a:cs typeface="Arial"/>
              </a:rPr>
              <a:t>values as</a:t>
            </a:r>
            <a:r>
              <a:rPr sz="3200" spc="-75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follows: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Char char="–"/>
              <a:tabLst>
                <a:tab pos="756920" algn="l"/>
              </a:tabLst>
            </a:pP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r>
              <a:rPr sz="28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integer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and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floating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point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numbers.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Char char="–"/>
              <a:tabLst>
                <a:tab pos="756920" algn="l"/>
              </a:tabLst>
            </a:pPr>
            <a:r>
              <a:rPr sz="2800" spc="50" dirty="0">
                <a:solidFill>
                  <a:srgbClr val="FF0000"/>
                </a:solidFill>
                <a:latin typeface="Arial"/>
                <a:cs typeface="Arial"/>
              </a:rPr>
              <a:t>‘\0’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spc="-120" dirty="0">
                <a:latin typeface="Arial"/>
                <a:cs typeface="Arial"/>
              </a:rPr>
              <a:t>characters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andstrings.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38348" y="175386"/>
            <a:ext cx="4376420" cy="572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25" dirty="0">
                <a:latin typeface="Trebuchet MS"/>
                <a:cs typeface="Trebuchet MS"/>
              </a:rPr>
              <a:t>struct</a:t>
            </a:r>
            <a:r>
              <a:rPr sz="2200" b="1" spc="-290" dirty="0">
                <a:latin typeface="Trebuchet MS"/>
                <a:cs typeface="Trebuchet MS"/>
              </a:rPr>
              <a:t> </a:t>
            </a:r>
            <a:r>
              <a:rPr sz="2200" b="1" spc="-110" dirty="0">
                <a:latin typeface="Trebuchet MS"/>
                <a:cs typeface="Trebuchet MS"/>
              </a:rPr>
              <a:t>student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200" b="1" spc="-5" dirty="0"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355600" marR="2248535">
              <a:lnSpc>
                <a:spcPct val="100000"/>
              </a:lnSpc>
            </a:pPr>
            <a:r>
              <a:rPr sz="2200" b="1" spc="-114" dirty="0">
                <a:latin typeface="Trebuchet MS"/>
                <a:cs typeface="Trebuchet MS"/>
              </a:rPr>
              <a:t>char</a:t>
            </a:r>
            <a:r>
              <a:rPr sz="2200" b="1" spc="-455" dirty="0">
                <a:latin typeface="Trebuchet MS"/>
                <a:cs typeface="Trebuchet MS"/>
              </a:rPr>
              <a:t> </a:t>
            </a:r>
            <a:r>
              <a:rPr sz="2200" b="1" spc="-145" dirty="0">
                <a:latin typeface="Trebuchet MS"/>
                <a:cs typeface="Trebuchet MS"/>
              </a:rPr>
              <a:t>name[20];  </a:t>
            </a:r>
            <a:r>
              <a:rPr sz="2200" b="1" spc="-90" dirty="0">
                <a:latin typeface="Trebuchet MS"/>
                <a:cs typeface="Trebuchet MS"/>
              </a:rPr>
              <a:t>int</a:t>
            </a:r>
            <a:r>
              <a:rPr sz="2200" b="1" spc="-290" dirty="0">
                <a:latin typeface="Trebuchet MS"/>
                <a:cs typeface="Trebuchet MS"/>
              </a:rPr>
              <a:t> </a:t>
            </a:r>
            <a:r>
              <a:rPr sz="2200" b="1" spc="-110" dirty="0">
                <a:latin typeface="Trebuchet MS"/>
                <a:cs typeface="Trebuchet MS"/>
              </a:rPr>
              <a:t>roll;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200" b="1" spc="-114" dirty="0">
                <a:latin typeface="Trebuchet MS"/>
                <a:cs typeface="Trebuchet MS"/>
              </a:rPr>
              <a:t>char</a:t>
            </a:r>
            <a:r>
              <a:rPr sz="2200" b="1" spc="-325" dirty="0">
                <a:latin typeface="Trebuchet MS"/>
                <a:cs typeface="Trebuchet MS"/>
              </a:rPr>
              <a:t> </a:t>
            </a:r>
            <a:r>
              <a:rPr sz="2200" b="1" spc="-135" dirty="0">
                <a:latin typeface="Trebuchet MS"/>
                <a:cs typeface="Trebuchet MS"/>
              </a:rPr>
              <a:t>remarks;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200" b="1" spc="-90" dirty="0">
                <a:latin typeface="Trebuchet MS"/>
                <a:cs typeface="Trebuchet MS"/>
              </a:rPr>
              <a:t>float</a:t>
            </a:r>
            <a:r>
              <a:rPr sz="2200" b="1" spc="-260" dirty="0">
                <a:latin typeface="Trebuchet MS"/>
                <a:cs typeface="Trebuchet MS"/>
              </a:rPr>
              <a:t> </a:t>
            </a:r>
            <a:r>
              <a:rPr sz="2200" b="1" spc="-130" dirty="0">
                <a:latin typeface="Trebuchet MS"/>
                <a:cs typeface="Trebuchet MS"/>
              </a:rPr>
              <a:t>marks;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b="1" spc="-215" dirty="0">
                <a:latin typeface="Trebuchet MS"/>
                <a:cs typeface="Trebuchet MS"/>
              </a:rPr>
              <a:t>};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80" dirty="0">
                <a:latin typeface="Trebuchet MS"/>
                <a:cs typeface="Trebuchet MS"/>
              </a:rPr>
              <a:t>void</a:t>
            </a:r>
            <a:r>
              <a:rPr sz="2200" b="1" spc="-305" dirty="0">
                <a:latin typeface="Trebuchet MS"/>
                <a:cs typeface="Trebuchet MS"/>
              </a:rPr>
              <a:t> </a:t>
            </a:r>
            <a:r>
              <a:rPr sz="2200" b="1" spc="-105" dirty="0">
                <a:latin typeface="Trebuchet MS"/>
                <a:cs typeface="Trebuchet MS"/>
              </a:rPr>
              <a:t>main()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125" dirty="0">
                <a:latin typeface="Trebuchet MS"/>
                <a:cs typeface="Trebuchet MS"/>
              </a:rPr>
              <a:t>struct</a:t>
            </a:r>
            <a:r>
              <a:rPr sz="2200" b="1" spc="-265" dirty="0">
                <a:latin typeface="Trebuchet MS"/>
                <a:cs typeface="Trebuchet MS"/>
              </a:rPr>
              <a:t> </a:t>
            </a:r>
            <a:r>
              <a:rPr sz="2200" b="1" spc="-110" dirty="0">
                <a:latin typeface="Trebuchet MS"/>
                <a:cs typeface="Trebuchet MS"/>
              </a:rPr>
              <a:t>student</a:t>
            </a:r>
            <a:r>
              <a:rPr sz="2200" b="1" spc="-265" dirty="0">
                <a:latin typeface="Trebuchet MS"/>
                <a:cs typeface="Trebuchet MS"/>
              </a:rPr>
              <a:t> </a:t>
            </a:r>
            <a:r>
              <a:rPr sz="2200" b="1" spc="-135" dirty="0">
                <a:latin typeface="Trebuchet MS"/>
                <a:cs typeface="Trebuchet MS"/>
              </a:rPr>
              <a:t>s1={“name",</a:t>
            </a:r>
            <a:r>
              <a:rPr sz="2200" b="1" spc="-285" dirty="0">
                <a:latin typeface="Trebuchet MS"/>
                <a:cs typeface="Trebuchet MS"/>
              </a:rPr>
              <a:t> </a:t>
            </a:r>
            <a:r>
              <a:rPr sz="2200" b="1" spc="-204" dirty="0">
                <a:latin typeface="Trebuchet MS"/>
                <a:cs typeface="Trebuchet MS"/>
              </a:rPr>
              <a:t>4};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145" dirty="0">
                <a:latin typeface="Trebuchet MS"/>
                <a:cs typeface="Trebuchet MS"/>
              </a:rPr>
              <a:t>clrscr();</a:t>
            </a: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200" b="1" spc="-85" dirty="0">
                <a:latin typeface="Trebuchet MS"/>
                <a:cs typeface="Trebuchet MS"/>
              </a:rPr>
              <a:t>printf("Name=%s", </a:t>
            </a:r>
            <a:r>
              <a:rPr sz="2200" b="1" spc="-135" dirty="0">
                <a:latin typeface="Trebuchet MS"/>
                <a:cs typeface="Trebuchet MS"/>
              </a:rPr>
              <a:t>s1.name);  </a:t>
            </a:r>
            <a:r>
              <a:rPr sz="2200" b="1" spc="-70" dirty="0">
                <a:latin typeface="Trebuchet MS"/>
                <a:cs typeface="Trebuchet MS"/>
              </a:rPr>
              <a:t>printf("\n </a:t>
            </a:r>
            <a:r>
              <a:rPr sz="2200" b="1" spc="-80" dirty="0">
                <a:latin typeface="Trebuchet MS"/>
                <a:cs typeface="Trebuchet MS"/>
              </a:rPr>
              <a:t>Roll=%d", </a:t>
            </a:r>
            <a:r>
              <a:rPr sz="2200" b="1" spc="-135" dirty="0">
                <a:latin typeface="Trebuchet MS"/>
                <a:cs typeface="Trebuchet MS"/>
              </a:rPr>
              <a:t>s1.roll);  </a:t>
            </a:r>
            <a:r>
              <a:rPr sz="2200" b="1" spc="-70" dirty="0">
                <a:latin typeface="Trebuchet MS"/>
                <a:cs typeface="Trebuchet MS"/>
              </a:rPr>
              <a:t>printf("\n </a:t>
            </a:r>
            <a:r>
              <a:rPr sz="2200" b="1" spc="-105" dirty="0">
                <a:latin typeface="Trebuchet MS"/>
                <a:cs typeface="Trebuchet MS"/>
              </a:rPr>
              <a:t>Remarks=%c",</a:t>
            </a:r>
            <a:r>
              <a:rPr sz="2200" b="1" spc="-420" dirty="0">
                <a:latin typeface="Trebuchet MS"/>
                <a:cs typeface="Trebuchet MS"/>
              </a:rPr>
              <a:t> </a:t>
            </a:r>
            <a:r>
              <a:rPr sz="2200" b="1" spc="-140" dirty="0">
                <a:latin typeface="Trebuchet MS"/>
                <a:cs typeface="Trebuchet MS"/>
              </a:rPr>
              <a:t>s1.remarks);  </a:t>
            </a:r>
            <a:r>
              <a:rPr sz="2200" b="1" spc="-70" dirty="0">
                <a:latin typeface="Trebuchet MS"/>
                <a:cs typeface="Trebuchet MS"/>
              </a:rPr>
              <a:t>printf("\n </a:t>
            </a:r>
            <a:r>
              <a:rPr sz="2200" b="1" spc="-60" dirty="0">
                <a:latin typeface="Trebuchet MS"/>
                <a:cs typeface="Trebuchet MS"/>
              </a:rPr>
              <a:t>Marks=%f", </a:t>
            </a:r>
            <a:r>
              <a:rPr sz="2200" b="1" spc="-135" dirty="0">
                <a:latin typeface="Trebuchet MS"/>
                <a:cs typeface="Trebuchet MS"/>
              </a:rPr>
              <a:t>s1.marks);  </a:t>
            </a:r>
            <a:r>
              <a:rPr sz="2200" b="1" spc="-140" dirty="0">
                <a:latin typeface="Trebuchet MS"/>
                <a:cs typeface="Trebuchet MS"/>
              </a:rPr>
              <a:t>getch();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1" y="90932"/>
            <a:ext cx="11424920" cy="206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23304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236854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6874509" algn="l"/>
              </a:tabLst>
            </a:pPr>
            <a:r>
              <a:rPr sz="4000" spc="-260" dirty="0">
                <a:latin typeface="Arial"/>
                <a:cs typeface="Arial"/>
              </a:rPr>
              <a:t>Accessing </a:t>
            </a:r>
            <a:r>
              <a:rPr sz="4000" spc="-125" dirty="0">
                <a:latin typeface="Arial"/>
                <a:cs typeface="Arial"/>
              </a:rPr>
              <a:t>member</a:t>
            </a:r>
            <a:r>
              <a:rPr sz="4000" spc="-490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of</a:t>
            </a:r>
            <a:r>
              <a:rPr sz="4000" spc="-200" dirty="0">
                <a:latin typeface="Arial"/>
                <a:cs typeface="Arial"/>
              </a:rPr>
              <a:t> </a:t>
            </a:r>
            <a:r>
              <a:rPr sz="4000" spc="-40" dirty="0">
                <a:latin typeface="Arial"/>
                <a:cs typeface="Arial"/>
              </a:rPr>
              <a:t>structure/	</a:t>
            </a:r>
            <a:r>
              <a:rPr sz="4000" spc="-245" dirty="0">
                <a:latin typeface="Arial"/>
                <a:cs typeface="Arial"/>
              </a:rPr>
              <a:t>Processing </a:t>
            </a:r>
            <a:r>
              <a:rPr sz="4000" spc="-5" dirty="0">
                <a:latin typeface="Arial"/>
                <a:cs typeface="Arial"/>
              </a:rPr>
              <a:t>a</a:t>
            </a:r>
            <a:r>
              <a:rPr sz="4000" spc="-770" dirty="0">
                <a:latin typeface="Arial"/>
                <a:cs typeface="Arial"/>
              </a:rPr>
              <a:t> </a:t>
            </a:r>
            <a:r>
              <a:rPr sz="4000" spc="-80" dirty="0">
                <a:latin typeface="Arial"/>
                <a:cs typeface="Arial"/>
              </a:rPr>
              <a:t>structure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35405" y="2456510"/>
            <a:ext cx="8561705" cy="218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2699385" algn="l"/>
              </a:tabLst>
            </a:pPr>
            <a:r>
              <a:rPr sz="3200" spc="-145" dirty="0">
                <a:latin typeface="Arial"/>
                <a:cs typeface="Arial"/>
              </a:rPr>
              <a:t>By</a:t>
            </a:r>
            <a:r>
              <a:rPr sz="3200" spc="18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using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dot	</a:t>
            </a:r>
            <a:r>
              <a:rPr sz="3200" spc="-65" dirty="0">
                <a:latin typeface="Arial"/>
                <a:cs typeface="Arial"/>
              </a:rPr>
              <a:t>(.) </a:t>
            </a:r>
            <a:r>
              <a:rPr sz="3200" spc="-70" dirty="0">
                <a:latin typeface="Arial"/>
                <a:cs typeface="Arial"/>
              </a:rPr>
              <a:t>operator </a:t>
            </a:r>
            <a:r>
              <a:rPr sz="3200" spc="-15" dirty="0">
                <a:latin typeface="Arial"/>
                <a:cs typeface="Arial"/>
              </a:rPr>
              <a:t>or </a:t>
            </a:r>
            <a:r>
              <a:rPr sz="3200" spc="-70" dirty="0">
                <a:latin typeface="Arial"/>
                <a:cs typeface="Arial"/>
              </a:rPr>
              <a:t>period </a:t>
            </a:r>
            <a:r>
              <a:rPr sz="3200" spc="-75" dirty="0">
                <a:latin typeface="Arial"/>
                <a:cs typeface="Arial"/>
              </a:rPr>
              <a:t>operator </a:t>
            </a:r>
            <a:r>
              <a:rPr sz="3200" spc="-55" dirty="0">
                <a:latin typeface="Arial"/>
                <a:cs typeface="Arial"/>
              </a:rPr>
              <a:t>or  </a:t>
            </a:r>
            <a:r>
              <a:rPr sz="3200" spc="-120" dirty="0">
                <a:latin typeface="Arial"/>
                <a:cs typeface="Arial"/>
              </a:rPr>
              <a:t>operator.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70" dirty="0">
                <a:latin typeface="Arial"/>
                <a:cs typeface="Arial"/>
              </a:rPr>
              <a:t>Syntax: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structure_variable.member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7022" y="2456510"/>
            <a:ext cx="1433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4" dirty="0">
                <a:latin typeface="Arial"/>
                <a:cs typeface="Arial"/>
              </a:rPr>
              <a:t>member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5405" y="4712970"/>
            <a:ext cx="10333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135" dirty="0">
                <a:latin typeface="Arial"/>
                <a:cs typeface="Arial"/>
              </a:rPr>
              <a:t>Here, </a:t>
            </a:r>
            <a:r>
              <a:rPr sz="3200" i="1" spc="-165" dirty="0">
                <a:latin typeface="Trebuchet MS"/>
                <a:cs typeface="Trebuchet MS"/>
              </a:rPr>
              <a:t>structure_variable </a:t>
            </a:r>
            <a:r>
              <a:rPr sz="3200" spc="-110" dirty="0">
                <a:latin typeface="Arial"/>
                <a:cs typeface="Arial"/>
              </a:rPr>
              <a:t>refers </a:t>
            </a:r>
            <a:r>
              <a:rPr sz="3200" spc="1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name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i="1" spc="-170" dirty="0">
                <a:latin typeface="Trebuchet MS"/>
                <a:cs typeface="Trebuchet MS"/>
              </a:rPr>
              <a:t>struct </a:t>
            </a:r>
            <a:r>
              <a:rPr sz="3200" spc="-55" dirty="0">
                <a:latin typeface="Arial"/>
                <a:cs typeface="Arial"/>
              </a:rPr>
              <a:t>type  </a:t>
            </a:r>
            <a:r>
              <a:rPr sz="3200" spc="-100" dirty="0">
                <a:latin typeface="Arial"/>
                <a:cs typeface="Arial"/>
              </a:rPr>
              <a:t>variable and </a:t>
            </a:r>
            <a:r>
              <a:rPr sz="3200" i="1" spc="-140" dirty="0">
                <a:latin typeface="Trebuchet MS"/>
                <a:cs typeface="Trebuchet MS"/>
              </a:rPr>
              <a:t>member </a:t>
            </a:r>
            <a:r>
              <a:rPr sz="3200" spc="-114" dirty="0">
                <a:latin typeface="Arial"/>
                <a:cs typeface="Arial"/>
              </a:rPr>
              <a:t>refers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2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name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0" dirty="0">
                <a:latin typeface="Arial"/>
                <a:cs typeface="Arial"/>
              </a:rPr>
              <a:t>member  </a:t>
            </a:r>
            <a:r>
              <a:rPr sz="3200" spc="-5" dirty="0">
                <a:latin typeface="Arial"/>
                <a:cs typeface="Arial"/>
              </a:rPr>
              <a:t>within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thestructure.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035" y="90932"/>
            <a:ext cx="10846435" cy="463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397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714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400" spc="-170" dirty="0">
                <a:latin typeface="Arial"/>
                <a:cs typeface="Arial"/>
              </a:rPr>
              <a:t>Question</a:t>
            </a:r>
            <a:endParaRPr sz="4400">
              <a:latin typeface="Arial"/>
              <a:cs typeface="Arial"/>
            </a:endParaRPr>
          </a:p>
          <a:p>
            <a:pPr marL="525780" marR="5080" indent="-342900" algn="just">
              <a:lnSpc>
                <a:spcPct val="100000"/>
              </a:lnSpc>
              <a:spcBef>
                <a:spcPts val="180"/>
              </a:spcBef>
              <a:buChar char="•"/>
              <a:tabLst>
                <a:tab pos="526415" algn="l"/>
              </a:tabLst>
            </a:pPr>
            <a:r>
              <a:rPr sz="3200" spc="-160" dirty="0">
                <a:solidFill>
                  <a:srgbClr val="402F52"/>
                </a:solidFill>
                <a:latin typeface="Arial"/>
                <a:cs typeface="Arial"/>
              </a:rPr>
              <a:t>Create </a:t>
            </a:r>
            <a:r>
              <a:rPr sz="3200" dirty="0">
                <a:solidFill>
                  <a:srgbClr val="402F52"/>
                </a:solidFill>
                <a:latin typeface="Arial"/>
                <a:cs typeface="Arial"/>
              </a:rPr>
              <a:t>a </a:t>
            </a:r>
            <a:r>
              <a:rPr sz="3200" spc="-65" dirty="0">
                <a:solidFill>
                  <a:srgbClr val="402F52"/>
                </a:solidFill>
                <a:latin typeface="Arial"/>
                <a:cs typeface="Arial"/>
              </a:rPr>
              <a:t>structure </a:t>
            </a:r>
            <a:r>
              <a:rPr sz="3200" spc="-130" dirty="0">
                <a:solidFill>
                  <a:srgbClr val="402F52"/>
                </a:solidFill>
                <a:latin typeface="Arial"/>
                <a:cs typeface="Arial"/>
              </a:rPr>
              <a:t>named </a:t>
            </a:r>
            <a:r>
              <a:rPr sz="3200" i="1" spc="-150" dirty="0">
                <a:solidFill>
                  <a:srgbClr val="402F52"/>
                </a:solidFill>
                <a:latin typeface="Trebuchet MS"/>
                <a:cs typeface="Trebuchet MS"/>
              </a:rPr>
              <a:t>student </a:t>
            </a:r>
            <a:r>
              <a:rPr sz="3200" spc="-5" dirty="0">
                <a:solidFill>
                  <a:srgbClr val="402F52"/>
                </a:solidFill>
                <a:latin typeface="Arial"/>
                <a:cs typeface="Arial"/>
              </a:rPr>
              <a:t>that </a:t>
            </a:r>
            <a:r>
              <a:rPr sz="3200" spc="-160" dirty="0">
                <a:solidFill>
                  <a:srgbClr val="402F52"/>
                </a:solidFill>
                <a:latin typeface="Arial"/>
                <a:cs typeface="Arial"/>
              </a:rPr>
              <a:t>has </a:t>
            </a:r>
            <a:r>
              <a:rPr sz="3200" i="1" spc="-90" dirty="0">
                <a:solidFill>
                  <a:srgbClr val="402F52"/>
                </a:solidFill>
                <a:latin typeface="Trebuchet MS"/>
                <a:cs typeface="Trebuchet MS"/>
              </a:rPr>
              <a:t>name</a:t>
            </a:r>
            <a:r>
              <a:rPr sz="3200" spc="-90" dirty="0">
                <a:solidFill>
                  <a:srgbClr val="402F52"/>
                </a:solidFill>
                <a:latin typeface="Arial"/>
                <a:cs typeface="Arial"/>
              </a:rPr>
              <a:t>, </a:t>
            </a:r>
            <a:r>
              <a:rPr sz="3200" i="1" spc="-175" dirty="0">
                <a:solidFill>
                  <a:srgbClr val="402F52"/>
                </a:solidFill>
                <a:latin typeface="Trebuchet MS"/>
                <a:cs typeface="Trebuchet MS"/>
              </a:rPr>
              <a:t>roll </a:t>
            </a:r>
            <a:r>
              <a:rPr sz="3200" i="1" spc="-65" dirty="0">
                <a:solidFill>
                  <a:srgbClr val="402F52"/>
                </a:solidFill>
                <a:latin typeface="Trebuchet MS"/>
                <a:cs typeface="Trebuchet MS"/>
              </a:rPr>
              <a:t>and  </a:t>
            </a:r>
            <a:r>
              <a:rPr sz="3200" i="1" spc="-110" dirty="0">
                <a:solidFill>
                  <a:srgbClr val="402F52"/>
                </a:solidFill>
                <a:latin typeface="Trebuchet MS"/>
                <a:cs typeface="Trebuchet MS"/>
              </a:rPr>
              <a:t>mark </a:t>
            </a:r>
            <a:r>
              <a:rPr sz="3200" spc="-145" dirty="0">
                <a:solidFill>
                  <a:srgbClr val="402F52"/>
                </a:solidFill>
                <a:latin typeface="Arial"/>
                <a:cs typeface="Arial"/>
              </a:rPr>
              <a:t>as </a:t>
            </a:r>
            <a:r>
              <a:rPr sz="3200" spc="-130" dirty="0">
                <a:solidFill>
                  <a:srgbClr val="402F52"/>
                </a:solidFill>
                <a:latin typeface="Arial"/>
                <a:cs typeface="Arial"/>
              </a:rPr>
              <a:t>members. </a:t>
            </a:r>
            <a:r>
              <a:rPr sz="3200" spc="-195" dirty="0">
                <a:solidFill>
                  <a:srgbClr val="402F52"/>
                </a:solidFill>
                <a:latin typeface="Arial"/>
                <a:cs typeface="Arial"/>
              </a:rPr>
              <a:t>Assume </a:t>
            </a:r>
            <a:r>
              <a:rPr sz="3200" spc="-80" dirty="0">
                <a:solidFill>
                  <a:srgbClr val="402F52"/>
                </a:solidFill>
                <a:latin typeface="Arial"/>
                <a:cs typeface="Arial"/>
              </a:rPr>
              <a:t>appropriate </a:t>
            </a:r>
            <a:r>
              <a:rPr sz="3200" spc="-100" dirty="0">
                <a:solidFill>
                  <a:srgbClr val="402F52"/>
                </a:solidFill>
                <a:latin typeface="Arial"/>
                <a:cs typeface="Arial"/>
              </a:rPr>
              <a:t>types </a:t>
            </a:r>
            <a:r>
              <a:rPr sz="3200" spc="-105" dirty="0">
                <a:solidFill>
                  <a:srgbClr val="402F52"/>
                </a:solidFill>
                <a:latin typeface="Arial"/>
                <a:cs typeface="Arial"/>
              </a:rPr>
              <a:t>and </a:t>
            </a:r>
            <a:r>
              <a:rPr sz="3200" spc="-180" dirty="0">
                <a:solidFill>
                  <a:srgbClr val="402F52"/>
                </a:solidFill>
                <a:latin typeface="Arial"/>
                <a:cs typeface="Arial"/>
              </a:rPr>
              <a:t>size </a:t>
            </a:r>
            <a:r>
              <a:rPr sz="3200" spc="-10" dirty="0">
                <a:solidFill>
                  <a:srgbClr val="402F52"/>
                </a:solidFill>
                <a:latin typeface="Arial"/>
                <a:cs typeface="Arial"/>
              </a:rPr>
              <a:t>of  </a:t>
            </a:r>
            <a:r>
              <a:rPr sz="3200" spc="-165" dirty="0">
                <a:solidFill>
                  <a:srgbClr val="402F52"/>
                </a:solidFill>
                <a:latin typeface="Arial"/>
                <a:cs typeface="Arial"/>
              </a:rPr>
              <a:t>member. </a:t>
            </a:r>
            <a:r>
              <a:rPr sz="3200" spc="-55" dirty="0">
                <a:solidFill>
                  <a:srgbClr val="402F52"/>
                </a:solidFill>
                <a:latin typeface="Arial"/>
                <a:cs typeface="Arial"/>
              </a:rPr>
              <a:t>Write </a:t>
            </a:r>
            <a:r>
              <a:rPr sz="3200" dirty="0">
                <a:solidFill>
                  <a:srgbClr val="402F52"/>
                </a:solidFill>
                <a:latin typeface="Arial"/>
                <a:cs typeface="Arial"/>
              </a:rPr>
              <a:t>a </a:t>
            </a:r>
            <a:r>
              <a:rPr sz="3200" spc="-105" dirty="0">
                <a:solidFill>
                  <a:srgbClr val="402F52"/>
                </a:solidFill>
                <a:latin typeface="Arial"/>
                <a:cs typeface="Arial"/>
              </a:rPr>
              <a:t>program </a:t>
            </a:r>
            <a:r>
              <a:rPr sz="3200" spc="-140" dirty="0">
                <a:solidFill>
                  <a:srgbClr val="402F52"/>
                </a:solidFill>
                <a:latin typeface="Arial"/>
                <a:cs typeface="Arial"/>
              </a:rPr>
              <a:t>using </a:t>
            </a:r>
            <a:r>
              <a:rPr sz="3200" spc="-60" dirty="0">
                <a:solidFill>
                  <a:srgbClr val="402F52"/>
                </a:solidFill>
                <a:latin typeface="Arial"/>
                <a:cs typeface="Arial"/>
              </a:rPr>
              <a:t>structure </a:t>
            </a:r>
            <a:r>
              <a:rPr sz="3200" spc="10" dirty="0">
                <a:solidFill>
                  <a:srgbClr val="402F52"/>
                </a:solidFill>
                <a:latin typeface="Arial"/>
                <a:cs typeface="Arial"/>
              </a:rPr>
              <a:t>to </a:t>
            </a:r>
            <a:r>
              <a:rPr sz="3200" spc="-105" dirty="0">
                <a:solidFill>
                  <a:srgbClr val="402F52"/>
                </a:solidFill>
                <a:latin typeface="Arial"/>
                <a:cs typeface="Arial"/>
              </a:rPr>
              <a:t>read and </a:t>
            </a:r>
            <a:r>
              <a:rPr sz="3200" spc="-130" dirty="0">
                <a:solidFill>
                  <a:srgbClr val="402F52"/>
                </a:solidFill>
                <a:latin typeface="Arial"/>
                <a:cs typeface="Arial"/>
              </a:rPr>
              <a:t>display  </a:t>
            </a:r>
            <a:r>
              <a:rPr sz="3200" spc="-30" dirty="0">
                <a:solidFill>
                  <a:srgbClr val="402F52"/>
                </a:solidFill>
                <a:latin typeface="Arial"/>
                <a:cs typeface="Arial"/>
              </a:rPr>
              <a:t>the</a:t>
            </a:r>
            <a:r>
              <a:rPr sz="3200" spc="-85" dirty="0">
                <a:solidFill>
                  <a:srgbClr val="402F52"/>
                </a:solidFill>
                <a:latin typeface="Arial"/>
                <a:cs typeface="Arial"/>
              </a:rPr>
              <a:t> </a:t>
            </a:r>
            <a:r>
              <a:rPr sz="3200" spc="-95" dirty="0">
                <a:solidFill>
                  <a:srgbClr val="402F52"/>
                </a:solidFill>
                <a:latin typeface="Arial"/>
                <a:cs typeface="Arial"/>
              </a:rPr>
              <a:t>data</a:t>
            </a:r>
            <a:r>
              <a:rPr sz="3200" spc="-275" dirty="0">
                <a:solidFill>
                  <a:srgbClr val="402F52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402F52"/>
                </a:solidFill>
                <a:latin typeface="Arial"/>
                <a:cs typeface="Arial"/>
              </a:rPr>
              <a:t>entered</a:t>
            </a:r>
            <a:r>
              <a:rPr sz="3200" spc="-175" dirty="0">
                <a:solidFill>
                  <a:srgbClr val="402F52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402F52"/>
                </a:solidFill>
                <a:latin typeface="Arial"/>
                <a:cs typeface="Arial"/>
              </a:rPr>
              <a:t>by</a:t>
            </a:r>
            <a:r>
              <a:rPr sz="3200" spc="-285" dirty="0">
                <a:solidFill>
                  <a:srgbClr val="402F52"/>
                </a:solidFill>
                <a:latin typeface="Arial"/>
                <a:cs typeface="Arial"/>
              </a:rPr>
              <a:t> </a:t>
            </a:r>
            <a:r>
              <a:rPr sz="3200" spc="-30" dirty="0">
                <a:solidFill>
                  <a:srgbClr val="402F52"/>
                </a:solidFill>
                <a:latin typeface="Arial"/>
                <a:cs typeface="Arial"/>
              </a:rPr>
              <a:t>the</a:t>
            </a:r>
            <a:r>
              <a:rPr sz="3200" spc="-484" dirty="0">
                <a:solidFill>
                  <a:srgbClr val="402F52"/>
                </a:solidFill>
                <a:latin typeface="Arial"/>
                <a:cs typeface="Arial"/>
              </a:rPr>
              <a:t> </a:t>
            </a:r>
            <a:r>
              <a:rPr sz="3200" spc="-200" dirty="0">
                <a:solidFill>
                  <a:srgbClr val="402F52"/>
                </a:solidFill>
                <a:latin typeface="Arial"/>
                <a:cs typeface="Arial"/>
              </a:rPr>
              <a:t>user.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222078" y="87443"/>
            <a:ext cx="3957954" cy="64941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85" dirty="0">
                <a:latin typeface="Trebuchet MS"/>
                <a:cs typeface="Trebuchet MS"/>
              </a:rPr>
              <a:t>struct</a:t>
            </a:r>
            <a:r>
              <a:rPr sz="1600" b="1" spc="-195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student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sz="1600" b="1" spc="-85" dirty="0">
                <a:latin typeface="Trebuchet MS"/>
                <a:cs typeface="Trebuchet MS"/>
              </a:rPr>
              <a:t>char</a:t>
            </a:r>
            <a:r>
              <a:rPr sz="1600" b="1" spc="-270" dirty="0">
                <a:latin typeface="Trebuchet MS"/>
                <a:cs typeface="Trebuchet MS"/>
              </a:rPr>
              <a:t> </a:t>
            </a:r>
            <a:r>
              <a:rPr sz="1600" b="1" spc="-105" dirty="0">
                <a:latin typeface="Trebuchet MS"/>
                <a:cs typeface="Trebuchet MS"/>
              </a:rPr>
              <a:t>name[20];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60" dirty="0">
                <a:latin typeface="Trebuchet MS"/>
                <a:cs typeface="Trebuchet MS"/>
              </a:rPr>
              <a:t>int</a:t>
            </a:r>
            <a:r>
              <a:rPr sz="1600" b="1" spc="-235" dirty="0">
                <a:latin typeface="Trebuchet MS"/>
                <a:cs typeface="Trebuchet MS"/>
              </a:rPr>
              <a:t> </a:t>
            </a:r>
            <a:r>
              <a:rPr sz="1600" b="1" spc="-85" dirty="0">
                <a:latin typeface="Trebuchet MS"/>
                <a:cs typeface="Trebuchet MS"/>
              </a:rPr>
              <a:t>roll;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1600" b="1" spc="-65" dirty="0">
                <a:latin typeface="Trebuchet MS"/>
                <a:cs typeface="Trebuchet MS"/>
              </a:rPr>
              <a:t>float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95" dirty="0">
                <a:latin typeface="Trebuchet MS"/>
                <a:cs typeface="Trebuchet MS"/>
              </a:rPr>
              <a:t>mark;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1600" b="1" spc="-150" dirty="0">
                <a:latin typeface="Trebuchet MS"/>
                <a:cs typeface="Trebuchet MS"/>
              </a:rPr>
              <a:t>};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60" dirty="0">
                <a:latin typeface="Trebuchet MS"/>
                <a:cs typeface="Trebuchet MS"/>
              </a:rPr>
              <a:t>void</a:t>
            </a:r>
            <a:r>
              <a:rPr sz="1600" b="1" spc="-360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main()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600" b="1" spc="-85" dirty="0">
                <a:latin typeface="Trebuchet MS"/>
                <a:cs typeface="Trebuchet MS"/>
              </a:rPr>
              <a:t>struct student</a:t>
            </a:r>
            <a:r>
              <a:rPr sz="1600" b="1" spc="-360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s;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00" dirty="0">
                <a:latin typeface="Trebuchet MS"/>
                <a:cs typeface="Trebuchet MS"/>
              </a:rPr>
              <a:t>clrscr();</a:t>
            </a:r>
            <a:endParaRPr sz="1600">
              <a:latin typeface="Trebuchet MS"/>
              <a:cs typeface="Trebuchet MS"/>
            </a:endParaRPr>
          </a:p>
          <a:p>
            <a:pPr marL="12700" marR="1918970">
              <a:lnSpc>
                <a:spcPct val="120700"/>
              </a:lnSpc>
              <a:spcBef>
                <a:spcPts val="215"/>
              </a:spcBef>
            </a:pPr>
            <a:r>
              <a:rPr sz="1600" b="1" spc="-85" dirty="0">
                <a:latin typeface="Trebuchet MS"/>
                <a:cs typeface="Trebuchet MS"/>
              </a:rPr>
              <a:t>printf("Enter</a:t>
            </a:r>
            <a:r>
              <a:rPr sz="1600" b="1" spc="-215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name:\t");  </a:t>
            </a:r>
            <a:r>
              <a:rPr sz="1600" b="1" spc="-95" dirty="0">
                <a:latin typeface="Trebuchet MS"/>
                <a:cs typeface="Trebuchet MS"/>
              </a:rPr>
              <a:t>gets(s.name);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b="1" spc="-60" dirty="0">
                <a:latin typeface="Trebuchet MS"/>
                <a:cs typeface="Trebuchet MS"/>
              </a:rPr>
              <a:t>printf("\n </a:t>
            </a:r>
            <a:r>
              <a:rPr sz="1600" b="1" spc="-100" dirty="0">
                <a:latin typeface="Trebuchet MS"/>
                <a:cs typeface="Trebuchet MS"/>
              </a:rPr>
              <a:t>Enter</a:t>
            </a:r>
            <a:r>
              <a:rPr sz="1600" b="1" spc="-195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roll:\t");</a:t>
            </a:r>
            <a:endParaRPr sz="1600">
              <a:latin typeface="Trebuchet MS"/>
              <a:cs typeface="Trebuchet MS"/>
            </a:endParaRPr>
          </a:p>
          <a:p>
            <a:pPr marL="12700" marR="1631314">
              <a:lnSpc>
                <a:spcPct val="120000"/>
              </a:lnSpc>
            </a:pPr>
            <a:r>
              <a:rPr sz="1600" b="1" spc="-60" dirty="0">
                <a:latin typeface="Trebuchet MS"/>
                <a:cs typeface="Trebuchet MS"/>
              </a:rPr>
              <a:t>scanf("%d", </a:t>
            </a:r>
            <a:r>
              <a:rPr sz="1600" b="1" spc="-80" dirty="0">
                <a:latin typeface="Trebuchet MS"/>
                <a:cs typeface="Trebuchet MS"/>
              </a:rPr>
              <a:t>&amp;s.roll);  </a:t>
            </a:r>
            <a:r>
              <a:rPr sz="1600" b="1" spc="-60" dirty="0">
                <a:latin typeface="Trebuchet MS"/>
                <a:cs typeface="Trebuchet MS"/>
              </a:rPr>
              <a:t>printf("\n </a:t>
            </a:r>
            <a:r>
              <a:rPr sz="1600" b="1" spc="-100" dirty="0">
                <a:latin typeface="Trebuchet MS"/>
                <a:cs typeface="Trebuchet MS"/>
              </a:rPr>
              <a:t>Enter</a:t>
            </a:r>
            <a:r>
              <a:rPr sz="1600" b="1" spc="-220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marks:\t");  scanf("%f",</a:t>
            </a:r>
            <a:r>
              <a:rPr sz="1600" b="1" spc="-80" dirty="0">
                <a:latin typeface="Trebuchet MS"/>
                <a:cs typeface="Trebuchet MS"/>
              </a:rPr>
              <a:t> </a:t>
            </a:r>
            <a:r>
              <a:rPr sz="1600" b="1" spc="-90" dirty="0">
                <a:latin typeface="Trebuchet MS"/>
                <a:cs typeface="Trebuchet MS"/>
              </a:rPr>
              <a:t>&amp;s.mark);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b="1" spc="-55" dirty="0">
                <a:latin typeface="Trebuchet MS"/>
                <a:cs typeface="Trebuchet MS"/>
              </a:rPr>
              <a:t>printf("\n</a:t>
            </a:r>
            <a:r>
              <a:rPr sz="1600" b="1" spc="-65" dirty="0">
                <a:latin typeface="Trebuchet MS"/>
                <a:cs typeface="Trebuchet MS"/>
              </a:rPr>
              <a:t> </a:t>
            </a:r>
            <a:r>
              <a:rPr sz="1600" b="1" spc="-60" dirty="0">
                <a:latin typeface="Trebuchet MS"/>
                <a:cs typeface="Trebuchet MS"/>
              </a:rPr>
              <a:t>Name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\t</a:t>
            </a:r>
            <a:r>
              <a:rPr sz="1600" b="1" spc="-90" dirty="0">
                <a:latin typeface="Trebuchet MS"/>
                <a:cs typeface="Trebuchet MS"/>
              </a:rPr>
              <a:t> </a:t>
            </a:r>
            <a:r>
              <a:rPr sz="1600" b="1" spc="-70" dirty="0">
                <a:latin typeface="Trebuchet MS"/>
                <a:cs typeface="Trebuchet MS"/>
              </a:rPr>
              <a:t>Roll</a:t>
            </a:r>
            <a:r>
              <a:rPr sz="1600" b="1" spc="-190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\t</a:t>
            </a:r>
            <a:r>
              <a:rPr sz="1600" b="1" spc="-90" dirty="0">
                <a:latin typeface="Trebuchet MS"/>
                <a:cs typeface="Trebuchet MS"/>
              </a:rPr>
              <a:t> </a:t>
            </a:r>
            <a:r>
              <a:rPr sz="1600" b="1" spc="-25" dirty="0">
                <a:latin typeface="Trebuchet MS"/>
                <a:cs typeface="Trebuchet MS"/>
              </a:rPr>
              <a:t>Mark\n");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spc="-130" dirty="0">
                <a:latin typeface="Trebuchet MS"/>
                <a:cs typeface="Trebuchet MS"/>
              </a:rPr>
              <a:t>printf("\n...................................\n");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b="1" spc="-30" dirty="0">
                <a:latin typeface="Trebuchet MS"/>
                <a:cs typeface="Trebuchet MS"/>
              </a:rPr>
              <a:t>printf("\n%s\t%d\t%f", </a:t>
            </a:r>
            <a:r>
              <a:rPr sz="1600" b="1" spc="-100" dirty="0">
                <a:latin typeface="Trebuchet MS"/>
                <a:cs typeface="Trebuchet MS"/>
              </a:rPr>
              <a:t>s.name, s.roll,</a:t>
            </a:r>
            <a:r>
              <a:rPr sz="1600" b="1" spc="-335" dirty="0">
                <a:latin typeface="Trebuchet MS"/>
                <a:cs typeface="Trebuchet MS"/>
              </a:rPr>
              <a:t> </a:t>
            </a:r>
            <a:r>
              <a:rPr sz="1600" b="1" spc="-100" dirty="0">
                <a:latin typeface="Trebuchet MS"/>
                <a:cs typeface="Trebuchet MS"/>
              </a:rPr>
              <a:t>s.mark);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100" dirty="0">
                <a:latin typeface="Trebuchet MS"/>
                <a:cs typeface="Trebuchet MS"/>
              </a:rPr>
              <a:t>getch();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5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D4584-3993-4D85-9DCC-F91AF8C86E8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" y="70103"/>
            <a:ext cx="12018645" cy="6693534"/>
          </a:xfrm>
          <a:custGeom>
            <a:avLst/>
            <a:gdLst/>
            <a:ahLst/>
            <a:cxnLst/>
            <a:rect l="l" t="t" r="r" b="b"/>
            <a:pathLst>
              <a:path w="1201864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11688317" y="0"/>
                </a:lnTo>
                <a:lnTo>
                  <a:pt x="11737079" y="3576"/>
                </a:lnTo>
                <a:lnTo>
                  <a:pt x="11783618" y="13967"/>
                </a:lnTo>
                <a:lnTo>
                  <a:pt x="11827423" y="30662"/>
                </a:lnTo>
                <a:lnTo>
                  <a:pt x="11867986" y="53151"/>
                </a:lnTo>
                <a:lnTo>
                  <a:pt x="11904795" y="80923"/>
                </a:lnTo>
                <a:lnTo>
                  <a:pt x="11937340" y="113468"/>
                </a:lnTo>
                <a:lnTo>
                  <a:pt x="11965112" y="150277"/>
                </a:lnTo>
                <a:lnTo>
                  <a:pt x="11987601" y="190840"/>
                </a:lnTo>
                <a:lnTo>
                  <a:pt x="12004296" y="234645"/>
                </a:lnTo>
                <a:lnTo>
                  <a:pt x="12014687" y="281184"/>
                </a:lnTo>
                <a:lnTo>
                  <a:pt x="12018264" y="329946"/>
                </a:lnTo>
                <a:lnTo>
                  <a:pt x="12018264" y="6363487"/>
                </a:lnTo>
                <a:lnTo>
                  <a:pt x="12014687" y="6412239"/>
                </a:lnTo>
                <a:lnTo>
                  <a:pt x="12004296" y="6458771"/>
                </a:lnTo>
                <a:lnTo>
                  <a:pt x="11987601" y="6502572"/>
                </a:lnTo>
                <a:lnTo>
                  <a:pt x="11965112" y="6543131"/>
                </a:lnTo>
                <a:lnTo>
                  <a:pt x="11937340" y="6579938"/>
                </a:lnTo>
                <a:lnTo>
                  <a:pt x="11904795" y="6612482"/>
                </a:lnTo>
                <a:lnTo>
                  <a:pt x="11867986" y="6640254"/>
                </a:lnTo>
                <a:lnTo>
                  <a:pt x="11827423" y="6662743"/>
                </a:lnTo>
                <a:lnTo>
                  <a:pt x="11783618" y="6679439"/>
                </a:lnTo>
                <a:lnTo>
                  <a:pt x="11737079" y="6689830"/>
                </a:lnTo>
                <a:lnTo>
                  <a:pt x="11688317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9694" y="51003"/>
            <a:ext cx="848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>
                <a:latin typeface="Times New Roman"/>
                <a:cs typeface="Times New Roman"/>
              </a:rPr>
              <a:t>SRM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6654" y="549909"/>
            <a:ext cx="631952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200" dirty="0">
                <a:solidFill>
                  <a:srgbClr val="C0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b="1" spc="-260" dirty="0">
                <a:solidFill>
                  <a:srgbClr val="C0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b="1" spc="-3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Times New Roman"/>
                <a:cs typeface="Times New Roman"/>
              </a:rPr>
              <a:t>TECHNOLOGY,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CHENNAI.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9072" y="188976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41423" y="1622425"/>
          <a:ext cx="8596630" cy="5050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39">
                <a:tc gridSpan="2">
                  <a:txBody>
                    <a:bodyPr/>
                    <a:lstStyle/>
                    <a:p>
                      <a:pPr marL="1829435" marR="350520" indent="-1471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1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COURSE </a:t>
                      </a:r>
                      <a:r>
                        <a:rPr sz="2000" b="1" spc="-1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2000" b="1" spc="-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RATIONALE  </a:t>
                      </a: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(CLR)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i="1" spc="-229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i="1" spc="-2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purpose </a:t>
                      </a:r>
                      <a:r>
                        <a:rPr sz="2400" i="1" spc="-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learning </a:t>
                      </a:r>
                      <a:r>
                        <a:rPr sz="2400" i="1" spc="-1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2400" i="1" spc="-3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course </a:t>
                      </a:r>
                      <a:r>
                        <a:rPr sz="2400" i="1" spc="-2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spc="-270" dirty="0">
                          <a:latin typeface="Times New Roman"/>
                          <a:cs typeface="Times New Roman"/>
                        </a:rPr>
                        <a:t>CLR</a:t>
                      </a:r>
                      <a:r>
                        <a:rPr sz="24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-1: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Think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135" dirty="0">
                          <a:latin typeface="Times New Roman"/>
                          <a:cs typeface="Times New Roman"/>
                        </a:rPr>
                        <a:t>evolve </a:t>
                      </a:r>
                      <a:r>
                        <a:rPr sz="2100" spc="-1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logically 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construct </a:t>
                      </a:r>
                      <a:r>
                        <a:rPr sz="2100" spc="-130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algorithm 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sz="2100" spc="-1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flowchart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100" spc="-1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pseudocode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2100" spc="-13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1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programmed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spc="-270" dirty="0">
                          <a:latin typeface="Times New Roman"/>
                          <a:cs typeface="Times New Roman"/>
                        </a:rPr>
                        <a:t>CLR</a:t>
                      </a:r>
                      <a:r>
                        <a:rPr sz="24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-2: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906780" algn="l"/>
                          <a:tab pos="1379220" algn="l"/>
                          <a:tab pos="2173605" algn="l"/>
                          <a:tab pos="3263265" algn="l"/>
                          <a:tab pos="3773804" algn="l"/>
                          <a:tab pos="5050155" algn="l"/>
                          <a:tab pos="5420360" algn="l"/>
                          <a:tab pos="6073775" algn="l"/>
                          <a:tab pos="7139305" algn="l"/>
                        </a:tabLst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Util</a:t>
                      </a:r>
                      <a:r>
                        <a:rPr sz="21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	the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spc="3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ical	ope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d	ex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essions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	sol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	p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lem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in 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engineering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real-time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3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b="1" spc="-270" dirty="0">
                          <a:latin typeface="Times New Roman"/>
                          <a:cs typeface="Times New Roman"/>
                        </a:rPr>
                        <a:t>CLR</a:t>
                      </a:r>
                      <a:r>
                        <a:rPr sz="24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-3: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Store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retrieve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100" spc="-1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spc="-114" dirty="0"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multidimensional array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spc="-270" dirty="0">
                          <a:latin typeface="Times New Roman"/>
                          <a:cs typeface="Times New Roman"/>
                        </a:rPr>
                        <a:t>CLR</a:t>
                      </a:r>
                      <a:r>
                        <a:rPr sz="24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-4: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Utilize custom 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designed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functions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2100" spc="-13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perform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tasks </a:t>
                      </a:r>
                      <a:r>
                        <a:rPr sz="2100" spc="-114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100" spc="-13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repeatedly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100" spc="-16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21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application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spc="-270" dirty="0">
                          <a:latin typeface="Times New Roman"/>
                          <a:cs typeface="Times New Roman"/>
                        </a:rPr>
                        <a:t>CLR</a:t>
                      </a:r>
                      <a:r>
                        <a:rPr sz="24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-5: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Create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storage 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constructs </a:t>
                      </a:r>
                      <a:r>
                        <a:rPr sz="2100" spc="-125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2100" spc="-45" dirty="0">
                          <a:latin typeface="Times New Roman"/>
                          <a:cs typeface="Times New Roman"/>
                        </a:rPr>
                        <a:t>structure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unions. 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Create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Utilize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files 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store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retrieve</a:t>
                      </a:r>
                      <a:r>
                        <a:rPr sz="21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400" b="1" spc="-270" dirty="0">
                          <a:latin typeface="Times New Roman"/>
                          <a:cs typeface="Times New Roman"/>
                        </a:rPr>
                        <a:t>CLR</a:t>
                      </a:r>
                      <a:r>
                        <a:rPr sz="2400" b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-6: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Create </a:t>
                      </a:r>
                      <a:r>
                        <a:rPr sz="2100" spc="-1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spc="-114" dirty="0">
                          <a:latin typeface="Times New Roman"/>
                          <a:cs typeface="Times New Roman"/>
                        </a:rPr>
                        <a:t>logical 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mindset 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125" dirty="0">
                          <a:latin typeface="Times New Roman"/>
                          <a:cs typeface="Times New Roman"/>
                        </a:rPr>
                        <a:t>solve 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engineering 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applications </a:t>
                      </a:r>
                      <a:r>
                        <a:rPr sz="2100" spc="-125" dirty="0">
                          <a:latin typeface="Times New Roman"/>
                          <a:cs typeface="Times New Roman"/>
                        </a:rPr>
                        <a:t>using 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programming 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constructs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1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5920" y="2580512"/>
            <a:ext cx="11427460" cy="3607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207645" indent="-343535">
              <a:lnSpc>
                <a:spcPts val="24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  <a:tab pos="7933690" algn="l"/>
              </a:tabLst>
            </a:pPr>
            <a:r>
              <a:rPr sz="2500" spc="-170" dirty="0">
                <a:latin typeface="Arial"/>
                <a:cs typeface="Arial"/>
              </a:rPr>
              <a:t>Two</a:t>
            </a:r>
            <a:r>
              <a:rPr sz="2500" spc="-380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variables</a:t>
            </a:r>
            <a:r>
              <a:rPr sz="2500" spc="-229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of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140" dirty="0">
                <a:latin typeface="Arial"/>
                <a:cs typeface="Arial"/>
              </a:rPr>
              <a:t>same</a:t>
            </a:r>
            <a:r>
              <a:rPr sz="2500" spc="-38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structure </a:t>
            </a:r>
            <a:r>
              <a:rPr sz="2500" spc="-45" dirty="0">
                <a:latin typeface="Arial"/>
                <a:cs typeface="Arial"/>
              </a:rPr>
              <a:t>type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can</a:t>
            </a:r>
            <a:r>
              <a:rPr sz="2500" spc="-330" dirty="0">
                <a:latin typeface="Arial"/>
                <a:cs typeface="Arial"/>
              </a:rPr>
              <a:t> </a:t>
            </a:r>
            <a:r>
              <a:rPr sz="2500" spc="-65" dirty="0">
                <a:latin typeface="Arial"/>
                <a:cs typeface="Arial"/>
              </a:rPr>
              <a:t>be</a:t>
            </a:r>
            <a:r>
              <a:rPr sz="2500" spc="-229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copied</a:t>
            </a:r>
            <a:r>
              <a:rPr sz="2500" spc="-229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in	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spc="-140" dirty="0">
                <a:latin typeface="Arial"/>
                <a:cs typeface="Arial"/>
              </a:rPr>
              <a:t>same</a:t>
            </a:r>
            <a:r>
              <a:rPr sz="2500" spc="-37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way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120" dirty="0">
                <a:latin typeface="Arial"/>
                <a:cs typeface="Arial"/>
              </a:rPr>
              <a:t>as</a:t>
            </a:r>
            <a:r>
              <a:rPr sz="2500" spc="-48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ordinary  </a:t>
            </a:r>
            <a:r>
              <a:rPr sz="2500" spc="-100" dirty="0">
                <a:latin typeface="Arial"/>
                <a:cs typeface="Arial"/>
              </a:rPr>
              <a:t>variables.</a:t>
            </a:r>
            <a:endParaRPr sz="2500">
              <a:latin typeface="Arial"/>
              <a:cs typeface="Arial"/>
            </a:endParaRPr>
          </a:p>
          <a:p>
            <a:pPr marL="355600" marR="5080" indent="-343535">
              <a:lnSpc>
                <a:spcPts val="241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  <a:tab pos="8199120" algn="l"/>
              </a:tabLst>
            </a:pPr>
            <a:r>
              <a:rPr sz="2500" spc="-5" dirty="0">
                <a:latin typeface="Arial"/>
                <a:cs typeface="Arial"/>
              </a:rPr>
              <a:t>If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i="1" spc="-120" dirty="0">
                <a:latin typeface="Trebuchet MS"/>
                <a:cs typeface="Trebuchet MS"/>
              </a:rPr>
              <a:t>student1</a:t>
            </a:r>
            <a:r>
              <a:rPr sz="2500" i="1" spc="-240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Arial"/>
                <a:cs typeface="Arial"/>
              </a:rPr>
              <a:t>and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i="1" spc="-110" dirty="0">
                <a:latin typeface="Trebuchet MS"/>
                <a:cs typeface="Trebuchet MS"/>
              </a:rPr>
              <a:t>student2</a:t>
            </a:r>
            <a:r>
              <a:rPr sz="2500" i="1" spc="-290" dirty="0">
                <a:latin typeface="Trebuchet MS"/>
                <a:cs typeface="Trebuchet MS"/>
              </a:rPr>
              <a:t> </a:t>
            </a:r>
            <a:r>
              <a:rPr sz="2500" spc="-85" dirty="0">
                <a:latin typeface="Arial"/>
                <a:cs typeface="Arial"/>
              </a:rPr>
              <a:t>belong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35" dirty="0">
                <a:latin typeface="Arial"/>
                <a:cs typeface="Arial"/>
              </a:rPr>
              <a:t>tothe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-140" dirty="0">
                <a:latin typeface="Arial"/>
                <a:cs typeface="Arial"/>
              </a:rPr>
              <a:t>same</a:t>
            </a:r>
            <a:r>
              <a:rPr sz="2500" spc="-350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structure,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then	</a:t>
            </a:r>
            <a:r>
              <a:rPr sz="2500" spc="-20" dirty="0">
                <a:latin typeface="Arial"/>
                <a:cs typeface="Arial"/>
              </a:rPr>
              <a:t>the </a:t>
            </a:r>
            <a:r>
              <a:rPr sz="2500" spc="-45" dirty="0">
                <a:latin typeface="Arial"/>
                <a:cs typeface="Arial"/>
              </a:rPr>
              <a:t>following</a:t>
            </a:r>
            <a:r>
              <a:rPr sz="2500" spc="-235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statements  </a:t>
            </a:r>
            <a:r>
              <a:rPr sz="2500" spc="-75" dirty="0">
                <a:latin typeface="Arial"/>
                <a:cs typeface="Arial"/>
              </a:rPr>
              <a:t>are</a:t>
            </a:r>
            <a:r>
              <a:rPr sz="2500" spc="-445" dirty="0">
                <a:latin typeface="Arial"/>
                <a:cs typeface="Arial"/>
              </a:rPr>
              <a:t> </a:t>
            </a:r>
            <a:r>
              <a:rPr sz="2500" spc="-65" dirty="0">
                <a:latin typeface="Arial"/>
                <a:cs typeface="Arial"/>
              </a:rPr>
              <a:t>valid:</a:t>
            </a:r>
            <a:endParaRPr sz="25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0"/>
              </a:spcBef>
            </a:pPr>
            <a:r>
              <a:rPr sz="2500" i="1" spc="-125" dirty="0">
                <a:solidFill>
                  <a:srgbClr val="FF0000"/>
                </a:solidFill>
                <a:latin typeface="Trebuchet MS"/>
                <a:cs typeface="Trebuchet MS"/>
              </a:rPr>
              <a:t>student1=student2;</a:t>
            </a:r>
            <a:r>
              <a:rPr sz="2500" i="1" spc="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i="1" spc="-125" dirty="0">
                <a:solidFill>
                  <a:srgbClr val="FF0000"/>
                </a:solidFill>
                <a:latin typeface="Trebuchet MS"/>
                <a:cs typeface="Trebuchet MS"/>
              </a:rPr>
              <a:t>student2=student1;</a:t>
            </a:r>
            <a:endParaRPr sz="2500">
              <a:latin typeface="Trebuchet MS"/>
              <a:cs typeface="Trebuchet MS"/>
            </a:endParaRPr>
          </a:p>
          <a:p>
            <a:pPr marL="355600" indent="-343535">
              <a:lnSpc>
                <a:spcPts val="2995"/>
              </a:lnSpc>
              <a:spcBef>
                <a:spcPts val="10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spc="-140" dirty="0">
                <a:latin typeface="Arial"/>
                <a:cs typeface="Arial"/>
              </a:rPr>
              <a:t>However,</a:t>
            </a:r>
            <a:r>
              <a:rPr sz="2500" spc="-29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statements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-130" dirty="0">
                <a:latin typeface="Arial"/>
                <a:cs typeface="Arial"/>
              </a:rPr>
              <a:t>such</a:t>
            </a:r>
            <a:r>
              <a:rPr sz="2500" spc="-40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as:</a:t>
            </a:r>
            <a:endParaRPr sz="2500">
              <a:latin typeface="Arial"/>
              <a:cs typeface="Arial"/>
            </a:endParaRPr>
          </a:p>
          <a:p>
            <a:pPr marL="1913255">
              <a:lnSpc>
                <a:spcPts val="2995"/>
              </a:lnSpc>
            </a:pPr>
            <a:r>
              <a:rPr sz="2500" i="1" spc="-125" dirty="0">
                <a:solidFill>
                  <a:srgbClr val="FF0000"/>
                </a:solidFill>
                <a:latin typeface="Trebuchet MS"/>
                <a:cs typeface="Trebuchet MS"/>
              </a:rPr>
              <a:t>student1==student2</a:t>
            </a:r>
            <a:r>
              <a:rPr sz="2500" i="1" spc="3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i="1" spc="-125" dirty="0">
                <a:solidFill>
                  <a:srgbClr val="FF0000"/>
                </a:solidFill>
                <a:latin typeface="Trebuchet MS"/>
                <a:cs typeface="Trebuchet MS"/>
              </a:rPr>
              <a:t>student1!=student2</a:t>
            </a:r>
            <a:endParaRPr sz="25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500" spc="-75" dirty="0">
                <a:latin typeface="Arial"/>
                <a:cs typeface="Arial"/>
              </a:rPr>
              <a:t>are </a:t>
            </a:r>
            <a:r>
              <a:rPr sz="2500" spc="-10" dirty="0">
                <a:latin typeface="Arial"/>
                <a:cs typeface="Arial"/>
              </a:rPr>
              <a:t>not</a:t>
            </a:r>
            <a:r>
              <a:rPr sz="2500" spc="-315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permitted.</a:t>
            </a:r>
            <a:endParaRPr sz="2500">
              <a:latin typeface="Arial"/>
              <a:cs typeface="Arial"/>
            </a:endParaRPr>
          </a:p>
          <a:p>
            <a:pPr marL="355600" marR="32384" indent="-343535">
              <a:lnSpc>
                <a:spcPts val="24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  <a:tab pos="7982584" algn="l"/>
              </a:tabLst>
            </a:pPr>
            <a:r>
              <a:rPr sz="2500" spc="-5" dirty="0">
                <a:latin typeface="Arial"/>
                <a:cs typeface="Arial"/>
              </a:rPr>
              <a:t>If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we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need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to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compare</a:t>
            </a:r>
            <a:r>
              <a:rPr sz="2500" spc="-22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60" dirty="0">
                <a:latin typeface="Arial"/>
                <a:cs typeface="Arial"/>
              </a:rPr>
              <a:t> structure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variables,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we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may</a:t>
            </a:r>
            <a:r>
              <a:rPr sz="2500" spc="-29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do	</a:t>
            </a:r>
            <a:r>
              <a:rPr sz="2500" spc="-95" dirty="0">
                <a:latin typeface="Arial"/>
                <a:cs typeface="Arial"/>
              </a:rPr>
              <a:t>so</a:t>
            </a:r>
            <a:r>
              <a:rPr sz="2500" spc="-37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by</a:t>
            </a:r>
            <a:r>
              <a:rPr sz="2500" spc="-235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comparing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members  </a:t>
            </a:r>
            <a:r>
              <a:rPr sz="2500" spc="-85" dirty="0">
                <a:latin typeface="Arial"/>
                <a:cs typeface="Arial"/>
              </a:rPr>
              <a:t>individually.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75920" y="1643329"/>
            <a:ext cx="906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1375" algn="l"/>
              </a:tabLst>
            </a:pPr>
            <a:r>
              <a:rPr sz="4000" spc="-250" dirty="0">
                <a:latin typeface="Arial"/>
                <a:cs typeface="Arial"/>
              </a:rPr>
              <a:t>C</a:t>
            </a:r>
            <a:r>
              <a:rPr sz="4000" spc="-245" dirty="0">
                <a:latin typeface="Arial"/>
                <a:cs typeface="Arial"/>
              </a:rPr>
              <a:t>op</a:t>
            </a:r>
            <a:r>
              <a:rPr sz="4000" spc="-240" dirty="0">
                <a:latin typeface="Arial"/>
                <a:cs typeface="Arial"/>
              </a:rPr>
              <a:t>y</a:t>
            </a:r>
            <a:r>
              <a:rPr sz="4000" spc="-245" dirty="0">
                <a:latin typeface="Arial"/>
                <a:cs typeface="Arial"/>
              </a:rPr>
              <a:t>in</a:t>
            </a:r>
            <a:r>
              <a:rPr sz="4000" spc="-5" dirty="0">
                <a:latin typeface="Arial"/>
                <a:cs typeface="Arial"/>
              </a:rPr>
              <a:t>g</a:t>
            </a:r>
            <a:r>
              <a:rPr sz="4000" spc="-475" dirty="0">
                <a:latin typeface="Arial"/>
                <a:cs typeface="Arial"/>
              </a:rPr>
              <a:t> </a:t>
            </a:r>
            <a:r>
              <a:rPr sz="4000" spc="-200" dirty="0">
                <a:latin typeface="Arial"/>
                <a:cs typeface="Arial"/>
              </a:rPr>
              <a:t>an</a:t>
            </a:r>
            <a:r>
              <a:rPr sz="4000" spc="-5" dirty="0">
                <a:latin typeface="Arial"/>
                <a:cs typeface="Arial"/>
              </a:rPr>
              <a:t>d</a:t>
            </a:r>
            <a:r>
              <a:rPr sz="4000" spc="-370" dirty="0">
                <a:latin typeface="Arial"/>
                <a:cs typeface="Arial"/>
              </a:rPr>
              <a:t> </a:t>
            </a:r>
            <a:r>
              <a:rPr sz="4000" spc="-220" dirty="0">
                <a:latin typeface="Arial"/>
                <a:cs typeface="Arial"/>
              </a:rPr>
              <a:t>C</a:t>
            </a:r>
            <a:r>
              <a:rPr sz="4000" spc="-215" dirty="0">
                <a:latin typeface="Arial"/>
                <a:cs typeface="Arial"/>
              </a:rPr>
              <a:t>o</a:t>
            </a:r>
            <a:r>
              <a:rPr sz="4000" spc="-220" dirty="0">
                <a:latin typeface="Arial"/>
                <a:cs typeface="Arial"/>
              </a:rPr>
              <a:t>m</a:t>
            </a:r>
            <a:r>
              <a:rPr sz="4000" spc="-215" dirty="0">
                <a:latin typeface="Arial"/>
                <a:cs typeface="Arial"/>
              </a:rPr>
              <a:t>pa</a:t>
            </a:r>
            <a:r>
              <a:rPr sz="4000" spc="-210" dirty="0">
                <a:latin typeface="Arial"/>
                <a:cs typeface="Arial"/>
              </a:rPr>
              <a:t>ri</a:t>
            </a:r>
            <a:r>
              <a:rPr sz="4000" spc="-215" dirty="0">
                <a:latin typeface="Arial"/>
                <a:cs typeface="Arial"/>
              </a:rPr>
              <a:t>n</a:t>
            </a:r>
            <a:r>
              <a:rPr sz="4000" spc="-5" dirty="0">
                <a:latin typeface="Arial"/>
                <a:cs typeface="Arial"/>
              </a:rPr>
              <a:t>g</a:t>
            </a:r>
            <a:r>
              <a:rPr sz="4000" spc="-415" dirty="0">
                <a:latin typeface="Arial"/>
                <a:cs typeface="Arial"/>
              </a:rPr>
              <a:t> </a:t>
            </a:r>
            <a:r>
              <a:rPr sz="4000" spc="-145" dirty="0">
                <a:latin typeface="Arial"/>
                <a:cs typeface="Arial"/>
              </a:rPr>
              <a:t>S</a:t>
            </a:r>
            <a:r>
              <a:rPr sz="4000" spc="-130" dirty="0">
                <a:latin typeface="Arial"/>
                <a:cs typeface="Arial"/>
              </a:rPr>
              <a:t>t</a:t>
            </a:r>
            <a:r>
              <a:rPr sz="4000" spc="-140" dirty="0">
                <a:latin typeface="Arial"/>
                <a:cs typeface="Arial"/>
              </a:rPr>
              <a:t>r</a:t>
            </a:r>
            <a:r>
              <a:rPr sz="4000" spc="-145" dirty="0">
                <a:latin typeface="Arial"/>
                <a:cs typeface="Arial"/>
              </a:rPr>
              <a:t>u</a:t>
            </a:r>
            <a:r>
              <a:rPr sz="4000" spc="-135" dirty="0">
                <a:latin typeface="Arial"/>
                <a:cs typeface="Arial"/>
              </a:rPr>
              <a:t>c</a:t>
            </a:r>
            <a:r>
              <a:rPr sz="4000" spc="-130" dirty="0">
                <a:latin typeface="Arial"/>
                <a:cs typeface="Arial"/>
              </a:rPr>
              <a:t>t</a:t>
            </a:r>
            <a:r>
              <a:rPr sz="4000" spc="-145" dirty="0">
                <a:latin typeface="Arial"/>
                <a:cs typeface="Arial"/>
              </a:rPr>
              <a:t>u</a:t>
            </a:r>
            <a:r>
              <a:rPr sz="4000" spc="-140" dirty="0">
                <a:latin typeface="Arial"/>
                <a:cs typeface="Arial"/>
              </a:rPr>
              <a:t>r</a:t>
            </a:r>
            <a:r>
              <a:rPr sz="4000" spc="-5" dirty="0">
                <a:latin typeface="Arial"/>
                <a:cs typeface="Arial"/>
              </a:rPr>
              <a:t>e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525" dirty="0">
                <a:latin typeface="Arial"/>
                <a:cs typeface="Arial"/>
              </a:rPr>
              <a:t>V</a:t>
            </a:r>
            <a:r>
              <a:rPr sz="4000" spc="-225" dirty="0">
                <a:latin typeface="Arial"/>
                <a:cs typeface="Arial"/>
              </a:rPr>
              <a:t>ariable</a:t>
            </a:r>
            <a:r>
              <a:rPr sz="4000" spc="-5" dirty="0"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2320" y="980643"/>
            <a:ext cx="1277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5885" y="2385186"/>
            <a:ext cx="3812540" cy="3469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95"/>
              </a:spcBef>
            </a:pPr>
            <a:r>
              <a:rPr sz="2200" spc="-160" dirty="0">
                <a:latin typeface="Arial"/>
                <a:cs typeface="Arial"/>
              </a:rPr>
              <a:t>structstudent</a:t>
            </a:r>
            <a:endParaRPr sz="2200">
              <a:latin typeface="Arial"/>
              <a:cs typeface="Arial"/>
            </a:endParaRPr>
          </a:p>
          <a:p>
            <a:pPr marL="63754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sz="2000" b="1" spc="-120" dirty="0">
                <a:latin typeface="Trebuchet MS"/>
                <a:cs typeface="Trebuchet MS"/>
              </a:rPr>
              <a:t>char</a:t>
            </a:r>
            <a:r>
              <a:rPr sz="2000" b="1" spc="-370" dirty="0">
                <a:latin typeface="Trebuchet MS"/>
                <a:cs typeface="Trebuchet MS"/>
              </a:rPr>
              <a:t> </a:t>
            </a:r>
            <a:r>
              <a:rPr sz="2000" b="1" spc="-145" dirty="0">
                <a:latin typeface="Trebuchet MS"/>
                <a:cs typeface="Trebuchet MS"/>
              </a:rPr>
              <a:t>name[20];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b="1" spc="-90" dirty="0">
                <a:latin typeface="Trebuchet MS"/>
                <a:cs typeface="Trebuchet MS"/>
              </a:rPr>
              <a:t>int</a:t>
            </a:r>
            <a:r>
              <a:rPr sz="2000" b="1" spc="-335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roll;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b="1" spc="-210" dirty="0">
                <a:latin typeface="Trebuchet MS"/>
                <a:cs typeface="Trebuchet MS"/>
              </a:rPr>
              <a:t>};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80" dirty="0">
                <a:latin typeface="Trebuchet MS"/>
                <a:cs typeface="Trebuchet MS"/>
              </a:rPr>
              <a:t>void</a:t>
            </a:r>
            <a:r>
              <a:rPr sz="2000" b="1" spc="-310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main()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{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125" dirty="0">
                <a:latin typeface="Trebuchet MS"/>
                <a:cs typeface="Trebuchet MS"/>
              </a:rPr>
              <a:t>struct</a:t>
            </a:r>
            <a:r>
              <a:rPr sz="2000" b="1" spc="-265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student</a:t>
            </a:r>
            <a:r>
              <a:rPr sz="2000" b="1" spc="-285" dirty="0">
                <a:latin typeface="Trebuchet MS"/>
                <a:cs typeface="Trebuchet MS"/>
              </a:rPr>
              <a:t> </a:t>
            </a:r>
            <a:r>
              <a:rPr sz="2000" b="1" spc="-150" dirty="0">
                <a:latin typeface="Trebuchet MS"/>
                <a:cs typeface="Trebuchet MS"/>
              </a:rPr>
              <a:t>student1={“ABC",</a:t>
            </a:r>
            <a:r>
              <a:rPr sz="2000" b="1" spc="-245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4,</a:t>
            </a:r>
            <a:r>
              <a:rPr sz="2000" b="1" spc="-409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};</a:t>
            </a:r>
            <a:endParaRPr sz="2000">
              <a:latin typeface="Trebuchet MS"/>
              <a:cs typeface="Trebuchet MS"/>
            </a:endParaRPr>
          </a:p>
          <a:p>
            <a:pPr marL="12700" marR="1287145">
              <a:lnSpc>
                <a:spcPct val="100000"/>
              </a:lnSpc>
            </a:pPr>
            <a:r>
              <a:rPr sz="2000" b="1" spc="-125" dirty="0">
                <a:latin typeface="Trebuchet MS"/>
                <a:cs typeface="Trebuchet MS"/>
              </a:rPr>
              <a:t>struct </a:t>
            </a:r>
            <a:r>
              <a:rPr sz="2000" b="1" spc="-105" dirty="0">
                <a:latin typeface="Trebuchet MS"/>
                <a:cs typeface="Trebuchet MS"/>
              </a:rPr>
              <a:t>student</a:t>
            </a:r>
            <a:r>
              <a:rPr sz="2000" b="1" spc="-500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student2;  </a:t>
            </a:r>
            <a:r>
              <a:rPr sz="2000" b="1" spc="-145" dirty="0">
                <a:latin typeface="Trebuchet MS"/>
                <a:cs typeface="Trebuchet MS"/>
              </a:rPr>
              <a:t>clrscr();  </a:t>
            </a:r>
            <a:r>
              <a:rPr sz="2000" b="1" spc="-135" dirty="0">
                <a:latin typeface="Trebuchet MS"/>
                <a:cs typeface="Trebuchet MS"/>
              </a:rPr>
              <a:t>student2=student1;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1106" y="2523489"/>
            <a:ext cx="4475480" cy="398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745">
              <a:lnSpc>
                <a:spcPct val="100000"/>
              </a:lnSpc>
              <a:spcBef>
                <a:spcPts val="95"/>
              </a:spcBef>
            </a:pPr>
            <a:r>
              <a:rPr sz="2200" b="1" spc="-100" dirty="0">
                <a:latin typeface="Trebuchet MS"/>
                <a:cs typeface="Trebuchet MS"/>
              </a:rPr>
              <a:t>printf("\nStudent2.name=%s",  </a:t>
            </a:r>
            <a:r>
              <a:rPr sz="2200" b="1" spc="-140" dirty="0">
                <a:latin typeface="Trebuchet MS"/>
                <a:cs typeface="Trebuchet MS"/>
              </a:rPr>
              <a:t>student2.name);  </a:t>
            </a:r>
            <a:r>
              <a:rPr sz="2200" b="1" spc="-100" dirty="0">
                <a:latin typeface="Trebuchet MS"/>
                <a:cs typeface="Trebuchet MS"/>
              </a:rPr>
              <a:t>printf("\nStudent2.roll=%d",  </a:t>
            </a:r>
            <a:r>
              <a:rPr sz="2200" b="1" spc="-135" dirty="0">
                <a:latin typeface="Trebuchet MS"/>
                <a:cs typeface="Trebuchet MS"/>
              </a:rPr>
              <a:t>student2.roll);  </a:t>
            </a:r>
            <a:r>
              <a:rPr sz="2200" b="1" spc="-140" dirty="0">
                <a:latin typeface="Trebuchet MS"/>
                <a:cs typeface="Trebuchet MS"/>
              </a:rPr>
              <a:t>if(strcmp(student1.name,student2.na  </a:t>
            </a:r>
            <a:r>
              <a:rPr sz="2200" b="1" spc="-130" dirty="0">
                <a:latin typeface="Trebuchet MS"/>
                <a:cs typeface="Trebuchet MS"/>
              </a:rPr>
              <a:t>me)==0</a:t>
            </a:r>
            <a:r>
              <a:rPr sz="2200" b="1" spc="-290" dirty="0">
                <a:latin typeface="Trebuchet MS"/>
                <a:cs typeface="Trebuchet MS"/>
              </a:rPr>
              <a:t> </a:t>
            </a:r>
            <a:r>
              <a:rPr sz="2200" b="1" spc="-20" dirty="0">
                <a:latin typeface="Trebuchet MS"/>
                <a:cs typeface="Trebuchet MS"/>
              </a:rPr>
              <a:t>&amp;&amp;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ts val="2105"/>
              </a:lnSpc>
            </a:pPr>
            <a:r>
              <a:rPr sz="2200" b="1" spc="-140" dirty="0">
                <a:latin typeface="Trebuchet MS"/>
                <a:cs typeface="Trebuchet MS"/>
              </a:rPr>
              <a:t>(student1.roll==student2.roll))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200" b="1" spc="-5" dirty="0"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</a:pPr>
            <a:r>
              <a:rPr sz="2200" b="1" spc="-60" dirty="0">
                <a:latin typeface="Trebuchet MS"/>
                <a:cs typeface="Trebuchet MS"/>
              </a:rPr>
              <a:t>printf("\n\n </a:t>
            </a:r>
            <a:r>
              <a:rPr sz="2200" b="1" spc="-120" dirty="0">
                <a:latin typeface="Trebuchet MS"/>
                <a:cs typeface="Trebuchet MS"/>
              </a:rPr>
              <a:t>student1 </a:t>
            </a:r>
            <a:r>
              <a:rPr sz="2200" b="1" spc="-80" dirty="0">
                <a:latin typeface="Trebuchet MS"/>
                <a:cs typeface="Trebuchet MS"/>
              </a:rPr>
              <a:t>and</a:t>
            </a:r>
            <a:r>
              <a:rPr sz="2200" b="1" spc="-390" dirty="0">
                <a:latin typeface="Trebuchet MS"/>
                <a:cs typeface="Trebuchet MS"/>
              </a:rPr>
              <a:t> </a:t>
            </a:r>
            <a:r>
              <a:rPr sz="2200" b="1" spc="-120" dirty="0">
                <a:latin typeface="Trebuchet MS"/>
                <a:cs typeface="Trebuchet MS"/>
              </a:rPr>
              <a:t>student2  </a:t>
            </a:r>
            <a:r>
              <a:rPr sz="2200" b="1" spc="-105" dirty="0">
                <a:latin typeface="Trebuchet MS"/>
                <a:cs typeface="Trebuchet MS"/>
              </a:rPr>
              <a:t>are</a:t>
            </a:r>
            <a:r>
              <a:rPr sz="2200" b="1" spc="-459" dirty="0">
                <a:latin typeface="Trebuchet MS"/>
                <a:cs typeface="Trebuchet MS"/>
              </a:rPr>
              <a:t> </a:t>
            </a:r>
            <a:r>
              <a:rPr sz="2200" b="1" spc="-100" dirty="0">
                <a:latin typeface="Trebuchet MS"/>
                <a:cs typeface="Trebuchet MS"/>
              </a:rPr>
              <a:t>same.");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200" b="1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b="1" spc="-145" dirty="0">
                <a:latin typeface="Trebuchet MS"/>
                <a:cs typeface="Trebuchet MS"/>
              </a:rPr>
              <a:t>getch();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1106" y="6478625"/>
            <a:ext cx="146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1846" y="642315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878787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1769" y="1127886"/>
            <a:ext cx="32308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FF0000"/>
                </a:solidFill>
                <a:latin typeface="Trebuchet MS"/>
                <a:cs typeface="Trebuchet MS"/>
              </a:rPr>
              <a:t>Here,</a:t>
            </a:r>
            <a:r>
              <a:rPr sz="1800" b="1" spc="-2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FF0000"/>
                </a:solidFill>
                <a:latin typeface="Trebuchet MS"/>
                <a:cs typeface="Trebuchet MS"/>
              </a:rPr>
              <a:t>structure</a:t>
            </a:r>
            <a:r>
              <a:rPr sz="1800" b="1" spc="-2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sz="1800" b="1" spc="-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-90" dirty="0">
                <a:solidFill>
                  <a:srgbClr val="FF0000"/>
                </a:solidFill>
                <a:latin typeface="Trebuchet MS"/>
                <a:cs typeface="Trebuchet MS"/>
              </a:rPr>
              <a:t>beendeclared  </a:t>
            </a:r>
            <a:r>
              <a:rPr sz="1800" b="1" spc="-65" dirty="0">
                <a:solidFill>
                  <a:srgbClr val="FF0000"/>
                </a:solidFill>
                <a:latin typeface="Trebuchet MS"/>
                <a:cs typeface="Trebuchet MS"/>
              </a:rPr>
              <a:t>global </a:t>
            </a:r>
            <a:r>
              <a:rPr sz="1800" b="1" spc="-110" dirty="0">
                <a:solidFill>
                  <a:srgbClr val="FF0000"/>
                </a:solidFill>
                <a:latin typeface="Trebuchet MS"/>
                <a:cs typeface="Trebuchet MS"/>
              </a:rPr>
              <a:t>i.e. </a:t>
            </a:r>
            <a:r>
              <a:rPr sz="1800" b="1" spc="-75" dirty="0">
                <a:solidFill>
                  <a:srgbClr val="FF0000"/>
                </a:solidFill>
                <a:latin typeface="Trebuchet MS"/>
                <a:cs typeface="Trebuchet MS"/>
              </a:rPr>
              <a:t>outside </a:t>
            </a:r>
            <a:r>
              <a:rPr sz="1800" b="1" spc="-40" dirty="0">
                <a:solidFill>
                  <a:srgbClr val="FF0000"/>
                </a:solidFill>
                <a:latin typeface="Trebuchet MS"/>
                <a:cs typeface="Trebuchet MS"/>
              </a:rPr>
              <a:t>of </a:t>
            </a:r>
            <a:r>
              <a:rPr sz="1800" b="1" spc="-80" dirty="0">
                <a:solidFill>
                  <a:srgbClr val="FF0000"/>
                </a:solidFill>
                <a:latin typeface="Trebuchet MS"/>
                <a:cs typeface="Trebuchet MS"/>
              </a:rPr>
              <a:t>main()  </a:t>
            </a:r>
            <a:r>
              <a:rPr sz="1800" b="1" spc="-100" dirty="0">
                <a:solidFill>
                  <a:srgbClr val="FF0000"/>
                </a:solidFill>
                <a:latin typeface="Trebuchet MS"/>
                <a:cs typeface="Trebuchet MS"/>
              </a:rPr>
              <a:t>function. </a:t>
            </a:r>
            <a:r>
              <a:rPr sz="1800" b="1" spc="-135" dirty="0">
                <a:solidFill>
                  <a:srgbClr val="FF0000"/>
                </a:solidFill>
                <a:latin typeface="Trebuchet MS"/>
                <a:cs typeface="Trebuchet MS"/>
              </a:rPr>
              <a:t>Now, </a:t>
            </a:r>
            <a:r>
              <a:rPr sz="1800" b="1" spc="-75" dirty="0">
                <a:solidFill>
                  <a:srgbClr val="FF0000"/>
                </a:solidFill>
                <a:latin typeface="Trebuchet MS"/>
                <a:cs typeface="Trebuchet MS"/>
              </a:rPr>
              <a:t>any </a:t>
            </a:r>
            <a:r>
              <a:rPr sz="1800" b="1" spc="-90" dirty="0">
                <a:solidFill>
                  <a:srgbClr val="FF0000"/>
                </a:solidFill>
                <a:latin typeface="Trebuchet MS"/>
                <a:cs typeface="Trebuchet MS"/>
              </a:rPr>
              <a:t>function </a:t>
            </a:r>
            <a:r>
              <a:rPr sz="1800" b="1" spc="-75" dirty="0">
                <a:solidFill>
                  <a:srgbClr val="FF0000"/>
                </a:solidFill>
                <a:latin typeface="Trebuchet MS"/>
                <a:cs typeface="Trebuchet MS"/>
              </a:rPr>
              <a:t>can  </a:t>
            </a:r>
            <a:r>
              <a:rPr sz="1800" b="1" spc="-95" dirty="0">
                <a:solidFill>
                  <a:srgbClr val="FF0000"/>
                </a:solidFill>
                <a:latin typeface="Trebuchet MS"/>
                <a:cs typeface="Trebuchet MS"/>
              </a:rPr>
              <a:t>access </a:t>
            </a:r>
            <a:r>
              <a:rPr sz="1800" b="1" spc="-50" dirty="0">
                <a:solidFill>
                  <a:srgbClr val="FF0000"/>
                </a:solidFill>
                <a:latin typeface="Trebuchet MS"/>
                <a:cs typeface="Trebuchet MS"/>
              </a:rPr>
              <a:t>it </a:t>
            </a:r>
            <a:r>
              <a:rPr sz="1800" b="1" spc="-55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1800" b="1" spc="-114" dirty="0">
                <a:solidFill>
                  <a:srgbClr val="FF0000"/>
                </a:solidFill>
                <a:latin typeface="Trebuchet MS"/>
                <a:cs typeface="Trebuchet MS"/>
              </a:rPr>
              <a:t>create </a:t>
            </a:r>
            <a:r>
              <a:rPr sz="1800" b="1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800" b="1" spc="-100" dirty="0">
                <a:solidFill>
                  <a:srgbClr val="FF0000"/>
                </a:solidFill>
                <a:latin typeface="Trebuchet MS"/>
                <a:cs typeface="Trebuchet MS"/>
              </a:rPr>
              <a:t>structure  variable.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658" y="90932"/>
            <a:ext cx="872045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252984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1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253365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224154">
              <a:lnSpc>
                <a:spcPct val="100000"/>
              </a:lnSpc>
              <a:spcBef>
                <a:spcPts val="1400"/>
              </a:spcBef>
            </a:pPr>
            <a:r>
              <a:rPr sz="4000" spc="-135" dirty="0">
                <a:latin typeface="Arial"/>
                <a:cs typeface="Arial"/>
              </a:rPr>
              <a:t>How</a:t>
            </a:r>
            <a:r>
              <a:rPr sz="4000" spc="-370" dirty="0">
                <a:latin typeface="Arial"/>
                <a:cs typeface="Arial"/>
              </a:rPr>
              <a:t> </a:t>
            </a:r>
            <a:r>
              <a:rPr sz="4000" spc="-80" dirty="0">
                <a:latin typeface="Arial"/>
                <a:cs typeface="Arial"/>
              </a:rPr>
              <a:t>structure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-135" dirty="0">
                <a:latin typeface="Arial"/>
                <a:cs typeface="Arial"/>
              </a:rPr>
              <a:t>elements</a:t>
            </a:r>
            <a:r>
              <a:rPr sz="4000" spc="-310" dirty="0">
                <a:latin typeface="Arial"/>
                <a:cs typeface="Arial"/>
              </a:rPr>
              <a:t> </a:t>
            </a:r>
            <a:r>
              <a:rPr sz="4000" spc="-125" dirty="0">
                <a:latin typeface="Arial"/>
                <a:cs typeface="Arial"/>
              </a:rPr>
              <a:t>are</a:t>
            </a:r>
            <a:r>
              <a:rPr sz="4000" spc="-660" dirty="0">
                <a:latin typeface="Arial"/>
                <a:cs typeface="Arial"/>
              </a:rPr>
              <a:t> </a:t>
            </a:r>
            <a:r>
              <a:rPr sz="4000" spc="-150" dirty="0">
                <a:latin typeface="Arial"/>
                <a:cs typeface="Arial"/>
              </a:rPr>
              <a:t>stored?</a:t>
            </a:r>
            <a:endParaRPr sz="4000">
              <a:latin typeface="Arial"/>
              <a:cs typeface="Arial"/>
            </a:endParaRPr>
          </a:p>
          <a:p>
            <a:pPr marL="355600" marR="5080" indent="-342900">
              <a:lnSpc>
                <a:spcPts val="2890"/>
              </a:lnSpc>
              <a:spcBef>
                <a:spcPts val="1870"/>
              </a:spcBef>
              <a:buChar char="•"/>
              <a:tabLst>
                <a:tab pos="354965" algn="l"/>
                <a:tab pos="355600" algn="l"/>
                <a:tab pos="1136015" algn="l"/>
                <a:tab pos="2769870" algn="l"/>
                <a:tab pos="3293745" algn="l"/>
                <a:tab pos="3681095" algn="l"/>
                <a:tab pos="5296535" algn="l"/>
                <a:tab pos="6002655" algn="l"/>
                <a:tab pos="7233920" algn="l"/>
                <a:tab pos="8421370" algn="l"/>
              </a:tabLst>
            </a:pPr>
            <a:r>
              <a:rPr sz="3000" spc="-215" dirty="0">
                <a:latin typeface="Arial"/>
                <a:cs typeface="Arial"/>
              </a:rPr>
              <a:t>T</a:t>
            </a:r>
            <a:r>
              <a:rPr sz="3000" spc="-225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25" dirty="0">
                <a:latin typeface="Arial"/>
                <a:cs typeface="Arial"/>
              </a:rPr>
              <a:t>e</a:t>
            </a:r>
            <a:r>
              <a:rPr sz="3000" spc="-120" dirty="0">
                <a:latin typeface="Arial"/>
                <a:cs typeface="Arial"/>
              </a:rPr>
              <a:t>l</a:t>
            </a:r>
            <a:r>
              <a:rPr sz="3000" spc="-125" dirty="0">
                <a:latin typeface="Arial"/>
                <a:cs typeface="Arial"/>
              </a:rPr>
              <a:t>e</a:t>
            </a:r>
            <a:r>
              <a:rPr sz="3000" spc="-114" dirty="0">
                <a:latin typeface="Arial"/>
                <a:cs typeface="Arial"/>
              </a:rPr>
              <a:t>m</a:t>
            </a:r>
            <a:r>
              <a:rPr sz="3000" spc="-125" dirty="0">
                <a:latin typeface="Arial"/>
                <a:cs typeface="Arial"/>
              </a:rPr>
              <a:t>en</a:t>
            </a:r>
            <a:r>
              <a:rPr sz="3000" spc="-114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s	of	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60" dirty="0">
                <a:latin typeface="Arial"/>
                <a:cs typeface="Arial"/>
              </a:rPr>
              <a:t>s</a:t>
            </a:r>
            <a:r>
              <a:rPr sz="3000" spc="-70" dirty="0">
                <a:latin typeface="Arial"/>
                <a:cs typeface="Arial"/>
              </a:rPr>
              <a:t>t</a:t>
            </a:r>
            <a:r>
              <a:rPr sz="3000" spc="-65" dirty="0">
                <a:latin typeface="Arial"/>
                <a:cs typeface="Arial"/>
              </a:rPr>
              <a:t>ru</a:t>
            </a:r>
            <a:r>
              <a:rPr sz="3000" spc="-60" dirty="0">
                <a:latin typeface="Arial"/>
                <a:cs typeface="Arial"/>
              </a:rPr>
              <a:t>c</a:t>
            </a:r>
            <a:r>
              <a:rPr sz="3000" spc="-70" dirty="0">
                <a:latin typeface="Arial"/>
                <a:cs typeface="Arial"/>
              </a:rPr>
              <a:t>t</a:t>
            </a:r>
            <a:r>
              <a:rPr sz="3000" spc="-80" dirty="0">
                <a:latin typeface="Arial"/>
                <a:cs typeface="Arial"/>
              </a:rPr>
              <a:t>u</a:t>
            </a:r>
            <a:r>
              <a:rPr sz="3000" spc="-65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40" dirty="0">
                <a:latin typeface="Arial"/>
                <a:cs typeface="Arial"/>
              </a:rPr>
              <a:t>a</a:t>
            </a:r>
            <a:r>
              <a:rPr sz="3000" spc="-135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200" dirty="0">
                <a:latin typeface="Arial"/>
                <a:cs typeface="Arial"/>
              </a:rPr>
              <a:t>a</a:t>
            </a:r>
            <a:r>
              <a:rPr sz="3000" spc="-195" dirty="0">
                <a:latin typeface="Arial"/>
                <a:cs typeface="Arial"/>
              </a:rPr>
              <a:t>l</a:t>
            </a:r>
            <a:r>
              <a:rPr sz="3000" spc="-180" dirty="0">
                <a:latin typeface="Arial"/>
                <a:cs typeface="Arial"/>
              </a:rPr>
              <a:t>w</a:t>
            </a:r>
            <a:r>
              <a:rPr sz="3000" spc="-185" dirty="0">
                <a:latin typeface="Arial"/>
                <a:cs typeface="Arial"/>
              </a:rPr>
              <a:t>a</a:t>
            </a:r>
            <a:r>
              <a:rPr sz="3000" spc="-180" dirty="0">
                <a:latin typeface="Arial"/>
                <a:cs typeface="Arial"/>
              </a:rPr>
              <a:t>y</a:t>
            </a:r>
            <a:r>
              <a:rPr sz="3000" dirty="0">
                <a:latin typeface="Arial"/>
                <a:cs typeface="Arial"/>
              </a:rPr>
              <a:t>s	</a:t>
            </a:r>
            <a:r>
              <a:rPr sz="3000" spc="-100" dirty="0">
                <a:latin typeface="Arial"/>
                <a:cs typeface="Arial"/>
              </a:rPr>
              <a:t>s</a:t>
            </a:r>
            <a:r>
              <a:rPr sz="3000" spc="-105" dirty="0">
                <a:latin typeface="Arial"/>
                <a:cs typeface="Arial"/>
              </a:rPr>
              <a:t>t</a:t>
            </a:r>
            <a:r>
              <a:rPr sz="3000" spc="-114" dirty="0">
                <a:latin typeface="Arial"/>
                <a:cs typeface="Arial"/>
              </a:rPr>
              <a:t>o</a:t>
            </a:r>
            <a:r>
              <a:rPr sz="3000" spc="-100" dirty="0">
                <a:latin typeface="Arial"/>
                <a:cs typeface="Arial"/>
              </a:rPr>
              <a:t>r</a:t>
            </a:r>
            <a:r>
              <a:rPr sz="3000" spc="-114" dirty="0">
                <a:latin typeface="Arial"/>
                <a:cs typeface="Arial"/>
              </a:rPr>
              <a:t>e</a:t>
            </a:r>
            <a:r>
              <a:rPr sz="3000" spc="-5" dirty="0">
                <a:latin typeface="Arial"/>
                <a:cs typeface="Arial"/>
              </a:rPr>
              <a:t>d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50" dirty="0">
                <a:latin typeface="Arial"/>
                <a:cs typeface="Arial"/>
              </a:rPr>
              <a:t>in  </a:t>
            </a:r>
            <a:r>
              <a:rPr sz="3000" spc="-85" dirty="0">
                <a:latin typeface="Arial"/>
                <a:cs typeface="Arial"/>
              </a:rPr>
              <a:t>memory</a:t>
            </a:r>
            <a:r>
              <a:rPr sz="3000" spc="-31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locations.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82327" y="2283967"/>
            <a:ext cx="1734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>
                <a:latin typeface="Arial"/>
                <a:cs typeface="Arial"/>
              </a:rPr>
              <a:t>contiguous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658" y="3108147"/>
            <a:ext cx="10850245" cy="27698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23495" indent="-342900" algn="just">
              <a:lnSpc>
                <a:spcPts val="291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 </a:t>
            </a:r>
            <a:r>
              <a:rPr sz="3000" spc="-65" dirty="0">
                <a:latin typeface="Arial"/>
                <a:cs typeface="Arial"/>
              </a:rPr>
              <a:t>structure </a:t>
            </a:r>
            <a:r>
              <a:rPr sz="3000" spc="-95" dirty="0">
                <a:latin typeface="Arial"/>
                <a:cs typeface="Arial"/>
              </a:rPr>
              <a:t>variable </a:t>
            </a:r>
            <a:r>
              <a:rPr sz="3000" spc="-150" dirty="0">
                <a:latin typeface="Arial"/>
                <a:cs typeface="Arial"/>
              </a:rPr>
              <a:t>reserves </a:t>
            </a:r>
            <a:r>
              <a:rPr sz="3000" spc="-85" dirty="0">
                <a:latin typeface="Arial"/>
                <a:cs typeface="Arial"/>
              </a:rPr>
              <a:t>number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100" dirty="0">
                <a:latin typeface="Arial"/>
                <a:cs typeface="Arial"/>
              </a:rPr>
              <a:t>bytes equal </a:t>
            </a:r>
            <a:r>
              <a:rPr sz="3000" spc="20" dirty="0">
                <a:latin typeface="Arial"/>
                <a:cs typeface="Arial"/>
              </a:rPr>
              <a:t>to </a:t>
            </a:r>
            <a:r>
              <a:rPr sz="3000" spc="-125" dirty="0">
                <a:latin typeface="Arial"/>
                <a:cs typeface="Arial"/>
              </a:rPr>
              <a:t>sum </a:t>
            </a:r>
            <a:r>
              <a:rPr sz="3000" dirty="0">
                <a:latin typeface="Arial"/>
                <a:cs typeface="Arial"/>
              </a:rPr>
              <a:t>of  </a:t>
            </a:r>
            <a:r>
              <a:rPr sz="3000" spc="-100" dirty="0">
                <a:latin typeface="Arial"/>
                <a:cs typeface="Arial"/>
              </a:rPr>
              <a:t>bytes </a:t>
            </a:r>
            <a:r>
              <a:rPr sz="3000" spc="-125" dirty="0">
                <a:latin typeface="Arial"/>
                <a:cs typeface="Arial"/>
              </a:rPr>
              <a:t>needed </a:t>
            </a:r>
            <a:r>
              <a:rPr sz="3000" spc="15" dirty="0">
                <a:latin typeface="Arial"/>
                <a:cs typeface="Arial"/>
              </a:rPr>
              <a:t>to </a:t>
            </a:r>
            <a:r>
              <a:rPr sz="3000" spc="-150" dirty="0">
                <a:latin typeface="Arial"/>
                <a:cs typeface="Arial"/>
              </a:rPr>
              <a:t>each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45" dirty="0">
                <a:latin typeface="Arial"/>
                <a:cs typeface="Arial"/>
              </a:rPr>
              <a:t>its</a:t>
            </a:r>
            <a:r>
              <a:rPr sz="3000" spc="5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members.</a:t>
            </a:r>
            <a:endParaRPr sz="30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10"/>
              </a:spcBef>
              <a:buChar char="•"/>
              <a:tabLst>
                <a:tab pos="355600" algn="l"/>
              </a:tabLst>
            </a:pPr>
            <a:r>
              <a:rPr sz="3000" spc="-110" dirty="0">
                <a:latin typeface="Arial"/>
                <a:cs typeface="Arial"/>
              </a:rPr>
              <a:t>Computer </a:t>
            </a:r>
            <a:r>
              <a:rPr sz="3000" spc="-120" dirty="0">
                <a:latin typeface="Arial"/>
                <a:cs typeface="Arial"/>
              </a:rPr>
              <a:t>stores </a:t>
            </a:r>
            <a:r>
              <a:rPr sz="3000" spc="-90" dirty="0">
                <a:latin typeface="Arial"/>
                <a:cs typeface="Arial"/>
              </a:rPr>
              <a:t>structures </a:t>
            </a:r>
            <a:r>
              <a:rPr sz="3000" spc="-130" dirty="0">
                <a:latin typeface="Arial"/>
                <a:cs typeface="Arial"/>
              </a:rPr>
              <a:t>using </a:t>
            </a:r>
            <a:r>
              <a:rPr sz="3000" spc="-30" dirty="0">
                <a:latin typeface="Arial"/>
                <a:cs typeface="Arial"/>
              </a:rPr>
              <a:t>the </a:t>
            </a:r>
            <a:r>
              <a:rPr sz="3000" spc="-110" dirty="0">
                <a:latin typeface="Arial"/>
                <a:cs typeface="Arial"/>
              </a:rPr>
              <a:t>concept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“word</a:t>
            </a:r>
            <a:r>
              <a:rPr sz="3000" spc="-4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Arial"/>
                <a:cs typeface="Arial"/>
              </a:rPr>
              <a:t>boundary”</a:t>
            </a:r>
            <a:r>
              <a:rPr sz="3000" spc="-90" dirty="0">
                <a:latin typeface="Arial"/>
                <a:cs typeface="Arial"/>
              </a:rPr>
              <a:t>.  </a:t>
            </a:r>
            <a:r>
              <a:rPr sz="3000" spc="-50" dirty="0">
                <a:latin typeface="Arial"/>
                <a:cs typeface="Arial"/>
              </a:rPr>
              <a:t>In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80" dirty="0">
                <a:latin typeface="Arial"/>
                <a:cs typeface="Arial"/>
              </a:rPr>
              <a:t>computer </a:t>
            </a:r>
            <a:r>
              <a:rPr sz="3000" spc="5" dirty="0">
                <a:latin typeface="Arial"/>
                <a:cs typeface="Arial"/>
              </a:rPr>
              <a:t>with two </a:t>
            </a:r>
            <a:r>
              <a:rPr sz="3000" spc="-110" dirty="0">
                <a:latin typeface="Arial"/>
                <a:cs typeface="Arial"/>
              </a:rPr>
              <a:t>bytes </a:t>
            </a:r>
            <a:r>
              <a:rPr sz="3000" spc="-50" dirty="0">
                <a:latin typeface="Arial"/>
                <a:cs typeface="Arial"/>
              </a:rPr>
              <a:t>word </a:t>
            </a:r>
            <a:r>
              <a:rPr sz="3000" spc="-140" dirty="0">
                <a:latin typeface="Arial"/>
                <a:cs typeface="Arial"/>
              </a:rPr>
              <a:t>boundary, </a:t>
            </a:r>
            <a:r>
              <a:rPr sz="3000" spc="-25" dirty="0">
                <a:latin typeface="Arial"/>
                <a:cs typeface="Arial"/>
              </a:rPr>
              <a:t>the </a:t>
            </a:r>
            <a:r>
              <a:rPr sz="3000" spc="-60" dirty="0">
                <a:latin typeface="Arial"/>
                <a:cs typeface="Arial"/>
              </a:rPr>
              <a:t>structure  </a:t>
            </a:r>
            <a:r>
              <a:rPr sz="3000" spc="-125" dirty="0">
                <a:latin typeface="Arial"/>
                <a:cs typeface="Arial"/>
              </a:rPr>
              <a:t>variables </a:t>
            </a:r>
            <a:r>
              <a:rPr sz="3000" spc="-95" dirty="0">
                <a:latin typeface="Arial"/>
                <a:cs typeface="Arial"/>
              </a:rPr>
              <a:t>are </a:t>
            </a:r>
            <a:r>
              <a:rPr sz="3000" spc="-90" dirty="0">
                <a:latin typeface="Arial"/>
                <a:cs typeface="Arial"/>
              </a:rPr>
              <a:t>stored</a:t>
            </a:r>
            <a:r>
              <a:rPr sz="3000" spc="65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left </a:t>
            </a:r>
            <a:r>
              <a:rPr sz="3000" spc="-110" dirty="0">
                <a:latin typeface="Arial"/>
                <a:cs typeface="Arial"/>
              </a:rPr>
              <a:t>aligned </a:t>
            </a:r>
            <a:r>
              <a:rPr sz="3000" spc="-100" dirty="0">
                <a:latin typeface="Arial"/>
                <a:cs typeface="Arial"/>
              </a:rPr>
              <a:t>and </a:t>
            </a:r>
            <a:r>
              <a:rPr sz="3000" spc="-120" dirty="0">
                <a:latin typeface="Arial"/>
                <a:cs typeface="Arial"/>
              </a:rPr>
              <a:t>consecutively </a:t>
            </a:r>
            <a:r>
              <a:rPr sz="3000" spc="-90" dirty="0">
                <a:latin typeface="Arial"/>
                <a:cs typeface="Arial"/>
              </a:rPr>
              <a:t>one </a:t>
            </a:r>
            <a:r>
              <a:rPr sz="3000" spc="-30" dirty="0">
                <a:latin typeface="Arial"/>
                <a:cs typeface="Arial"/>
              </a:rPr>
              <a:t>after the  </a:t>
            </a:r>
            <a:r>
              <a:rPr sz="3000" spc="-35" dirty="0">
                <a:latin typeface="Arial"/>
                <a:cs typeface="Arial"/>
              </a:rPr>
              <a:t>other </a:t>
            </a:r>
            <a:r>
              <a:rPr sz="3000" spc="-10" dirty="0">
                <a:latin typeface="Arial"/>
                <a:cs typeface="Arial"/>
              </a:rPr>
              <a:t>(with </a:t>
            </a:r>
            <a:r>
              <a:rPr sz="3000" spc="-25" dirty="0">
                <a:latin typeface="Arial"/>
                <a:cs typeface="Arial"/>
              </a:rPr>
              <a:t>at </a:t>
            </a:r>
            <a:r>
              <a:rPr sz="3000" spc="-75" dirty="0">
                <a:latin typeface="Arial"/>
                <a:cs typeface="Arial"/>
              </a:rPr>
              <a:t>most </a:t>
            </a:r>
            <a:r>
              <a:rPr sz="3000" spc="-90" dirty="0">
                <a:latin typeface="Arial"/>
                <a:cs typeface="Arial"/>
              </a:rPr>
              <a:t>one </a:t>
            </a:r>
            <a:r>
              <a:rPr sz="3000" spc="-65" dirty="0">
                <a:latin typeface="Arial"/>
                <a:cs typeface="Arial"/>
              </a:rPr>
              <a:t>byte </a:t>
            </a:r>
            <a:r>
              <a:rPr sz="3000" spc="-120" dirty="0">
                <a:latin typeface="Arial"/>
                <a:cs typeface="Arial"/>
              </a:rPr>
              <a:t>unoccupied </a:t>
            </a:r>
            <a:r>
              <a:rPr sz="3000" spc="-25" dirty="0">
                <a:latin typeface="Arial"/>
                <a:cs typeface="Arial"/>
              </a:rPr>
              <a:t>in </a:t>
            </a:r>
            <a:r>
              <a:rPr sz="3000" spc="-90" dirty="0">
                <a:latin typeface="Arial"/>
                <a:cs typeface="Arial"/>
              </a:rPr>
              <a:t>between </a:t>
            </a:r>
            <a:r>
              <a:rPr sz="3000" spc="-40" dirty="0">
                <a:latin typeface="Arial"/>
                <a:cs typeface="Arial"/>
              </a:rPr>
              <a:t>them </a:t>
            </a:r>
            <a:r>
              <a:rPr sz="3000" spc="-145" dirty="0">
                <a:latin typeface="Arial"/>
                <a:cs typeface="Arial"/>
              </a:rPr>
              <a:t>ca</a:t>
            </a:r>
            <a:r>
              <a:rPr sz="3000" b="1" spc="-145" dirty="0">
                <a:latin typeface="Arial"/>
                <a:cs typeface="Arial"/>
              </a:rPr>
              <a:t>l </a:t>
            </a:r>
            <a:r>
              <a:rPr sz="3000" spc="-70" dirty="0">
                <a:latin typeface="Arial"/>
                <a:cs typeface="Arial"/>
              </a:rPr>
              <a:t>ed </a:t>
            </a:r>
            <a:r>
              <a:rPr sz="30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Arial"/>
                <a:cs typeface="Arial"/>
              </a:rPr>
              <a:t>slack</a:t>
            </a:r>
            <a:r>
              <a:rPr sz="3000" spc="-5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75" dirty="0">
                <a:solidFill>
                  <a:srgbClr val="FF0000"/>
                </a:solidFill>
                <a:latin typeface="Arial"/>
                <a:cs typeface="Arial"/>
              </a:rPr>
              <a:t>byte</a:t>
            </a:r>
            <a:r>
              <a:rPr sz="3000" spc="-75" dirty="0">
                <a:latin typeface="Arial"/>
                <a:cs typeface="Arial"/>
              </a:rPr>
              <a:t>).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0535" y="90932"/>
            <a:ext cx="8107680" cy="633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28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40970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41351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330200">
              <a:lnSpc>
                <a:spcPct val="100000"/>
              </a:lnSpc>
              <a:spcBef>
                <a:spcPts val="1630"/>
              </a:spcBef>
            </a:pPr>
            <a:r>
              <a:rPr sz="4000" spc="-135" dirty="0">
                <a:latin typeface="Arial"/>
                <a:cs typeface="Arial"/>
              </a:rPr>
              <a:t>How</a:t>
            </a:r>
            <a:r>
              <a:rPr sz="4000" spc="-370" dirty="0">
                <a:latin typeface="Arial"/>
                <a:cs typeface="Arial"/>
              </a:rPr>
              <a:t> </a:t>
            </a:r>
            <a:r>
              <a:rPr sz="4000" spc="-80" dirty="0">
                <a:latin typeface="Arial"/>
                <a:cs typeface="Arial"/>
              </a:rPr>
              <a:t>structure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-130" dirty="0">
                <a:latin typeface="Arial"/>
                <a:cs typeface="Arial"/>
              </a:rPr>
              <a:t>elements</a:t>
            </a:r>
            <a:r>
              <a:rPr sz="4000" spc="-325" dirty="0">
                <a:latin typeface="Arial"/>
                <a:cs typeface="Arial"/>
              </a:rPr>
              <a:t> </a:t>
            </a:r>
            <a:r>
              <a:rPr sz="4000" spc="-125" dirty="0">
                <a:latin typeface="Arial"/>
                <a:cs typeface="Arial"/>
              </a:rPr>
              <a:t>are</a:t>
            </a:r>
            <a:r>
              <a:rPr sz="4000" spc="-660" dirty="0">
                <a:latin typeface="Arial"/>
                <a:cs typeface="Arial"/>
              </a:rPr>
              <a:t> </a:t>
            </a:r>
            <a:r>
              <a:rPr sz="4000" spc="-150" dirty="0">
                <a:latin typeface="Arial"/>
                <a:cs typeface="Arial"/>
              </a:rPr>
              <a:t>stored?</a:t>
            </a:r>
            <a:endParaRPr sz="4000">
              <a:latin typeface="Arial"/>
              <a:cs typeface="Arial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615"/>
              </a:spcBef>
              <a:buChar char="•"/>
              <a:tabLst>
                <a:tab pos="355600" algn="l"/>
              </a:tabLst>
            </a:pPr>
            <a:r>
              <a:rPr sz="3200" spc="-114" dirty="0">
                <a:latin typeface="Arial"/>
                <a:cs typeface="Arial"/>
              </a:rPr>
              <a:t>When </a:t>
            </a:r>
            <a:r>
              <a:rPr sz="3200" spc="-55" dirty="0">
                <a:latin typeface="Arial"/>
                <a:cs typeface="Arial"/>
              </a:rPr>
              <a:t>we </a:t>
            </a:r>
            <a:r>
              <a:rPr sz="3200" spc="-125" dirty="0">
                <a:latin typeface="Arial"/>
                <a:cs typeface="Arial"/>
              </a:rPr>
              <a:t>declare </a:t>
            </a:r>
            <a:r>
              <a:rPr sz="3200" spc="-60" dirty="0">
                <a:latin typeface="Arial"/>
                <a:cs typeface="Arial"/>
              </a:rPr>
              <a:t>structure </a:t>
            </a:r>
            <a:r>
              <a:rPr sz="3200" spc="-125" dirty="0">
                <a:latin typeface="Arial"/>
                <a:cs typeface="Arial"/>
              </a:rPr>
              <a:t>variables, </a:t>
            </a:r>
            <a:r>
              <a:rPr sz="3200" spc="-155" dirty="0">
                <a:latin typeface="Arial"/>
                <a:cs typeface="Arial"/>
              </a:rPr>
              <a:t>each  </a:t>
            </a:r>
            <a:r>
              <a:rPr sz="3200" spc="-95" dirty="0">
                <a:latin typeface="Arial"/>
                <a:cs typeface="Arial"/>
              </a:rPr>
              <a:t>one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50" dirty="0">
                <a:latin typeface="Arial"/>
                <a:cs typeface="Arial"/>
              </a:rPr>
              <a:t>them </a:t>
            </a:r>
            <a:r>
              <a:rPr sz="3200" spc="-130" dirty="0">
                <a:latin typeface="Arial"/>
                <a:cs typeface="Arial"/>
              </a:rPr>
              <a:t>may </a:t>
            </a:r>
            <a:r>
              <a:rPr sz="3200" spc="-85" dirty="0">
                <a:latin typeface="Arial"/>
                <a:cs typeface="Arial"/>
              </a:rPr>
              <a:t>contain </a:t>
            </a:r>
            <a:r>
              <a:rPr sz="3200" spc="-160" dirty="0">
                <a:latin typeface="Arial"/>
                <a:cs typeface="Arial"/>
              </a:rPr>
              <a:t>slack </a:t>
            </a:r>
            <a:r>
              <a:rPr sz="3200" spc="-110" dirty="0">
                <a:latin typeface="Arial"/>
                <a:cs typeface="Arial"/>
              </a:rPr>
              <a:t>bytes </a:t>
            </a:r>
            <a:r>
              <a:rPr sz="3200" spc="-100" dirty="0">
                <a:latin typeface="Arial"/>
                <a:cs typeface="Arial"/>
              </a:rPr>
              <a:t>and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55" dirty="0">
                <a:latin typeface="Arial"/>
                <a:cs typeface="Arial"/>
              </a:rPr>
              <a:t>values </a:t>
            </a:r>
            <a:r>
              <a:rPr sz="3200" spc="-90" dirty="0">
                <a:latin typeface="Arial"/>
                <a:cs typeface="Arial"/>
              </a:rPr>
              <a:t>stored  </a:t>
            </a:r>
            <a:r>
              <a:rPr sz="3200" spc="-15" dirty="0">
                <a:latin typeface="Arial"/>
                <a:cs typeface="Arial"/>
              </a:rPr>
              <a:t>in </a:t>
            </a:r>
            <a:r>
              <a:rPr sz="3200" spc="-155" dirty="0">
                <a:latin typeface="Arial"/>
                <a:cs typeface="Arial"/>
              </a:rPr>
              <a:t>such </a:t>
            </a:r>
            <a:r>
              <a:rPr sz="3200" spc="-160" dirty="0">
                <a:latin typeface="Arial"/>
                <a:cs typeface="Arial"/>
              </a:rPr>
              <a:t>slack </a:t>
            </a:r>
            <a:r>
              <a:rPr sz="3200" spc="-110" dirty="0">
                <a:latin typeface="Arial"/>
                <a:cs typeface="Arial"/>
              </a:rPr>
              <a:t>bytes </a:t>
            </a:r>
            <a:r>
              <a:rPr sz="3200" spc="-100" dirty="0">
                <a:latin typeface="Arial"/>
                <a:cs typeface="Arial"/>
              </a:rPr>
              <a:t>are  </a:t>
            </a:r>
            <a:r>
              <a:rPr sz="3200" spc="-95" dirty="0">
                <a:latin typeface="Arial"/>
                <a:cs typeface="Arial"/>
              </a:rPr>
              <a:t>undefined.</a:t>
            </a:r>
            <a:endParaRPr sz="3200">
              <a:latin typeface="Arial"/>
              <a:cs typeface="Arial"/>
            </a:endParaRPr>
          </a:p>
          <a:p>
            <a:pPr marL="355600" marR="27940" indent="-342900" algn="just">
              <a:lnSpc>
                <a:spcPts val="346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Due </a:t>
            </a:r>
            <a:r>
              <a:rPr sz="3200" spc="10" dirty="0">
                <a:latin typeface="Arial"/>
                <a:cs typeface="Arial"/>
              </a:rPr>
              <a:t>to </a:t>
            </a:r>
            <a:r>
              <a:rPr sz="3200" spc="-55" dirty="0">
                <a:latin typeface="Arial"/>
                <a:cs typeface="Arial"/>
              </a:rPr>
              <a:t>this, </a:t>
            </a:r>
            <a:r>
              <a:rPr sz="3200" spc="-140" dirty="0">
                <a:latin typeface="Arial"/>
                <a:cs typeface="Arial"/>
              </a:rPr>
              <a:t>even </a:t>
            </a:r>
            <a:r>
              <a:rPr sz="3200" spc="25" dirty="0">
                <a:latin typeface="Arial"/>
                <a:cs typeface="Arial"/>
              </a:rPr>
              <a:t>if </a:t>
            </a:r>
            <a:r>
              <a:rPr sz="3200" spc="-25" dirty="0">
                <a:latin typeface="Arial"/>
                <a:cs typeface="Arial"/>
              </a:rPr>
              <a:t>the </a:t>
            </a:r>
            <a:r>
              <a:rPr sz="3200" spc="-140" dirty="0">
                <a:latin typeface="Arial"/>
                <a:cs typeface="Arial"/>
              </a:rPr>
              <a:t>members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two  </a:t>
            </a:r>
            <a:r>
              <a:rPr sz="3200" spc="-135" dirty="0">
                <a:latin typeface="Arial"/>
                <a:cs typeface="Arial"/>
              </a:rPr>
              <a:t>variables </a:t>
            </a:r>
            <a:r>
              <a:rPr sz="3200" spc="-100" dirty="0">
                <a:latin typeface="Arial"/>
                <a:cs typeface="Arial"/>
              </a:rPr>
              <a:t>are equal, </a:t>
            </a:r>
            <a:r>
              <a:rPr sz="3200" spc="-5" dirty="0">
                <a:latin typeface="Arial"/>
                <a:cs typeface="Arial"/>
              </a:rPr>
              <a:t>their </a:t>
            </a:r>
            <a:r>
              <a:rPr sz="3200" spc="-90" dirty="0">
                <a:latin typeface="Arial"/>
                <a:cs typeface="Arial"/>
              </a:rPr>
              <a:t>structures </a:t>
            </a:r>
            <a:r>
              <a:rPr sz="3200" spc="-60" dirty="0">
                <a:latin typeface="Arial"/>
                <a:cs typeface="Arial"/>
              </a:rPr>
              <a:t>do </a:t>
            </a:r>
            <a:r>
              <a:rPr sz="3200" spc="-10" dirty="0">
                <a:latin typeface="Arial"/>
                <a:cs typeface="Arial"/>
              </a:rPr>
              <a:t>not  </a:t>
            </a:r>
            <a:r>
              <a:rPr sz="3200" spc="-150" dirty="0">
                <a:latin typeface="Arial"/>
                <a:cs typeface="Arial"/>
              </a:rPr>
              <a:t>necessarily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compare.</a:t>
            </a:r>
            <a:endParaRPr sz="3200">
              <a:latin typeface="Arial"/>
              <a:cs typeface="Arial"/>
            </a:endParaRPr>
          </a:p>
          <a:p>
            <a:pPr marL="355600" marR="29845" indent="-342900" algn="just">
              <a:lnSpc>
                <a:spcPts val="35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That’s </a:t>
            </a:r>
            <a:r>
              <a:rPr sz="3200" spc="-75" dirty="0">
                <a:latin typeface="Arial"/>
                <a:cs typeface="Arial"/>
              </a:rPr>
              <a:t>why 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-150" dirty="0">
                <a:latin typeface="Arial"/>
                <a:cs typeface="Arial"/>
              </a:rPr>
              <a:t>does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spc="-35" dirty="0">
                <a:latin typeface="Arial"/>
                <a:cs typeface="Arial"/>
              </a:rPr>
              <a:t>permit </a:t>
            </a:r>
            <a:r>
              <a:rPr sz="3200" spc="-120" dirty="0">
                <a:latin typeface="Arial"/>
                <a:cs typeface="Arial"/>
              </a:rPr>
              <a:t>comparison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90" dirty="0">
                <a:latin typeface="Arial"/>
                <a:cs typeface="Arial"/>
              </a:rPr>
              <a:t>structures.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645" y="1617040"/>
            <a:ext cx="4029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5" dirty="0">
                <a:latin typeface="Arial"/>
                <a:cs typeface="Arial"/>
              </a:rPr>
              <a:t>Array </a:t>
            </a:r>
            <a:r>
              <a:rPr sz="4400" dirty="0">
                <a:latin typeface="Arial"/>
                <a:cs typeface="Arial"/>
              </a:rPr>
              <a:t>of</a:t>
            </a:r>
            <a:r>
              <a:rPr sz="4400" spc="-615" dirty="0">
                <a:latin typeface="Arial"/>
                <a:cs typeface="Arial"/>
              </a:rPr>
              <a:t> </a:t>
            </a:r>
            <a:r>
              <a:rPr sz="4400" spc="-90" dirty="0">
                <a:latin typeface="Arial"/>
                <a:cs typeface="Arial"/>
              </a:rPr>
              <a:t>structure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866392" y="2273554"/>
            <a:ext cx="8093075" cy="4177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80" dirty="0">
                <a:latin typeface="Arial"/>
                <a:cs typeface="Arial"/>
              </a:rPr>
              <a:t>Let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us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consider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have</a:t>
            </a:r>
            <a:r>
              <a:rPr sz="2200" spc="-2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structure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200" i="1" spc="-114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200" i="1" spc="-3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20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200" i="1" spc="-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200" i="1" spc="-90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2200" i="1" spc="-3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05" dirty="0">
                <a:solidFill>
                  <a:srgbClr val="FF0000"/>
                </a:solidFill>
                <a:latin typeface="Trebuchet MS"/>
                <a:cs typeface="Trebuchet MS"/>
              </a:rPr>
              <a:t>name[20];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200" i="1" spc="-110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2200" i="1" spc="-3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50" dirty="0">
                <a:solidFill>
                  <a:srgbClr val="FF0000"/>
                </a:solidFill>
                <a:latin typeface="Trebuchet MS"/>
                <a:cs typeface="Trebuchet MS"/>
              </a:rPr>
              <a:t>roll;</a:t>
            </a:r>
            <a:endParaRPr sz="2200">
              <a:latin typeface="Trebuchet MS"/>
              <a:cs typeface="Trebuchet MS"/>
            </a:endParaRPr>
          </a:p>
          <a:p>
            <a:pPr marL="927100" marR="5602605">
              <a:lnSpc>
                <a:spcPct val="100000"/>
              </a:lnSpc>
            </a:pPr>
            <a:r>
              <a:rPr sz="2200" i="1" spc="-90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2200" i="1" spc="-3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FF0000"/>
                </a:solidFill>
                <a:latin typeface="Trebuchet MS"/>
                <a:cs typeface="Trebuchet MS"/>
              </a:rPr>
              <a:t>remarks;  </a:t>
            </a:r>
            <a:r>
              <a:rPr sz="2200" i="1" spc="-125" dirty="0">
                <a:solidFill>
                  <a:srgbClr val="FF0000"/>
                </a:solidFill>
                <a:latin typeface="Trebuchet MS"/>
                <a:cs typeface="Trebuchet MS"/>
              </a:rPr>
              <a:t>float</a:t>
            </a:r>
            <a:r>
              <a:rPr sz="2200" i="1" spc="-3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00" dirty="0">
                <a:solidFill>
                  <a:srgbClr val="FF0000"/>
                </a:solidFill>
                <a:latin typeface="Trebuchet MS"/>
                <a:cs typeface="Trebuchet MS"/>
              </a:rPr>
              <a:t>marks;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ts val="2630"/>
              </a:lnSpc>
            </a:pPr>
            <a:r>
              <a:rPr sz="2200" i="1" spc="-180" dirty="0">
                <a:solidFill>
                  <a:srgbClr val="FF0000"/>
                </a:solidFill>
                <a:latin typeface="Trebuchet MS"/>
                <a:cs typeface="Trebuchet MS"/>
              </a:rPr>
              <a:t>};</a:t>
            </a:r>
            <a:endParaRPr sz="220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ts val="2110"/>
              </a:lnSpc>
              <a:spcBef>
                <a:spcPts val="505"/>
              </a:spcBef>
              <a:buChar char="•"/>
              <a:tabLst>
                <a:tab pos="356235" algn="l"/>
              </a:tabLst>
            </a:pPr>
            <a:r>
              <a:rPr sz="2200" spc="-5" dirty="0">
                <a:latin typeface="Arial"/>
                <a:cs typeface="Arial"/>
              </a:rPr>
              <a:t>If </a:t>
            </a:r>
            <a:r>
              <a:rPr sz="2200" spc="-50" dirty="0">
                <a:latin typeface="Arial"/>
                <a:cs typeface="Arial"/>
              </a:rPr>
              <a:t>we </a:t>
            </a:r>
            <a:r>
              <a:rPr sz="2200" spc="-40" dirty="0">
                <a:latin typeface="Arial"/>
                <a:cs typeface="Arial"/>
              </a:rPr>
              <a:t>want </a:t>
            </a:r>
            <a:r>
              <a:rPr sz="2200" spc="-5" dirty="0">
                <a:latin typeface="Arial"/>
                <a:cs typeface="Arial"/>
              </a:rPr>
              <a:t>to </a:t>
            </a:r>
            <a:r>
              <a:rPr sz="2200" spc="-95" dirty="0">
                <a:latin typeface="Arial"/>
                <a:cs typeface="Arial"/>
              </a:rPr>
              <a:t>keep </a:t>
            </a:r>
            <a:r>
              <a:rPr sz="2200" spc="-65" dirty="0">
                <a:latin typeface="Arial"/>
                <a:cs typeface="Arial"/>
              </a:rPr>
              <a:t>record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80" dirty="0">
                <a:latin typeface="Arial"/>
                <a:cs typeface="Arial"/>
              </a:rPr>
              <a:t>100 </a:t>
            </a:r>
            <a:r>
              <a:rPr sz="2200" spc="-75" dirty="0">
                <a:latin typeface="Arial"/>
                <a:cs typeface="Arial"/>
              </a:rPr>
              <a:t>students, </a:t>
            </a:r>
            <a:r>
              <a:rPr sz="2200" spc="-50" dirty="0">
                <a:latin typeface="Arial"/>
                <a:cs typeface="Arial"/>
              </a:rPr>
              <a:t>we </a:t>
            </a:r>
            <a:r>
              <a:rPr sz="2200" spc="-110" dirty="0">
                <a:latin typeface="Arial"/>
                <a:cs typeface="Arial"/>
              </a:rPr>
              <a:t>have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10" dirty="0">
                <a:latin typeface="Arial"/>
                <a:cs typeface="Arial"/>
              </a:rPr>
              <a:t>make </a:t>
            </a:r>
            <a:r>
              <a:rPr sz="2200" spc="-75" dirty="0">
                <a:latin typeface="Arial"/>
                <a:cs typeface="Arial"/>
              </a:rPr>
              <a:t>100  </a:t>
            </a:r>
            <a:r>
              <a:rPr sz="2200" spc="-45" dirty="0">
                <a:latin typeface="Arial"/>
                <a:cs typeface="Arial"/>
              </a:rPr>
              <a:t>structure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variables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like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st1,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st2,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…,st100.</a:t>
            </a:r>
            <a:endParaRPr sz="2200">
              <a:latin typeface="Arial"/>
              <a:cs typeface="Arial"/>
            </a:endParaRPr>
          </a:p>
          <a:p>
            <a:pPr marL="355600" marR="8255" indent="-343535" algn="just">
              <a:lnSpc>
                <a:spcPct val="80000"/>
              </a:lnSpc>
              <a:spcBef>
                <a:spcPts val="525"/>
              </a:spcBef>
              <a:buChar char="•"/>
              <a:tabLst>
                <a:tab pos="356235" algn="l"/>
              </a:tabLst>
            </a:pPr>
            <a:r>
              <a:rPr sz="2200" spc="-35" dirty="0">
                <a:latin typeface="Arial"/>
                <a:cs typeface="Arial"/>
              </a:rPr>
              <a:t>In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this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situation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can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use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array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structure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store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records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  </a:t>
            </a:r>
            <a:r>
              <a:rPr sz="2200" spc="-75" dirty="0">
                <a:latin typeface="Arial"/>
                <a:cs typeface="Arial"/>
              </a:rPr>
              <a:t>100 students </a:t>
            </a:r>
            <a:r>
              <a:rPr sz="2200" spc="-55" dirty="0">
                <a:latin typeface="Arial"/>
                <a:cs typeface="Arial"/>
              </a:rPr>
              <a:t>which </a:t>
            </a:r>
            <a:r>
              <a:rPr sz="2200" spc="-65" dirty="0">
                <a:latin typeface="Arial"/>
                <a:cs typeface="Arial"/>
              </a:rPr>
              <a:t>is </a:t>
            </a:r>
            <a:r>
              <a:rPr sz="2200" spc="-95" dirty="0">
                <a:latin typeface="Arial"/>
                <a:cs typeface="Arial"/>
              </a:rPr>
              <a:t>easier </a:t>
            </a:r>
            <a:r>
              <a:rPr sz="2200" spc="-75" dirty="0">
                <a:latin typeface="Arial"/>
                <a:cs typeface="Arial"/>
              </a:rPr>
              <a:t>and </a:t>
            </a:r>
            <a:r>
              <a:rPr sz="2200" spc="-45" dirty="0">
                <a:latin typeface="Arial"/>
                <a:cs typeface="Arial"/>
              </a:rPr>
              <a:t>efficient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80" dirty="0">
                <a:latin typeface="Arial"/>
                <a:cs typeface="Arial"/>
              </a:rPr>
              <a:t>handle </a:t>
            </a:r>
            <a:r>
              <a:rPr sz="2200" spc="-130" dirty="0">
                <a:latin typeface="Arial"/>
                <a:cs typeface="Arial"/>
              </a:rPr>
              <a:t>(because </a:t>
            </a:r>
            <a:r>
              <a:rPr sz="2200" spc="-70" dirty="0">
                <a:latin typeface="Arial"/>
                <a:cs typeface="Arial"/>
              </a:rPr>
              <a:t>loops  </a:t>
            </a:r>
            <a:r>
              <a:rPr sz="2200" spc="-100" dirty="0">
                <a:latin typeface="Arial"/>
                <a:cs typeface="Arial"/>
              </a:rPr>
              <a:t>can </a:t>
            </a:r>
            <a:r>
              <a:rPr sz="2200" spc="-60" dirty="0">
                <a:latin typeface="Arial"/>
                <a:cs typeface="Arial"/>
              </a:rPr>
              <a:t>be</a:t>
            </a:r>
            <a:r>
              <a:rPr sz="2200" spc="-39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used).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580" y="453897"/>
            <a:ext cx="4436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55" dirty="0">
                <a:solidFill>
                  <a:srgbClr val="000000"/>
                </a:solidFill>
                <a:latin typeface="Arial"/>
                <a:cs typeface="Arial"/>
              </a:rPr>
              <a:t>Array </a:t>
            </a:r>
            <a:r>
              <a:rPr sz="44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4400" b="0" spc="-6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400" b="0" spc="-200" dirty="0">
                <a:solidFill>
                  <a:srgbClr val="000000"/>
                </a:solidFill>
                <a:latin typeface="Arial"/>
                <a:cs typeface="Arial"/>
              </a:rPr>
              <a:t>structure…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marR="5080" indent="-342900">
              <a:lnSpc>
                <a:spcPct val="771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  <a:tab pos="1156970" algn="l"/>
                <a:tab pos="2059305" algn="l"/>
                <a:tab pos="2525395" algn="l"/>
                <a:tab pos="4231005" algn="l"/>
              </a:tabLst>
            </a:pPr>
            <a:r>
              <a:rPr spc="-315" dirty="0"/>
              <a:t>T</a:t>
            </a:r>
            <a:r>
              <a:rPr spc="-30" dirty="0"/>
              <a:t>w</a:t>
            </a:r>
            <a:r>
              <a:rPr spc="-5" dirty="0"/>
              <a:t>o</a:t>
            </a:r>
            <a:r>
              <a:rPr dirty="0"/>
              <a:t>	</a:t>
            </a:r>
            <a:r>
              <a:rPr spc="-40" dirty="0"/>
              <a:t>w</a:t>
            </a:r>
            <a:r>
              <a:rPr spc="-50" dirty="0"/>
              <a:t>a</a:t>
            </a:r>
            <a:r>
              <a:rPr spc="-35" dirty="0"/>
              <a:t>y</a:t>
            </a:r>
            <a:r>
              <a:rPr spc="-5" dirty="0"/>
              <a:t>s</a:t>
            </a:r>
            <a:r>
              <a:rPr dirty="0"/>
              <a:t>	</a:t>
            </a:r>
            <a:r>
              <a:rPr spc="-35" dirty="0"/>
              <a:t>t</a:t>
            </a:r>
            <a:r>
              <a:rPr spc="-5" dirty="0"/>
              <a:t>o</a:t>
            </a:r>
            <a:r>
              <a:rPr dirty="0"/>
              <a:t>	</a:t>
            </a:r>
            <a:r>
              <a:rPr spc="-15" dirty="0"/>
              <a:t>d</a:t>
            </a:r>
            <a:r>
              <a:rPr spc="-10" dirty="0"/>
              <a:t>e</a:t>
            </a:r>
            <a:r>
              <a:rPr spc="-5" dirty="0"/>
              <a:t>cla</a:t>
            </a:r>
            <a:r>
              <a:rPr spc="-50" dirty="0"/>
              <a:t>r</a:t>
            </a:r>
            <a:r>
              <a:rPr spc="-5" dirty="0"/>
              <a:t>e</a:t>
            </a:r>
            <a:r>
              <a:rPr dirty="0"/>
              <a:t> </a:t>
            </a:r>
            <a:r>
              <a:rPr spc="-285" dirty="0"/>
              <a:t> </a:t>
            </a:r>
            <a:r>
              <a:rPr spc="-5" dirty="0"/>
              <a:t>an</a:t>
            </a:r>
            <a:r>
              <a:rPr dirty="0"/>
              <a:t>	</a:t>
            </a:r>
            <a:r>
              <a:rPr spc="-5" dirty="0"/>
              <a:t>ar</a:t>
            </a:r>
            <a:r>
              <a:rPr spc="-70" dirty="0"/>
              <a:t>r</a:t>
            </a:r>
            <a:r>
              <a:rPr spc="-50" dirty="0"/>
              <a:t>a</a:t>
            </a:r>
            <a:r>
              <a:rPr spc="-5" dirty="0"/>
              <a:t>y  of</a:t>
            </a:r>
            <a:r>
              <a:rPr spc="-40" dirty="0"/>
              <a:t> </a:t>
            </a:r>
            <a:r>
              <a:rPr spc="-15" dirty="0"/>
              <a:t>structure:</a:t>
            </a:r>
          </a:p>
          <a:p>
            <a:pPr marL="355600" lvl="1" indent="-2286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5600" algn="l"/>
              </a:tabLst>
            </a:pPr>
            <a:r>
              <a:rPr sz="2800" i="1" spc="-13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800" i="1" spc="-4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i="1" spc="-130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endParaRPr sz="2800">
              <a:latin typeface="Trebuchet MS"/>
              <a:cs typeface="Trebuchet MS"/>
            </a:endParaRPr>
          </a:p>
          <a:p>
            <a:pPr marL="927100" lvl="2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927100" algn="l"/>
              </a:tabLst>
            </a:pP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800">
              <a:latin typeface="Trebuchet MS"/>
              <a:cs typeface="Trebuchet MS"/>
            </a:endParaRPr>
          </a:p>
          <a:p>
            <a:pPr marL="927100" marR="1263015" lvl="2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927100" algn="l"/>
              </a:tabLst>
            </a:pPr>
            <a:r>
              <a:rPr sz="2800" i="1" spc="-90" dirty="0">
                <a:solidFill>
                  <a:srgbClr val="FF0000"/>
                </a:solidFill>
                <a:latin typeface="Trebuchet MS"/>
                <a:cs typeface="Trebuchet MS"/>
              </a:rPr>
              <a:t>char </a:t>
            </a:r>
            <a:r>
              <a:rPr sz="2800" i="1" spc="-110" dirty="0">
                <a:solidFill>
                  <a:srgbClr val="FF0000"/>
                </a:solidFill>
                <a:latin typeface="Trebuchet MS"/>
                <a:cs typeface="Trebuchet MS"/>
              </a:rPr>
              <a:t>name[20]; </a:t>
            </a:r>
            <a:r>
              <a:rPr sz="2800" i="1" spc="-130" dirty="0">
                <a:solidFill>
                  <a:srgbClr val="FF0000"/>
                </a:solidFill>
                <a:latin typeface="Trebuchet MS"/>
                <a:cs typeface="Trebuchet MS"/>
              </a:rPr>
              <a:t>int  </a:t>
            </a:r>
            <a:r>
              <a:rPr sz="2800" i="1" spc="-165" dirty="0">
                <a:solidFill>
                  <a:srgbClr val="FF0000"/>
                </a:solidFill>
                <a:latin typeface="Trebuchet MS"/>
                <a:cs typeface="Trebuchet MS"/>
              </a:rPr>
              <a:t>roll;</a:t>
            </a:r>
            <a:endParaRPr sz="2800">
              <a:latin typeface="Trebuchet MS"/>
              <a:cs typeface="Trebuchet MS"/>
            </a:endParaRPr>
          </a:p>
          <a:p>
            <a:pPr marL="927100" marR="1192530" lvl="2" indent="-228600">
              <a:lnSpc>
                <a:spcPct val="100000"/>
              </a:lnSpc>
              <a:buFont typeface="Arial"/>
              <a:buChar char="•"/>
              <a:tabLst>
                <a:tab pos="927100" algn="l"/>
              </a:tabLst>
            </a:pPr>
            <a:r>
              <a:rPr sz="2800" i="1" spc="-95" dirty="0">
                <a:solidFill>
                  <a:srgbClr val="FF0000"/>
                </a:solidFill>
                <a:latin typeface="Trebuchet MS"/>
                <a:cs typeface="Trebuchet MS"/>
              </a:rPr>
              <a:t>char </a:t>
            </a:r>
            <a:r>
              <a:rPr sz="2800" i="1" spc="-130" dirty="0">
                <a:solidFill>
                  <a:srgbClr val="FF0000"/>
                </a:solidFill>
                <a:latin typeface="Trebuchet MS"/>
                <a:cs typeface="Trebuchet MS"/>
              </a:rPr>
              <a:t>remarks; </a:t>
            </a:r>
            <a:r>
              <a:rPr sz="2800" i="1" spc="-140" dirty="0">
                <a:solidFill>
                  <a:srgbClr val="FF0000"/>
                </a:solidFill>
                <a:latin typeface="Trebuchet MS"/>
                <a:cs typeface="Trebuchet MS"/>
              </a:rPr>
              <a:t>float  </a:t>
            </a:r>
            <a:r>
              <a:rPr sz="2800" i="1" spc="-120" dirty="0">
                <a:solidFill>
                  <a:srgbClr val="FF0000"/>
                </a:solidFill>
                <a:latin typeface="Trebuchet MS"/>
                <a:cs typeface="Trebuchet MS"/>
              </a:rPr>
              <a:t>marks;</a:t>
            </a:r>
            <a:endParaRPr sz="2800">
              <a:latin typeface="Trebuchet MS"/>
              <a:cs typeface="Trebuchet MS"/>
            </a:endParaRPr>
          </a:p>
          <a:p>
            <a:pPr marL="927100" lvl="2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927100" algn="l"/>
              </a:tabLst>
            </a:pPr>
            <a:r>
              <a:rPr sz="2800" i="1" spc="-125" dirty="0">
                <a:solidFill>
                  <a:srgbClr val="FF0000"/>
                </a:solidFill>
                <a:latin typeface="Trebuchet MS"/>
                <a:cs typeface="Trebuchet MS"/>
              </a:rPr>
              <a:t>}st[100];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9636" y="2268473"/>
            <a:ext cx="30803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z="2700" i="1" spc="-14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700" i="1" spc="-3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endParaRPr sz="2700">
              <a:latin typeface="Trebuchet MS"/>
              <a:cs typeface="Trebuchet MS"/>
            </a:endParaRPr>
          </a:p>
          <a:p>
            <a:pPr marL="771525">
              <a:lnSpc>
                <a:spcPct val="100000"/>
              </a:lnSpc>
            </a:pPr>
            <a:r>
              <a:rPr sz="2700" i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700">
              <a:latin typeface="Trebuchet MS"/>
              <a:cs typeface="Trebuchet MS"/>
            </a:endParaRPr>
          </a:p>
          <a:p>
            <a:pPr marL="771525" marR="173355">
              <a:lnSpc>
                <a:spcPct val="100000"/>
              </a:lnSpc>
            </a:pPr>
            <a:r>
              <a:rPr sz="2700" i="1" spc="-95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2700" i="1" spc="-4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14" dirty="0">
                <a:solidFill>
                  <a:srgbClr val="FF0000"/>
                </a:solidFill>
                <a:latin typeface="Trebuchet MS"/>
                <a:cs typeface="Trebuchet MS"/>
              </a:rPr>
              <a:t>name[20];  </a:t>
            </a:r>
            <a:r>
              <a:rPr sz="2700" i="1" spc="-120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2700" i="1" spc="-4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75" dirty="0">
                <a:solidFill>
                  <a:srgbClr val="FF0000"/>
                </a:solidFill>
                <a:latin typeface="Trebuchet MS"/>
                <a:cs typeface="Trebuchet MS"/>
              </a:rPr>
              <a:t>roll;</a:t>
            </a:r>
            <a:endParaRPr sz="2700">
              <a:latin typeface="Trebuchet MS"/>
              <a:cs typeface="Trebuchet MS"/>
            </a:endParaRPr>
          </a:p>
          <a:p>
            <a:pPr marL="771525" marR="389890">
              <a:lnSpc>
                <a:spcPct val="100000"/>
              </a:lnSpc>
            </a:pPr>
            <a:r>
              <a:rPr sz="2700" i="1" spc="-95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2700" i="1" spc="-4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remarks;  float</a:t>
            </a:r>
            <a:r>
              <a:rPr sz="2700" i="1" spc="-4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14" dirty="0">
                <a:solidFill>
                  <a:srgbClr val="FF0000"/>
                </a:solidFill>
                <a:latin typeface="Trebuchet MS"/>
                <a:cs typeface="Trebuchet MS"/>
              </a:rPr>
              <a:t>marks;</a:t>
            </a:r>
            <a:endParaRPr sz="2700">
              <a:latin typeface="Trebuchet MS"/>
              <a:cs typeface="Trebuchet MS"/>
            </a:endParaRPr>
          </a:p>
          <a:p>
            <a:pPr marL="771525">
              <a:lnSpc>
                <a:spcPct val="100000"/>
              </a:lnSpc>
            </a:pPr>
            <a:r>
              <a:rPr sz="2700" i="1" spc="-204" dirty="0">
                <a:solidFill>
                  <a:srgbClr val="FF0000"/>
                </a:solidFill>
                <a:latin typeface="Trebuchet MS"/>
                <a:cs typeface="Trebuchet MS"/>
              </a:rPr>
              <a:t>};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i="1" spc="-145" dirty="0">
                <a:solidFill>
                  <a:srgbClr val="FF0000"/>
                </a:solidFill>
                <a:latin typeface="Trebuchet MS"/>
                <a:cs typeface="Trebuchet MS"/>
              </a:rPr>
              <a:t>struct </a:t>
            </a:r>
            <a:r>
              <a:rPr sz="2700" i="1" spc="-135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r>
              <a:rPr sz="2700" i="1" spc="-6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st[100];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4361" y="2286761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25908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2377" y="1596008"/>
            <a:ext cx="97345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2998470" algn="l"/>
                <a:tab pos="7444105" algn="l"/>
              </a:tabLst>
            </a:pPr>
            <a:r>
              <a:rPr sz="3200" spc="-55" dirty="0">
                <a:latin typeface="Arial"/>
                <a:cs typeface="Arial"/>
              </a:rPr>
              <a:t>Write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program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that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takes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roll_no,</a:t>
            </a:r>
            <a:r>
              <a:rPr sz="3200" spc="-5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fname	lname </a:t>
            </a:r>
            <a:r>
              <a:rPr sz="3200" dirty="0">
                <a:latin typeface="Arial"/>
                <a:cs typeface="Arial"/>
              </a:rPr>
              <a:t>of 5  </a:t>
            </a:r>
            <a:r>
              <a:rPr sz="3200" spc="-110" dirty="0">
                <a:latin typeface="Arial"/>
                <a:cs typeface="Arial"/>
              </a:rPr>
              <a:t>students and </a:t>
            </a:r>
            <a:r>
              <a:rPr sz="3200" spc="-55" dirty="0">
                <a:latin typeface="Arial"/>
                <a:cs typeface="Arial"/>
              </a:rPr>
              <a:t>prints </a:t>
            </a:r>
            <a:r>
              <a:rPr sz="3200" spc="-30" dirty="0">
                <a:latin typeface="Arial"/>
                <a:cs typeface="Arial"/>
              </a:rPr>
              <a:t>the </a:t>
            </a:r>
            <a:r>
              <a:rPr sz="3200" spc="-175" dirty="0">
                <a:latin typeface="Arial"/>
                <a:cs typeface="Arial"/>
              </a:rPr>
              <a:t>same </a:t>
            </a:r>
            <a:r>
              <a:rPr sz="3200" spc="-130" dirty="0">
                <a:latin typeface="Arial"/>
                <a:cs typeface="Arial"/>
              </a:rPr>
              <a:t>records </a:t>
            </a:r>
            <a:r>
              <a:rPr sz="3200" spc="-20" dirty="0">
                <a:latin typeface="Arial"/>
                <a:cs typeface="Arial"/>
              </a:rPr>
              <a:t>in </a:t>
            </a:r>
            <a:r>
              <a:rPr sz="3200" spc="-165" dirty="0">
                <a:latin typeface="Arial"/>
                <a:cs typeface="Arial"/>
              </a:rPr>
              <a:t>ascending</a:t>
            </a:r>
            <a:r>
              <a:rPr sz="3200" spc="-63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order  </a:t>
            </a:r>
            <a:r>
              <a:rPr sz="3200" spc="-55" dirty="0">
                <a:latin typeface="Arial"/>
                <a:cs typeface="Arial"/>
              </a:rPr>
              <a:t>on </a:t>
            </a:r>
            <a:r>
              <a:rPr sz="3200" spc="-30" dirty="0">
                <a:latin typeface="Arial"/>
                <a:cs typeface="Arial"/>
              </a:rPr>
              <a:t>the</a:t>
            </a:r>
            <a:r>
              <a:rPr sz="3200" spc="-22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basis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	</a:t>
            </a:r>
            <a:r>
              <a:rPr sz="3200" spc="-55" dirty="0">
                <a:latin typeface="Arial"/>
                <a:cs typeface="Arial"/>
              </a:rPr>
              <a:t>roll_no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71698" y="583183"/>
            <a:ext cx="6776084" cy="598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884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88265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400" spc="-260" dirty="0">
                <a:latin typeface="Arial"/>
                <a:cs typeface="Arial"/>
              </a:rPr>
              <a:t>Reading</a:t>
            </a:r>
            <a:r>
              <a:rPr sz="4400" spc="-575" dirty="0">
                <a:latin typeface="Arial"/>
                <a:cs typeface="Arial"/>
              </a:rPr>
              <a:t> </a:t>
            </a:r>
            <a:r>
              <a:rPr sz="4400" spc="-200" dirty="0">
                <a:latin typeface="Arial"/>
                <a:cs typeface="Arial"/>
              </a:rPr>
              <a:t>values</a:t>
            </a:r>
            <a:endParaRPr sz="44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195"/>
              </a:spcBef>
            </a:pPr>
            <a:r>
              <a:rPr sz="2500" spc="-60" dirty="0">
                <a:latin typeface="Arial"/>
                <a:cs typeface="Arial"/>
              </a:rPr>
              <a:t>for(i=0; </a:t>
            </a:r>
            <a:r>
              <a:rPr sz="2500" spc="-80" dirty="0">
                <a:latin typeface="Arial"/>
                <a:cs typeface="Arial"/>
              </a:rPr>
              <a:t>i&lt;5;</a:t>
            </a:r>
            <a:r>
              <a:rPr sz="2500" spc="-305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i++)</a:t>
            </a:r>
            <a:endParaRPr sz="2500">
              <a:latin typeface="Arial"/>
              <a:cs typeface="Arial"/>
            </a:endParaRPr>
          </a:p>
          <a:p>
            <a:pPr marL="845819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1146175" marR="5080">
              <a:lnSpc>
                <a:spcPct val="100000"/>
              </a:lnSpc>
              <a:tabLst>
                <a:tab pos="5262880" algn="l"/>
              </a:tabLst>
            </a:pPr>
            <a:r>
              <a:rPr sz="2500" spc="20" dirty="0">
                <a:latin typeface="Arial"/>
                <a:cs typeface="Arial"/>
              </a:rPr>
              <a:t>p</a:t>
            </a:r>
            <a:r>
              <a:rPr sz="2500" spc="10" dirty="0">
                <a:latin typeface="Arial"/>
                <a:cs typeface="Arial"/>
              </a:rPr>
              <a:t>r</a:t>
            </a:r>
            <a:r>
              <a:rPr sz="2500" spc="15" dirty="0">
                <a:latin typeface="Arial"/>
                <a:cs typeface="Arial"/>
              </a:rPr>
              <a:t>i</a:t>
            </a:r>
            <a:r>
              <a:rPr sz="2500" spc="20" dirty="0">
                <a:latin typeface="Arial"/>
                <a:cs typeface="Arial"/>
              </a:rPr>
              <a:t>n</a:t>
            </a:r>
            <a:r>
              <a:rPr sz="2500" spc="15" dirty="0">
                <a:latin typeface="Arial"/>
                <a:cs typeface="Arial"/>
              </a:rPr>
              <a:t>tf</a:t>
            </a:r>
            <a:r>
              <a:rPr sz="2500" spc="10" dirty="0">
                <a:latin typeface="Arial"/>
                <a:cs typeface="Arial"/>
              </a:rPr>
              <a:t>(</a:t>
            </a:r>
            <a:r>
              <a:rPr sz="2500" spc="40" dirty="0">
                <a:latin typeface="Arial"/>
                <a:cs typeface="Arial"/>
              </a:rPr>
              <a:t>"</a:t>
            </a:r>
            <a:r>
              <a:rPr sz="2500" spc="20" dirty="0">
                <a:latin typeface="Arial"/>
                <a:cs typeface="Arial"/>
              </a:rPr>
              <a:t>\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Ente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r</a:t>
            </a:r>
            <a:r>
              <a:rPr sz="2500" spc="-15" dirty="0">
                <a:latin typeface="Arial"/>
                <a:cs typeface="Arial"/>
              </a:rPr>
              <a:t>o</a:t>
            </a:r>
            <a:r>
              <a:rPr sz="2500" spc="-20" dirty="0">
                <a:latin typeface="Arial"/>
                <a:cs typeface="Arial"/>
              </a:rPr>
              <a:t>l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34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nu</a:t>
            </a:r>
            <a:r>
              <a:rPr sz="2500" spc="-55" dirty="0">
                <a:latin typeface="Arial"/>
                <a:cs typeface="Arial"/>
              </a:rPr>
              <a:t>m</a:t>
            </a:r>
            <a:r>
              <a:rPr sz="2500" spc="-50" dirty="0">
                <a:latin typeface="Arial"/>
                <a:cs typeface="Arial"/>
              </a:rPr>
              <a:t>be</a:t>
            </a:r>
            <a:r>
              <a:rPr sz="2500" spc="-55" dirty="0">
                <a:latin typeface="Arial"/>
                <a:cs typeface="Arial"/>
              </a:rPr>
              <a:t>r</a:t>
            </a:r>
            <a:r>
              <a:rPr sz="2500" spc="-50" dirty="0">
                <a:latin typeface="Arial"/>
                <a:cs typeface="Arial"/>
              </a:rPr>
              <a:t>:"</a:t>
            </a:r>
            <a:r>
              <a:rPr sz="2500" spc="-55" dirty="0">
                <a:latin typeface="Arial"/>
                <a:cs typeface="Arial"/>
              </a:rPr>
              <a:t>)</a:t>
            </a:r>
            <a:r>
              <a:rPr sz="2500" spc="-5" dirty="0">
                <a:latin typeface="Arial"/>
                <a:cs typeface="Arial"/>
              </a:rPr>
              <a:t>;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14" dirty="0">
                <a:latin typeface="Arial"/>
                <a:cs typeface="Arial"/>
              </a:rPr>
              <a:t>sc</a:t>
            </a:r>
            <a:r>
              <a:rPr sz="2500" spc="-110" dirty="0">
                <a:latin typeface="Arial"/>
                <a:cs typeface="Arial"/>
              </a:rPr>
              <a:t>anf</a:t>
            </a:r>
            <a:r>
              <a:rPr sz="2500" spc="-120" dirty="0">
                <a:latin typeface="Arial"/>
                <a:cs typeface="Arial"/>
              </a:rPr>
              <a:t>(</a:t>
            </a:r>
            <a:r>
              <a:rPr sz="2500" spc="-110" dirty="0">
                <a:latin typeface="Arial"/>
                <a:cs typeface="Arial"/>
              </a:rPr>
              <a:t>"%d"</a:t>
            </a:r>
            <a:r>
              <a:rPr sz="2500" spc="-5" dirty="0">
                <a:latin typeface="Arial"/>
                <a:cs typeface="Arial"/>
              </a:rPr>
              <a:t>,  </a:t>
            </a:r>
            <a:r>
              <a:rPr sz="2500" spc="-50" dirty="0">
                <a:latin typeface="Arial"/>
                <a:cs typeface="Arial"/>
              </a:rPr>
              <a:t>&amp;s[i].roll_no);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1146175" marR="266700">
              <a:lnSpc>
                <a:spcPct val="100000"/>
              </a:lnSpc>
              <a:tabLst>
                <a:tab pos="5049520" algn="l"/>
              </a:tabLst>
            </a:pPr>
            <a:r>
              <a:rPr sz="2500" spc="20" dirty="0">
                <a:latin typeface="Arial"/>
                <a:cs typeface="Arial"/>
              </a:rPr>
              <a:t>p</a:t>
            </a:r>
            <a:r>
              <a:rPr sz="2500" spc="10" dirty="0">
                <a:latin typeface="Arial"/>
                <a:cs typeface="Arial"/>
              </a:rPr>
              <a:t>r</a:t>
            </a:r>
            <a:r>
              <a:rPr sz="2500" spc="15" dirty="0">
                <a:latin typeface="Arial"/>
                <a:cs typeface="Arial"/>
              </a:rPr>
              <a:t>i</a:t>
            </a:r>
            <a:r>
              <a:rPr sz="2500" spc="20" dirty="0">
                <a:latin typeface="Arial"/>
                <a:cs typeface="Arial"/>
              </a:rPr>
              <a:t>n</a:t>
            </a:r>
            <a:r>
              <a:rPr sz="2500" spc="15" dirty="0">
                <a:latin typeface="Arial"/>
                <a:cs typeface="Arial"/>
              </a:rPr>
              <a:t>tf</a:t>
            </a:r>
            <a:r>
              <a:rPr sz="2500" spc="10" dirty="0">
                <a:latin typeface="Arial"/>
                <a:cs typeface="Arial"/>
              </a:rPr>
              <a:t>(</a:t>
            </a:r>
            <a:r>
              <a:rPr sz="2500" spc="40" dirty="0">
                <a:latin typeface="Arial"/>
                <a:cs typeface="Arial"/>
              </a:rPr>
              <a:t>"</a:t>
            </a:r>
            <a:r>
              <a:rPr sz="2500" spc="20" dirty="0">
                <a:latin typeface="Arial"/>
                <a:cs typeface="Arial"/>
              </a:rPr>
              <a:t>\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Ente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fi</a:t>
            </a:r>
            <a:r>
              <a:rPr sz="2500" spc="-35" dirty="0">
                <a:latin typeface="Arial"/>
                <a:cs typeface="Arial"/>
              </a:rPr>
              <a:t>r</a:t>
            </a:r>
            <a:r>
              <a:rPr sz="2500" spc="-3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spc="-32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na</a:t>
            </a:r>
            <a:r>
              <a:rPr sz="2500" spc="-80" dirty="0">
                <a:latin typeface="Arial"/>
                <a:cs typeface="Arial"/>
              </a:rPr>
              <a:t>m</a:t>
            </a:r>
            <a:r>
              <a:rPr sz="2500" spc="-75" dirty="0">
                <a:latin typeface="Arial"/>
                <a:cs typeface="Arial"/>
              </a:rPr>
              <a:t>e:"</a:t>
            </a:r>
            <a:r>
              <a:rPr sz="2500" spc="-80" dirty="0">
                <a:latin typeface="Arial"/>
                <a:cs typeface="Arial"/>
              </a:rPr>
              <a:t>)</a:t>
            </a:r>
            <a:r>
              <a:rPr sz="2500" spc="-5" dirty="0">
                <a:latin typeface="Arial"/>
                <a:cs typeface="Arial"/>
              </a:rPr>
              <a:t>;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40" dirty="0">
                <a:latin typeface="Arial"/>
                <a:cs typeface="Arial"/>
              </a:rPr>
              <a:t>sc</a:t>
            </a:r>
            <a:r>
              <a:rPr sz="2500" spc="-135" dirty="0">
                <a:latin typeface="Arial"/>
                <a:cs typeface="Arial"/>
              </a:rPr>
              <a:t>anf</a:t>
            </a:r>
            <a:r>
              <a:rPr sz="2500" spc="-140" dirty="0">
                <a:latin typeface="Arial"/>
                <a:cs typeface="Arial"/>
              </a:rPr>
              <a:t>(</a:t>
            </a:r>
            <a:r>
              <a:rPr sz="2500" spc="-135" dirty="0">
                <a:latin typeface="Arial"/>
                <a:cs typeface="Arial"/>
              </a:rPr>
              <a:t>"%</a:t>
            </a:r>
            <a:r>
              <a:rPr sz="2500" spc="-140" dirty="0">
                <a:latin typeface="Arial"/>
                <a:cs typeface="Arial"/>
              </a:rPr>
              <a:t>s</a:t>
            </a:r>
            <a:r>
              <a:rPr sz="2500" spc="-135" dirty="0">
                <a:latin typeface="Arial"/>
                <a:cs typeface="Arial"/>
              </a:rPr>
              <a:t>"</a:t>
            </a:r>
            <a:r>
              <a:rPr sz="2500" spc="-5" dirty="0">
                <a:latin typeface="Arial"/>
                <a:cs typeface="Arial"/>
              </a:rPr>
              <a:t>,  </a:t>
            </a:r>
            <a:r>
              <a:rPr sz="2500" spc="-70" dirty="0">
                <a:latin typeface="Arial"/>
                <a:cs typeface="Arial"/>
              </a:rPr>
              <a:t>&amp;s[i].f_name);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1146175" marR="256540">
              <a:lnSpc>
                <a:spcPct val="100000"/>
              </a:lnSpc>
              <a:tabLst>
                <a:tab pos="5060315" algn="l"/>
              </a:tabLst>
            </a:pPr>
            <a:r>
              <a:rPr sz="2500" spc="20" dirty="0">
                <a:latin typeface="Arial"/>
                <a:cs typeface="Arial"/>
              </a:rPr>
              <a:t>p</a:t>
            </a:r>
            <a:r>
              <a:rPr sz="2500" spc="10" dirty="0">
                <a:latin typeface="Arial"/>
                <a:cs typeface="Arial"/>
              </a:rPr>
              <a:t>r</a:t>
            </a:r>
            <a:r>
              <a:rPr sz="2500" spc="15" dirty="0">
                <a:latin typeface="Arial"/>
                <a:cs typeface="Arial"/>
              </a:rPr>
              <a:t>i</a:t>
            </a:r>
            <a:r>
              <a:rPr sz="2500" spc="20" dirty="0">
                <a:latin typeface="Arial"/>
                <a:cs typeface="Arial"/>
              </a:rPr>
              <a:t>n</a:t>
            </a:r>
            <a:r>
              <a:rPr sz="2500" spc="15" dirty="0">
                <a:latin typeface="Arial"/>
                <a:cs typeface="Arial"/>
              </a:rPr>
              <a:t>tf</a:t>
            </a:r>
            <a:r>
              <a:rPr sz="2500" spc="10" dirty="0">
                <a:latin typeface="Arial"/>
                <a:cs typeface="Arial"/>
              </a:rPr>
              <a:t>(</a:t>
            </a:r>
            <a:r>
              <a:rPr sz="2500" spc="40" dirty="0">
                <a:latin typeface="Arial"/>
                <a:cs typeface="Arial"/>
              </a:rPr>
              <a:t>"</a:t>
            </a:r>
            <a:r>
              <a:rPr sz="2500" spc="20" dirty="0">
                <a:latin typeface="Arial"/>
                <a:cs typeface="Arial"/>
              </a:rPr>
              <a:t>\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Ente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180" dirty="0">
                <a:latin typeface="Arial"/>
                <a:cs typeface="Arial"/>
              </a:rPr>
              <a:t>La</a:t>
            </a:r>
            <a:r>
              <a:rPr sz="2500" spc="-185" dirty="0">
                <a:latin typeface="Arial"/>
                <a:cs typeface="Arial"/>
              </a:rPr>
              <a:t>s</a:t>
            </a:r>
            <a:r>
              <a:rPr sz="2500" spc="185" dirty="0">
                <a:latin typeface="Arial"/>
                <a:cs typeface="Arial"/>
              </a:rPr>
              <a:t>t</a:t>
            </a:r>
            <a:r>
              <a:rPr sz="2500" spc="-75" dirty="0">
                <a:latin typeface="Arial"/>
                <a:cs typeface="Arial"/>
              </a:rPr>
              <a:t>na</a:t>
            </a:r>
            <a:r>
              <a:rPr sz="2500" spc="-80" dirty="0">
                <a:latin typeface="Arial"/>
                <a:cs typeface="Arial"/>
              </a:rPr>
              <a:t>m</a:t>
            </a:r>
            <a:r>
              <a:rPr sz="2500" spc="-75" dirty="0">
                <a:latin typeface="Arial"/>
                <a:cs typeface="Arial"/>
              </a:rPr>
              <a:t>e:"</a:t>
            </a:r>
            <a:r>
              <a:rPr sz="2500" spc="-80" dirty="0">
                <a:latin typeface="Arial"/>
                <a:cs typeface="Arial"/>
              </a:rPr>
              <a:t>)</a:t>
            </a:r>
            <a:r>
              <a:rPr sz="2500" spc="-5" dirty="0">
                <a:latin typeface="Arial"/>
                <a:cs typeface="Arial"/>
              </a:rPr>
              <a:t>;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-140" dirty="0">
                <a:latin typeface="Arial"/>
                <a:cs typeface="Arial"/>
              </a:rPr>
              <a:t>sc</a:t>
            </a:r>
            <a:r>
              <a:rPr sz="2500" spc="-135" dirty="0">
                <a:latin typeface="Arial"/>
                <a:cs typeface="Arial"/>
              </a:rPr>
              <a:t>anf</a:t>
            </a:r>
            <a:r>
              <a:rPr sz="2500" spc="-140" dirty="0">
                <a:latin typeface="Arial"/>
                <a:cs typeface="Arial"/>
              </a:rPr>
              <a:t>(</a:t>
            </a:r>
            <a:r>
              <a:rPr sz="2500" spc="-135" dirty="0">
                <a:latin typeface="Arial"/>
                <a:cs typeface="Arial"/>
              </a:rPr>
              <a:t>"%</a:t>
            </a:r>
            <a:r>
              <a:rPr sz="2500" spc="-140" dirty="0">
                <a:latin typeface="Arial"/>
                <a:cs typeface="Arial"/>
              </a:rPr>
              <a:t>s</a:t>
            </a:r>
            <a:r>
              <a:rPr sz="2500" spc="-135" dirty="0">
                <a:latin typeface="Arial"/>
                <a:cs typeface="Arial"/>
              </a:rPr>
              <a:t>"</a:t>
            </a:r>
            <a:r>
              <a:rPr sz="2500" spc="-5" dirty="0">
                <a:latin typeface="Arial"/>
                <a:cs typeface="Arial"/>
              </a:rPr>
              <a:t>,  </a:t>
            </a:r>
            <a:r>
              <a:rPr sz="2500" spc="-60" dirty="0">
                <a:latin typeface="Arial"/>
                <a:cs typeface="Arial"/>
              </a:rPr>
              <a:t>&amp;s[i].l_name);</a:t>
            </a:r>
            <a:endParaRPr sz="2500">
              <a:latin typeface="Arial"/>
              <a:cs typeface="Arial"/>
            </a:endParaRPr>
          </a:p>
          <a:p>
            <a:pPr marL="931544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9B36D-C87B-4F8D-A0A7-5D1754B95CF5}"/>
              </a:ext>
            </a:extLst>
          </p:cNvPr>
          <p:cNvSpPr txBox="1"/>
          <p:nvPr/>
        </p:nvSpPr>
        <p:spPr>
          <a:xfrm>
            <a:off x="1339121" y="45495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4814" y="583183"/>
            <a:ext cx="7701280" cy="6062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690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910714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400" spc="-145" dirty="0">
                <a:latin typeface="Arial"/>
                <a:cs typeface="Arial"/>
              </a:rPr>
              <a:t>Sorting</a:t>
            </a:r>
            <a:r>
              <a:rPr sz="4400" spc="-484" dirty="0">
                <a:latin typeface="Arial"/>
                <a:cs typeface="Arial"/>
              </a:rPr>
              <a:t> </a:t>
            </a:r>
            <a:r>
              <a:rPr sz="4400" spc="-200" dirty="0">
                <a:latin typeface="Arial"/>
                <a:cs typeface="Arial"/>
              </a:rPr>
              <a:t>values</a:t>
            </a:r>
            <a:endParaRPr sz="4400">
              <a:latin typeface="Arial"/>
              <a:cs typeface="Arial"/>
            </a:endParaRPr>
          </a:p>
          <a:p>
            <a:pPr marL="1192530">
              <a:lnSpc>
                <a:spcPct val="100000"/>
              </a:lnSpc>
              <a:spcBef>
                <a:spcPts val="1525"/>
              </a:spcBef>
            </a:pPr>
            <a:r>
              <a:rPr sz="2200" spc="-55" dirty="0">
                <a:latin typeface="Arial"/>
                <a:cs typeface="Arial"/>
              </a:rPr>
              <a:t>for(i=0; </a:t>
            </a:r>
            <a:r>
              <a:rPr sz="2200" spc="-65" dirty="0">
                <a:latin typeface="Arial"/>
                <a:cs typeface="Arial"/>
              </a:rPr>
              <a:t>i&lt;5;</a:t>
            </a:r>
            <a:r>
              <a:rPr sz="2200" spc="-31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i++)</a:t>
            </a:r>
            <a:endParaRPr sz="2200">
              <a:latin typeface="Arial"/>
              <a:cs typeface="Arial"/>
            </a:endParaRPr>
          </a:p>
          <a:p>
            <a:pPr marL="152463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107565">
              <a:lnSpc>
                <a:spcPct val="100000"/>
              </a:lnSpc>
            </a:pPr>
            <a:r>
              <a:rPr sz="2200" spc="-55" dirty="0">
                <a:latin typeface="Arial"/>
                <a:cs typeface="Arial"/>
              </a:rPr>
              <a:t>for(j=i+1; </a:t>
            </a:r>
            <a:r>
              <a:rPr sz="2200" spc="-65" dirty="0">
                <a:latin typeface="Arial"/>
                <a:cs typeface="Arial"/>
              </a:rPr>
              <a:t>j&lt;5;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j++)</a:t>
            </a:r>
            <a:endParaRPr sz="2200">
              <a:latin typeface="Arial"/>
              <a:cs typeface="Arial"/>
            </a:endParaRPr>
          </a:p>
          <a:p>
            <a:pPr marL="209677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01117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Arial"/>
                <a:cs typeface="Arial"/>
              </a:rPr>
              <a:t>if(s[i].roll_no&lt;s[j].roll_no)</a:t>
            </a:r>
            <a:endParaRPr sz="2200">
              <a:latin typeface="Arial"/>
              <a:cs typeface="Arial"/>
            </a:endParaRPr>
          </a:p>
          <a:p>
            <a:pPr marL="301561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3342004" marR="1706880" indent="-13970">
              <a:lnSpc>
                <a:spcPct val="100000"/>
              </a:lnSpc>
            </a:pPr>
            <a:r>
              <a:rPr sz="2200" spc="-40" dirty="0">
                <a:latin typeface="Arial"/>
                <a:cs typeface="Arial"/>
              </a:rPr>
              <a:t>temp </a:t>
            </a:r>
            <a:r>
              <a:rPr sz="2200" spc="-5" dirty="0">
                <a:latin typeface="Arial"/>
                <a:cs typeface="Arial"/>
              </a:rPr>
              <a:t>= </a:t>
            </a:r>
            <a:r>
              <a:rPr sz="2200" spc="-40" dirty="0">
                <a:latin typeface="Arial"/>
                <a:cs typeface="Arial"/>
              </a:rPr>
              <a:t>s[i].roll_no;  </a:t>
            </a:r>
            <a:r>
              <a:rPr sz="2200" spc="-50" dirty="0">
                <a:latin typeface="Arial"/>
                <a:cs typeface="Arial"/>
              </a:rPr>
              <a:t>s[i].roll_no=s[j].roll_no;  s[j].roll_no=temp;</a:t>
            </a:r>
            <a:endParaRPr sz="2200">
              <a:latin typeface="Arial"/>
              <a:cs typeface="Arial"/>
            </a:endParaRPr>
          </a:p>
          <a:p>
            <a:pPr marL="30276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213487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75323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905" y="90932"/>
            <a:ext cx="9716770" cy="587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R="32384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R="285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400" spc="-170" dirty="0">
                <a:latin typeface="Arial"/>
                <a:cs typeface="Arial"/>
              </a:rPr>
              <a:t>Question</a:t>
            </a:r>
            <a:endParaRPr sz="4400">
              <a:latin typeface="Arial"/>
              <a:cs typeface="Arial"/>
            </a:endParaRPr>
          </a:p>
          <a:p>
            <a:pPr marL="558800" marR="5080" indent="-342900" algn="just">
              <a:lnSpc>
                <a:spcPct val="100000"/>
              </a:lnSpc>
              <a:spcBef>
                <a:spcPts val="180"/>
              </a:spcBef>
              <a:buChar char="•"/>
              <a:tabLst>
                <a:tab pos="559435" algn="l"/>
              </a:tabLst>
            </a:pPr>
            <a:r>
              <a:rPr sz="3200" spc="-110" dirty="0">
                <a:latin typeface="Arial"/>
                <a:cs typeface="Arial"/>
              </a:rPr>
              <a:t>Define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5" dirty="0">
                <a:latin typeface="Arial"/>
                <a:cs typeface="Arial"/>
              </a:rPr>
              <a:t>structure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5" dirty="0">
                <a:latin typeface="Arial"/>
                <a:cs typeface="Arial"/>
              </a:rPr>
              <a:t>employee </a:t>
            </a:r>
            <a:r>
              <a:rPr sz="3200" spc="-135" dirty="0">
                <a:latin typeface="Arial"/>
                <a:cs typeface="Arial"/>
              </a:rPr>
              <a:t>having </a:t>
            </a:r>
            <a:r>
              <a:rPr sz="3200" spc="-95" dirty="0">
                <a:latin typeface="Arial"/>
                <a:cs typeface="Arial"/>
              </a:rPr>
              <a:t>data </a:t>
            </a:r>
            <a:r>
              <a:rPr sz="3200" spc="-135" dirty="0">
                <a:latin typeface="Arial"/>
                <a:cs typeface="Arial"/>
              </a:rPr>
              <a:t>members  </a:t>
            </a:r>
            <a:r>
              <a:rPr sz="3200" spc="-130" dirty="0">
                <a:latin typeface="Arial"/>
                <a:cs typeface="Arial"/>
              </a:rPr>
              <a:t>name, </a:t>
            </a:r>
            <a:r>
              <a:rPr sz="3200" spc="-160" dirty="0">
                <a:latin typeface="Arial"/>
                <a:cs typeface="Arial"/>
              </a:rPr>
              <a:t>address, </a:t>
            </a:r>
            <a:r>
              <a:rPr sz="3200" spc="-165" dirty="0">
                <a:latin typeface="Arial"/>
                <a:cs typeface="Arial"/>
              </a:rPr>
              <a:t>age </a:t>
            </a:r>
            <a:r>
              <a:rPr sz="3200" spc="-110" dirty="0">
                <a:latin typeface="Arial"/>
                <a:cs typeface="Arial"/>
              </a:rPr>
              <a:t>and </a:t>
            </a:r>
            <a:r>
              <a:rPr sz="3200" spc="-190" dirty="0">
                <a:latin typeface="Arial"/>
                <a:cs typeface="Arial"/>
              </a:rPr>
              <a:t>salary. </a:t>
            </a:r>
            <a:r>
              <a:rPr sz="3200" spc="-340" dirty="0">
                <a:latin typeface="Arial"/>
                <a:cs typeface="Arial"/>
              </a:rPr>
              <a:t>Take </a:t>
            </a:r>
            <a:r>
              <a:rPr sz="3200" spc="-30" dirty="0">
                <a:latin typeface="Arial"/>
                <a:cs typeface="Arial"/>
              </a:rPr>
              <a:t>the </a:t>
            </a:r>
            <a:r>
              <a:rPr sz="3200" spc="-95" dirty="0">
                <a:latin typeface="Arial"/>
                <a:cs typeface="Arial"/>
              </a:rPr>
              <a:t>data </a:t>
            </a:r>
            <a:r>
              <a:rPr sz="3200" spc="-20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n  </a:t>
            </a:r>
            <a:r>
              <a:rPr sz="3200" spc="-145" dirty="0">
                <a:latin typeface="Arial"/>
                <a:cs typeface="Arial"/>
              </a:rPr>
              <a:t>employees </a:t>
            </a:r>
            <a:r>
              <a:rPr sz="3200" spc="-20" dirty="0">
                <a:latin typeface="Arial"/>
                <a:cs typeface="Arial"/>
              </a:rPr>
              <a:t>in </a:t>
            </a:r>
            <a:r>
              <a:rPr sz="3200" spc="-85" dirty="0">
                <a:latin typeface="Arial"/>
                <a:cs typeface="Arial"/>
              </a:rPr>
              <a:t>an </a:t>
            </a:r>
            <a:r>
              <a:rPr sz="3200" spc="-110" dirty="0">
                <a:latin typeface="Arial"/>
                <a:cs typeface="Arial"/>
              </a:rPr>
              <a:t>array and </a:t>
            </a:r>
            <a:r>
              <a:rPr sz="3200" spc="-25" dirty="0">
                <a:latin typeface="Arial"/>
                <a:cs typeface="Arial"/>
              </a:rPr>
              <a:t>find </a:t>
            </a:r>
            <a:r>
              <a:rPr sz="3200" spc="-30" dirty="0">
                <a:latin typeface="Arial"/>
                <a:cs typeface="Arial"/>
              </a:rPr>
              <a:t>the </a:t>
            </a:r>
            <a:r>
              <a:rPr sz="3200" spc="-180" dirty="0">
                <a:latin typeface="Arial"/>
                <a:cs typeface="Arial"/>
              </a:rPr>
              <a:t>average</a:t>
            </a:r>
            <a:r>
              <a:rPr sz="3200" spc="-68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salary.</a:t>
            </a:r>
            <a:endParaRPr sz="3200">
              <a:latin typeface="Arial"/>
              <a:cs typeface="Arial"/>
            </a:endParaRPr>
          </a:p>
          <a:p>
            <a:pPr marL="558800" marR="5080" indent="-342900" algn="just">
              <a:lnSpc>
                <a:spcPct val="100000"/>
              </a:lnSpc>
              <a:spcBef>
                <a:spcPts val="810"/>
              </a:spcBef>
              <a:buChar char="•"/>
              <a:tabLst>
                <a:tab pos="559435" algn="l"/>
              </a:tabLst>
            </a:pPr>
            <a:r>
              <a:rPr sz="3200" spc="-55" dirty="0">
                <a:latin typeface="Arial"/>
                <a:cs typeface="Arial"/>
              </a:rPr>
              <a:t>Write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105" dirty="0">
                <a:latin typeface="Arial"/>
                <a:cs typeface="Arial"/>
              </a:rPr>
              <a:t>program </a:t>
            </a:r>
            <a:r>
              <a:rPr sz="3200" spc="10" dirty="0">
                <a:latin typeface="Arial"/>
                <a:cs typeface="Arial"/>
              </a:rPr>
              <a:t>to </a:t>
            </a:r>
            <a:r>
              <a:rPr sz="3200" spc="-105" dirty="0">
                <a:latin typeface="Arial"/>
                <a:cs typeface="Arial"/>
              </a:rPr>
              <a:t>read </a:t>
            </a:r>
            <a:r>
              <a:rPr sz="3200" spc="-30" dirty="0">
                <a:latin typeface="Arial"/>
                <a:cs typeface="Arial"/>
              </a:rPr>
              <a:t>the </a:t>
            </a:r>
            <a:r>
              <a:rPr sz="3200" i="1" spc="-85" dirty="0">
                <a:latin typeface="Trebuchet MS"/>
                <a:cs typeface="Trebuchet MS"/>
              </a:rPr>
              <a:t>name</a:t>
            </a:r>
            <a:r>
              <a:rPr sz="3200" spc="-85" dirty="0">
                <a:latin typeface="Arial"/>
                <a:cs typeface="Arial"/>
              </a:rPr>
              <a:t>, </a:t>
            </a:r>
            <a:r>
              <a:rPr sz="3200" i="1" spc="-105" dirty="0">
                <a:latin typeface="Trebuchet MS"/>
                <a:cs typeface="Trebuchet MS"/>
              </a:rPr>
              <a:t>address</a:t>
            </a:r>
            <a:r>
              <a:rPr sz="3200" spc="-105" dirty="0">
                <a:latin typeface="Arial"/>
                <a:cs typeface="Arial"/>
              </a:rPr>
              <a:t>, and  </a:t>
            </a:r>
            <a:r>
              <a:rPr sz="3200" i="1" spc="-110" dirty="0">
                <a:latin typeface="Trebuchet MS"/>
                <a:cs typeface="Trebuchet MS"/>
              </a:rPr>
              <a:t>salary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5 </a:t>
            </a:r>
            <a:r>
              <a:rPr sz="3200" spc="-145" dirty="0">
                <a:latin typeface="Arial"/>
                <a:cs typeface="Arial"/>
              </a:rPr>
              <a:t>employees </a:t>
            </a:r>
            <a:r>
              <a:rPr sz="3200" spc="-140" dirty="0">
                <a:latin typeface="Arial"/>
                <a:cs typeface="Arial"/>
              </a:rPr>
              <a:t>using </a:t>
            </a:r>
            <a:r>
              <a:rPr sz="3200" spc="-114" dirty="0">
                <a:latin typeface="Arial"/>
                <a:cs typeface="Arial"/>
              </a:rPr>
              <a:t>array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70" dirty="0">
                <a:latin typeface="Arial"/>
                <a:cs typeface="Arial"/>
              </a:rPr>
              <a:t>structure.  </a:t>
            </a:r>
            <a:r>
              <a:rPr sz="3200" spc="-155" dirty="0">
                <a:latin typeface="Arial"/>
                <a:cs typeface="Arial"/>
              </a:rPr>
              <a:t>Display </a:t>
            </a:r>
            <a:r>
              <a:rPr sz="3200" spc="-45" dirty="0">
                <a:latin typeface="Arial"/>
                <a:cs typeface="Arial"/>
              </a:rPr>
              <a:t>information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45" dirty="0">
                <a:latin typeface="Arial"/>
                <a:cs typeface="Arial"/>
              </a:rPr>
              <a:t>each </a:t>
            </a:r>
            <a:r>
              <a:rPr sz="3200" spc="-120" dirty="0">
                <a:latin typeface="Arial"/>
                <a:cs typeface="Arial"/>
              </a:rPr>
              <a:t>employee </a:t>
            </a:r>
            <a:r>
              <a:rPr sz="3200" spc="-20" dirty="0">
                <a:latin typeface="Arial"/>
                <a:cs typeface="Arial"/>
              </a:rPr>
              <a:t>in </a:t>
            </a:r>
            <a:r>
              <a:rPr sz="3200" spc="-105" dirty="0">
                <a:latin typeface="Arial"/>
                <a:cs typeface="Arial"/>
              </a:rPr>
              <a:t>alphabetical  </a:t>
            </a:r>
            <a:r>
              <a:rPr sz="3200" spc="-65" dirty="0">
                <a:latin typeface="Arial"/>
                <a:cs typeface="Arial"/>
              </a:rPr>
              <a:t>order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theirname.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" y="70103"/>
            <a:ext cx="12018645" cy="6693534"/>
          </a:xfrm>
          <a:custGeom>
            <a:avLst/>
            <a:gdLst/>
            <a:ahLst/>
            <a:cxnLst/>
            <a:rect l="l" t="t" r="r" b="b"/>
            <a:pathLst>
              <a:path w="1201864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11688317" y="0"/>
                </a:lnTo>
                <a:lnTo>
                  <a:pt x="11737079" y="3576"/>
                </a:lnTo>
                <a:lnTo>
                  <a:pt x="11783618" y="13967"/>
                </a:lnTo>
                <a:lnTo>
                  <a:pt x="11827423" y="30662"/>
                </a:lnTo>
                <a:lnTo>
                  <a:pt x="11867986" y="53151"/>
                </a:lnTo>
                <a:lnTo>
                  <a:pt x="11904795" y="80923"/>
                </a:lnTo>
                <a:lnTo>
                  <a:pt x="11937340" y="113468"/>
                </a:lnTo>
                <a:lnTo>
                  <a:pt x="11965112" y="150277"/>
                </a:lnTo>
                <a:lnTo>
                  <a:pt x="11987601" y="190840"/>
                </a:lnTo>
                <a:lnTo>
                  <a:pt x="12004296" y="234645"/>
                </a:lnTo>
                <a:lnTo>
                  <a:pt x="12014687" y="281184"/>
                </a:lnTo>
                <a:lnTo>
                  <a:pt x="12018264" y="329946"/>
                </a:lnTo>
                <a:lnTo>
                  <a:pt x="12018264" y="6363487"/>
                </a:lnTo>
                <a:lnTo>
                  <a:pt x="12014687" y="6412239"/>
                </a:lnTo>
                <a:lnTo>
                  <a:pt x="12004296" y="6458771"/>
                </a:lnTo>
                <a:lnTo>
                  <a:pt x="11987601" y="6502572"/>
                </a:lnTo>
                <a:lnTo>
                  <a:pt x="11965112" y="6543131"/>
                </a:lnTo>
                <a:lnTo>
                  <a:pt x="11937340" y="6579938"/>
                </a:lnTo>
                <a:lnTo>
                  <a:pt x="11904795" y="6612482"/>
                </a:lnTo>
                <a:lnTo>
                  <a:pt x="11867986" y="6640254"/>
                </a:lnTo>
                <a:lnTo>
                  <a:pt x="11827423" y="6662743"/>
                </a:lnTo>
                <a:lnTo>
                  <a:pt x="11783618" y="6679439"/>
                </a:lnTo>
                <a:lnTo>
                  <a:pt x="11737079" y="6689830"/>
                </a:lnTo>
                <a:lnTo>
                  <a:pt x="11688317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9694" y="51003"/>
            <a:ext cx="848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>
                <a:latin typeface="Times New Roman"/>
                <a:cs typeface="Times New Roman"/>
              </a:rPr>
              <a:t>SRM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6654" y="549909"/>
            <a:ext cx="631952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200" dirty="0">
                <a:solidFill>
                  <a:srgbClr val="C0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b="1" spc="-260" dirty="0">
                <a:solidFill>
                  <a:srgbClr val="C0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b="1" spc="-3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Times New Roman"/>
                <a:cs typeface="Times New Roman"/>
              </a:rPr>
              <a:t>TECHNOLOGY,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CHENNAI.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9072" y="188976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41423" y="1622425"/>
          <a:ext cx="8813165" cy="5090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39">
                <a:tc gridSpan="2">
                  <a:txBody>
                    <a:bodyPr/>
                    <a:lstStyle/>
                    <a:p>
                      <a:pPr marL="795655" marR="712470" indent="-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1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COURSE </a:t>
                      </a:r>
                      <a:r>
                        <a:rPr sz="2000" b="1" spc="-1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LEARNING  </a:t>
                      </a:r>
                      <a:r>
                        <a:rPr sz="2000" b="1" spc="-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(CLO)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i="1" spc="-1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2400" i="1" spc="-1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i="1" spc="-25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end </a:t>
                      </a:r>
                      <a:r>
                        <a:rPr sz="2400" i="1" spc="-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i="1" spc="-1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2400" i="1" spc="-25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course, </a:t>
                      </a:r>
                      <a:r>
                        <a:rPr sz="2400" i="1" spc="-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learners </a:t>
                      </a:r>
                      <a:r>
                        <a:rPr sz="2400" i="1" spc="-1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2400" i="1" spc="-3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400" i="1" spc="-25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able</a:t>
                      </a:r>
                      <a:r>
                        <a:rPr sz="2400" i="1" spc="-2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spc="-265" dirty="0">
                          <a:latin typeface="Times New Roman"/>
                          <a:cs typeface="Times New Roman"/>
                        </a:rPr>
                        <a:t>CLO</a:t>
                      </a:r>
                      <a:r>
                        <a:rPr sz="24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-1: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Identify 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methods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125" dirty="0">
                          <a:latin typeface="Times New Roman"/>
                          <a:cs typeface="Times New Roman"/>
                        </a:rPr>
                        <a:t>solve </a:t>
                      </a:r>
                      <a:r>
                        <a:rPr sz="2100" spc="-17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problem 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computer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programming.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List  </a:t>
                      </a:r>
                      <a:r>
                        <a:rPr sz="2100" spc="-6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100" spc="-135" dirty="0">
                          <a:latin typeface="Times New Roman"/>
                          <a:cs typeface="Times New Roman"/>
                        </a:rPr>
                        <a:t>basic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types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variables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1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400" b="1" spc="-265" dirty="0">
                          <a:latin typeface="Times New Roman"/>
                          <a:cs typeface="Times New Roman"/>
                        </a:rPr>
                        <a:t>CLO</a:t>
                      </a:r>
                      <a:r>
                        <a:rPr sz="24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-2: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835660" algn="l"/>
                          <a:tab pos="1309370" algn="l"/>
                          <a:tab pos="1945005" algn="l"/>
                          <a:tab pos="3036570" algn="l"/>
                          <a:tab pos="3548379" algn="l"/>
                          <a:tab pos="4889500" algn="l"/>
                          <a:tab pos="5431155" algn="l"/>
                          <a:tab pos="6031230" algn="l"/>
                          <a:tab pos="7197090" algn="l"/>
                        </a:tabLst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y	the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2100" spc="3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ic	ope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spc="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s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d	ex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ession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.	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loo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p	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onst</a:t>
                      </a:r>
                      <a:r>
                        <a:rPr sz="2100" spc="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ucts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d 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recursion.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array 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store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retrieve</a:t>
                      </a:r>
                      <a:r>
                        <a:rPr sz="21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spc="-265" dirty="0">
                          <a:latin typeface="Times New Roman"/>
                          <a:cs typeface="Times New Roman"/>
                        </a:rPr>
                        <a:t>CLO</a:t>
                      </a:r>
                      <a:r>
                        <a:rPr sz="24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-3: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25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155" dirty="0">
                          <a:latin typeface="Times New Roman"/>
                          <a:cs typeface="Times New Roman"/>
                        </a:rPr>
                        <a:t>Analyze 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programs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2100" spc="-85" dirty="0">
                          <a:latin typeface="Times New Roman"/>
                          <a:cs typeface="Times New Roman"/>
                        </a:rPr>
                        <a:t>need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storage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form </a:t>
                      </a:r>
                      <a:r>
                        <a:rPr sz="2100" spc="-114" dirty="0">
                          <a:latin typeface="Times New Roman"/>
                          <a:cs typeface="Times New Roman"/>
                        </a:rPr>
                        <a:t>single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multi-dimensional  </a:t>
                      </a:r>
                      <a:r>
                        <a:rPr sz="2100" spc="-90" dirty="0">
                          <a:latin typeface="Times New Roman"/>
                          <a:cs typeface="Times New Roman"/>
                        </a:rPr>
                        <a:t>arrays.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preprocessor 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constructs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6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spc="-265" dirty="0">
                          <a:latin typeface="Times New Roman"/>
                          <a:cs typeface="Times New Roman"/>
                        </a:rPr>
                        <a:t>CLO</a:t>
                      </a:r>
                      <a:r>
                        <a:rPr sz="24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-4: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Create 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user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defined functions 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mathematical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50" dirty="0"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sz="2100" spc="-114" dirty="0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sz="2100" spc="-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operations.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2100" spc="-60" dirty="0">
                          <a:latin typeface="Times New Roman"/>
                          <a:cs typeface="Times New Roman"/>
                        </a:rPr>
                        <a:t>pointer 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memory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1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spc="-265" dirty="0">
                          <a:latin typeface="Times New Roman"/>
                          <a:cs typeface="Times New Roman"/>
                        </a:rPr>
                        <a:t>CLO</a:t>
                      </a:r>
                      <a:r>
                        <a:rPr sz="24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-5: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63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100" spc="-75" dirty="0">
                          <a:latin typeface="Times New Roman"/>
                          <a:cs typeface="Times New Roman"/>
                        </a:rPr>
                        <a:t>Create </a:t>
                      </a:r>
                      <a:r>
                        <a:rPr sz="2100" spc="-60" dirty="0">
                          <a:latin typeface="Times New Roman"/>
                          <a:cs typeface="Times New Roman"/>
                        </a:rPr>
                        <a:t>structures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110" dirty="0">
                          <a:latin typeface="Times New Roman"/>
                          <a:cs typeface="Times New Roman"/>
                        </a:rPr>
                        <a:t>unions </a:t>
                      </a: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65" dirty="0">
                          <a:latin typeface="Times New Roman"/>
                          <a:cs typeface="Times New Roman"/>
                        </a:rPr>
                        <a:t>represent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2100" spc="-60" dirty="0">
                          <a:latin typeface="Times New Roman"/>
                          <a:cs typeface="Times New Roman"/>
                        </a:rPr>
                        <a:t>constructs.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Use files 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100" spc="-60" dirty="0">
                          <a:latin typeface="Times New Roman"/>
                          <a:cs typeface="Times New Roman"/>
                        </a:rPr>
                        <a:t>store 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100" spc="-70" dirty="0">
                          <a:latin typeface="Times New Roman"/>
                          <a:cs typeface="Times New Roman"/>
                        </a:rPr>
                        <a:t>retrieve</a:t>
                      </a:r>
                      <a:r>
                        <a:rPr sz="2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400" b="1" spc="-265" dirty="0">
                          <a:latin typeface="Times New Roman"/>
                          <a:cs typeface="Times New Roman"/>
                        </a:rPr>
                        <a:t>CLO</a:t>
                      </a:r>
                      <a:r>
                        <a:rPr sz="24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70" dirty="0">
                          <a:latin typeface="Times New Roman"/>
                          <a:cs typeface="Times New Roman"/>
                        </a:rPr>
                        <a:t>-6: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820419" algn="l"/>
                          <a:tab pos="2292350" algn="l"/>
                          <a:tab pos="3290570" algn="l"/>
                          <a:tab pos="3646170" algn="l"/>
                          <a:tab pos="4286250" algn="l"/>
                          <a:tab pos="5400675" algn="l"/>
                          <a:tab pos="6116955" algn="l"/>
                          <a:tab pos="6810375" algn="l"/>
                          <a:tab pos="7375525" algn="l"/>
                        </a:tabLst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2100" spc="-3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y	p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spc="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rammin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g	concepts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o	sol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e	p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spc="-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lem</a:t>
                      </a: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.	Lea</a:t>
                      </a:r>
                      <a:r>
                        <a:rPr sz="2100" spc="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2100" spc="-5" dirty="0">
                          <a:latin typeface="Times New Roman"/>
                          <a:cs typeface="Times New Roman"/>
                        </a:rPr>
                        <a:t>abo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t	h</a:t>
                      </a:r>
                      <a:r>
                        <a:rPr sz="2100" spc="-6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w	C 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programming </a:t>
                      </a:r>
                      <a:r>
                        <a:rPr sz="2100" spc="-13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100" spc="-1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100" spc="-120" dirty="0">
                          <a:latin typeface="Times New Roman"/>
                          <a:cs typeface="Times New Roman"/>
                        </a:rPr>
                        <a:t>effectively </a:t>
                      </a:r>
                      <a:r>
                        <a:rPr sz="2100" spc="-10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2100" spc="-8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1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95" dirty="0">
                          <a:latin typeface="Times New Roman"/>
                          <a:cs typeface="Times New Roman"/>
                        </a:rPr>
                        <a:t>solutions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8500" y="90932"/>
            <a:ext cx="7804150" cy="290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04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25666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2604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03505">
              <a:lnSpc>
                <a:spcPct val="100000"/>
              </a:lnSpc>
              <a:spcBef>
                <a:spcPts val="540"/>
              </a:spcBef>
            </a:pPr>
            <a:r>
              <a:rPr sz="4400" spc="-155" dirty="0">
                <a:latin typeface="Arial"/>
                <a:cs typeface="Arial"/>
              </a:rPr>
              <a:t>Array </a:t>
            </a:r>
            <a:r>
              <a:rPr sz="4400" dirty="0">
                <a:latin typeface="Arial"/>
                <a:cs typeface="Arial"/>
              </a:rPr>
              <a:t>within</a:t>
            </a:r>
            <a:r>
              <a:rPr sz="4400" spc="-615" dirty="0">
                <a:latin typeface="Arial"/>
                <a:cs typeface="Arial"/>
              </a:rPr>
              <a:t> </a:t>
            </a:r>
            <a:r>
              <a:rPr sz="4400" spc="-120" dirty="0">
                <a:latin typeface="Arial"/>
                <a:cs typeface="Arial"/>
              </a:rPr>
              <a:t>Structure</a:t>
            </a:r>
            <a:endParaRPr sz="4400">
              <a:latin typeface="Arial"/>
              <a:cs typeface="Arial"/>
            </a:endParaRPr>
          </a:p>
          <a:p>
            <a:pPr marL="355600" marR="5080" indent="-342900">
              <a:lnSpc>
                <a:spcPts val="319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40" dirty="0">
                <a:latin typeface="Arial"/>
                <a:cs typeface="Arial"/>
              </a:rPr>
              <a:t>We</a:t>
            </a:r>
            <a:r>
              <a:rPr sz="3000" spc="-45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can</a:t>
            </a:r>
            <a:r>
              <a:rPr sz="3000" spc="-40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use</a:t>
            </a:r>
            <a:r>
              <a:rPr sz="3000" spc="-42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single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or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multi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dimensional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arrays</a:t>
            </a:r>
            <a:r>
              <a:rPr sz="3000" spc="-3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 </a:t>
            </a:r>
            <a:r>
              <a:rPr sz="3000" spc="-50" dirty="0">
                <a:latin typeface="Arial"/>
                <a:cs typeface="Arial"/>
              </a:rPr>
              <a:t>type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i="1" spc="-135" dirty="0">
                <a:latin typeface="Trebuchet MS"/>
                <a:cs typeface="Trebuchet MS"/>
              </a:rPr>
              <a:t>int</a:t>
            </a:r>
            <a:r>
              <a:rPr sz="3000" i="1" spc="-425" dirty="0">
                <a:latin typeface="Trebuchet MS"/>
                <a:cs typeface="Trebuchet MS"/>
              </a:rPr>
              <a:t> </a:t>
            </a:r>
            <a:r>
              <a:rPr sz="3000" spc="-15" dirty="0">
                <a:latin typeface="Arial"/>
                <a:cs typeface="Arial"/>
              </a:rPr>
              <a:t>or</a:t>
            </a:r>
            <a:r>
              <a:rPr sz="3000" spc="-325" dirty="0">
                <a:latin typeface="Arial"/>
                <a:cs typeface="Arial"/>
              </a:rPr>
              <a:t> </a:t>
            </a:r>
            <a:r>
              <a:rPr sz="3000" i="1" spc="-145" dirty="0">
                <a:latin typeface="Trebuchet MS"/>
                <a:cs typeface="Trebuchet MS"/>
              </a:rPr>
              <a:t>float</a:t>
            </a:r>
            <a:r>
              <a:rPr sz="3000" spc="-14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9685" y="3035934"/>
            <a:ext cx="9378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40" dirty="0">
                <a:latin typeface="Arial"/>
                <a:cs typeface="Arial"/>
              </a:rPr>
              <a:t>E</a:t>
            </a:r>
            <a:r>
              <a:rPr sz="3000" spc="-55" dirty="0">
                <a:latin typeface="Arial"/>
                <a:cs typeface="Arial"/>
              </a:rPr>
              <a:t>.</a:t>
            </a:r>
            <a:r>
              <a:rPr sz="3000" spc="-270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339" y="2992724"/>
            <a:ext cx="3310890" cy="36112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500"/>
              </a:spcBef>
            </a:pPr>
            <a:r>
              <a:rPr sz="3000" i="1" spc="-15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3000" i="1" spc="-4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50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endParaRPr sz="3000">
              <a:latin typeface="Trebuchet MS"/>
              <a:cs typeface="Trebuchet MS"/>
            </a:endParaRPr>
          </a:p>
          <a:p>
            <a:pPr marL="741680">
              <a:lnSpc>
                <a:spcPct val="100000"/>
              </a:lnSpc>
              <a:spcBef>
                <a:spcPts val="395"/>
              </a:spcBef>
            </a:pPr>
            <a:r>
              <a:rPr sz="3000" i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3000">
              <a:latin typeface="Trebuchet MS"/>
              <a:cs typeface="Trebuchet MS"/>
            </a:endParaRPr>
          </a:p>
          <a:p>
            <a:pPr marL="741680">
              <a:lnSpc>
                <a:spcPct val="100000"/>
              </a:lnSpc>
              <a:spcBef>
                <a:spcPts val="60"/>
              </a:spcBef>
            </a:pPr>
            <a:r>
              <a:rPr sz="3000" i="1" spc="-105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3000" i="1" spc="-45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20" dirty="0">
                <a:solidFill>
                  <a:srgbClr val="FF0000"/>
                </a:solidFill>
                <a:latin typeface="Trebuchet MS"/>
                <a:cs typeface="Trebuchet MS"/>
              </a:rPr>
              <a:t>name[20];</a:t>
            </a:r>
            <a:endParaRPr sz="3000">
              <a:latin typeface="Trebuchet MS"/>
              <a:cs typeface="Trebuchet MS"/>
            </a:endParaRPr>
          </a:p>
          <a:p>
            <a:pPr marL="741680">
              <a:lnSpc>
                <a:spcPct val="100000"/>
              </a:lnSpc>
              <a:spcBef>
                <a:spcPts val="360"/>
              </a:spcBef>
            </a:pPr>
            <a:r>
              <a:rPr sz="3000" i="1" spc="-135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3000" i="1" spc="-4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85" dirty="0">
                <a:solidFill>
                  <a:srgbClr val="FF0000"/>
                </a:solidFill>
                <a:latin typeface="Trebuchet MS"/>
                <a:cs typeface="Trebuchet MS"/>
              </a:rPr>
              <a:t>roll;</a:t>
            </a:r>
            <a:endParaRPr sz="3000">
              <a:latin typeface="Trebuchet MS"/>
              <a:cs typeface="Trebuchet MS"/>
            </a:endParaRPr>
          </a:p>
          <a:p>
            <a:pPr marL="741680">
              <a:lnSpc>
                <a:spcPct val="100000"/>
              </a:lnSpc>
              <a:spcBef>
                <a:spcPts val="700"/>
              </a:spcBef>
            </a:pPr>
            <a:r>
              <a:rPr sz="3000" i="1" spc="-160" dirty="0">
                <a:solidFill>
                  <a:srgbClr val="FF0000"/>
                </a:solidFill>
                <a:latin typeface="Trebuchet MS"/>
                <a:cs typeface="Trebuchet MS"/>
              </a:rPr>
              <a:t>float</a:t>
            </a:r>
            <a:r>
              <a:rPr sz="3000" i="1" spc="-45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50" dirty="0">
                <a:solidFill>
                  <a:srgbClr val="FF0000"/>
                </a:solidFill>
                <a:latin typeface="Trebuchet MS"/>
                <a:cs typeface="Trebuchet MS"/>
              </a:rPr>
              <a:t>marks[6];</a:t>
            </a:r>
            <a:endParaRPr sz="3000">
              <a:latin typeface="Trebuchet MS"/>
              <a:cs typeface="Trebuchet MS"/>
            </a:endParaRPr>
          </a:p>
          <a:p>
            <a:pPr marL="741680">
              <a:lnSpc>
                <a:spcPct val="100000"/>
              </a:lnSpc>
              <a:spcBef>
                <a:spcPts val="409"/>
              </a:spcBef>
            </a:pPr>
            <a:r>
              <a:rPr sz="3000" i="1" spc="-229" dirty="0">
                <a:solidFill>
                  <a:srgbClr val="FF0000"/>
                </a:solidFill>
                <a:latin typeface="Trebuchet MS"/>
                <a:cs typeface="Trebuchet MS"/>
              </a:rPr>
              <a:t>};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000" i="1" spc="-150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3000" i="1" spc="-4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50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r>
              <a:rPr sz="3000" i="1" spc="-5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05" dirty="0">
                <a:solidFill>
                  <a:srgbClr val="FF0000"/>
                </a:solidFill>
                <a:latin typeface="Trebuchet MS"/>
                <a:cs typeface="Trebuchet MS"/>
              </a:rPr>
              <a:t>s[100];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327" y="3401314"/>
            <a:ext cx="9742170" cy="32245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49450" marR="66040" indent="-342900" algn="just">
              <a:lnSpc>
                <a:spcPts val="3460"/>
              </a:lnSpc>
              <a:spcBef>
                <a:spcPts val="535"/>
              </a:spcBef>
              <a:buChar char="•"/>
              <a:tabLst>
                <a:tab pos="1950085" algn="l"/>
              </a:tabLst>
            </a:pPr>
            <a:r>
              <a:rPr sz="3200" spc="-195" dirty="0">
                <a:latin typeface="Arial"/>
                <a:cs typeface="Arial"/>
              </a:rPr>
              <a:t>These </a:t>
            </a:r>
            <a:r>
              <a:rPr sz="3200" spc="-110" dirty="0">
                <a:latin typeface="Arial"/>
                <a:cs typeface="Arial"/>
              </a:rPr>
              <a:t>elements </a:t>
            </a:r>
            <a:r>
              <a:rPr sz="3200" spc="-150" dirty="0">
                <a:latin typeface="Arial"/>
                <a:cs typeface="Arial"/>
              </a:rPr>
              <a:t>can </a:t>
            </a:r>
            <a:r>
              <a:rPr sz="3200" spc="-70" dirty="0">
                <a:latin typeface="Arial"/>
                <a:cs typeface="Arial"/>
              </a:rPr>
              <a:t>be </a:t>
            </a:r>
            <a:r>
              <a:rPr sz="3200" spc="-220" dirty="0">
                <a:latin typeface="Arial"/>
                <a:cs typeface="Arial"/>
              </a:rPr>
              <a:t>accessed </a:t>
            </a:r>
            <a:r>
              <a:rPr sz="3200" spc="-140" dirty="0">
                <a:latin typeface="Arial"/>
                <a:cs typeface="Arial"/>
              </a:rPr>
              <a:t>using  </a:t>
            </a:r>
            <a:r>
              <a:rPr sz="3200" spc="-80" dirty="0">
                <a:latin typeface="Arial"/>
                <a:cs typeface="Arial"/>
              </a:rPr>
              <a:t>appropriate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subscripts.</a:t>
            </a:r>
            <a:endParaRPr sz="3200">
              <a:latin typeface="Arial"/>
              <a:cs typeface="Arial"/>
            </a:endParaRPr>
          </a:p>
          <a:p>
            <a:pPr marL="1949450" marR="66040" indent="-342900" algn="just">
              <a:lnSpc>
                <a:spcPct val="90000"/>
              </a:lnSpc>
              <a:spcBef>
                <a:spcPts val="750"/>
              </a:spcBef>
              <a:buChar char="•"/>
              <a:tabLst>
                <a:tab pos="1950085" algn="l"/>
              </a:tabLst>
            </a:pPr>
            <a:r>
              <a:rPr sz="3200" spc="-135" dirty="0">
                <a:latin typeface="Arial"/>
                <a:cs typeface="Arial"/>
              </a:rPr>
              <a:t>For </a:t>
            </a:r>
            <a:r>
              <a:rPr sz="3200" spc="-145" dirty="0">
                <a:latin typeface="Arial"/>
                <a:cs typeface="Arial"/>
              </a:rPr>
              <a:t>example, </a:t>
            </a:r>
            <a:r>
              <a:rPr sz="3200" i="1" spc="-135" dirty="0">
                <a:solidFill>
                  <a:srgbClr val="FF0000"/>
                </a:solidFill>
                <a:latin typeface="Trebuchet MS"/>
                <a:cs typeface="Trebuchet MS"/>
              </a:rPr>
              <a:t>s[25].marks[3] </a:t>
            </a:r>
            <a:r>
              <a:rPr sz="3200" spc="-114" dirty="0">
                <a:latin typeface="Arial"/>
                <a:cs typeface="Arial"/>
              </a:rPr>
              <a:t>refers</a:t>
            </a:r>
            <a:r>
              <a:rPr sz="3200" spc="65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135" dirty="0">
                <a:latin typeface="Arial"/>
                <a:cs typeface="Arial"/>
              </a:rPr>
              <a:t>marks </a:t>
            </a:r>
            <a:r>
              <a:rPr sz="3200" spc="-80" dirty="0">
                <a:latin typeface="Arial"/>
                <a:cs typeface="Arial"/>
              </a:rPr>
              <a:t>obtained </a:t>
            </a:r>
            <a:r>
              <a:rPr sz="3200" spc="-30" dirty="0">
                <a:latin typeface="Arial"/>
                <a:cs typeface="Arial"/>
              </a:rPr>
              <a:t>in the </a:t>
            </a:r>
            <a:r>
              <a:rPr sz="3200" spc="-15" dirty="0">
                <a:latin typeface="Arial"/>
                <a:cs typeface="Arial"/>
              </a:rPr>
              <a:t>fourth </a:t>
            </a:r>
            <a:r>
              <a:rPr sz="3200" spc="-100" dirty="0">
                <a:latin typeface="Arial"/>
                <a:cs typeface="Arial"/>
              </a:rPr>
              <a:t>subject </a:t>
            </a:r>
            <a:r>
              <a:rPr sz="3200" spc="-75" dirty="0">
                <a:latin typeface="Arial"/>
                <a:cs typeface="Arial"/>
              </a:rPr>
              <a:t>by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50" dirty="0">
                <a:latin typeface="Arial"/>
                <a:cs typeface="Arial"/>
              </a:rPr>
              <a:t>26</a:t>
            </a:r>
            <a:r>
              <a:rPr sz="3150" spc="-75" baseline="21164" dirty="0">
                <a:latin typeface="Arial"/>
                <a:cs typeface="Arial"/>
              </a:rPr>
              <a:t>th</a:t>
            </a:r>
            <a:r>
              <a:rPr sz="3150" spc="97" baseline="21164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student.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30"/>
              </a:spcBef>
            </a:pPr>
            <a:r>
              <a:rPr sz="4400" spc="-155" dirty="0">
                <a:latin typeface="Arial"/>
                <a:cs typeface="Arial"/>
              </a:rPr>
              <a:t>Array </a:t>
            </a:r>
            <a:r>
              <a:rPr sz="4400" dirty="0">
                <a:latin typeface="Arial"/>
                <a:cs typeface="Arial"/>
              </a:rPr>
              <a:t>within</a:t>
            </a:r>
            <a:r>
              <a:rPr sz="4400" spc="-550" dirty="0">
                <a:latin typeface="Arial"/>
                <a:cs typeface="Arial"/>
              </a:rPr>
              <a:t> </a:t>
            </a:r>
            <a:r>
              <a:rPr sz="4400" spc="-200" dirty="0">
                <a:latin typeface="Arial"/>
                <a:cs typeface="Arial"/>
              </a:rPr>
              <a:t>structure…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658614" y="1530476"/>
            <a:ext cx="5495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26260" algn="l"/>
                <a:tab pos="3241040" algn="l"/>
                <a:tab pos="5033645" algn="l"/>
              </a:tabLst>
            </a:pPr>
            <a:r>
              <a:rPr sz="3200" spc="-125" dirty="0">
                <a:latin typeface="Arial"/>
                <a:cs typeface="Arial"/>
              </a:rPr>
              <a:t>m</a:t>
            </a:r>
            <a:r>
              <a:rPr sz="3200" spc="-130" dirty="0">
                <a:latin typeface="Arial"/>
                <a:cs typeface="Arial"/>
              </a:rPr>
              <a:t>e</a:t>
            </a:r>
            <a:r>
              <a:rPr sz="3200" spc="-170" dirty="0">
                <a:latin typeface="Arial"/>
                <a:cs typeface="Arial"/>
              </a:rPr>
              <a:t>m</a:t>
            </a:r>
            <a:r>
              <a:rPr sz="3200" spc="-90" dirty="0">
                <a:latin typeface="Arial"/>
                <a:cs typeface="Arial"/>
              </a:rPr>
              <a:t>be</a:t>
            </a:r>
            <a:r>
              <a:rPr sz="3200" dirty="0">
                <a:latin typeface="Arial"/>
                <a:cs typeface="Arial"/>
              </a:rPr>
              <a:t>r	</a:t>
            </a:r>
            <a:r>
              <a:rPr sz="3200" i="1" spc="-155" dirty="0">
                <a:latin typeface="Trebuchet MS"/>
                <a:cs typeface="Trebuchet MS"/>
              </a:rPr>
              <a:t>m</a:t>
            </a:r>
            <a:r>
              <a:rPr sz="3200" i="1" spc="-160" dirty="0">
                <a:latin typeface="Trebuchet MS"/>
                <a:cs typeface="Trebuchet MS"/>
              </a:rPr>
              <a:t>a</a:t>
            </a:r>
            <a:r>
              <a:rPr sz="3200" i="1" spc="-165" dirty="0">
                <a:latin typeface="Trebuchet MS"/>
                <a:cs typeface="Trebuchet MS"/>
              </a:rPr>
              <a:t>r</a:t>
            </a:r>
            <a:r>
              <a:rPr sz="3200" i="1" spc="-150" dirty="0">
                <a:latin typeface="Trebuchet MS"/>
                <a:cs typeface="Trebuchet MS"/>
              </a:rPr>
              <a:t>k</a:t>
            </a:r>
            <a:r>
              <a:rPr sz="3200" i="1" dirty="0">
                <a:latin typeface="Trebuchet MS"/>
                <a:cs typeface="Trebuchet MS"/>
              </a:rPr>
              <a:t>s	</a:t>
            </a:r>
            <a:r>
              <a:rPr sz="3200" spc="-270" dirty="0">
                <a:latin typeface="Arial"/>
                <a:cs typeface="Arial"/>
              </a:rPr>
              <a:t>c</a:t>
            </a:r>
            <a:r>
              <a:rPr sz="3200" spc="-105" dirty="0">
                <a:latin typeface="Arial"/>
                <a:cs typeface="Arial"/>
              </a:rPr>
              <a:t>o</a:t>
            </a:r>
            <a:r>
              <a:rPr sz="3200" spc="-130" dirty="0">
                <a:latin typeface="Arial"/>
                <a:cs typeface="Arial"/>
              </a:rPr>
              <a:t>n</a:t>
            </a:r>
            <a:r>
              <a:rPr sz="3200" spc="140" dirty="0">
                <a:latin typeface="Arial"/>
                <a:cs typeface="Arial"/>
              </a:rPr>
              <a:t>t</a:t>
            </a:r>
            <a:r>
              <a:rPr sz="3200" spc="-175" dirty="0">
                <a:latin typeface="Arial"/>
                <a:cs typeface="Arial"/>
              </a:rPr>
              <a:t>a</a:t>
            </a:r>
            <a:r>
              <a:rPr sz="3200" spc="-170" dirty="0">
                <a:latin typeface="Arial"/>
                <a:cs typeface="Arial"/>
              </a:rPr>
              <a:t>i</a:t>
            </a:r>
            <a:r>
              <a:rPr sz="3200" spc="-17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190" dirty="0">
                <a:latin typeface="Arial"/>
                <a:cs typeface="Arial"/>
              </a:rPr>
              <a:t>s</a:t>
            </a:r>
            <a:r>
              <a:rPr sz="3200" spc="-20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0868" y="2439670"/>
            <a:ext cx="2132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1520" algn="l"/>
              </a:tabLst>
            </a:pPr>
            <a:r>
              <a:rPr sz="3200" spc="-114" dirty="0">
                <a:latin typeface="Arial"/>
                <a:cs typeface="Arial"/>
              </a:rPr>
              <a:t>six	</a:t>
            </a:r>
            <a:r>
              <a:rPr sz="3200" spc="-75" dirty="0">
                <a:latin typeface="Arial"/>
                <a:cs typeface="Arial"/>
              </a:rPr>
              <a:t>different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685" y="1547621"/>
            <a:ext cx="2224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655445" algn="l"/>
              </a:tabLst>
            </a:pPr>
            <a:r>
              <a:rPr sz="3200" spc="-175" dirty="0">
                <a:latin typeface="Arial"/>
                <a:cs typeface="Arial"/>
              </a:rPr>
              <a:t>H</a:t>
            </a:r>
            <a:r>
              <a:rPr sz="3200" spc="-190" dirty="0">
                <a:latin typeface="Arial"/>
                <a:cs typeface="Arial"/>
              </a:rPr>
              <a:t>e</a:t>
            </a:r>
            <a:r>
              <a:rPr sz="3200" spc="-155" dirty="0">
                <a:latin typeface="Arial"/>
                <a:cs typeface="Arial"/>
              </a:rPr>
              <a:t>r</a:t>
            </a:r>
            <a:r>
              <a:rPr sz="3200" spc="-15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,	</a:t>
            </a:r>
            <a:r>
              <a:rPr sz="3200" spc="-40" dirty="0">
                <a:latin typeface="Arial"/>
                <a:cs typeface="Arial"/>
              </a:rPr>
              <a:t>t</a:t>
            </a:r>
            <a:r>
              <a:rPr sz="3200" spc="-4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2585" y="2000250"/>
            <a:ext cx="7749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14525" algn="l"/>
                <a:tab pos="3754754" algn="l"/>
                <a:tab pos="5596255" algn="l"/>
                <a:tab pos="6249035" algn="l"/>
              </a:tabLst>
            </a:pPr>
            <a:r>
              <a:rPr sz="4800" spc="-187" baseline="1736" dirty="0">
                <a:latin typeface="Arial"/>
                <a:cs typeface="Arial"/>
              </a:rPr>
              <a:t>element</a:t>
            </a:r>
            <a:r>
              <a:rPr sz="4800" spc="-179" baseline="1736" dirty="0">
                <a:latin typeface="Arial"/>
                <a:cs typeface="Arial"/>
              </a:rPr>
              <a:t>s</a:t>
            </a:r>
            <a:r>
              <a:rPr sz="4800" baseline="1736" dirty="0">
                <a:latin typeface="Arial"/>
                <a:cs typeface="Arial"/>
              </a:rPr>
              <a:t>,	</a:t>
            </a:r>
            <a:r>
              <a:rPr sz="3200" i="1" spc="-130" dirty="0">
                <a:latin typeface="Trebuchet MS"/>
                <a:cs typeface="Trebuchet MS"/>
              </a:rPr>
              <a:t>m</a:t>
            </a:r>
            <a:r>
              <a:rPr sz="3200" i="1" spc="-140" dirty="0">
                <a:latin typeface="Trebuchet MS"/>
                <a:cs typeface="Trebuchet MS"/>
              </a:rPr>
              <a:t>a</a:t>
            </a:r>
            <a:r>
              <a:rPr sz="3200" i="1" spc="-135" dirty="0">
                <a:latin typeface="Trebuchet MS"/>
                <a:cs typeface="Trebuchet MS"/>
              </a:rPr>
              <a:t>r</a:t>
            </a:r>
            <a:r>
              <a:rPr sz="3200" i="1" spc="-130" dirty="0">
                <a:latin typeface="Trebuchet MS"/>
                <a:cs typeface="Trebuchet MS"/>
              </a:rPr>
              <a:t>k</a:t>
            </a:r>
            <a:r>
              <a:rPr sz="3200" i="1" spc="-135" dirty="0">
                <a:latin typeface="Trebuchet MS"/>
                <a:cs typeface="Trebuchet MS"/>
              </a:rPr>
              <a:t>s[0</a:t>
            </a:r>
            <a:r>
              <a:rPr sz="3200" i="1" spc="-130" dirty="0">
                <a:latin typeface="Trebuchet MS"/>
                <a:cs typeface="Trebuchet MS"/>
              </a:rPr>
              <a:t>]</a:t>
            </a:r>
            <a:r>
              <a:rPr sz="3200" dirty="0">
                <a:latin typeface="Arial"/>
                <a:cs typeface="Arial"/>
              </a:rPr>
              <a:t>,	</a:t>
            </a:r>
            <a:r>
              <a:rPr sz="3200" i="1" spc="-130" dirty="0">
                <a:latin typeface="Trebuchet MS"/>
                <a:cs typeface="Trebuchet MS"/>
              </a:rPr>
              <a:t>m</a:t>
            </a:r>
            <a:r>
              <a:rPr sz="3200" i="1" spc="-140" dirty="0">
                <a:latin typeface="Trebuchet MS"/>
                <a:cs typeface="Trebuchet MS"/>
              </a:rPr>
              <a:t>a</a:t>
            </a:r>
            <a:r>
              <a:rPr sz="3200" i="1" spc="-135" dirty="0">
                <a:latin typeface="Trebuchet MS"/>
                <a:cs typeface="Trebuchet MS"/>
              </a:rPr>
              <a:t>r</a:t>
            </a:r>
            <a:r>
              <a:rPr sz="3200" i="1" spc="-130" dirty="0">
                <a:latin typeface="Trebuchet MS"/>
                <a:cs typeface="Trebuchet MS"/>
              </a:rPr>
              <a:t>k</a:t>
            </a:r>
            <a:r>
              <a:rPr sz="3200" i="1" spc="-135" dirty="0">
                <a:latin typeface="Trebuchet MS"/>
                <a:cs typeface="Trebuchet MS"/>
              </a:rPr>
              <a:t>s[1</a:t>
            </a:r>
            <a:r>
              <a:rPr sz="3200" i="1" spc="-130" dirty="0">
                <a:latin typeface="Trebuchet MS"/>
                <a:cs typeface="Trebuchet MS"/>
              </a:rPr>
              <a:t>]</a:t>
            </a:r>
            <a:r>
              <a:rPr sz="3200" dirty="0">
                <a:latin typeface="Arial"/>
                <a:cs typeface="Arial"/>
              </a:rPr>
              <a:t>,	</a:t>
            </a:r>
            <a:r>
              <a:rPr sz="4800" spc="-1500" baseline="4340" dirty="0">
                <a:latin typeface="Arial"/>
                <a:cs typeface="Arial"/>
              </a:rPr>
              <a:t>…</a:t>
            </a:r>
            <a:r>
              <a:rPr sz="4800" baseline="4340" dirty="0">
                <a:latin typeface="Arial"/>
                <a:cs typeface="Arial"/>
              </a:rPr>
              <a:t>,	</a:t>
            </a:r>
            <a:r>
              <a:rPr sz="4800" i="1" spc="-232" baseline="4340" dirty="0">
                <a:latin typeface="Trebuchet MS"/>
                <a:cs typeface="Trebuchet MS"/>
              </a:rPr>
              <a:t>m</a:t>
            </a:r>
            <a:r>
              <a:rPr sz="4800" i="1" spc="-240" baseline="4340" dirty="0">
                <a:latin typeface="Trebuchet MS"/>
                <a:cs typeface="Trebuchet MS"/>
              </a:rPr>
              <a:t>a</a:t>
            </a:r>
            <a:r>
              <a:rPr sz="4800" i="1" spc="-247" baseline="4340" dirty="0">
                <a:latin typeface="Trebuchet MS"/>
                <a:cs typeface="Trebuchet MS"/>
              </a:rPr>
              <a:t>r</a:t>
            </a:r>
            <a:r>
              <a:rPr sz="4800" i="1" spc="-217" baseline="4340" dirty="0">
                <a:latin typeface="Trebuchet MS"/>
                <a:cs typeface="Trebuchet MS"/>
              </a:rPr>
              <a:t>k</a:t>
            </a:r>
            <a:r>
              <a:rPr sz="4800" i="1" spc="-202" baseline="4340" dirty="0">
                <a:latin typeface="Trebuchet MS"/>
                <a:cs typeface="Trebuchet MS"/>
              </a:rPr>
              <a:t>s</a:t>
            </a:r>
            <a:r>
              <a:rPr sz="4800" i="1" spc="-165" baseline="4340" dirty="0">
                <a:latin typeface="Trebuchet MS"/>
                <a:cs typeface="Trebuchet MS"/>
              </a:rPr>
              <a:t>[</a:t>
            </a:r>
            <a:r>
              <a:rPr sz="4800" i="1" spc="-97" baseline="4340" dirty="0">
                <a:latin typeface="Trebuchet MS"/>
                <a:cs typeface="Trebuchet MS"/>
              </a:rPr>
              <a:t>5</a:t>
            </a:r>
            <a:r>
              <a:rPr sz="4800" i="1" baseline="4340" dirty="0">
                <a:latin typeface="Trebuchet MS"/>
                <a:cs typeface="Trebuchet MS"/>
              </a:rPr>
              <a:t>]</a:t>
            </a:r>
            <a:endParaRPr sz="4800" baseline="434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585" y="2425954"/>
            <a:ext cx="5293995" cy="9525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  <a:tabLst>
                <a:tab pos="1914525" algn="l"/>
                <a:tab pos="3206115" algn="l"/>
                <a:tab pos="4973955" algn="l"/>
              </a:tabLst>
            </a:pPr>
            <a:r>
              <a:rPr sz="3200" spc="-90" dirty="0">
                <a:latin typeface="Arial"/>
                <a:cs typeface="Arial"/>
              </a:rPr>
              <a:t>indi</a:t>
            </a:r>
            <a:r>
              <a:rPr sz="3200" spc="-80" dirty="0">
                <a:latin typeface="Arial"/>
                <a:cs typeface="Arial"/>
              </a:rPr>
              <a:t>c</a:t>
            </a:r>
            <a:r>
              <a:rPr sz="3200" spc="-90" dirty="0">
                <a:latin typeface="Arial"/>
                <a:cs typeface="Arial"/>
              </a:rPr>
              <a:t>atin</a:t>
            </a:r>
            <a:r>
              <a:rPr sz="3200" dirty="0">
                <a:latin typeface="Arial"/>
                <a:cs typeface="Arial"/>
              </a:rPr>
              <a:t>g	</a:t>
            </a:r>
            <a:r>
              <a:rPr sz="3200" spc="-125" dirty="0">
                <a:latin typeface="Arial"/>
                <a:cs typeface="Arial"/>
              </a:rPr>
              <a:t>ma</a:t>
            </a:r>
            <a:r>
              <a:rPr sz="3200" spc="-120" dirty="0">
                <a:latin typeface="Arial"/>
                <a:cs typeface="Arial"/>
              </a:rPr>
              <a:t>r</a:t>
            </a:r>
            <a:r>
              <a:rPr sz="3200" spc="-130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-105" dirty="0">
                <a:latin typeface="Arial"/>
                <a:cs typeface="Arial"/>
              </a:rPr>
              <a:t>o</a:t>
            </a:r>
            <a:r>
              <a:rPr sz="3200" spc="-114" dirty="0">
                <a:latin typeface="Arial"/>
                <a:cs typeface="Arial"/>
              </a:rPr>
              <a:t>b</a:t>
            </a:r>
            <a:r>
              <a:rPr sz="3200" spc="125" dirty="0">
                <a:latin typeface="Arial"/>
                <a:cs typeface="Arial"/>
              </a:rPr>
              <a:t>t</a:t>
            </a:r>
            <a:r>
              <a:rPr sz="3200" spc="-125" dirty="0">
                <a:latin typeface="Arial"/>
                <a:cs typeface="Arial"/>
              </a:rPr>
              <a:t>aine</a:t>
            </a:r>
            <a:r>
              <a:rPr sz="3200" dirty="0">
                <a:latin typeface="Arial"/>
                <a:cs typeface="Arial"/>
              </a:rPr>
              <a:t>d	</a:t>
            </a:r>
            <a:r>
              <a:rPr sz="3200" spc="-40" dirty="0">
                <a:latin typeface="Arial"/>
                <a:cs typeface="Arial"/>
              </a:rPr>
              <a:t>in  </a:t>
            </a:r>
            <a:r>
              <a:rPr sz="3200" spc="-120" dirty="0">
                <a:latin typeface="Arial"/>
                <a:cs typeface="Arial"/>
              </a:rPr>
              <a:t>subjects.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45638" y="1806067"/>
            <a:ext cx="19735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85" dirty="0">
                <a:latin typeface="Trebuchet MS"/>
                <a:cs typeface="Trebuchet MS"/>
              </a:rPr>
              <a:t>for(i=0;i&lt;n;i++)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105" y="2187067"/>
            <a:ext cx="9182735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Trebuchet MS"/>
                <a:cs typeface="Trebuchet MS"/>
              </a:rPr>
              <a:t>{</a:t>
            </a:r>
            <a:endParaRPr sz="2500">
              <a:latin typeface="Trebuchet MS"/>
              <a:cs typeface="Trebuchet MS"/>
            </a:endParaRPr>
          </a:p>
          <a:p>
            <a:pPr marL="927100" marR="5080">
              <a:lnSpc>
                <a:spcPct val="100000"/>
              </a:lnSpc>
            </a:pPr>
            <a:r>
              <a:rPr sz="2500" b="1" spc="-85" dirty="0">
                <a:latin typeface="Trebuchet MS"/>
                <a:cs typeface="Trebuchet MS"/>
              </a:rPr>
              <a:t>printf("\n </a:t>
            </a:r>
            <a:r>
              <a:rPr sz="2500" b="1" spc="-150" dirty="0">
                <a:latin typeface="Trebuchet MS"/>
                <a:cs typeface="Trebuchet MS"/>
              </a:rPr>
              <a:t>Enter </a:t>
            </a:r>
            <a:r>
              <a:rPr sz="2500" b="1" spc="-125" dirty="0">
                <a:latin typeface="Trebuchet MS"/>
                <a:cs typeface="Trebuchet MS"/>
              </a:rPr>
              <a:t>information </a:t>
            </a:r>
            <a:r>
              <a:rPr sz="2500" b="1" spc="-90" dirty="0">
                <a:latin typeface="Trebuchet MS"/>
                <a:cs typeface="Trebuchet MS"/>
              </a:rPr>
              <a:t>about </a:t>
            </a:r>
            <a:r>
              <a:rPr sz="2500" b="1" spc="-120" dirty="0">
                <a:latin typeface="Trebuchet MS"/>
                <a:cs typeface="Trebuchet MS"/>
              </a:rPr>
              <a:t>student%d",i+1);</a:t>
            </a:r>
            <a:r>
              <a:rPr sz="2500" b="1" spc="-400" dirty="0">
                <a:latin typeface="Trebuchet MS"/>
                <a:cs typeface="Trebuchet MS"/>
              </a:rPr>
              <a:t> </a:t>
            </a:r>
            <a:r>
              <a:rPr sz="2500" b="1" spc="-85" dirty="0">
                <a:latin typeface="Trebuchet MS"/>
                <a:cs typeface="Trebuchet MS"/>
              </a:rPr>
              <a:t>printf("\n  </a:t>
            </a:r>
            <a:r>
              <a:rPr sz="2500" b="1" spc="-90" dirty="0">
                <a:latin typeface="Trebuchet MS"/>
                <a:cs typeface="Trebuchet MS"/>
              </a:rPr>
              <a:t>Name:\t");</a:t>
            </a:r>
            <a:endParaRPr sz="25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tabLst>
                <a:tab pos="2644775" algn="l"/>
              </a:tabLst>
            </a:pPr>
            <a:r>
              <a:rPr sz="2500" b="1" spc="-90" dirty="0">
                <a:latin typeface="Trebuchet MS"/>
                <a:cs typeface="Trebuchet MS"/>
              </a:rPr>
              <a:t>scanf("</a:t>
            </a:r>
            <a:r>
              <a:rPr sz="2500" b="1" spc="-290" dirty="0">
                <a:latin typeface="Trebuchet MS"/>
                <a:cs typeface="Trebuchet MS"/>
              </a:rPr>
              <a:t> </a:t>
            </a:r>
            <a:r>
              <a:rPr sz="2500" b="1" spc="-25" dirty="0">
                <a:latin typeface="Trebuchet MS"/>
                <a:cs typeface="Trebuchet MS"/>
              </a:rPr>
              <a:t>%s",	</a:t>
            </a:r>
            <a:r>
              <a:rPr sz="2500" b="1" spc="-150" dirty="0">
                <a:latin typeface="Trebuchet MS"/>
                <a:cs typeface="Trebuchet MS"/>
              </a:rPr>
              <a:t>s[i].name);</a:t>
            </a:r>
            <a:r>
              <a:rPr sz="2500" b="1" spc="240" dirty="0">
                <a:latin typeface="Trebuchet MS"/>
                <a:cs typeface="Trebuchet MS"/>
              </a:rPr>
              <a:t> </a:t>
            </a:r>
            <a:r>
              <a:rPr sz="2500" b="1" spc="-85" dirty="0">
                <a:latin typeface="Trebuchet MS"/>
                <a:cs typeface="Trebuchet MS"/>
              </a:rPr>
              <a:t>printf("\n</a:t>
            </a:r>
            <a:endParaRPr sz="25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tabLst>
                <a:tab pos="2402205" algn="l"/>
              </a:tabLst>
            </a:pPr>
            <a:r>
              <a:rPr sz="2500" b="1" spc="-85" dirty="0">
                <a:latin typeface="Trebuchet MS"/>
                <a:cs typeface="Trebuchet MS"/>
              </a:rPr>
              <a:t>Class:\t");	</a:t>
            </a:r>
            <a:r>
              <a:rPr sz="2500" b="1" spc="-70" dirty="0">
                <a:latin typeface="Trebuchet MS"/>
                <a:cs typeface="Trebuchet MS"/>
              </a:rPr>
              <a:t>scanf("%d",</a:t>
            </a:r>
            <a:r>
              <a:rPr sz="2500" b="1" spc="-135" dirty="0">
                <a:latin typeface="Trebuchet MS"/>
                <a:cs typeface="Trebuchet MS"/>
              </a:rPr>
              <a:t> </a:t>
            </a:r>
            <a:r>
              <a:rPr sz="2500" b="1" spc="-140" dirty="0">
                <a:latin typeface="Trebuchet MS"/>
                <a:cs typeface="Trebuchet MS"/>
              </a:rPr>
              <a:t>&amp;s[i]._class);</a:t>
            </a:r>
            <a:endParaRPr sz="2500">
              <a:latin typeface="Trebuchet MS"/>
              <a:cs typeface="Trebuchet MS"/>
            </a:endParaRPr>
          </a:p>
          <a:p>
            <a:pPr marL="927100" marR="3765550">
              <a:lnSpc>
                <a:spcPct val="100000"/>
              </a:lnSpc>
              <a:tabLst>
                <a:tab pos="3821429" algn="l"/>
              </a:tabLst>
            </a:pPr>
            <a:r>
              <a:rPr sz="2500" b="1" spc="-85" dirty="0">
                <a:latin typeface="Trebuchet MS"/>
                <a:cs typeface="Trebuchet MS"/>
              </a:rPr>
              <a:t>printf("\n </a:t>
            </a:r>
            <a:r>
              <a:rPr sz="2500" b="1" spc="-130" dirty="0">
                <a:latin typeface="Trebuchet MS"/>
                <a:cs typeface="Trebuchet MS"/>
              </a:rPr>
              <a:t>Section:");	</a:t>
            </a:r>
            <a:r>
              <a:rPr sz="2500" b="1" spc="-90" dirty="0">
                <a:latin typeface="Trebuchet MS"/>
                <a:cs typeface="Trebuchet MS"/>
              </a:rPr>
              <a:t>scanf("</a:t>
            </a:r>
            <a:r>
              <a:rPr sz="2500" b="1" spc="-280" dirty="0">
                <a:latin typeface="Trebuchet MS"/>
                <a:cs typeface="Trebuchet MS"/>
              </a:rPr>
              <a:t> </a:t>
            </a:r>
            <a:r>
              <a:rPr sz="2500" b="1" spc="-55" dirty="0">
                <a:latin typeface="Trebuchet MS"/>
                <a:cs typeface="Trebuchet MS"/>
              </a:rPr>
              <a:t>%c",  </a:t>
            </a:r>
            <a:r>
              <a:rPr sz="2500" b="1" spc="-145" dirty="0">
                <a:latin typeface="Trebuchet MS"/>
                <a:cs typeface="Trebuchet MS"/>
              </a:rPr>
              <a:t>&amp;s[i].section);</a:t>
            </a:r>
            <a:endParaRPr sz="25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6372860" algn="l"/>
              </a:tabLst>
            </a:pPr>
            <a:r>
              <a:rPr sz="2500" b="1" spc="-85" dirty="0">
                <a:latin typeface="Trebuchet MS"/>
                <a:cs typeface="Trebuchet MS"/>
              </a:rPr>
              <a:t>printf("\n </a:t>
            </a:r>
            <a:r>
              <a:rPr sz="2500" b="1" spc="-95" dirty="0">
                <a:latin typeface="Trebuchet MS"/>
                <a:cs typeface="Trebuchet MS"/>
              </a:rPr>
              <a:t>Input </a:t>
            </a:r>
            <a:r>
              <a:rPr sz="2500" b="1" spc="-120" dirty="0">
                <a:latin typeface="Trebuchet MS"/>
                <a:cs typeface="Trebuchet MS"/>
              </a:rPr>
              <a:t>marks</a:t>
            </a:r>
            <a:r>
              <a:rPr sz="2500" b="1" spc="-360" dirty="0">
                <a:latin typeface="Trebuchet MS"/>
                <a:cs typeface="Trebuchet MS"/>
              </a:rPr>
              <a:t> </a:t>
            </a:r>
            <a:r>
              <a:rPr sz="2500" b="1" spc="-55" dirty="0">
                <a:latin typeface="Trebuchet MS"/>
                <a:cs typeface="Trebuchet MS"/>
              </a:rPr>
              <a:t>of</a:t>
            </a:r>
            <a:r>
              <a:rPr sz="2500" b="1" spc="-190" dirty="0">
                <a:latin typeface="Trebuchet MS"/>
                <a:cs typeface="Trebuchet MS"/>
              </a:rPr>
              <a:t> </a:t>
            </a:r>
            <a:r>
              <a:rPr sz="2500" b="1" spc="-110" dirty="0">
                <a:latin typeface="Trebuchet MS"/>
                <a:cs typeface="Trebuchet MS"/>
              </a:rPr>
              <a:t>6subjects:\t");	</a:t>
            </a:r>
            <a:r>
              <a:rPr sz="2500" b="1" spc="-195" dirty="0">
                <a:latin typeface="Trebuchet MS"/>
                <a:cs typeface="Trebuchet MS"/>
              </a:rPr>
              <a:t>for(j=0;j&lt;6;j++)</a:t>
            </a:r>
            <a:endParaRPr sz="25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500" b="1" spc="-5" dirty="0">
                <a:latin typeface="Trebuchet MS"/>
                <a:cs typeface="Trebuchet MS"/>
              </a:rPr>
              <a:t>{</a:t>
            </a:r>
            <a:endParaRPr sz="25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2500" b="1" spc="-75" dirty="0">
                <a:latin typeface="Trebuchet MS"/>
                <a:cs typeface="Trebuchet MS"/>
              </a:rPr>
              <a:t>scanf("%f",</a:t>
            </a:r>
            <a:r>
              <a:rPr sz="2500" b="1" spc="-305" dirty="0">
                <a:latin typeface="Trebuchet MS"/>
                <a:cs typeface="Trebuchet MS"/>
              </a:rPr>
              <a:t> </a:t>
            </a:r>
            <a:r>
              <a:rPr sz="2500" b="1" spc="-130" dirty="0">
                <a:latin typeface="Trebuchet MS"/>
                <a:cs typeface="Trebuchet MS"/>
              </a:rPr>
              <a:t>&amp;temp);</a:t>
            </a:r>
            <a:endParaRPr sz="25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2500" b="1" spc="-175" dirty="0">
                <a:latin typeface="Trebuchet MS"/>
                <a:cs typeface="Trebuchet MS"/>
              </a:rPr>
              <a:t>s[i].marks[j]=temp;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1505" y="6378955"/>
            <a:ext cx="1631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Trebuchet MS"/>
                <a:cs typeface="Trebuchet MS"/>
              </a:rPr>
              <a:t>}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486" y="6337808"/>
            <a:ext cx="1631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Trebuchet MS"/>
                <a:cs typeface="Trebuchet MS"/>
              </a:rPr>
              <a:t>}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1846" y="642315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878787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9914" y="1158621"/>
            <a:ext cx="42024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15" dirty="0">
                <a:latin typeface="Arial"/>
                <a:cs typeface="Arial"/>
              </a:rPr>
              <a:t>Reading</a:t>
            </a:r>
            <a:r>
              <a:rPr sz="5400" spc="-790" dirty="0">
                <a:latin typeface="Arial"/>
                <a:cs typeface="Arial"/>
              </a:rPr>
              <a:t> </a:t>
            </a:r>
            <a:r>
              <a:rPr sz="5400" spc="-395" dirty="0">
                <a:latin typeface="Arial"/>
                <a:cs typeface="Arial"/>
              </a:rPr>
              <a:t>Values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691" y="1789557"/>
            <a:ext cx="10816590" cy="479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5"/>
              </a:spcBef>
            </a:pPr>
            <a:r>
              <a:rPr sz="4400" spc="-355" dirty="0">
                <a:latin typeface="Arial"/>
                <a:cs typeface="Arial"/>
              </a:rPr>
              <a:t>Structure </a:t>
            </a:r>
            <a:r>
              <a:rPr sz="4400" spc="-200" dirty="0">
                <a:latin typeface="Arial"/>
                <a:cs typeface="Arial"/>
              </a:rPr>
              <a:t>within </a:t>
            </a:r>
            <a:r>
              <a:rPr sz="4400" spc="-305" dirty="0">
                <a:latin typeface="Arial"/>
                <a:cs typeface="Arial"/>
              </a:rPr>
              <a:t>anotherStructure </a:t>
            </a:r>
            <a:r>
              <a:rPr sz="4400" spc="-385" dirty="0">
                <a:latin typeface="Arial"/>
                <a:cs typeface="Arial"/>
              </a:rPr>
              <a:t>(Nested</a:t>
            </a:r>
            <a:r>
              <a:rPr sz="4400" spc="-1005" dirty="0">
                <a:latin typeface="Arial"/>
                <a:cs typeface="Arial"/>
              </a:rPr>
              <a:t> </a:t>
            </a:r>
            <a:r>
              <a:rPr sz="4400" spc="-360" dirty="0">
                <a:latin typeface="Arial"/>
                <a:cs typeface="Arial"/>
              </a:rPr>
              <a:t>Structure)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Arial"/>
              <a:cs typeface="Arial"/>
            </a:endParaRPr>
          </a:p>
          <a:p>
            <a:pPr marL="355600" marR="889635" indent="-342900">
              <a:lnSpc>
                <a:spcPts val="2880"/>
              </a:lnSpc>
              <a:buChar char="•"/>
              <a:tabLst>
                <a:tab pos="354965" algn="l"/>
                <a:tab pos="355600" algn="l"/>
                <a:tab pos="1061085" algn="l"/>
                <a:tab pos="1640205" algn="l"/>
                <a:tab pos="3190240" algn="l"/>
                <a:tab pos="3604895" algn="l"/>
                <a:tab pos="5245100" algn="l"/>
                <a:tab pos="7982584" algn="l"/>
                <a:tab pos="8517255" algn="l"/>
              </a:tabLst>
            </a:pPr>
            <a:r>
              <a:rPr sz="3000" spc="-204" dirty="0">
                <a:latin typeface="Arial"/>
                <a:cs typeface="Arial"/>
              </a:rPr>
              <a:t>Let	</a:t>
            </a:r>
            <a:r>
              <a:rPr sz="3000" spc="-120" dirty="0">
                <a:latin typeface="Arial"/>
                <a:cs typeface="Arial"/>
              </a:rPr>
              <a:t>us	</a:t>
            </a:r>
            <a:r>
              <a:rPr sz="3000" spc="-140" dirty="0">
                <a:latin typeface="Arial"/>
                <a:cs typeface="Arial"/>
              </a:rPr>
              <a:t>consider	</a:t>
            </a:r>
            <a:r>
              <a:rPr sz="3000" spc="-5" dirty="0">
                <a:latin typeface="Arial"/>
                <a:cs typeface="Arial"/>
              </a:rPr>
              <a:t>a	</a:t>
            </a:r>
            <a:r>
              <a:rPr sz="3000" spc="-50" dirty="0">
                <a:latin typeface="Arial"/>
                <a:cs typeface="Arial"/>
              </a:rPr>
              <a:t>structure	</a:t>
            </a:r>
            <a:r>
              <a:rPr sz="3000" i="1" spc="-145" dirty="0">
                <a:latin typeface="Trebuchet MS"/>
                <a:cs typeface="Trebuchet MS"/>
              </a:rPr>
              <a:t>personal_record	</a:t>
            </a:r>
            <a:r>
              <a:rPr sz="3000" dirty="0">
                <a:latin typeface="Arial"/>
                <a:cs typeface="Arial"/>
              </a:rPr>
              <a:t>to	</a:t>
            </a:r>
            <a:r>
              <a:rPr sz="3000" spc="-85" dirty="0">
                <a:latin typeface="Arial"/>
                <a:cs typeface="Arial"/>
              </a:rPr>
              <a:t>store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the  </a:t>
            </a:r>
            <a:r>
              <a:rPr sz="3000" spc="-50" dirty="0">
                <a:latin typeface="Arial"/>
                <a:cs typeface="Arial"/>
              </a:rPr>
              <a:t>information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spc="-52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personas: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i="1" spc="-15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3000" i="1" spc="-4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40" dirty="0">
                <a:solidFill>
                  <a:srgbClr val="FF0000"/>
                </a:solidFill>
                <a:latin typeface="Trebuchet MS"/>
                <a:cs typeface="Trebuchet MS"/>
              </a:rPr>
              <a:t>personal_record</a:t>
            </a:r>
            <a:endParaRPr sz="30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3000" i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30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tabLst>
                <a:tab pos="4408170" algn="l"/>
              </a:tabLst>
            </a:pPr>
            <a:r>
              <a:rPr sz="3000" i="1" spc="-105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3000" i="1" spc="-2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20" dirty="0">
                <a:solidFill>
                  <a:srgbClr val="FF0000"/>
                </a:solidFill>
                <a:latin typeface="Trebuchet MS"/>
                <a:cs typeface="Trebuchet MS"/>
              </a:rPr>
              <a:t>name[20];	</a:t>
            </a:r>
            <a:r>
              <a:rPr sz="3000" i="1" spc="-135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3000" i="1" spc="-50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60" dirty="0">
                <a:solidFill>
                  <a:srgbClr val="FF0000"/>
                </a:solidFill>
                <a:latin typeface="Trebuchet MS"/>
                <a:cs typeface="Trebuchet MS"/>
              </a:rPr>
              <a:t>day_of_birth;</a:t>
            </a:r>
            <a:endParaRPr sz="3000">
              <a:latin typeface="Trebuchet MS"/>
              <a:cs typeface="Trebuchet MS"/>
            </a:endParaRPr>
          </a:p>
          <a:p>
            <a:pPr marL="1841500" marR="3034665">
              <a:lnSpc>
                <a:spcPct val="100000"/>
              </a:lnSpc>
            </a:pPr>
            <a:r>
              <a:rPr sz="3000" i="1" spc="-135" dirty="0">
                <a:solidFill>
                  <a:srgbClr val="FF0000"/>
                </a:solidFill>
                <a:latin typeface="Trebuchet MS"/>
                <a:cs typeface="Trebuchet MS"/>
              </a:rPr>
              <a:t>int </a:t>
            </a:r>
            <a:r>
              <a:rPr sz="3000" i="1" spc="-160" dirty="0">
                <a:solidFill>
                  <a:srgbClr val="FF0000"/>
                </a:solidFill>
                <a:latin typeface="Trebuchet MS"/>
                <a:cs typeface="Trebuchet MS"/>
              </a:rPr>
              <a:t>month_of_birth; </a:t>
            </a:r>
            <a:r>
              <a:rPr sz="3000" i="1" spc="-135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3000" i="1" spc="-3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60" dirty="0">
                <a:solidFill>
                  <a:srgbClr val="FF0000"/>
                </a:solidFill>
                <a:latin typeface="Trebuchet MS"/>
                <a:cs typeface="Trebuchet MS"/>
              </a:rPr>
              <a:t>year_of_birth;  float</a:t>
            </a:r>
            <a:r>
              <a:rPr sz="3000" i="1" spc="-4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40" dirty="0">
                <a:solidFill>
                  <a:srgbClr val="FF0000"/>
                </a:solidFill>
                <a:latin typeface="Trebuchet MS"/>
                <a:cs typeface="Trebuchet MS"/>
              </a:rPr>
              <a:t>salary;</a:t>
            </a:r>
            <a:endParaRPr sz="30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3000" i="1" spc="-140" dirty="0">
                <a:solidFill>
                  <a:srgbClr val="FF0000"/>
                </a:solidFill>
                <a:latin typeface="Trebuchet MS"/>
                <a:cs typeface="Trebuchet MS"/>
              </a:rPr>
              <a:t>}person;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546" y="583183"/>
            <a:ext cx="10993755" cy="6002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714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29095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4400" spc="-355" dirty="0">
                <a:latin typeface="Arial"/>
                <a:cs typeface="Arial"/>
              </a:rPr>
              <a:t>Structure</a:t>
            </a:r>
            <a:r>
              <a:rPr sz="4400" spc="-685" dirty="0">
                <a:latin typeface="Arial"/>
                <a:cs typeface="Arial"/>
              </a:rPr>
              <a:t> </a:t>
            </a:r>
            <a:r>
              <a:rPr sz="4400" spc="-200" dirty="0">
                <a:latin typeface="Arial"/>
                <a:cs typeface="Arial"/>
              </a:rPr>
              <a:t>within</a:t>
            </a:r>
            <a:r>
              <a:rPr sz="4400" spc="-585" dirty="0">
                <a:latin typeface="Arial"/>
                <a:cs typeface="Arial"/>
              </a:rPr>
              <a:t> </a:t>
            </a:r>
            <a:r>
              <a:rPr sz="4400" spc="-305" dirty="0">
                <a:latin typeface="Arial"/>
                <a:cs typeface="Arial"/>
              </a:rPr>
              <a:t>anotherStructure</a:t>
            </a:r>
            <a:r>
              <a:rPr sz="4400" spc="-700" dirty="0">
                <a:latin typeface="Arial"/>
                <a:cs typeface="Arial"/>
              </a:rPr>
              <a:t> </a:t>
            </a:r>
            <a:r>
              <a:rPr sz="4400" spc="-385" dirty="0">
                <a:latin typeface="Arial"/>
                <a:cs typeface="Arial"/>
              </a:rPr>
              <a:t>(Nested</a:t>
            </a:r>
            <a:r>
              <a:rPr sz="4400" spc="-710" dirty="0">
                <a:latin typeface="Arial"/>
                <a:cs typeface="Arial"/>
              </a:rPr>
              <a:t> </a:t>
            </a:r>
            <a:r>
              <a:rPr sz="4400" spc="-465" dirty="0">
                <a:latin typeface="Arial"/>
                <a:cs typeface="Arial"/>
              </a:rPr>
              <a:t>Structure)…</a:t>
            </a:r>
            <a:endParaRPr sz="4400">
              <a:latin typeface="Arial"/>
              <a:cs typeface="Arial"/>
            </a:endParaRPr>
          </a:p>
          <a:p>
            <a:pPr marL="494030" indent="-343535">
              <a:lnSpc>
                <a:spcPts val="2375"/>
              </a:lnSpc>
              <a:spcBef>
                <a:spcPts val="3005"/>
              </a:spcBef>
              <a:buChar char="•"/>
              <a:tabLst>
                <a:tab pos="494030" algn="l"/>
                <a:tab pos="494665" algn="l"/>
                <a:tab pos="8493125" algn="l"/>
              </a:tabLst>
            </a:pPr>
            <a:r>
              <a:rPr sz="2200" spc="-35" dirty="0">
                <a:latin typeface="Arial"/>
                <a:cs typeface="Arial"/>
              </a:rPr>
              <a:t>In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structure</a:t>
            </a:r>
            <a:r>
              <a:rPr sz="2200" spc="-95" dirty="0">
                <a:latin typeface="Arial"/>
                <a:cs typeface="Arial"/>
              </a:rPr>
              <a:t> above,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we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can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group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all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items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related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birthday	together </a:t>
            </a:r>
            <a:r>
              <a:rPr sz="2200" spc="-75" dirty="0">
                <a:latin typeface="Arial"/>
                <a:cs typeface="Arial"/>
              </a:rPr>
              <a:t>and</a:t>
            </a:r>
            <a:r>
              <a:rPr sz="2200" spc="-29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declare</a:t>
            </a:r>
            <a:endParaRPr sz="2200">
              <a:latin typeface="Arial"/>
              <a:cs typeface="Arial"/>
            </a:endParaRPr>
          </a:p>
          <a:p>
            <a:pPr marL="494030">
              <a:lnSpc>
                <a:spcPts val="2375"/>
              </a:lnSpc>
            </a:pPr>
            <a:r>
              <a:rPr sz="2200" spc="-35" dirty="0">
                <a:latin typeface="Arial"/>
                <a:cs typeface="Arial"/>
              </a:rPr>
              <a:t>them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under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35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substructure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  <a:p>
            <a:pPr marL="1129665">
              <a:lnSpc>
                <a:spcPct val="100000"/>
              </a:lnSpc>
            </a:pPr>
            <a:r>
              <a:rPr sz="2200" i="1" spc="-114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200" i="1" spc="-3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80" dirty="0">
                <a:solidFill>
                  <a:srgbClr val="FF0000"/>
                </a:solidFill>
                <a:latin typeface="Trebuchet MS"/>
                <a:cs typeface="Trebuchet MS"/>
              </a:rPr>
              <a:t>Date</a:t>
            </a:r>
            <a:endParaRPr sz="2200">
              <a:latin typeface="Trebuchet MS"/>
              <a:cs typeface="Trebuchet MS"/>
            </a:endParaRPr>
          </a:p>
          <a:p>
            <a:pPr marL="1979930">
              <a:lnSpc>
                <a:spcPct val="100000"/>
              </a:lnSpc>
            </a:pPr>
            <a:r>
              <a:rPr sz="2200" i="1" spc="-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1979930" marR="4328160">
              <a:lnSpc>
                <a:spcPct val="100000"/>
              </a:lnSpc>
            </a:pPr>
            <a:r>
              <a:rPr sz="2200" i="1" spc="-110" dirty="0">
                <a:solidFill>
                  <a:srgbClr val="FF0000"/>
                </a:solidFill>
                <a:latin typeface="Trebuchet MS"/>
                <a:cs typeface="Trebuchet MS"/>
              </a:rPr>
              <a:t>int </a:t>
            </a:r>
            <a:r>
              <a:rPr sz="2200" i="1" spc="-120" dirty="0">
                <a:solidFill>
                  <a:srgbClr val="FF0000"/>
                </a:solidFill>
                <a:latin typeface="Trebuchet MS"/>
                <a:cs typeface="Trebuchet MS"/>
              </a:rPr>
              <a:t>day_of_birth; </a:t>
            </a:r>
            <a:r>
              <a:rPr sz="2200" i="1" spc="-110" dirty="0">
                <a:solidFill>
                  <a:srgbClr val="FF0000"/>
                </a:solidFill>
                <a:latin typeface="Trebuchet MS"/>
                <a:cs typeface="Trebuchet MS"/>
              </a:rPr>
              <a:t>int </a:t>
            </a:r>
            <a:r>
              <a:rPr sz="2200" i="1" spc="-120" dirty="0">
                <a:solidFill>
                  <a:srgbClr val="FF0000"/>
                </a:solidFill>
                <a:latin typeface="Trebuchet MS"/>
                <a:cs typeface="Trebuchet MS"/>
              </a:rPr>
              <a:t>month_of_birth; </a:t>
            </a:r>
            <a:r>
              <a:rPr sz="2200" i="1" spc="-110" dirty="0">
                <a:solidFill>
                  <a:srgbClr val="FF0000"/>
                </a:solidFill>
                <a:latin typeface="Trebuchet MS"/>
                <a:cs typeface="Trebuchet MS"/>
              </a:rPr>
              <a:t>int  </a:t>
            </a:r>
            <a:r>
              <a:rPr sz="2200" i="1" spc="-130" dirty="0">
                <a:solidFill>
                  <a:srgbClr val="FF0000"/>
                </a:solidFill>
                <a:latin typeface="Trebuchet MS"/>
                <a:cs typeface="Trebuchet MS"/>
              </a:rPr>
              <a:t>year_of_birth;</a:t>
            </a:r>
            <a:endParaRPr sz="2200">
              <a:latin typeface="Trebuchet MS"/>
              <a:cs typeface="Trebuchet MS"/>
            </a:endParaRPr>
          </a:p>
          <a:p>
            <a:pPr marL="1979930">
              <a:lnSpc>
                <a:spcPct val="100000"/>
              </a:lnSpc>
            </a:pPr>
            <a:r>
              <a:rPr sz="2200" i="1" spc="-180" dirty="0">
                <a:solidFill>
                  <a:srgbClr val="FF0000"/>
                </a:solidFill>
                <a:latin typeface="Trebuchet MS"/>
                <a:cs typeface="Trebuchet MS"/>
              </a:rPr>
              <a:t>};</a:t>
            </a:r>
            <a:endParaRPr sz="2200">
              <a:latin typeface="Trebuchet MS"/>
              <a:cs typeface="Trebuchet MS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2200" i="1" spc="-114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200" i="1" spc="-3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10" dirty="0">
                <a:solidFill>
                  <a:srgbClr val="FF0000"/>
                </a:solidFill>
                <a:latin typeface="Trebuchet MS"/>
                <a:cs typeface="Trebuchet MS"/>
              </a:rPr>
              <a:t>personal_record</a:t>
            </a:r>
            <a:endParaRPr sz="2200">
              <a:latin typeface="Trebuchet MS"/>
              <a:cs typeface="Trebuchet MS"/>
            </a:endParaRPr>
          </a:p>
          <a:p>
            <a:pPr marL="1065530">
              <a:lnSpc>
                <a:spcPct val="100000"/>
              </a:lnSpc>
            </a:pPr>
            <a:r>
              <a:rPr sz="2200" i="1" spc="-5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200">
              <a:latin typeface="Trebuchet MS"/>
              <a:cs typeface="Trebuchet MS"/>
            </a:endParaRPr>
          </a:p>
          <a:p>
            <a:pPr marL="1065530">
              <a:lnSpc>
                <a:spcPct val="100000"/>
              </a:lnSpc>
              <a:tabLst>
                <a:tab pos="2934335" algn="l"/>
              </a:tabLst>
            </a:pPr>
            <a:r>
              <a:rPr sz="2200" i="1" spc="-90" dirty="0">
                <a:solidFill>
                  <a:srgbClr val="FF0000"/>
                </a:solidFill>
                <a:latin typeface="Trebuchet MS"/>
                <a:cs typeface="Trebuchet MS"/>
              </a:rPr>
              <a:t>char</a:t>
            </a:r>
            <a:r>
              <a:rPr sz="2200" i="1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05" dirty="0">
                <a:solidFill>
                  <a:srgbClr val="FF0000"/>
                </a:solidFill>
                <a:latin typeface="Trebuchet MS"/>
                <a:cs typeface="Trebuchet MS"/>
              </a:rPr>
              <a:t>name[20];	</a:t>
            </a:r>
            <a:r>
              <a:rPr sz="2200" i="1" spc="-114" dirty="0">
                <a:solidFill>
                  <a:srgbClr val="FF0000"/>
                </a:solidFill>
                <a:latin typeface="Trebuchet MS"/>
                <a:cs typeface="Trebuchet MS"/>
              </a:rPr>
              <a:t>struct </a:t>
            </a:r>
            <a:r>
              <a:rPr sz="2200" i="1" spc="-80" dirty="0">
                <a:solidFill>
                  <a:srgbClr val="FF0000"/>
                </a:solidFill>
                <a:latin typeface="Trebuchet MS"/>
                <a:cs typeface="Trebuchet MS"/>
              </a:rPr>
              <a:t>Date </a:t>
            </a:r>
            <a:r>
              <a:rPr sz="2200" i="1" spc="-125" dirty="0">
                <a:solidFill>
                  <a:srgbClr val="FF0000"/>
                </a:solidFill>
                <a:latin typeface="Trebuchet MS"/>
                <a:cs typeface="Trebuchet MS"/>
              </a:rPr>
              <a:t>birthday;</a:t>
            </a:r>
            <a:r>
              <a:rPr sz="2200" i="1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i="1" spc="-125" dirty="0">
                <a:solidFill>
                  <a:srgbClr val="FF0000"/>
                </a:solidFill>
                <a:latin typeface="Trebuchet MS"/>
                <a:cs typeface="Trebuchet MS"/>
              </a:rPr>
              <a:t>float</a:t>
            </a:r>
            <a:endParaRPr sz="2200">
              <a:latin typeface="Trebuchet MS"/>
              <a:cs typeface="Trebuchet MS"/>
            </a:endParaRPr>
          </a:p>
          <a:p>
            <a:pPr marL="1065530">
              <a:lnSpc>
                <a:spcPct val="100000"/>
              </a:lnSpc>
            </a:pPr>
            <a:r>
              <a:rPr sz="2200" i="1" spc="-100" dirty="0">
                <a:solidFill>
                  <a:srgbClr val="FF0000"/>
                </a:solidFill>
                <a:latin typeface="Trebuchet MS"/>
                <a:cs typeface="Trebuchet MS"/>
              </a:rPr>
              <a:t>salary;</a:t>
            </a:r>
            <a:endParaRPr sz="2200">
              <a:latin typeface="Trebuchet MS"/>
              <a:cs typeface="Trebuchet MS"/>
            </a:endParaRPr>
          </a:p>
          <a:p>
            <a:pPr marL="1065530">
              <a:lnSpc>
                <a:spcPct val="100000"/>
              </a:lnSpc>
            </a:pPr>
            <a:r>
              <a:rPr sz="2200" i="1" spc="-105" dirty="0">
                <a:solidFill>
                  <a:srgbClr val="FF0000"/>
                </a:solidFill>
                <a:latin typeface="Trebuchet MS"/>
                <a:cs typeface="Trebuchet MS"/>
              </a:rPr>
              <a:t>}person;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92359" y="6491732"/>
            <a:ext cx="165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501" y="1777949"/>
            <a:ext cx="10994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5" dirty="0">
                <a:latin typeface="Arial"/>
                <a:cs typeface="Arial"/>
              </a:rPr>
              <a:t>Structure</a:t>
            </a:r>
            <a:r>
              <a:rPr sz="4400" spc="-685" dirty="0">
                <a:latin typeface="Arial"/>
                <a:cs typeface="Arial"/>
              </a:rPr>
              <a:t> </a:t>
            </a:r>
            <a:r>
              <a:rPr sz="4400" spc="-195" dirty="0">
                <a:latin typeface="Arial"/>
                <a:cs typeface="Arial"/>
              </a:rPr>
              <a:t>within</a:t>
            </a:r>
            <a:r>
              <a:rPr sz="4400" spc="-595" dirty="0">
                <a:latin typeface="Arial"/>
                <a:cs typeface="Arial"/>
              </a:rPr>
              <a:t> </a:t>
            </a:r>
            <a:r>
              <a:rPr sz="4400" spc="-305" dirty="0">
                <a:latin typeface="Arial"/>
                <a:cs typeface="Arial"/>
              </a:rPr>
              <a:t>anotherStructure</a:t>
            </a:r>
            <a:r>
              <a:rPr sz="4400" spc="-700" dirty="0">
                <a:latin typeface="Arial"/>
                <a:cs typeface="Arial"/>
              </a:rPr>
              <a:t> </a:t>
            </a:r>
            <a:r>
              <a:rPr sz="4400" spc="-385" dirty="0">
                <a:latin typeface="Arial"/>
                <a:cs typeface="Arial"/>
              </a:rPr>
              <a:t>(Nested</a:t>
            </a:r>
            <a:r>
              <a:rPr sz="4400" spc="-715" dirty="0">
                <a:latin typeface="Arial"/>
                <a:cs typeface="Arial"/>
              </a:rPr>
              <a:t> </a:t>
            </a:r>
            <a:r>
              <a:rPr sz="4400" spc="-465" dirty="0">
                <a:latin typeface="Arial"/>
                <a:cs typeface="Arial"/>
              </a:rPr>
              <a:t>Structure)…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657" y="2842386"/>
            <a:ext cx="11273155" cy="27374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5080" indent="-342900" algn="just">
              <a:lnSpc>
                <a:spcPct val="802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2700" spc="-110" dirty="0">
                <a:latin typeface="Arial"/>
                <a:cs typeface="Arial"/>
              </a:rPr>
              <a:t>Here, </a:t>
            </a:r>
            <a:r>
              <a:rPr sz="2700" spc="-25" dirty="0">
                <a:latin typeface="Arial"/>
                <a:cs typeface="Arial"/>
              </a:rPr>
              <a:t>the </a:t>
            </a:r>
            <a:r>
              <a:rPr sz="2700" spc="-60" dirty="0">
                <a:latin typeface="Arial"/>
                <a:cs typeface="Arial"/>
              </a:rPr>
              <a:t>structure </a:t>
            </a:r>
            <a:r>
              <a:rPr sz="2700" i="1" spc="-130" dirty="0">
                <a:latin typeface="Trebuchet MS"/>
                <a:cs typeface="Trebuchet MS"/>
              </a:rPr>
              <a:t>personal_record </a:t>
            </a:r>
            <a:r>
              <a:rPr sz="2700" spc="-110" dirty="0">
                <a:latin typeface="Arial"/>
                <a:cs typeface="Arial"/>
              </a:rPr>
              <a:t>contains </a:t>
            </a: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-85" dirty="0">
                <a:latin typeface="Arial"/>
                <a:cs typeface="Arial"/>
              </a:rPr>
              <a:t>member </a:t>
            </a:r>
            <a:r>
              <a:rPr sz="2700" spc="-110" dirty="0">
                <a:latin typeface="Arial"/>
                <a:cs typeface="Arial"/>
              </a:rPr>
              <a:t>named </a:t>
            </a:r>
            <a:r>
              <a:rPr sz="2700" i="1" spc="-135" dirty="0">
                <a:latin typeface="Trebuchet MS"/>
                <a:cs typeface="Trebuchet MS"/>
              </a:rPr>
              <a:t>birthday  </a:t>
            </a:r>
            <a:r>
              <a:rPr sz="2700" spc="-70" dirty="0">
                <a:latin typeface="Arial"/>
                <a:cs typeface="Arial"/>
              </a:rPr>
              <a:t>which </a:t>
            </a:r>
            <a:r>
              <a:rPr sz="2700" spc="-35" dirty="0">
                <a:latin typeface="Arial"/>
                <a:cs typeface="Arial"/>
              </a:rPr>
              <a:t>itself </a:t>
            </a:r>
            <a:r>
              <a:rPr sz="2700" spc="-75" dirty="0">
                <a:latin typeface="Arial"/>
                <a:cs typeface="Arial"/>
              </a:rPr>
              <a:t>is </a:t>
            </a:r>
            <a:r>
              <a:rPr sz="2700" dirty="0">
                <a:latin typeface="Arial"/>
                <a:cs typeface="Arial"/>
              </a:rPr>
              <a:t>a </a:t>
            </a:r>
            <a:r>
              <a:rPr sz="2700" spc="-60" dirty="0">
                <a:latin typeface="Arial"/>
                <a:cs typeface="Arial"/>
              </a:rPr>
              <a:t>structure </a:t>
            </a:r>
            <a:r>
              <a:rPr sz="2700" dirty="0">
                <a:latin typeface="Arial"/>
                <a:cs typeface="Arial"/>
              </a:rPr>
              <a:t>with 3 </a:t>
            </a:r>
            <a:r>
              <a:rPr sz="2700" spc="-110" dirty="0">
                <a:latin typeface="Arial"/>
                <a:cs typeface="Arial"/>
              </a:rPr>
              <a:t>members. </a:t>
            </a:r>
            <a:r>
              <a:rPr sz="2700" spc="-140" dirty="0">
                <a:latin typeface="Arial"/>
                <a:cs typeface="Arial"/>
              </a:rPr>
              <a:t>This </a:t>
            </a:r>
            <a:r>
              <a:rPr sz="2700" spc="-75" dirty="0">
                <a:latin typeface="Arial"/>
                <a:cs typeface="Arial"/>
              </a:rPr>
              <a:t>is </a:t>
            </a:r>
            <a:r>
              <a:rPr sz="2700" spc="-95" dirty="0">
                <a:latin typeface="Arial"/>
                <a:cs typeface="Arial"/>
              </a:rPr>
              <a:t>called </a:t>
            </a:r>
            <a:r>
              <a:rPr sz="2700" spc="-60" dirty="0">
                <a:latin typeface="Arial"/>
                <a:cs typeface="Arial"/>
              </a:rPr>
              <a:t>structure </a:t>
            </a:r>
            <a:r>
              <a:rPr sz="2700" spc="-5" dirty="0">
                <a:latin typeface="Arial"/>
                <a:cs typeface="Arial"/>
              </a:rPr>
              <a:t>within  </a:t>
            </a:r>
            <a:r>
              <a:rPr sz="2700" spc="-60" dirty="0">
                <a:latin typeface="Arial"/>
                <a:cs typeface="Arial"/>
              </a:rPr>
              <a:t>structure.</a:t>
            </a:r>
            <a:endParaRPr sz="2700">
              <a:latin typeface="Arial"/>
              <a:cs typeface="Arial"/>
            </a:endParaRPr>
          </a:p>
          <a:p>
            <a:pPr marL="355600" indent="-342900" algn="just">
              <a:lnSpc>
                <a:spcPts val="3195"/>
              </a:lnSpc>
              <a:buChar char="•"/>
              <a:tabLst>
                <a:tab pos="355600" algn="l"/>
              </a:tabLst>
            </a:pPr>
            <a:r>
              <a:rPr sz="2700" spc="-135" dirty="0">
                <a:latin typeface="Arial"/>
                <a:cs typeface="Arial"/>
              </a:rPr>
              <a:t>The</a:t>
            </a:r>
            <a:r>
              <a:rPr sz="2700" spc="-395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members</a:t>
            </a:r>
            <a:r>
              <a:rPr sz="2700" spc="-275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contained</a:t>
            </a:r>
            <a:r>
              <a:rPr sz="2700" spc="-20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within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the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inner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structure</a:t>
            </a:r>
            <a:r>
              <a:rPr sz="2700" spc="-19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canbe</a:t>
            </a:r>
            <a:r>
              <a:rPr sz="2700" spc="365" dirty="0">
                <a:latin typeface="Arial"/>
                <a:cs typeface="Arial"/>
              </a:rPr>
              <a:t> </a:t>
            </a:r>
            <a:r>
              <a:rPr sz="2700" spc="-175" dirty="0">
                <a:latin typeface="Arial"/>
                <a:cs typeface="Arial"/>
              </a:rPr>
              <a:t>accessed</a:t>
            </a:r>
            <a:r>
              <a:rPr sz="2700" spc="-415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as:</a:t>
            </a:r>
            <a:endParaRPr sz="2700">
              <a:latin typeface="Arial"/>
              <a:cs typeface="Arial"/>
            </a:endParaRPr>
          </a:p>
          <a:p>
            <a:pPr marL="927100" marR="3531870">
              <a:lnSpc>
                <a:spcPct val="100000"/>
              </a:lnSpc>
            </a:pPr>
            <a:r>
              <a:rPr sz="2700" i="1" spc="-165" dirty="0">
                <a:solidFill>
                  <a:srgbClr val="FF0000"/>
                </a:solidFill>
                <a:latin typeface="Trebuchet MS"/>
                <a:cs typeface="Trebuchet MS"/>
              </a:rPr>
              <a:t>person.birthday.day_of_birth  person.birthday.month_of_birth </a:t>
            </a:r>
            <a:r>
              <a:rPr sz="2700" i="1" spc="-185" dirty="0">
                <a:solidFill>
                  <a:srgbClr val="FF0000"/>
                </a:solidFill>
                <a:latin typeface="Trebuchet MS"/>
                <a:cs typeface="Trebuchet MS"/>
              </a:rPr>
              <a:t>person.birthday.  </a:t>
            </a:r>
            <a:r>
              <a:rPr sz="2700" i="1" spc="-145" dirty="0">
                <a:solidFill>
                  <a:srgbClr val="FF0000"/>
                </a:solidFill>
                <a:latin typeface="Trebuchet MS"/>
                <a:cs typeface="Trebuchet MS"/>
              </a:rPr>
              <a:t>year_of_birth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0278" y="5561787"/>
            <a:ext cx="23215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85" dirty="0">
                <a:latin typeface="Arial"/>
                <a:cs typeface="Arial"/>
              </a:rPr>
              <a:t>are </a:t>
            </a:r>
            <a:r>
              <a:rPr sz="2700" spc="-185" dirty="0">
                <a:latin typeface="Arial"/>
                <a:cs typeface="Arial"/>
              </a:rPr>
              <a:t>accessed</a:t>
            </a:r>
            <a:r>
              <a:rPr sz="2700" spc="-190" dirty="0">
                <a:latin typeface="Arial"/>
                <a:cs typeface="Arial"/>
              </a:rPr>
              <a:t> </a:t>
            </a:r>
            <a:r>
              <a:rPr sz="2700" spc="-270" dirty="0">
                <a:latin typeface="Arial"/>
                <a:cs typeface="Arial"/>
              </a:rPr>
              <a:t>as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657" y="5561787"/>
            <a:ext cx="8701405" cy="11766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  <a:tab pos="4404995" algn="l"/>
              </a:tabLst>
            </a:pPr>
            <a:r>
              <a:rPr sz="2700" spc="-135" dirty="0">
                <a:latin typeface="Arial"/>
                <a:cs typeface="Arial"/>
              </a:rPr>
              <a:t>The  </a:t>
            </a:r>
            <a:r>
              <a:rPr sz="2700" spc="-35" dirty="0">
                <a:latin typeface="Arial"/>
                <a:cs typeface="Arial"/>
              </a:rPr>
              <a:t>other</a:t>
            </a:r>
            <a:r>
              <a:rPr sz="2700" spc="130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members</a:t>
            </a:r>
            <a:r>
              <a:rPr sz="2700" spc="3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within	</a:t>
            </a:r>
            <a:r>
              <a:rPr sz="2700" spc="-35" dirty="0">
                <a:latin typeface="Arial"/>
                <a:cs typeface="Arial"/>
              </a:rPr>
              <a:t>the </a:t>
            </a:r>
            <a:r>
              <a:rPr sz="2700" spc="-60" dirty="0">
                <a:latin typeface="Arial"/>
                <a:cs typeface="Arial"/>
              </a:rPr>
              <a:t>structure </a:t>
            </a:r>
            <a:r>
              <a:rPr sz="2700" spc="-114" dirty="0">
                <a:latin typeface="Arial"/>
                <a:cs typeface="Arial"/>
              </a:rPr>
              <a:t>personal_record  </a:t>
            </a:r>
            <a:r>
              <a:rPr sz="2700" spc="-105" dirty="0">
                <a:latin typeface="Arial"/>
                <a:cs typeface="Arial"/>
              </a:rPr>
              <a:t>usual:</a:t>
            </a:r>
            <a:endParaRPr sz="27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  <a:tabLst>
                <a:tab pos="2906395" algn="l"/>
              </a:tabLst>
            </a:pPr>
            <a:r>
              <a:rPr sz="2700" i="1" spc="-125" dirty="0">
                <a:solidFill>
                  <a:srgbClr val="FF0000"/>
                </a:solidFill>
                <a:latin typeface="Trebuchet MS"/>
                <a:cs typeface="Trebuchet MS"/>
              </a:rPr>
              <a:t>person.name	person.salary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831085" y="0"/>
            <a:ext cx="8046720" cy="593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8025">
              <a:lnSpc>
                <a:spcPct val="120000"/>
              </a:lnSpc>
              <a:spcBef>
                <a:spcPts val="100"/>
              </a:spcBef>
            </a:pPr>
            <a:r>
              <a:rPr sz="3200" b="1" spc="-155" dirty="0">
                <a:latin typeface="Trebuchet MS"/>
                <a:cs typeface="Trebuchet MS"/>
              </a:rPr>
              <a:t>printf("Enter </a:t>
            </a:r>
            <a:r>
              <a:rPr sz="3200" b="1" spc="-110" dirty="0">
                <a:latin typeface="Trebuchet MS"/>
                <a:cs typeface="Trebuchet MS"/>
              </a:rPr>
              <a:t>name:\t");  </a:t>
            </a:r>
            <a:r>
              <a:rPr sz="3200" b="1" spc="-80" dirty="0">
                <a:latin typeface="Trebuchet MS"/>
                <a:cs typeface="Trebuchet MS"/>
              </a:rPr>
              <a:t>scanf("%s", </a:t>
            </a:r>
            <a:r>
              <a:rPr sz="3200" b="1" spc="-180" dirty="0">
                <a:latin typeface="Trebuchet MS"/>
                <a:cs typeface="Trebuchet MS"/>
              </a:rPr>
              <a:t>person.name);  </a:t>
            </a:r>
            <a:r>
              <a:rPr sz="3200" b="1" spc="-135" dirty="0">
                <a:latin typeface="Trebuchet MS"/>
                <a:cs typeface="Trebuchet MS"/>
              </a:rPr>
              <a:t>printf("\nEnter</a:t>
            </a:r>
            <a:r>
              <a:rPr sz="3200" b="1" spc="-285" dirty="0">
                <a:latin typeface="Trebuchet MS"/>
                <a:cs typeface="Trebuchet MS"/>
              </a:rPr>
              <a:t> </a:t>
            </a:r>
            <a:r>
              <a:rPr sz="3200" b="1" spc="-125" dirty="0">
                <a:latin typeface="Trebuchet MS"/>
                <a:cs typeface="Trebuchet MS"/>
              </a:rPr>
              <a:t>day</a:t>
            </a:r>
            <a:r>
              <a:rPr sz="3200" b="1" spc="-335" dirty="0">
                <a:latin typeface="Trebuchet MS"/>
                <a:cs typeface="Trebuchet MS"/>
              </a:rPr>
              <a:t> </a:t>
            </a:r>
            <a:r>
              <a:rPr sz="3200" b="1" spc="-70" dirty="0">
                <a:latin typeface="Trebuchet MS"/>
                <a:cs typeface="Trebuchet MS"/>
              </a:rPr>
              <a:t>of</a:t>
            </a:r>
            <a:r>
              <a:rPr sz="3200" b="1" spc="-605" dirty="0">
                <a:latin typeface="Trebuchet MS"/>
                <a:cs typeface="Trebuchet MS"/>
              </a:rPr>
              <a:t> </a:t>
            </a:r>
            <a:r>
              <a:rPr sz="3200" b="1" spc="-125" dirty="0">
                <a:latin typeface="Trebuchet MS"/>
                <a:cs typeface="Trebuchet MS"/>
              </a:rPr>
              <a:t>birthday:\t");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3200" b="1" spc="-90" dirty="0">
                <a:latin typeface="Trebuchet MS"/>
                <a:cs typeface="Trebuchet MS"/>
              </a:rPr>
              <a:t>scanf("%d", </a:t>
            </a:r>
            <a:r>
              <a:rPr sz="3200" b="1" spc="-204" dirty="0">
                <a:latin typeface="Trebuchet MS"/>
                <a:cs typeface="Trebuchet MS"/>
              </a:rPr>
              <a:t>&amp;person.birthday.day_of_birth);  </a:t>
            </a:r>
            <a:r>
              <a:rPr sz="3200" b="1" spc="-135" dirty="0">
                <a:latin typeface="Trebuchet MS"/>
                <a:cs typeface="Trebuchet MS"/>
              </a:rPr>
              <a:t>printf("\nEnter </a:t>
            </a:r>
            <a:r>
              <a:rPr sz="3200" b="1" spc="-130" dirty="0">
                <a:latin typeface="Trebuchet MS"/>
                <a:cs typeface="Trebuchet MS"/>
              </a:rPr>
              <a:t>month </a:t>
            </a:r>
            <a:r>
              <a:rPr sz="3200" b="1" spc="-70" dirty="0">
                <a:latin typeface="Trebuchet MS"/>
                <a:cs typeface="Trebuchet MS"/>
              </a:rPr>
              <a:t>of </a:t>
            </a:r>
            <a:r>
              <a:rPr sz="3200" b="1" spc="-125" dirty="0">
                <a:latin typeface="Trebuchet MS"/>
                <a:cs typeface="Trebuchet MS"/>
              </a:rPr>
              <a:t>birthday:\t");  </a:t>
            </a:r>
            <a:r>
              <a:rPr sz="3200" b="1" spc="-90" dirty="0">
                <a:latin typeface="Trebuchet MS"/>
                <a:cs typeface="Trebuchet MS"/>
              </a:rPr>
              <a:t>scanf("%d",</a:t>
            </a:r>
            <a:r>
              <a:rPr sz="3200" b="1" spc="-400" dirty="0">
                <a:latin typeface="Trebuchet MS"/>
                <a:cs typeface="Trebuchet MS"/>
              </a:rPr>
              <a:t> </a:t>
            </a:r>
            <a:r>
              <a:rPr sz="3200" b="1" spc="-200" dirty="0">
                <a:latin typeface="Trebuchet MS"/>
                <a:cs typeface="Trebuchet MS"/>
              </a:rPr>
              <a:t>&amp;person.birthday.month_of_birth);  </a:t>
            </a:r>
            <a:r>
              <a:rPr sz="3200" b="1" spc="-135" dirty="0">
                <a:latin typeface="Trebuchet MS"/>
                <a:cs typeface="Trebuchet MS"/>
              </a:rPr>
              <a:t>printf("\nEnter </a:t>
            </a:r>
            <a:r>
              <a:rPr sz="3200" b="1" spc="-170" dirty="0">
                <a:latin typeface="Trebuchet MS"/>
                <a:cs typeface="Trebuchet MS"/>
              </a:rPr>
              <a:t>year </a:t>
            </a:r>
            <a:r>
              <a:rPr sz="3200" b="1" spc="-65" dirty="0">
                <a:latin typeface="Trebuchet MS"/>
                <a:cs typeface="Trebuchet MS"/>
              </a:rPr>
              <a:t>of </a:t>
            </a:r>
            <a:r>
              <a:rPr sz="3200" b="1" spc="-125" dirty="0">
                <a:latin typeface="Trebuchet MS"/>
                <a:cs typeface="Trebuchet MS"/>
              </a:rPr>
              <a:t>birthday:\t");  </a:t>
            </a:r>
            <a:r>
              <a:rPr sz="3200" b="1" spc="-90" dirty="0">
                <a:latin typeface="Trebuchet MS"/>
                <a:cs typeface="Trebuchet MS"/>
              </a:rPr>
              <a:t>scanf("%d", </a:t>
            </a:r>
            <a:r>
              <a:rPr sz="3200" b="1" spc="-210" dirty="0">
                <a:latin typeface="Trebuchet MS"/>
                <a:cs typeface="Trebuchet MS"/>
              </a:rPr>
              <a:t>&amp;person.birthday.year_of_birth);  </a:t>
            </a:r>
            <a:r>
              <a:rPr sz="3200" b="1" spc="-135" dirty="0">
                <a:latin typeface="Trebuchet MS"/>
                <a:cs typeface="Trebuchet MS"/>
              </a:rPr>
              <a:t>printf("\nEnter</a:t>
            </a:r>
            <a:r>
              <a:rPr sz="3200" b="1" spc="-445" dirty="0">
                <a:latin typeface="Trebuchet MS"/>
                <a:cs typeface="Trebuchet MS"/>
              </a:rPr>
              <a:t> </a:t>
            </a:r>
            <a:r>
              <a:rPr sz="3200" b="1" spc="-110" dirty="0">
                <a:latin typeface="Trebuchet MS"/>
                <a:cs typeface="Trebuchet MS"/>
              </a:rPr>
              <a:t>salary:\t");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200" b="1" spc="-90" dirty="0">
                <a:latin typeface="Trebuchet MS"/>
                <a:cs typeface="Trebuchet MS"/>
              </a:rPr>
              <a:t>scanf("%f",</a:t>
            </a:r>
            <a:r>
              <a:rPr sz="3200" b="1" spc="-405" dirty="0">
                <a:latin typeface="Trebuchet MS"/>
                <a:cs typeface="Trebuchet MS"/>
              </a:rPr>
              <a:t> </a:t>
            </a:r>
            <a:r>
              <a:rPr sz="3200" b="1" spc="-170" dirty="0">
                <a:latin typeface="Trebuchet MS"/>
                <a:cs typeface="Trebuchet MS"/>
              </a:rPr>
              <a:t>&amp;person.salary);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875" y="90932"/>
            <a:ext cx="10993755" cy="373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6144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90233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906144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400" spc="-355" dirty="0">
                <a:latin typeface="Arial"/>
                <a:cs typeface="Arial"/>
              </a:rPr>
              <a:t>Structure</a:t>
            </a:r>
            <a:r>
              <a:rPr sz="4400" spc="-685" dirty="0">
                <a:latin typeface="Arial"/>
                <a:cs typeface="Arial"/>
              </a:rPr>
              <a:t> </a:t>
            </a:r>
            <a:r>
              <a:rPr sz="4400" spc="-200" dirty="0">
                <a:latin typeface="Arial"/>
                <a:cs typeface="Arial"/>
              </a:rPr>
              <a:t>within</a:t>
            </a:r>
            <a:r>
              <a:rPr sz="4400" spc="-585" dirty="0">
                <a:latin typeface="Arial"/>
                <a:cs typeface="Arial"/>
              </a:rPr>
              <a:t> </a:t>
            </a:r>
            <a:r>
              <a:rPr sz="4400" spc="-305" dirty="0">
                <a:latin typeface="Arial"/>
                <a:cs typeface="Arial"/>
              </a:rPr>
              <a:t>anotherStructure</a:t>
            </a:r>
            <a:r>
              <a:rPr sz="4400" spc="-695" dirty="0">
                <a:latin typeface="Arial"/>
                <a:cs typeface="Arial"/>
              </a:rPr>
              <a:t> </a:t>
            </a:r>
            <a:r>
              <a:rPr sz="4400" spc="-385" dirty="0">
                <a:latin typeface="Arial"/>
                <a:cs typeface="Arial"/>
              </a:rPr>
              <a:t>(Nested</a:t>
            </a:r>
            <a:r>
              <a:rPr sz="4400" spc="-710" dirty="0">
                <a:latin typeface="Arial"/>
                <a:cs typeface="Arial"/>
              </a:rPr>
              <a:t> </a:t>
            </a:r>
            <a:r>
              <a:rPr sz="4400" spc="-465" dirty="0">
                <a:latin typeface="Arial"/>
                <a:cs typeface="Arial"/>
              </a:rPr>
              <a:t>Structure)…</a:t>
            </a:r>
            <a:endParaRPr sz="4400">
              <a:latin typeface="Arial"/>
              <a:cs typeface="Arial"/>
            </a:endParaRPr>
          </a:p>
          <a:p>
            <a:pPr marL="1433830" marR="2169795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433830" algn="l"/>
                <a:tab pos="1434465" algn="l"/>
              </a:tabLst>
            </a:pPr>
            <a:r>
              <a:rPr sz="3200" b="1" i="1" spc="-135" dirty="0">
                <a:solidFill>
                  <a:srgbClr val="FF0000"/>
                </a:solidFill>
                <a:latin typeface="Arial"/>
                <a:cs typeface="Arial"/>
              </a:rPr>
              <a:t>Note:-</a:t>
            </a:r>
            <a:r>
              <a:rPr sz="3200" b="1" i="1" spc="-3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spc="-95" dirty="0">
                <a:solidFill>
                  <a:srgbClr val="FF0000"/>
                </a:solidFill>
                <a:latin typeface="Arial"/>
                <a:cs typeface="Arial"/>
              </a:rPr>
              <a:t>More</a:t>
            </a:r>
            <a:r>
              <a:rPr sz="3200" b="1" i="1" spc="-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spc="-110" dirty="0">
                <a:solidFill>
                  <a:srgbClr val="FF0000"/>
                </a:solidFill>
                <a:latin typeface="Arial"/>
                <a:cs typeface="Arial"/>
              </a:rPr>
              <a:t>than</a:t>
            </a:r>
            <a:r>
              <a:rPr sz="3200" b="1" i="1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spc="-165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3200" b="1" i="1" spc="-5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spc="-140" dirty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sz="3200" b="1" i="1" spc="-3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spc="-8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200" b="1" i="1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spc="-225" dirty="0">
                <a:solidFill>
                  <a:srgbClr val="FF0000"/>
                </a:solidFill>
                <a:latin typeface="Arial"/>
                <a:cs typeface="Arial"/>
              </a:rPr>
              <a:t>structures</a:t>
            </a:r>
            <a:r>
              <a:rPr sz="3200" b="1" i="1" spc="-5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spc="-195" dirty="0">
                <a:solidFill>
                  <a:srgbClr val="FF0000"/>
                </a:solidFill>
                <a:latin typeface="Arial"/>
                <a:cs typeface="Arial"/>
              </a:rPr>
              <a:t>can  </a:t>
            </a:r>
            <a:r>
              <a:rPr sz="3200" b="1" i="1" spc="-12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3200" b="1" i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i="1" spc="-305" dirty="0">
                <a:solidFill>
                  <a:srgbClr val="FF0000"/>
                </a:solidFill>
                <a:latin typeface="Arial"/>
                <a:cs typeface="Arial"/>
              </a:rPr>
              <a:t>nested…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38348" y="115315"/>
            <a:ext cx="3224530" cy="552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08200" algn="ctr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struct</a:t>
            </a:r>
            <a:r>
              <a:rPr sz="1800" b="1" spc="35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date</a:t>
            </a:r>
            <a:endParaRPr sz="1800">
              <a:latin typeface="Trebuchet MS"/>
              <a:cs typeface="Trebuchet MS"/>
            </a:endParaRPr>
          </a:p>
          <a:p>
            <a:pPr marR="2091689" algn="ctr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512445" marR="1703705">
              <a:lnSpc>
                <a:spcPct val="100000"/>
              </a:lnSpc>
            </a:pPr>
            <a:r>
              <a:rPr sz="1800" b="1" spc="-65" dirty="0">
                <a:latin typeface="Trebuchet MS"/>
                <a:cs typeface="Trebuchet MS"/>
              </a:rPr>
              <a:t>int </a:t>
            </a:r>
            <a:r>
              <a:rPr sz="1800" b="1" spc="-95" dirty="0">
                <a:latin typeface="Trebuchet MS"/>
                <a:cs typeface="Trebuchet MS"/>
              </a:rPr>
              <a:t>day;  </a:t>
            </a:r>
            <a:r>
              <a:rPr sz="1800" b="1" spc="-65" dirty="0">
                <a:latin typeface="Trebuchet MS"/>
                <a:cs typeface="Trebuchet MS"/>
              </a:rPr>
              <a:t>int</a:t>
            </a:r>
            <a:r>
              <a:rPr sz="1800" b="1" spc="-400" dirty="0">
                <a:latin typeface="Trebuchet MS"/>
                <a:cs typeface="Trebuchet MS"/>
              </a:rPr>
              <a:t> </a:t>
            </a:r>
            <a:r>
              <a:rPr sz="1800" b="1" spc="-95" dirty="0">
                <a:latin typeface="Trebuchet MS"/>
                <a:cs typeface="Trebuchet MS"/>
              </a:rPr>
              <a:t>month;  </a:t>
            </a:r>
            <a:r>
              <a:rPr sz="1800" b="1" spc="-65" dirty="0">
                <a:latin typeface="Trebuchet MS"/>
                <a:cs typeface="Trebuchet MS"/>
              </a:rPr>
              <a:t>int</a:t>
            </a:r>
            <a:r>
              <a:rPr sz="1800" b="1" spc="-29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year;</a:t>
            </a:r>
            <a:endParaRPr sz="1800">
              <a:latin typeface="Trebuchet MS"/>
              <a:cs typeface="Trebuchet MS"/>
            </a:endParaRPr>
          </a:p>
          <a:p>
            <a:pPr marL="512445">
              <a:lnSpc>
                <a:spcPct val="100000"/>
              </a:lnSpc>
            </a:pPr>
            <a:r>
              <a:rPr sz="1800" b="1" spc="-160" dirty="0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90" dirty="0">
                <a:latin typeface="Trebuchet MS"/>
                <a:cs typeface="Trebuchet MS"/>
              </a:rPr>
              <a:t>struct</a:t>
            </a:r>
            <a:r>
              <a:rPr sz="1800" b="1" spc="-290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355600" marR="636905">
              <a:lnSpc>
                <a:spcPct val="100000"/>
              </a:lnSpc>
            </a:pPr>
            <a:r>
              <a:rPr sz="1800" b="1" spc="-90" dirty="0">
                <a:latin typeface="Trebuchet MS"/>
                <a:cs typeface="Trebuchet MS"/>
              </a:rPr>
              <a:t>char </a:t>
            </a:r>
            <a:r>
              <a:rPr sz="1800" b="1" spc="-114" dirty="0">
                <a:latin typeface="Trebuchet MS"/>
                <a:cs typeface="Trebuchet MS"/>
              </a:rPr>
              <a:t>first_name[10];  </a:t>
            </a:r>
            <a:r>
              <a:rPr sz="1800" b="1" spc="-90" dirty="0">
                <a:latin typeface="Trebuchet MS"/>
                <a:cs typeface="Trebuchet MS"/>
              </a:rPr>
              <a:t>char</a:t>
            </a:r>
            <a:r>
              <a:rPr sz="1800" b="1" spc="-38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middle_name[10];  </a:t>
            </a:r>
            <a:r>
              <a:rPr sz="1800" b="1" spc="-90" dirty="0">
                <a:latin typeface="Trebuchet MS"/>
                <a:cs typeface="Trebuchet MS"/>
              </a:rPr>
              <a:t>char</a:t>
            </a:r>
            <a:r>
              <a:rPr sz="1800" b="1" spc="-29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last_name[10];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spc="-170" dirty="0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90" dirty="0">
                <a:latin typeface="Trebuchet MS"/>
                <a:cs typeface="Trebuchet MS"/>
              </a:rPr>
              <a:t>struct</a:t>
            </a:r>
            <a:r>
              <a:rPr sz="1800" b="1" spc="-305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personal_record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spc="-80" dirty="0">
                <a:latin typeface="Trebuchet MS"/>
                <a:cs typeface="Trebuchet MS"/>
              </a:rPr>
              <a:t>float</a:t>
            </a:r>
            <a:r>
              <a:rPr sz="1800" b="1" spc="-220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salary;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struct</a:t>
            </a:r>
            <a:r>
              <a:rPr sz="1800" b="1" spc="-240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date</a:t>
            </a:r>
            <a:r>
              <a:rPr sz="1800" b="1" spc="-345" dirty="0">
                <a:latin typeface="Trebuchet MS"/>
                <a:cs typeface="Trebuchet MS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birthday,deathday;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struct </a:t>
            </a:r>
            <a:r>
              <a:rPr sz="1800" b="1" spc="-75" dirty="0">
                <a:latin typeface="Trebuchet MS"/>
                <a:cs typeface="Trebuchet MS"/>
              </a:rPr>
              <a:t>name</a:t>
            </a:r>
            <a:r>
              <a:rPr sz="1800" b="1" spc="-445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full_name;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spc="-160" dirty="0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03" y="1596008"/>
            <a:ext cx="115265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185" dirty="0">
                <a:solidFill>
                  <a:srgbClr val="001F5F"/>
                </a:solidFill>
                <a:latin typeface="Trebuchet MS"/>
                <a:cs typeface="Trebuchet MS"/>
              </a:rPr>
              <a:t>Create </a:t>
            </a:r>
            <a:r>
              <a:rPr sz="3200" b="1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3200" b="1" spc="-185" dirty="0">
                <a:solidFill>
                  <a:srgbClr val="001F5F"/>
                </a:solidFill>
                <a:latin typeface="Trebuchet MS"/>
                <a:cs typeface="Trebuchet MS"/>
              </a:rPr>
              <a:t>structure </a:t>
            </a:r>
            <a:r>
              <a:rPr sz="3200" b="1" spc="-140" dirty="0">
                <a:solidFill>
                  <a:srgbClr val="001F5F"/>
                </a:solidFill>
                <a:latin typeface="Trebuchet MS"/>
                <a:cs typeface="Trebuchet MS"/>
              </a:rPr>
              <a:t>named </a:t>
            </a:r>
            <a:r>
              <a:rPr sz="3200" b="1" i="1" spc="-105" dirty="0">
                <a:solidFill>
                  <a:srgbClr val="C00000"/>
                </a:solidFill>
                <a:latin typeface="Arial"/>
                <a:cs typeface="Arial"/>
              </a:rPr>
              <a:t>date </a:t>
            </a:r>
            <a:r>
              <a:rPr sz="3200" b="1" spc="-130" dirty="0">
                <a:solidFill>
                  <a:srgbClr val="001F5F"/>
                </a:solidFill>
                <a:latin typeface="Trebuchet MS"/>
                <a:cs typeface="Trebuchet MS"/>
              </a:rPr>
              <a:t>that </a:t>
            </a:r>
            <a:r>
              <a:rPr sz="3200" b="1" spc="-100" dirty="0">
                <a:solidFill>
                  <a:srgbClr val="001F5F"/>
                </a:solidFill>
                <a:latin typeface="Trebuchet MS"/>
                <a:cs typeface="Trebuchet MS"/>
              </a:rPr>
              <a:t>has </a:t>
            </a:r>
            <a:r>
              <a:rPr sz="3200" b="1" i="1" spc="-190" dirty="0">
                <a:solidFill>
                  <a:srgbClr val="C00000"/>
                </a:solidFill>
                <a:latin typeface="Arial"/>
                <a:cs typeface="Arial"/>
              </a:rPr>
              <a:t>day</a:t>
            </a:r>
            <a:r>
              <a:rPr sz="3200" b="1" spc="-190" dirty="0">
                <a:solidFill>
                  <a:srgbClr val="001F5F"/>
                </a:solidFill>
                <a:latin typeface="Trebuchet MS"/>
                <a:cs typeface="Trebuchet MS"/>
              </a:rPr>
              <a:t>, </a:t>
            </a:r>
            <a:r>
              <a:rPr sz="3200" b="1" i="1" spc="-175" dirty="0">
                <a:solidFill>
                  <a:srgbClr val="C00000"/>
                </a:solidFill>
                <a:latin typeface="Arial"/>
                <a:cs typeface="Arial"/>
              </a:rPr>
              <a:t>month </a:t>
            </a:r>
            <a:r>
              <a:rPr sz="3200" b="1" spc="-10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3200" b="1" i="1" spc="-140" dirty="0">
                <a:solidFill>
                  <a:srgbClr val="C00000"/>
                </a:solidFill>
                <a:latin typeface="Arial"/>
                <a:cs typeface="Arial"/>
              </a:rPr>
              <a:t>year </a:t>
            </a:r>
            <a:r>
              <a:rPr sz="3200" b="1" spc="-125" dirty="0">
                <a:solidFill>
                  <a:srgbClr val="001F5F"/>
                </a:solidFill>
                <a:latin typeface="Trebuchet MS"/>
                <a:cs typeface="Trebuchet MS"/>
              </a:rPr>
              <a:t>as  </a:t>
            </a:r>
            <a:r>
              <a:rPr sz="3200" b="1" spc="-95" dirty="0">
                <a:solidFill>
                  <a:srgbClr val="001F5F"/>
                </a:solidFill>
                <a:latin typeface="Trebuchet MS"/>
                <a:cs typeface="Trebuchet MS"/>
              </a:rPr>
              <a:t>its </a:t>
            </a:r>
            <a:r>
              <a:rPr sz="3200" b="1" spc="-185" dirty="0">
                <a:solidFill>
                  <a:srgbClr val="001F5F"/>
                </a:solidFill>
                <a:latin typeface="Trebuchet MS"/>
                <a:cs typeface="Trebuchet MS"/>
              </a:rPr>
              <a:t>members. </a:t>
            </a:r>
            <a:r>
              <a:rPr sz="3200" b="1" spc="-155" dirty="0">
                <a:solidFill>
                  <a:srgbClr val="001F5F"/>
                </a:solidFill>
                <a:latin typeface="Trebuchet MS"/>
                <a:cs typeface="Trebuchet MS"/>
              </a:rPr>
              <a:t>Include </a:t>
            </a:r>
            <a:r>
              <a:rPr sz="3200" b="1" spc="-120" dirty="0">
                <a:solidFill>
                  <a:srgbClr val="001F5F"/>
                </a:solidFill>
                <a:latin typeface="Trebuchet MS"/>
                <a:cs typeface="Trebuchet MS"/>
              </a:rPr>
              <a:t>this </a:t>
            </a:r>
            <a:r>
              <a:rPr sz="3200" b="1" spc="-185" dirty="0">
                <a:solidFill>
                  <a:srgbClr val="001F5F"/>
                </a:solidFill>
                <a:latin typeface="Trebuchet MS"/>
                <a:cs typeface="Trebuchet MS"/>
              </a:rPr>
              <a:t>structure </a:t>
            </a:r>
            <a:r>
              <a:rPr sz="3200" b="1" spc="-70" dirty="0">
                <a:solidFill>
                  <a:srgbClr val="001F5F"/>
                </a:solidFill>
                <a:latin typeface="Trebuchet MS"/>
                <a:cs typeface="Trebuchet MS"/>
              </a:rPr>
              <a:t>as </a:t>
            </a:r>
            <a:r>
              <a:rPr sz="3200" b="1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3200" b="1" spc="-170" dirty="0">
                <a:solidFill>
                  <a:srgbClr val="001F5F"/>
                </a:solidFill>
                <a:latin typeface="Trebuchet MS"/>
                <a:cs typeface="Trebuchet MS"/>
              </a:rPr>
              <a:t>member </a:t>
            </a:r>
            <a:r>
              <a:rPr sz="3200" b="1" spc="-90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3200" b="1" spc="-155" dirty="0">
                <a:solidFill>
                  <a:srgbClr val="001F5F"/>
                </a:solidFill>
                <a:latin typeface="Trebuchet MS"/>
                <a:cs typeface="Trebuchet MS"/>
              </a:rPr>
              <a:t>another  </a:t>
            </a:r>
            <a:r>
              <a:rPr sz="3200" b="1" spc="-185" dirty="0">
                <a:solidFill>
                  <a:srgbClr val="001F5F"/>
                </a:solidFill>
                <a:latin typeface="Trebuchet MS"/>
                <a:cs typeface="Trebuchet MS"/>
              </a:rPr>
              <a:t>structure </a:t>
            </a:r>
            <a:r>
              <a:rPr sz="3200" b="1" spc="-130" dirty="0">
                <a:solidFill>
                  <a:srgbClr val="001F5F"/>
                </a:solidFill>
                <a:latin typeface="Trebuchet MS"/>
                <a:cs typeface="Trebuchet MS"/>
              </a:rPr>
              <a:t>named </a:t>
            </a:r>
            <a:r>
              <a:rPr sz="3200" b="1" i="1" spc="-215" dirty="0">
                <a:solidFill>
                  <a:srgbClr val="C00000"/>
                </a:solidFill>
                <a:latin typeface="Arial"/>
                <a:cs typeface="Arial"/>
              </a:rPr>
              <a:t>employee </a:t>
            </a:r>
            <a:r>
              <a:rPr sz="3200" b="1" spc="-155" dirty="0">
                <a:solidFill>
                  <a:srgbClr val="001F5F"/>
                </a:solidFill>
                <a:latin typeface="Trebuchet MS"/>
                <a:cs typeface="Trebuchet MS"/>
              </a:rPr>
              <a:t>which </a:t>
            </a:r>
            <a:r>
              <a:rPr sz="3200" b="1" spc="-95" dirty="0">
                <a:solidFill>
                  <a:srgbClr val="001F5F"/>
                </a:solidFill>
                <a:latin typeface="Trebuchet MS"/>
                <a:cs typeface="Trebuchet MS"/>
              </a:rPr>
              <a:t>has </a:t>
            </a:r>
            <a:r>
              <a:rPr sz="3200" b="1" i="1" spc="-200" dirty="0">
                <a:solidFill>
                  <a:srgbClr val="C00000"/>
                </a:solidFill>
                <a:latin typeface="Arial"/>
                <a:cs typeface="Arial"/>
              </a:rPr>
              <a:t>name</a:t>
            </a:r>
            <a:r>
              <a:rPr sz="3200" b="1" spc="-200" dirty="0">
                <a:solidFill>
                  <a:srgbClr val="001F5F"/>
                </a:solidFill>
                <a:latin typeface="Trebuchet MS"/>
                <a:cs typeface="Trebuchet MS"/>
              </a:rPr>
              <a:t>, </a:t>
            </a:r>
            <a:r>
              <a:rPr sz="3200" b="1" i="1" spc="-95" dirty="0">
                <a:solidFill>
                  <a:srgbClr val="C00000"/>
                </a:solidFill>
                <a:latin typeface="Arial"/>
                <a:cs typeface="Arial"/>
              </a:rPr>
              <a:t>id </a:t>
            </a:r>
            <a:r>
              <a:rPr sz="3200" b="1" spc="-100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3200" b="1" i="1" spc="-175" dirty="0">
                <a:solidFill>
                  <a:srgbClr val="C00000"/>
                </a:solidFill>
                <a:latin typeface="Arial"/>
                <a:cs typeface="Arial"/>
              </a:rPr>
              <a:t>salary </a:t>
            </a:r>
            <a:r>
              <a:rPr sz="3200" b="1" spc="-125" dirty="0">
                <a:solidFill>
                  <a:srgbClr val="001F5F"/>
                </a:solidFill>
                <a:latin typeface="Trebuchet MS"/>
                <a:cs typeface="Trebuchet MS"/>
              </a:rPr>
              <a:t>as  </a:t>
            </a:r>
            <a:r>
              <a:rPr sz="3200" b="1" spc="-145" dirty="0">
                <a:solidFill>
                  <a:srgbClr val="001F5F"/>
                </a:solidFill>
                <a:latin typeface="Trebuchet MS"/>
                <a:cs typeface="Trebuchet MS"/>
              </a:rPr>
              <a:t>other </a:t>
            </a:r>
            <a:r>
              <a:rPr sz="3200" b="1" spc="-185" dirty="0">
                <a:solidFill>
                  <a:srgbClr val="001F5F"/>
                </a:solidFill>
                <a:latin typeface="Trebuchet MS"/>
                <a:cs typeface="Trebuchet MS"/>
              </a:rPr>
              <a:t>members. </a:t>
            </a:r>
            <a:r>
              <a:rPr sz="3200" b="1" spc="-90" dirty="0">
                <a:solidFill>
                  <a:srgbClr val="001F5F"/>
                </a:solidFill>
                <a:latin typeface="Trebuchet MS"/>
                <a:cs typeface="Trebuchet MS"/>
              </a:rPr>
              <a:t>Use </a:t>
            </a:r>
            <a:r>
              <a:rPr sz="3200" b="1" spc="-120" dirty="0">
                <a:solidFill>
                  <a:srgbClr val="001F5F"/>
                </a:solidFill>
                <a:latin typeface="Trebuchet MS"/>
                <a:cs typeface="Trebuchet MS"/>
              </a:rPr>
              <a:t>this </a:t>
            </a:r>
            <a:r>
              <a:rPr sz="3200" b="1" spc="-185" dirty="0">
                <a:solidFill>
                  <a:srgbClr val="001F5F"/>
                </a:solidFill>
                <a:latin typeface="Trebuchet MS"/>
                <a:cs typeface="Trebuchet MS"/>
              </a:rPr>
              <a:t>structure </a:t>
            </a:r>
            <a:r>
              <a:rPr sz="3200" b="1" spc="-70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3200" b="1" spc="-150" dirty="0">
                <a:solidFill>
                  <a:srgbClr val="001F5F"/>
                </a:solidFill>
                <a:latin typeface="Trebuchet MS"/>
                <a:cs typeface="Trebuchet MS"/>
              </a:rPr>
              <a:t>read </a:t>
            </a:r>
            <a:r>
              <a:rPr sz="3200" b="1" spc="-9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3200" b="1" spc="-140" dirty="0">
                <a:solidFill>
                  <a:srgbClr val="001F5F"/>
                </a:solidFill>
                <a:latin typeface="Trebuchet MS"/>
                <a:cs typeface="Trebuchet MS"/>
              </a:rPr>
              <a:t>display  </a:t>
            </a:r>
            <a:r>
              <a:rPr sz="3200" b="1" spc="-220" dirty="0">
                <a:solidFill>
                  <a:srgbClr val="001F5F"/>
                </a:solidFill>
                <a:latin typeface="Trebuchet MS"/>
                <a:cs typeface="Trebuchet MS"/>
              </a:rPr>
              <a:t>employee’s </a:t>
            </a:r>
            <a:r>
              <a:rPr sz="3200" b="1" spc="-165" dirty="0">
                <a:solidFill>
                  <a:srgbClr val="001F5F"/>
                </a:solidFill>
                <a:latin typeface="Trebuchet MS"/>
                <a:cs typeface="Trebuchet MS"/>
              </a:rPr>
              <a:t>name, </a:t>
            </a:r>
            <a:r>
              <a:rPr sz="3200" b="1" spc="-145" dirty="0">
                <a:solidFill>
                  <a:srgbClr val="001F5F"/>
                </a:solidFill>
                <a:latin typeface="Trebuchet MS"/>
                <a:cs typeface="Trebuchet MS"/>
              </a:rPr>
              <a:t>id, </a:t>
            </a:r>
            <a:r>
              <a:rPr sz="3200" b="1" spc="-140" dirty="0">
                <a:solidFill>
                  <a:srgbClr val="001F5F"/>
                </a:solidFill>
                <a:latin typeface="Trebuchet MS"/>
                <a:cs typeface="Trebuchet MS"/>
              </a:rPr>
              <a:t>date </a:t>
            </a:r>
            <a:r>
              <a:rPr sz="3200" b="1" spc="-6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3200" b="1" spc="-160" dirty="0">
                <a:solidFill>
                  <a:srgbClr val="001F5F"/>
                </a:solidFill>
                <a:latin typeface="Trebuchet MS"/>
                <a:cs typeface="Trebuchet MS"/>
              </a:rPr>
              <a:t>birthday</a:t>
            </a:r>
            <a:r>
              <a:rPr sz="3200" b="1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3200" b="1" spc="-165" dirty="0">
                <a:solidFill>
                  <a:srgbClr val="001F5F"/>
                </a:solidFill>
                <a:latin typeface="Trebuchet MS"/>
                <a:cs typeface="Trebuchet MS"/>
              </a:rPr>
              <a:t>andsalary.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4172" y="527304"/>
            <a:ext cx="3385820" cy="670560"/>
            <a:chOff x="4664172" y="527304"/>
            <a:chExt cx="3385820" cy="670560"/>
          </a:xfrm>
        </p:grpSpPr>
        <p:sp>
          <p:nvSpPr>
            <p:cNvPr id="4" name="object 4"/>
            <p:cNvSpPr/>
            <p:nvPr/>
          </p:nvSpPr>
          <p:spPr>
            <a:xfrm>
              <a:off x="4664172" y="537040"/>
              <a:ext cx="3385595" cy="6608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09160" y="527304"/>
              <a:ext cx="3322320" cy="5974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" y="70103"/>
            <a:ext cx="12018645" cy="6693534"/>
          </a:xfrm>
          <a:custGeom>
            <a:avLst/>
            <a:gdLst/>
            <a:ahLst/>
            <a:cxnLst/>
            <a:rect l="l" t="t" r="r" b="b"/>
            <a:pathLst>
              <a:path w="1201864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11688317" y="0"/>
                </a:lnTo>
                <a:lnTo>
                  <a:pt x="11737079" y="3576"/>
                </a:lnTo>
                <a:lnTo>
                  <a:pt x="11783618" y="13967"/>
                </a:lnTo>
                <a:lnTo>
                  <a:pt x="11827423" y="30662"/>
                </a:lnTo>
                <a:lnTo>
                  <a:pt x="11867986" y="53151"/>
                </a:lnTo>
                <a:lnTo>
                  <a:pt x="11904795" y="80923"/>
                </a:lnTo>
                <a:lnTo>
                  <a:pt x="11937340" y="113468"/>
                </a:lnTo>
                <a:lnTo>
                  <a:pt x="11965112" y="150277"/>
                </a:lnTo>
                <a:lnTo>
                  <a:pt x="11987601" y="190840"/>
                </a:lnTo>
                <a:lnTo>
                  <a:pt x="12004296" y="234645"/>
                </a:lnTo>
                <a:lnTo>
                  <a:pt x="12014687" y="281184"/>
                </a:lnTo>
                <a:lnTo>
                  <a:pt x="12018264" y="329946"/>
                </a:lnTo>
                <a:lnTo>
                  <a:pt x="12018264" y="6363487"/>
                </a:lnTo>
                <a:lnTo>
                  <a:pt x="12014687" y="6412239"/>
                </a:lnTo>
                <a:lnTo>
                  <a:pt x="12004296" y="6458771"/>
                </a:lnTo>
                <a:lnTo>
                  <a:pt x="11987601" y="6502572"/>
                </a:lnTo>
                <a:lnTo>
                  <a:pt x="11965112" y="6543131"/>
                </a:lnTo>
                <a:lnTo>
                  <a:pt x="11937340" y="6579938"/>
                </a:lnTo>
                <a:lnTo>
                  <a:pt x="11904795" y="6612482"/>
                </a:lnTo>
                <a:lnTo>
                  <a:pt x="11867986" y="6640254"/>
                </a:lnTo>
                <a:lnTo>
                  <a:pt x="11827423" y="6662743"/>
                </a:lnTo>
                <a:lnTo>
                  <a:pt x="11783618" y="6679439"/>
                </a:lnTo>
                <a:lnTo>
                  <a:pt x="11737079" y="6689830"/>
                </a:lnTo>
                <a:lnTo>
                  <a:pt x="11688317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07845" y="1600835"/>
          <a:ext cx="8475980" cy="4846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79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RESOURCES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BOOKS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1165">
                        <a:lnSpc>
                          <a:spcPct val="102499"/>
                        </a:lnSpc>
                        <a:spcBef>
                          <a:spcPts val="975"/>
                        </a:spcBef>
                      </a:pPr>
                      <a:r>
                        <a:rPr sz="2400" i="1" spc="-225" dirty="0">
                          <a:latin typeface="Times New Roman"/>
                          <a:cs typeface="Times New Roman"/>
                        </a:rPr>
                        <a:t>Zed </a:t>
                      </a:r>
                      <a:r>
                        <a:rPr sz="2400" i="1" spc="-34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400" i="1" spc="-254" dirty="0">
                          <a:latin typeface="Times New Roman"/>
                          <a:cs typeface="Times New Roman"/>
                        </a:rPr>
                        <a:t>Shaw, </a:t>
                      </a:r>
                      <a:r>
                        <a:rPr sz="2400" i="1" spc="-270" dirty="0">
                          <a:latin typeface="Times New Roman"/>
                          <a:cs typeface="Times New Roman"/>
                        </a:rPr>
                        <a:t>Learn </a:t>
                      </a:r>
                      <a:r>
                        <a:rPr sz="2400" i="1" spc="-42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2400" i="1" spc="-19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i="1" spc="-275" dirty="0">
                          <a:latin typeface="Times New Roman"/>
                          <a:cs typeface="Times New Roman"/>
                        </a:rPr>
                        <a:t>HardWay: </a:t>
                      </a:r>
                      <a:r>
                        <a:rPr sz="2400" i="1" spc="-250" dirty="0">
                          <a:latin typeface="Times New Roman"/>
                          <a:cs typeface="Times New Roman"/>
                        </a:rPr>
                        <a:t>Practical </a:t>
                      </a:r>
                      <a:r>
                        <a:rPr sz="2400" i="1" spc="-295" dirty="0">
                          <a:latin typeface="Times New Roman"/>
                          <a:cs typeface="Times New Roman"/>
                        </a:rPr>
                        <a:t>Exercises </a:t>
                      </a:r>
                      <a:r>
                        <a:rPr sz="2400" i="1" spc="-26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2400" i="1" spc="-19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i="1" spc="-225" dirty="0">
                          <a:latin typeface="Times New Roman"/>
                          <a:cs typeface="Times New Roman"/>
                        </a:rPr>
                        <a:t>Computational  </a:t>
                      </a:r>
                      <a:r>
                        <a:rPr sz="2400" i="1" spc="-265" dirty="0">
                          <a:latin typeface="Times New Roman"/>
                          <a:cs typeface="Times New Roman"/>
                        </a:rPr>
                        <a:t>SubjectsYou </a:t>
                      </a:r>
                      <a:r>
                        <a:rPr sz="2400" i="1" spc="-310" dirty="0">
                          <a:latin typeface="Times New Roman"/>
                          <a:cs typeface="Times New Roman"/>
                        </a:rPr>
                        <a:t>Keep </a:t>
                      </a:r>
                      <a:r>
                        <a:rPr sz="2400" i="1" spc="-250" dirty="0">
                          <a:latin typeface="Times New Roman"/>
                          <a:cs typeface="Times New Roman"/>
                        </a:rPr>
                        <a:t>Avoiding </a:t>
                      </a:r>
                      <a:r>
                        <a:rPr sz="2400" i="1" spc="-229" dirty="0">
                          <a:latin typeface="Times New Roman"/>
                          <a:cs typeface="Times New Roman"/>
                        </a:rPr>
                        <a:t>(Like </a:t>
                      </a:r>
                      <a:r>
                        <a:rPr sz="2400" i="1" spc="-200" dirty="0">
                          <a:latin typeface="Times New Roman"/>
                          <a:cs typeface="Times New Roman"/>
                        </a:rPr>
                        <a:t>C), </a:t>
                      </a:r>
                      <a:r>
                        <a:rPr sz="2400" i="1" spc="-260" dirty="0">
                          <a:latin typeface="Times New Roman"/>
                          <a:cs typeface="Times New Roman"/>
                        </a:rPr>
                        <a:t>AddisonWesley,</a:t>
                      </a:r>
                      <a:r>
                        <a:rPr sz="2400" i="1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100" dirty="0">
                          <a:latin typeface="Times New Roman"/>
                          <a:cs typeface="Times New Roman"/>
                        </a:rPr>
                        <a:t>2015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5020">
                        <a:lnSpc>
                          <a:spcPct val="102499"/>
                        </a:lnSpc>
                        <a:spcBef>
                          <a:spcPts val="980"/>
                        </a:spcBef>
                      </a:pPr>
                      <a:r>
                        <a:rPr sz="2400" i="1" spc="-325" dirty="0">
                          <a:latin typeface="Times New Roman"/>
                          <a:cs typeface="Times New Roman"/>
                        </a:rPr>
                        <a:t>W. </a:t>
                      </a:r>
                      <a:r>
                        <a:rPr sz="2400" i="1" spc="-210" dirty="0">
                          <a:latin typeface="Times New Roman"/>
                          <a:cs typeface="Times New Roman"/>
                        </a:rPr>
                        <a:t>Kernighan, </a:t>
                      </a:r>
                      <a:r>
                        <a:rPr sz="2400" i="1" spc="-250" dirty="0">
                          <a:latin typeface="Times New Roman"/>
                          <a:cs typeface="Times New Roman"/>
                        </a:rPr>
                        <a:t>Dennis </a:t>
                      </a:r>
                      <a:r>
                        <a:rPr sz="2400" i="1" spc="-190" dirty="0">
                          <a:latin typeface="Times New Roman"/>
                          <a:cs typeface="Times New Roman"/>
                        </a:rPr>
                        <a:t>M. </a:t>
                      </a:r>
                      <a:r>
                        <a:rPr sz="2400" i="1" spc="-185" dirty="0">
                          <a:latin typeface="Times New Roman"/>
                          <a:cs typeface="Times New Roman"/>
                        </a:rPr>
                        <a:t>Ritchie,The </a:t>
                      </a:r>
                      <a:r>
                        <a:rPr sz="2400" i="1" spc="-425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2400" i="1" spc="-300" dirty="0">
                          <a:latin typeface="Times New Roman"/>
                          <a:cs typeface="Times New Roman"/>
                        </a:rPr>
                        <a:t>Programming </a:t>
                      </a:r>
                      <a:r>
                        <a:rPr sz="2400" i="1" spc="-250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2400" i="1" spc="-185" dirty="0">
                          <a:latin typeface="Times New Roman"/>
                          <a:cs typeface="Times New Roman"/>
                        </a:rPr>
                        <a:t>2nd ed.  </a:t>
                      </a:r>
                      <a:r>
                        <a:rPr sz="2400" i="1" spc="-265" dirty="0">
                          <a:latin typeface="Times New Roman"/>
                          <a:cs typeface="Times New Roman"/>
                        </a:rPr>
                        <a:t>Prentice </a:t>
                      </a:r>
                      <a:r>
                        <a:rPr sz="2400" i="1" spc="-140" dirty="0">
                          <a:latin typeface="Times New Roman"/>
                          <a:cs typeface="Times New Roman"/>
                        </a:rPr>
                        <a:t>Hall,</a:t>
                      </a:r>
                      <a:r>
                        <a:rPr sz="2400" i="1" spc="-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100" dirty="0">
                          <a:latin typeface="Times New Roman"/>
                          <a:cs typeface="Times New Roman"/>
                        </a:rPr>
                        <a:t>1996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82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2400" i="1" spc="-250" dirty="0">
                          <a:latin typeface="Times New Roman"/>
                          <a:cs typeface="Times New Roman"/>
                        </a:rPr>
                        <a:t>Bharat </a:t>
                      </a:r>
                      <a:r>
                        <a:rPr sz="2400" i="1" spc="-229" dirty="0">
                          <a:latin typeface="Times New Roman"/>
                          <a:cs typeface="Times New Roman"/>
                        </a:rPr>
                        <a:t>Kinariwala,Tep </a:t>
                      </a:r>
                      <a:r>
                        <a:rPr sz="2400" i="1" spc="-265" dirty="0">
                          <a:latin typeface="Times New Roman"/>
                          <a:cs typeface="Times New Roman"/>
                        </a:rPr>
                        <a:t>Dobry, </a:t>
                      </a:r>
                      <a:r>
                        <a:rPr sz="2400" i="1" spc="-300" dirty="0">
                          <a:latin typeface="Times New Roman"/>
                          <a:cs typeface="Times New Roman"/>
                        </a:rPr>
                        <a:t>Programming </a:t>
                      </a:r>
                      <a:r>
                        <a:rPr sz="2400" i="1" spc="-15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2400" i="1" spc="-235" dirty="0"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2400" i="1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310" dirty="0">
                          <a:latin typeface="Times New Roman"/>
                          <a:cs typeface="Times New Roman"/>
                        </a:rPr>
                        <a:t>eBook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4.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400" i="1" spc="-175" dirty="0">
                          <a:latin typeface="Times New Roman"/>
                          <a:cs typeface="Times New Roman"/>
                          <a:hlinkClick r:id="rId2"/>
                        </a:rPr>
                        <a:t>http://www.c4learn.com/learn-c-programming-language/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79694" y="51003"/>
            <a:ext cx="848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>
                <a:latin typeface="Times New Roman"/>
                <a:cs typeface="Times New Roman"/>
              </a:rPr>
              <a:t>SRM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6654" y="549909"/>
            <a:ext cx="6319520" cy="79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200" dirty="0">
                <a:solidFill>
                  <a:srgbClr val="C0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b="1" spc="-260" dirty="0">
                <a:solidFill>
                  <a:srgbClr val="C0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b="1" spc="-3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Times New Roman"/>
                <a:cs typeface="Times New Roman"/>
              </a:rPr>
              <a:t>TECHNOLOGY,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CHENNAI.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9072" y="188976"/>
            <a:ext cx="1040891" cy="1068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9047" y="583183"/>
            <a:ext cx="10926445" cy="568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683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5761355">
              <a:lnSpc>
                <a:spcPct val="100000"/>
              </a:lnSpc>
              <a:spcBef>
                <a:spcPts val="275"/>
              </a:spcBef>
            </a:pPr>
            <a:r>
              <a:rPr sz="4400" spc="-125" dirty="0">
                <a:latin typeface="Arial"/>
                <a:cs typeface="Arial"/>
              </a:rPr>
              <a:t>Pointer </a:t>
            </a:r>
            <a:r>
              <a:rPr sz="4400" spc="20" dirty="0">
                <a:latin typeface="Arial"/>
                <a:cs typeface="Arial"/>
              </a:rPr>
              <a:t>to</a:t>
            </a:r>
            <a:r>
              <a:rPr sz="4400" spc="-520" dirty="0">
                <a:latin typeface="Arial"/>
                <a:cs typeface="Arial"/>
              </a:rPr>
              <a:t> </a:t>
            </a:r>
            <a:r>
              <a:rPr sz="4400" spc="-130" dirty="0">
                <a:latin typeface="Arial"/>
                <a:cs typeface="Arial"/>
              </a:rPr>
              <a:t>Structure</a:t>
            </a:r>
            <a:endParaRPr sz="4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490"/>
              </a:spcBef>
              <a:buChar char="•"/>
              <a:tabLst>
                <a:tab pos="355600" algn="l"/>
              </a:tabLst>
            </a:pPr>
            <a:r>
              <a:rPr sz="1800" spc="-25" dirty="0">
                <a:latin typeface="Arial"/>
                <a:cs typeface="Arial"/>
              </a:rPr>
              <a:t>Astructure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type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pointer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variable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can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be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declared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 marR="8929370" algn="r">
              <a:lnSpc>
                <a:spcPct val="100000"/>
              </a:lnSpc>
            </a:pPr>
            <a:r>
              <a:rPr sz="1800" b="1" i="1" spc="-105" dirty="0">
                <a:solidFill>
                  <a:srgbClr val="FF0000"/>
                </a:solidFill>
                <a:latin typeface="Arial"/>
                <a:cs typeface="Arial"/>
              </a:rPr>
              <a:t>struct</a:t>
            </a:r>
            <a:r>
              <a:rPr sz="1800" b="1" i="1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155" dirty="0">
                <a:solidFill>
                  <a:srgbClr val="FF0000"/>
                </a:solidFill>
                <a:latin typeface="Arial"/>
                <a:cs typeface="Arial"/>
              </a:rPr>
              <a:t>book</a:t>
            </a:r>
            <a:endParaRPr sz="1800">
              <a:latin typeface="Arial"/>
              <a:cs typeface="Arial"/>
            </a:endParaRPr>
          </a:p>
          <a:p>
            <a:pPr marR="8987790" algn="r">
              <a:lnSpc>
                <a:spcPct val="100000"/>
              </a:lnSpc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i="1" spc="-105" dirty="0">
                <a:solidFill>
                  <a:srgbClr val="FF0000"/>
                </a:solidFill>
                <a:latin typeface="Arial"/>
                <a:cs typeface="Arial"/>
              </a:rPr>
              <a:t>char</a:t>
            </a:r>
            <a:r>
              <a:rPr sz="1800" b="1" i="1" spc="-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95" dirty="0">
                <a:solidFill>
                  <a:srgbClr val="FF0000"/>
                </a:solidFill>
                <a:latin typeface="Arial"/>
                <a:cs typeface="Arial"/>
              </a:rPr>
              <a:t>name[20];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i="1" spc="-50" dirty="0">
                <a:solidFill>
                  <a:srgbClr val="FF0000"/>
                </a:solidFill>
                <a:latin typeface="Arial"/>
                <a:cs typeface="Arial"/>
              </a:rPr>
              <a:t>int </a:t>
            </a:r>
            <a:r>
              <a:rPr sz="1800" b="1" i="1" spc="-135" dirty="0">
                <a:solidFill>
                  <a:srgbClr val="FF0000"/>
                </a:solidFill>
                <a:latin typeface="Arial"/>
                <a:cs typeface="Arial"/>
              </a:rPr>
              <a:t>pages; </a:t>
            </a:r>
            <a:r>
              <a:rPr sz="1800" b="1" i="1" spc="-50" dirty="0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r>
              <a:rPr sz="1800" b="1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114" dirty="0">
                <a:solidFill>
                  <a:srgbClr val="FF0000"/>
                </a:solidFill>
                <a:latin typeface="Arial"/>
                <a:cs typeface="Arial"/>
              </a:rPr>
              <a:t>price;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i="1" spc="-105" dirty="0">
                <a:solidFill>
                  <a:srgbClr val="FF0000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140"/>
              </a:lnSpc>
            </a:pPr>
            <a:r>
              <a:rPr sz="1800" b="1" i="1" spc="-105" dirty="0">
                <a:solidFill>
                  <a:srgbClr val="FF0000"/>
                </a:solidFill>
                <a:latin typeface="Arial"/>
                <a:cs typeface="Arial"/>
              </a:rPr>
              <a:t>struct </a:t>
            </a:r>
            <a:r>
              <a:rPr sz="1800" b="1" i="1" spc="-120" dirty="0">
                <a:solidFill>
                  <a:srgbClr val="FF0000"/>
                </a:solidFill>
                <a:latin typeface="Arial"/>
                <a:cs typeface="Arial"/>
              </a:rPr>
              <a:t>book</a:t>
            </a:r>
            <a:r>
              <a:rPr sz="1800" b="1" i="1" spc="-3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45" dirty="0">
                <a:solidFill>
                  <a:srgbClr val="FF0000"/>
                </a:solidFill>
                <a:latin typeface="Arial"/>
                <a:cs typeface="Arial"/>
              </a:rPr>
              <a:t>*bptr;</a:t>
            </a:r>
            <a:endParaRPr sz="180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415"/>
              </a:spcBef>
              <a:buChar char="•"/>
              <a:tabLst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However, </a:t>
            </a:r>
            <a:r>
              <a:rPr sz="1800" spc="-35" dirty="0">
                <a:latin typeface="Arial"/>
                <a:cs typeface="Arial"/>
              </a:rPr>
              <a:t>this </a:t>
            </a:r>
            <a:r>
              <a:rPr sz="1800" spc="-55" dirty="0">
                <a:latin typeface="Arial"/>
                <a:cs typeface="Arial"/>
              </a:rPr>
              <a:t>declaration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25" dirty="0">
                <a:latin typeface="Arial"/>
                <a:cs typeface="Arial"/>
              </a:rPr>
              <a:t>pointer </a:t>
            </a: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40" dirty="0">
                <a:latin typeface="Arial"/>
                <a:cs typeface="Arial"/>
              </a:rPr>
              <a:t>structure </a:t>
            </a:r>
            <a:r>
              <a:rPr sz="1800" spc="-90" dirty="0">
                <a:latin typeface="Arial"/>
                <a:cs typeface="Arial"/>
              </a:rPr>
              <a:t>does </a:t>
            </a:r>
            <a:r>
              <a:rPr sz="1800" spc="-5" dirty="0">
                <a:latin typeface="Arial"/>
                <a:cs typeface="Arial"/>
              </a:rPr>
              <a:t>not </a:t>
            </a:r>
            <a:r>
              <a:rPr sz="1800" spc="-60" dirty="0">
                <a:latin typeface="Arial"/>
                <a:cs typeface="Arial"/>
              </a:rPr>
              <a:t>allocate </a:t>
            </a:r>
            <a:r>
              <a:rPr sz="1800" spc="-75" dirty="0">
                <a:latin typeface="Arial"/>
                <a:cs typeface="Arial"/>
              </a:rPr>
              <a:t>any </a:t>
            </a:r>
            <a:r>
              <a:rPr sz="1800" spc="-50" dirty="0">
                <a:latin typeface="Arial"/>
                <a:cs typeface="Arial"/>
              </a:rPr>
              <a:t>memory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structure </a:t>
            </a:r>
            <a:r>
              <a:rPr sz="1800" spc="-5" dirty="0">
                <a:latin typeface="Arial"/>
                <a:cs typeface="Arial"/>
              </a:rPr>
              <a:t>but </a:t>
            </a:r>
            <a:r>
              <a:rPr sz="1800" spc="-75" dirty="0">
                <a:latin typeface="Arial"/>
                <a:cs typeface="Arial"/>
              </a:rPr>
              <a:t>allocates  </a:t>
            </a:r>
            <a:r>
              <a:rPr sz="1800" spc="-40" dirty="0">
                <a:latin typeface="Arial"/>
                <a:cs typeface="Arial"/>
              </a:rPr>
              <a:t>only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60" dirty="0">
                <a:latin typeface="Arial"/>
                <a:cs typeface="Arial"/>
              </a:rPr>
              <a:t>pointer, </a:t>
            </a:r>
            <a:r>
              <a:rPr sz="1800" spc="-65" dirty="0">
                <a:latin typeface="Arial"/>
                <a:cs typeface="Arial"/>
              </a:rPr>
              <a:t>so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40" dirty="0">
                <a:latin typeface="Arial"/>
                <a:cs typeface="Arial"/>
              </a:rPr>
              <a:t>access </a:t>
            </a:r>
            <a:r>
              <a:rPr sz="1800" spc="-60" dirty="0">
                <a:latin typeface="Arial"/>
                <a:cs typeface="Arial"/>
              </a:rPr>
              <a:t>structure’s </a:t>
            </a:r>
            <a:r>
              <a:rPr sz="1800" spc="-80" dirty="0">
                <a:latin typeface="Arial"/>
                <a:cs typeface="Arial"/>
              </a:rPr>
              <a:t>members </a:t>
            </a:r>
            <a:r>
              <a:rPr sz="1800" spc="-45" dirty="0">
                <a:latin typeface="Arial"/>
                <a:cs typeface="Arial"/>
              </a:rPr>
              <a:t>through </a:t>
            </a:r>
            <a:r>
              <a:rPr sz="1800" spc="-30" dirty="0">
                <a:latin typeface="Arial"/>
                <a:cs typeface="Arial"/>
              </a:rPr>
              <a:t>pointer </a:t>
            </a:r>
            <a:r>
              <a:rPr sz="1800" b="1" i="1" spc="-90" dirty="0">
                <a:latin typeface="Arial"/>
                <a:cs typeface="Arial"/>
              </a:rPr>
              <a:t>bptr</a:t>
            </a:r>
            <a:r>
              <a:rPr sz="1800" i="1" spc="-90" dirty="0">
                <a:latin typeface="Trebuchet MS"/>
                <a:cs typeface="Trebuchet MS"/>
              </a:rPr>
              <a:t>, </a:t>
            </a:r>
            <a:r>
              <a:rPr sz="1800" spc="-55" dirty="0">
                <a:latin typeface="Arial"/>
                <a:cs typeface="Arial"/>
              </a:rPr>
              <a:t>we </a:t>
            </a:r>
            <a:r>
              <a:rPr sz="1800" spc="-50" dirty="0">
                <a:latin typeface="Arial"/>
                <a:cs typeface="Arial"/>
              </a:rPr>
              <a:t>must </a:t>
            </a:r>
            <a:r>
              <a:rPr sz="1800" spc="-65" dirty="0">
                <a:latin typeface="Arial"/>
                <a:cs typeface="Arial"/>
              </a:rPr>
              <a:t>allocate </a:t>
            </a:r>
            <a:r>
              <a:rPr sz="1800" spc="-15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memory  </a:t>
            </a:r>
            <a:r>
              <a:rPr sz="1800" spc="-85" dirty="0">
                <a:latin typeface="Arial"/>
                <a:cs typeface="Arial"/>
              </a:rPr>
              <a:t>using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b="1" i="1" spc="-60" dirty="0">
                <a:latin typeface="Arial"/>
                <a:cs typeface="Arial"/>
              </a:rPr>
              <a:t>malloc()</a:t>
            </a:r>
            <a:r>
              <a:rPr sz="1800" spc="-60" dirty="0"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1800" spc="-120" dirty="0">
                <a:latin typeface="Arial"/>
                <a:cs typeface="Arial"/>
              </a:rPr>
              <a:t>Now,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individual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structure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members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are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accessed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 marL="927100" algn="just">
              <a:lnSpc>
                <a:spcPct val="100000"/>
              </a:lnSpc>
              <a:spcBef>
                <a:spcPts val="5"/>
              </a:spcBef>
              <a:tabLst>
                <a:tab pos="2755900" algn="l"/>
                <a:tab pos="4584700" algn="l"/>
              </a:tabLst>
            </a:pPr>
            <a:r>
              <a:rPr sz="1800" b="1" i="1" spc="-100" dirty="0">
                <a:solidFill>
                  <a:srgbClr val="FF0000"/>
                </a:solidFill>
                <a:latin typeface="Arial"/>
                <a:cs typeface="Arial"/>
              </a:rPr>
              <a:t>bptr-&gt;name	</a:t>
            </a:r>
            <a:r>
              <a:rPr sz="1800" b="1" i="1" spc="-114" dirty="0">
                <a:solidFill>
                  <a:srgbClr val="FF0000"/>
                </a:solidFill>
                <a:latin typeface="Arial"/>
                <a:cs typeface="Arial"/>
              </a:rPr>
              <a:t>bptr-&gt;pages	</a:t>
            </a:r>
            <a:r>
              <a:rPr sz="1800" b="1" i="1" spc="-105" dirty="0">
                <a:solidFill>
                  <a:srgbClr val="FF0000"/>
                </a:solidFill>
                <a:latin typeface="Arial"/>
                <a:cs typeface="Arial"/>
              </a:rPr>
              <a:t>bptr-&gt;price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904240">
              <a:lnSpc>
                <a:spcPts val="2140"/>
              </a:lnSpc>
              <a:tabLst>
                <a:tab pos="2755900" algn="l"/>
                <a:tab pos="4584700" algn="l"/>
              </a:tabLst>
            </a:pPr>
            <a:r>
              <a:rPr sz="1800" b="1" i="1" spc="-60" dirty="0">
                <a:solidFill>
                  <a:srgbClr val="FF0000"/>
                </a:solidFill>
                <a:latin typeface="Arial"/>
                <a:cs typeface="Arial"/>
              </a:rPr>
              <a:t>(*bptr).name	</a:t>
            </a:r>
            <a:r>
              <a:rPr sz="1800" b="1" i="1" spc="-80" dirty="0">
                <a:solidFill>
                  <a:srgbClr val="FF0000"/>
                </a:solidFill>
                <a:latin typeface="Arial"/>
                <a:cs typeface="Arial"/>
              </a:rPr>
              <a:t>(*bptr).pages	</a:t>
            </a:r>
            <a:r>
              <a:rPr sz="1800" b="1" i="1" spc="-70" dirty="0">
                <a:solidFill>
                  <a:srgbClr val="FF0000"/>
                </a:solidFill>
                <a:latin typeface="Arial"/>
                <a:cs typeface="Arial"/>
              </a:rPr>
              <a:t>(*bptr).price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4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85" dirty="0">
                <a:latin typeface="Arial"/>
                <a:cs typeface="Arial"/>
              </a:rPr>
              <a:t>Here,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b="1" spc="-70" dirty="0">
                <a:latin typeface="Trebuchet MS"/>
                <a:cs typeface="Trebuchet MS"/>
              </a:rPr>
              <a:t>-&gt;</a:t>
            </a:r>
            <a:r>
              <a:rPr sz="1800" b="1" spc="-2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Arial"/>
                <a:cs typeface="Arial"/>
              </a:rPr>
              <a:t>is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called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arrow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operator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and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there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must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be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pointer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structure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left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side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thisoperator.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09388" y="4704588"/>
            <a:ext cx="492759" cy="307975"/>
            <a:chOff x="5009388" y="4704588"/>
            <a:chExt cx="492759" cy="307975"/>
          </a:xfrm>
        </p:grpSpPr>
        <p:sp>
          <p:nvSpPr>
            <p:cNvPr id="6" name="object 6"/>
            <p:cNvSpPr/>
            <p:nvPr/>
          </p:nvSpPr>
          <p:spPr>
            <a:xfrm>
              <a:off x="5009388" y="4704588"/>
              <a:ext cx="492251" cy="3078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2060" y="4712208"/>
              <a:ext cx="437388" cy="251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059685" y="147269"/>
            <a:ext cx="8038465" cy="5724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latin typeface="Trebuchet MS"/>
                <a:cs typeface="Trebuchet MS"/>
              </a:rPr>
              <a:t>struct </a:t>
            </a:r>
            <a:r>
              <a:rPr sz="3200" b="1" spc="-100" dirty="0">
                <a:latin typeface="Trebuchet MS"/>
                <a:cs typeface="Trebuchet MS"/>
              </a:rPr>
              <a:t>book</a:t>
            </a:r>
            <a:r>
              <a:rPr sz="3200" b="1" spc="-740" dirty="0">
                <a:latin typeface="Trebuchet MS"/>
                <a:cs typeface="Trebuchet MS"/>
              </a:rPr>
              <a:t> </a:t>
            </a:r>
            <a:r>
              <a:rPr sz="3200" b="1" spc="-114" dirty="0">
                <a:latin typeface="Trebuchet MS"/>
                <a:cs typeface="Trebuchet MS"/>
              </a:rPr>
              <a:t>*bptr;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9210"/>
              </a:lnSpc>
              <a:spcBef>
                <a:spcPts val="825"/>
              </a:spcBef>
            </a:pPr>
            <a:r>
              <a:rPr sz="3200" b="1" spc="-180" dirty="0">
                <a:latin typeface="Trebuchet MS"/>
                <a:cs typeface="Trebuchet MS"/>
              </a:rPr>
              <a:t>bptr=(struct</a:t>
            </a:r>
            <a:r>
              <a:rPr sz="3200" b="1" spc="-415" dirty="0">
                <a:latin typeface="Trebuchet MS"/>
                <a:cs typeface="Trebuchet MS"/>
              </a:rPr>
              <a:t> </a:t>
            </a:r>
            <a:r>
              <a:rPr sz="3200" b="1" spc="-105" dirty="0">
                <a:latin typeface="Trebuchet MS"/>
                <a:cs typeface="Trebuchet MS"/>
              </a:rPr>
              <a:t>book</a:t>
            </a:r>
            <a:r>
              <a:rPr sz="3200" b="1" spc="-270" dirty="0">
                <a:latin typeface="Trebuchet MS"/>
                <a:cs typeface="Trebuchet MS"/>
              </a:rPr>
              <a:t> </a:t>
            </a:r>
            <a:r>
              <a:rPr sz="3200" b="1" spc="-165" dirty="0">
                <a:latin typeface="Trebuchet MS"/>
                <a:cs typeface="Trebuchet MS"/>
              </a:rPr>
              <a:t>*)malloc(sizeof(struct</a:t>
            </a:r>
            <a:r>
              <a:rPr sz="3200" b="1" spc="-655" dirty="0">
                <a:latin typeface="Trebuchet MS"/>
                <a:cs typeface="Trebuchet MS"/>
              </a:rPr>
              <a:t> </a:t>
            </a:r>
            <a:r>
              <a:rPr sz="3200" b="1" spc="-150" dirty="0">
                <a:latin typeface="Trebuchet MS"/>
                <a:cs typeface="Trebuchet MS"/>
              </a:rPr>
              <a:t>book));  </a:t>
            </a:r>
            <a:r>
              <a:rPr sz="3200" b="1" spc="-85" dirty="0">
                <a:latin typeface="Trebuchet MS"/>
                <a:cs typeface="Trebuchet MS"/>
              </a:rPr>
              <a:t>printf("\n </a:t>
            </a:r>
            <a:r>
              <a:rPr sz="3200" b="1" spc="-185" dirty="0">
                <a:latin typeface="Trebuchet MS"/>
                <a:cs typeface="Trebuchet MS"/>
              </a:rPr>
              <a:t>Enter</a:t>
            </a:r>
            <a:r>
              <a:rPr sz="3200" b="1" spc="-795" dirty="0">
                <a:latin typeface="Trebuchet MS"/>
                <a:cs typeface="Trebuchet MS"/>
              </a:rPr>
              <a:t> </a:t>
            </a:r>
            <a:r>
              <a:rPr sz="3200" b="1" spc="-110" dirty="0">
                <a:latin typeface="Trebuchet MS"/>
                <a:cs typeface="Trebuchet MS"/>
              </a:rPr>
              <a:t>name:\t");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750"/>
              </a:lnSpc>
            </a:pPr>
            <a:r>
              <a:rPr sz="3200" b="1" spc="-90" dirty="0">
                <a:latin typeface="Trebuchet MS"/>
                <a:cs typeface="Trebuchet MS"/>
              </a:rPr>
              <a:t>scanf("%s",</a:t>
            </a:r>
            <a:r>
              <a:rPr sz="3200" b="1" spc="-345" dirty="0">
                <a:latin typeface="Trebuchet MS"/>
                <a:cs typeface="Trebuchet MS"/>
              </a:rPr>
              <a:t> </a:t>
            </a:r>
            <a:r>
              <a:rPr sz="3200" b="1" spc="-180" dirty="0">
                <a:latin typeface="Trebuchet MS"/>
                <a:cs typeface="Trebuchet MS"/>
              </a:rPr>
              <a:t>bptr-&gt;name);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b="1" spc="-85" dirty="0">
                <a:latin typeface="Trebuchet MS"/>
                <a:cs typeface="Trebuchet MS"/>
              </a:rPr>
              <a:t>printf("\n</a:t>
            </a:r>
            <a:r>
              <a:rPr sz="3200" b="1" spc="-235" dirty="0">
                <a:latin typeface="Trebuchet MS"/>
                <a:cs typeface="Trebuchet MS"/>
              </a:rPr>
              <a:t> </a:t>
            </a:r>
            <a:r>
              <a:rPr sz="3200" b="1" spc="-185" dirty="0">
                <a:latin typeface="Trebuchet MS"/>
                <a:cs typeface="Trebuchet MS"/>
              </a:rPr>
              <a:t>Enter</a:t>
            </a:r>
            <a:r>
              <a:rPr sz="3200" b="1" spc="-455" dirty="0">
                <a:latin typeface="Trebuchet MS"/>
                <a:cs typeface="Trebuchet MS"/>
              </a:rPr>
              <a:t> </a:t>
            </a:r>
            <a:r>
              <a:rPr sz="3200" b="1" spc="-135" dirty="0">
                <a:latin typeface="Trebuchet MS"/>
                <a:cs typeface="Trebuchet MS"/>
              </a:rPr>
              <a:t>no.</a:t>
            </a:r>
            <a:r>
              <a:rPr sz="3200" b="1" spc="-400" dirty="0">
                <a:latin typeface="Trebuchet MS"/>
                <a:cs typeface="Trebuchet MS"/>
              </a:rPr>
              <a:t> </a:t>
            </a:r>
            <a:r>
              <a:rPr sz="3200" b="1" spc="-70" dirty="0">
                <a:latin typeface="Trebuchet MS"/>
                <a:cs typeface="Trebuchet MS"/>
              </a:rPr>
              <a:t>of</a:t>
            </a:r>
            <a:r>
              <a:rPr sz="3200" b="1" spc="-645" dirty="0">
                <a:latin typeface="Trebuchet MS"/>
                <a:cs typeface="Trebuchet MS"/>
              </a:rPr>
              <a:t> </a:t>
            </a:r>
            <a:r>
              <a:rPr sz="3200" b="1" spc="-100" dirty="0">
                <a:latin typeface="Trebuchet MS"/>
                <a:cs typeface="Trebuchet MS"/>
              </a:rPr>
              <a:t>pages:\t");</a:t>
            </a:r>
            <a:endParaRPr sz="3200">
              <a:latin typeface="Trebuchet MS"/>
              <a:cs typeface="Trebuchet MS"/>
            </a:endParaRPr>
          </a:p>
          <a:p>
            <a:pPr marL="12700" marR="2544445">
              <a:lnSpc>
                <a:spcPct val="120000"/>
              </a:lnSpc>
            </a:pPr>
            <a:r>
              <a:rPr sz="3200" b="1" spc="-90" dirty="0">
                <a:latin typeface="Trebuchet MS"/>
                <a:cs typeface="Trebuchet MS"/>
              </a:rPr>
              <a:t>scanf("%d", </a:t>
            </a:r>
            <a:r>
              <a:rPr sz="3200" b="1" spc="-160" dirty="0">
                <a:latin typeface="Trebuchet MS"/>
                <a:cs typeface="Trebuchet MS"/>
              </a:rPr>
              <a:t>&amp;bptr-&gt;pages);  </a:t>
            </a:r>
            <a:r>
              <a:rPr sz="3200" b="1" spc="-85" dirty="0">
                <a:latin typeface="Trebuchet MS"/>
                <a:cs typeface="Trebuchet MS"/>
              </a:rPr>
              <a:t>printf("\n </a:t>
            </a:r>
            <a:r>
              <a:rPr sz="3200" b="1" spc="-185" dirty="0">
                <a:latin typeface="Trebuchet MS"/>
                <a:cs typeface="Trebuchet MS"/>
              </a:rPr>
              <a:t>Enter </a:t>
            </a:r>
            <a:r>
              <a:rPr sz="3200" b="1" spc="-130" dirty="0">
                <a:latin typeface="Trebuchet MS"/>
                <a:cs typeface="Trebuchet MS"/>
              </a:rPr>
              <a:t>price:\t");  </a:t>
            </a:r>
            <a:r>
              <a:rPr sz="3200" b="1" spc="-90" dirty="0">
                <a:latin typeface="Trebuchet MS"/>
                <a:cs typeface="Trebuchet MS"/>
              </a:rPr>
              <a:t>scanf("%f", </a:t>
            </a:r>
            <a:r>
              <a:rPr sz="3200" b="1" dirty="0">
                <a:latin typeface="Trebuchet MS"/>
                <a:cs typeface="Trebuchet MS"/>
              </a:rPr>
              <a:t>&amp;</a:t>
            </a:r>
            <a:r>
              <a:rPr sz="3200" b="1" spc="-580" dirty="0">
                <a:latin typeface="Trebuchet MS"/>
                <a:cs typeface="Trebuchet MS"/>
              </a:rPr>
              <a:t> </a:t>
            </a:r>
            <a:r>
              <a:rPr sz="3200" b="1" spc="-195" dirty="0">
                <a:latin typeface="Trebuchet MS"/>
                <a:cs typeface="Trebuchet MS"/>
              </a:rPr>
              <a:t>bptr-&gt;price=temp)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91" y="90932"/>
            <a:ext cx="11250295" cy="609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83439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83820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rlito"/>
              <a:cs typeface="Carlito"/>
            </a:endParaRPr>
          </a:p>
          <a:p>
            <a:pPr marL="468630">
              <a:lnSpc>
                <a:spcPct val="100000"/>
              </a:lnSpc>
            </a:pPr>
            <a:r>
              <a:rPr sz="4400" spc="-125" dirty="0">
                <a:latin typeface="Arial"/>
                <a:cs typeface="Arial"/>
              </a:rPr>
              <a:t>Pointer </a:t>
            </a:r>
            <a:r>
              <a:rPr sz="4400" spc="15" dirty="0">
                <a:latin typeface="Arial"/>
                <a:cs typeface="Arial"/>
              </a:rPr>
              <a:t>to</a:t>
            </a:r>
            <a:r>
              <a:rPr sz="4400" spc="-520" dirty="0">
                <a:latin typeface="Arial"/>
                <a:cs typeface="Arial"/>
              </a:rPr>
              <a:t> </a:t>
            </a:r>
            <a:r>
              <a:rPr sz="4400" spc="-240" dirty="0">
                <a:latin typeface="Arial"/>
                <a:cs typeface="Arial"/>
              </a:rPr>
              <a:t>Structure…</a:t>
            </a:r>
            <a:endParaRPr sz="4400">
              <a:latin typeface="Arial"/>
              <a:cs typeface="Arial"/>
            </a:endParaRPr>
          </a:p>
          <a:p>
            <a:pPr marL="355600" marR="5080" indent="-342900">
              <a:lnSpc>
                <a:spcPts val="2600"/>
              </a:lnSpc>
              <a:spcBef>
                <a:spcPts val="166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20" dirty="0">
                <a:latin typeface="Arial"/>
                <a:cs typeface="Arial"/>
              </a:rPr>
              <a:t>Also,</a:t>
            </a:r>
            <a:r>
              <a:rPr sz="2700" spc="-300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the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150" dirty="0">
                <a:latin typeface="Arial"/>
                <a:cs typeface="Arial"/>
              </a:rPr>
              <a:t>address</a:t>
            </a:r>
            <a:r>
              <a:rPr sz="2700" spc="-3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spc="-42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structure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type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variable</a:t>
            </a:r>
            <a:r>
              <a:rPr sz="2700" spc="-24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can</a:t>
            </a:r>
            <a:r>
              <a:rPr sz="2700" spc="-365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be</a:t>
            </a:r>
            <a:r>
              <a:rPr sz="2700" spc="355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stored</a:t>
            </a:r>
            <a:r>
              <a:rPr sz="2700" spc="-170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in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spc="-42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structure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type  </a:t>
            </a:r>
            <a:r>
              <a:rPr sz="2700" spc="-35" dirty="0">
                <a:latin typeface="Arial"/>
                <a:cs typeface="Arial"/>
              </a:rPr>
              <a:t>pointer </a:t>
            </a:r>
            <a:r>
              <a:rPr sz="2700" spc="-75" dirty="0">
                <a:latin typeface="Arial"/>
                <a:cs typeface="Arial"/>
              </a:rPr>
              <a:t>variableas</a:t>
            </a:r>
            <a:r>
              <a:rPr sz="2700" spc="-600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follows:</a:t>
            </a:r>
            <a:endParaRPr sz="27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700" i="1" spc="-14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700" i="1" spc="-3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75" dirty="0">
                <a:solidFill>
                  <a:srgbClr val="FF0000"/>
                </a:solidFill>
                <a:latin typeface="Trebuchet MS"/>
                <a:cs typeface="Trebuchet MS"/>
              </a:rPr>
              <a:t>book</a:t>
            </a:r>
            <a:endParaRPr sz="27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2700" i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700">
              <a:latin typeface="Trebuchet MS"/>
              <a:cs typeface="Trebuchet MS"/>
            </a:endParaRPr>
          </a:p>
          <a:p>
            <a:pPr marL="1841500" marR="5745480">
              <a:lnSpc>
                <a:spcPct val="100000"/>
              </a:lnSpc>
            </a:pPr>
            <a:r>
              <a:rPr sz="2700" i="1" spc="-95" dirty="0">
                <a:solidFill>
                  <a:srgbClr val="FF0000"/>
                </a:solidFill>
                <a:latin typeface="Trebuchet MS"/>
                <a:cs typeface="Trebuchet MS"/>
              </a:rPr>
              <a:t>char </a:t>
            </a:r>
            <a:r>
              <a:rPr sz="2700" i="1" spc="-114" dirty="0">
                <a:solidFill>
                  <a:srgbClr val="FF0000"/>
                </a:solidFill>
                <a:latin typeface="Trebuchet MS"/>
                <a:cs typeface="Trebuchet MS"/>
              </a:rPr>
              <a:t>name[20]; </a:t>
            </a:r>
            <a:r>
              <a:rPr sz="2700" i="1" spc="-120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2700" i="1" spc="-2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85" dirty="0">
                <a:solidFill>
                  <a:srgbClr val="FF0000"/>
                </a:solidFill>
                <a:latin typeface="Trebuchet MS"/>
                <a:cs typeface="Trebuchet MS"/>
              </a:rPr>
              <a:t>pages;  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float</a:t>
            </a:r>
            <a:r>
              <a:rPr sz="2700" i="1" spc="-3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155" dirty="0">
                <a:solidFill>
                  <a:srgbClr val="FF0000"/>
                </a:solidFill>
                <a:latin typeface="Trebuchet MS"/>
                <a:cs typeface="Trebuchet MS"/>
              </a:rPr>
              <a:t>price;</a:t>
            </a:r>
            <a:endParaRPr sz="27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2700" i="1" spc="-215" dirty="0">
                <a:solidFill>
                  <a:srgbClr val="FF0000"/>
                </a:solidFill>
                <a:latin typeface="Trebuchet MS"/>
                <a:cs typeface="Trebuchet MS"/>
              </a:rPr>
              <a:t>};</a:t>
            </a:r>
            <a:endParaRPr sz="27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tabLst>
                <a:tab pos="3903979" algn="l"/>
              </a:tabLst>
            </a:pPr>
            <a:r>
              <a:rPr sz="2700" i="1" spc="-14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700" i="1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75" dirty="0">
                <a:solidFill>
                  <a:srgbClr val="FF0000"/>
                </a:solidFill>
                <a:latin typeface="Trebuchet MS"/>
                <a:cs typeface="Trebuchet MS"/>
              </a:rPr>
              <a:t>book</a:t>
            </a:r>
            <a:r>
              <a:rPr sz="2700" i="1" spc="-2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700" i="1" spc="-75" dirty="0">
                <a:solidFill>
                  <a:srgbClr val="FF0000"/>
                </a:solidFill>
                <a:latin typeface="Trebuchet MS"/>
                <a:cs typeface="Trebuchet MS"/>
              </a:rPr>
              <a:t>b,*bptr;	</a:t>
            </a:r>
            <a:r>
              <a:rPr sz="2700" i="1" spc="-140" dirty="0">
                <a:solidFill>
                  <a:srgbClr val="FF0000"/>
                </a:solidFill>
                <a:latin typeface="Trebuchet MS"/>
                <a:cs typeface="Trebuchet MS"/>
              </a:rPr>
              <a:t>bptr=&amp;b;</a:t>
            </a: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700" spc="-110" dirty="0">
                <a:latin typeface="Arial"/>
                <a:cs typeface="Arial"/>
              </a:rPr>
              <a:t>Here,</a:t>
            </a:r>
            <a:r>
              <a:rPr sz="2700" spc="-275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the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150" dirty="0">
                <a:latin typeface="Arial"/>
                <a:cs typeface="Arial"/>
              </a:rPr>
              <a:t>base</a:t>
            </a:r>
            <a:r>
              <a:rPr sz="2700" spc="-380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address</a:t>
            </a:r>
            <a:r>
              <a:rPr sz="2700" spc="-3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i="1" dirty="0">
                <a:latin typeface="Trebuchet MS"/>
                <a:cs typeface="Trebuchet MS"/>
              </a:rPr>
              <a:t>b</a:t>
            </a:r>
            <a:r>
              <a:rPr sz="2700" i="1" spc="-245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Arial"/>
                <a:cs typeface="Arial"/>
              </a:rPr>
              <a:t>is</a:t>
            </a:r>
            <a:r>
              <a:rPr sz="2700" spc="-280" dirty="0">
                <a:latin typeface="Arial"/>
                <a:cs typeface="Arial"/>
              </a:rPr>
              <a:t> </a:t>
            </a:r>
            <a:r>
              <a:rPr sz="2700" spc="-155" dirty="0">
                <a:latin typeface="Arial"/>
                <a:cs typeface="Arial"/>
              </a:rPr>
              <a:t>assigned</a:t>
            </a:r>
            <a:r>
              <a:rPr sz="2700" spc="-365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to</a:t>
            </a:r>
            <a:r>
              <a:rPr sz="2700" i="1" spc="-60" dirty="0">
                <a:latin typeface="Trebuchet MS"/>
                <a:cs typeface="Trebuchet MS"/>
              </a:rPr>
              <a:t>bptr</a:t>
            </a:r>
            <a:r>
              <a:rPr sz="2700" i="1" spc="-315" dirty="0">
                <a:latin typeface="Trebuchet MS"/>
                <a:cs typeface="Trebuchet MS"/>
              </a:rPr>
              <a:t> </a:t>
            </a:r>
            <a:r>
              <a:rPr sz="2700" spc="-85" dirty="0">
                <a:latin typeface="Arial"/>
                <a:cs typeface="Arial"/>
              </a:rPr>
              <a:t>pointer.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7026" y="90932"/>
            <a:ext cx="7784465" cy="382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272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47891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48272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400" spc="-125" dirty="0">
                <a:latin typeface="Arial"/>
                <a:cs typeface="Arial"/>
              </a:rPr>
              <a:t>Pointer </a:t>
            </a:r>
            <a:r>
              <a:rPr sz="4400" spc="15" dirty="0">
                <a:latin typeface="Arial"/>
                <a:cs typeface="Arial"/>
              </a:rPr>
              <a:t>to</a:t>
            </a:r>
            <a:r>
              <a:rPr sz="4400" spc="-540" dirty="0">
                <a:latin typeface="Arial"/>
                <a:cs typeface="Arial"/>
              </a:rPr>
              <a:t> </a:t>
            </a:r>
            <a:r>
              <a:rPr sz="4400" spc="-235" dirty="0">
                <a:latin typeface="Arial"/>
                <a:cs typeface="Arial"/>
              </a:rPr>
              <a:t>Structure…</a:t>
            </a:r>
            <a:endParaRPr sz="4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2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80" dirty="0">
                <a:latin typeface="Arial"/>
                <a:cs typeface="Arial"/>
              </a:rPr>
              <a:t>Now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the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members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the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structure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book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can  </a:t>
            </a:r>
            <a:r>
              <a:rPr sz="3200" spc="-75" dirty="0">
                <a:latin typeface="Arial"/>
                <a:cs typeface="Arial"/>
              </a:rPr>
              <a:t>be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accessed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in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3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ways</a:t>
            </a:r>
            <a:r>
              <a:rPr sz="3200" spc="-51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as: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5198" y="4073849"/>
          <a:ext cx="7063740" cy="1670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337">
                <a:tc>
                  <a:txBody>
                    <a:bodyPr/>
                    <a:lstStyle/>
                    <a:p>
                      <a:pPr marL="127000">
                        <a:lnSpc>
                          <a:spcPts val="3650"/>
                        </a:lnSpc>
                      </a:pPr>
                      <a:r>
                        <a:rPr sz="3200" i="1" spc="-1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b.name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001F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3650"/>
                        </a:lnSpc>
                      </a:pPr>
                      <a:r>
                        <a:rPr sz="3200" i="1" spc="-1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bptr-&gt;name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1F5F"/>
                      </a:solidFill>
                      <a:prstDash val="solid"/>
                    </a:lnL>
                    <a:lnR w="28575">
                      <a:solidFill>
                        <a:srgbClr val="001F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ts val="3650"/>
                        </a:lnSpc>
                      </a:pPr>
                      <a:r>
                        <a:rPr sz="3200" i="1" spc="-13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(*bptr).name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1F5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4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200" i="1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b.pages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R w="28575">
                      <a:solidFill>
                        <a:srgbClr val="001F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200" i="1" spc="-1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bptr-&gt;pages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1F5F"/>
                      </a:solidFill>
                      <a:prstDash val="solid"/>
                    </a:lnL>
                    <a:lnR w="28575">
                      <a:solidFill>
                        <a:srgbClr val="001F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200" i="1" spc="-114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(*bptr).pages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1F5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8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200" i="1" spc="-1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b.</a:t>
                      </a:r>
                      <a:r>
                        <a:rPr sz="3200" i="1" spc="-5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i="1" spc="-1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R w="28575">
                      <a:solidFill>
                        <a:srgbClr val="001F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200" i="1" spc="-1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bptr-&gt;</a:t>
                      </a:r>
                      <a:r>
                        <a:rPr sz="3200" i="1" spc="-4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200" i="1" spc="-16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1F5F"/>
                      </a:solidFill>
                      <a:prstDash val="solid"/>
                    </a:lnL>
                    <a:lnR w="28575">
                      <a:solidFill>
                        <a:srgbClr val="001F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200" i="1" spc="-1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(*bptr).price</a:t>
                      </a:r>
                      <a:endParaRPr sz="32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1F5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147" y="90932"/>
            <a:ext cx="10631805" cy="633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580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72199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72580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4400" spc="-125" dirty="0">
                <a:latin typeface="Arial"/>
                <a:cs typeface="Arial"/>
              </a:rPr>
              <a:t>Pointer</a:t>
            </a:r>
            <a:r>
              <a:rPr sz="4400" spc="-320" dirty="0">
                <a:latin typeface="Arial"/>
                <a:cs typeface="Arial"/>
              </a:rPr>
              <a:t> </a:t>
            </a:r>
            <a:r>
              <a:rPr sz="4400" spc="15" dirty="0">
                <a:latin typeface="Arial"/>
                <a:cs typeface="Arial"/>
              </a:rPr>
              <a:t>to</a:t>
            </a:r>
            <a:r>
              <a:rPr sz="4400" spc="45" dirty="0">
                <a:latin typeface="Arial"/>
                <a:cs typeface="Arial"/>
              </a:rPr>
              <a:t> </a:t>
            </a:r>
            <a:r>
              <a:rPr sz="4400" spc="-150" dirty="0">
                <a:latin typeface="Arial"/>
                <a:cs typeface="Arial"/>
              </a:rPr>
              <a:t>array</a:t>
            </a:r>
            <a:r>
              <a:rPr sz="4400" spc="-40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of</a:t>
            </a:r>
            <a:r>
              <a:rPr sz="4400" spc="-695" dirty="0">
                <a:latin typeface="Arial"/>
                <a:cs typeface="Arial"/>
              </a:rPr>
              <a:t> </a:t>
            </a:r>
            <a:r>
              <a:rPr sz="4400" spc="-85" dirty="0">
                <a:latin typeface="Arial"/>
                <a:cs typeface="Arial"/>
              </a:rPr>
              <a:t>structure</a:t>
            </a:r>
            <a:endParaRPr sz="4400">
              <a:latin typeface="Arial"/>
              <a:cs typeface="Arial"/>
            </a:endParaRPr>
          </a:p>
          <a:p>
            <a:pPr marL="648970" indent="-343535">
              <a:lnSpc>
                <a:spcPct val="100000"/>
              </a:lnSpc>
              <a:spcBef>
                <a:spcPts val="1315"/>
              </a:spcBef>
              <a:buChar char="•"/>
              <a:tabLst>
                <a:tab pos="648970" algn="l"/>
                <a:tab pos="649605" algn="l"/>
              </a:tabLst>
            </a:pPr>
            <a:r>
              <a:rPr sz="3000" spc="-100" dirty="0">
                <a:latin typeface="Arial"/>
                <a:cs typeface="Arial"/>
              </a:rPr>
              <a:t>Let</a:t>
            </a:r>
            <a:r>
              <a:rPr sz="3000" spc="-31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we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have</a:t>
            </a:r>
            <a:r>
              <a:rPr sz="3000" spc="-3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47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structure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asfollows:</a:t>
            </a:r>
            <a:endParaRPr sz="3000">
              <a:latin typeface="Arial"/>
              <a:cs typeface="Arial"/>
            </a:endParaRPr>
          </a:p>
          <a:p>
            <a:pPr marR="6287770" algn="ctr">
              <a:lnSpc>
                <a:spcPct val="100000"/>
              </a:lnSpc>
            </a:pPr>
            <a:r>
              <a:rPr sz="3000" i="1" spc="-15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3000" i="1" spc="-4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14" dirty="0">
                <a:solidFill>
                  <a:srgbClr val="FF0000"/>
                </a:solidFill>
                <a:latin typeface="Trebuchet MS"/>
                <a:cs typeface="Trebuchet MS"/>
              </a:rPr>
              <a:t>book</a:t>
            </a:r>
            <a:endParaRPr sz="3000">
              <a:latin typeface="Trebuchet MS"/>
              <a:cs typeface="Trebuchet MS"/>
            </a:endParaRPr>
          </a:p>
          <a:p>
            <a:pPr marR="6212840" algn="ctr">
              <a:lnSpc>
                <a:spcPct val="100000"/>
              </a:lnSpc>
            </a:pPr>
            <a:r>
              <a:rPr sz="3000" i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3000">
              <a:latin typeface="Trebuchet MS"/>
              <a:cs typeface="Trebuchet MS"/>
            </a:endParaRPr>
          </a:p>
          <a:p>
            <a:pPr marL="2134870" marR="4422775">
              <a:lnSpc>
                <a:spcPct val="100000"/>
              </a:lnSpc>
            </a:pPr>
            <a:r>
              <a:rPr sz="3000" i="1" spc="-105" dirty="0">
                <a:solidFill>
                  <a:srgbClr val="FF0000"/>
                </a:solidFill>
                <a:latin typeface="Trebuchet MS"/>
                <a:cs typeface="Trebuchet MS"/>
              </a:rPr>
              <a:t>char </a:t>
            </a:r>
            <a:r>
              <a:rPr sz="3000" i="1" spc="-120" dirty="0">
                <a:solidFill>
                  <a:srgbClr val="FF0000"/>
                </a:solidFill>
                <a:latin typeface="Trebuchet MS"/>
                <a:cs typeface="Trebuchet MS"/>
              </a:rPr>
              <a:t>name[20]; </a:t>
            </a:r>
            <a:r>
              <a:rPr sz="3000" i="1" spc="-135" dirty="0">
                <a:solidFill>
                  <a:srgbClr val="FF0000"/>
                </a:solidFill>
                <a:latin typeface="Trebuchet MS"/>
                <a:cs typeface="Trebuchet MS"/>
              </a:rPr>
              <a:t>int</a:t>
            </a:r>
            <a:r>
              <a:rPr sz="3000" i="1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95" dirty="0">
                <a:solidFill>
                  <a:srgbClr val="FF0000"/>
                </a:solidFill>
                <a:latin typeface="Trebuchet MS"/>
                <a:cs typeface="Trebuchet MS"/>
              </a:rPr>
              <a:t>pages;  </a:t>
            </a:r>
            <a:r>
              <a:rPr sz="3000" i="1" spc="-160" dirty="0">
                <a:solidFill>
                  <a:srgbClr val="FF0000"/>
                </a:solidFill>
                <a:latin typeface="Trebuchet MS"/>
                <a:cs typeface="Trebuchet MS"/>
              </a:rPr>
              <a:t>float</a:t>
            </a:r>
            <a:r>
              <a:rPr sz="3000" i="1" spc="-4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75" dirty="0">
                <a:solidFill>
                  <a:srgbClr val="FF0000"/>
                </a:solidFill>
                <a:latin typeface="Trebuchet MS"/>
                <a:cs typeface="Trebuchet MS"/>
              </a:rPr>
              <a:t>price;</a:t>
            </a:r>
            <a:endParaRPr sz="3000">
              <a:latin typeface="Trebuchet MS"/>
              <a:cs typeface="Trebuchet MS"/>
            </a:endParaRPr>
          </a:p>
          <a:p>
            <a:pPr marL="2134870">
              <a:lnSpc>
                <a:spcPct val="100000"/>
              </a:lnSpc>
              <a:spcBef>
                <a:spcPts val="5"/>
              </a:spcBef>
            </a:pPr>
            <a:r>
              <a:rPr sz="3000" i="1" spc="-229" dirty="0">
                <a:solidFill>
                  <a:srgbClr val="FF0000"/>
                </a:solidFill>
                <a:latin typeface="Trebuchet MS"/>
                <a:cs typeface="Trebuchet MS"/>
              </a:rPr>
              <a:t>};</a:t>
            </a:r>
            <a:endParaRPr sz="3000">
              <a:latin typeface="Trebuchet MS"/>
              <a:cs typeface="Trebuchet MS"/>
            </a:endParaRPr>
          </a:p>
          <a:p>
            <a:pPr marL="1220470">
              <a:lnSpc>
                <a:spcPts val="3590"/>
              </a:lnSpc>
            </a:pPr>
            <a:r>
              <a:rPr sz="3000" i="1" spc="-15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3000" i="1" spc="-3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85" dirty="0">
                <a:solidFill>
                  <a:srgbClr val="FF0000"/>
                </a:solidFill>
                <a:latin typeface="Trebuchet MS"/>
                <a:cs typeface="Trebuchet MS"/>
              </a:rPr>
              <a:t>book</a:t>
            </a:r>
            <a:r>
              <a:rPr sz="3000" i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135" dirty="0">
                <a:solidFill>
                  <a:srgbClr val="FF0000"/>
                </a:solidFill>
                <a:latin typeface="Trebuchet MS"/>
                <a:cs typeface="Trebuchet MS"/>
              </a:rPr>
              <a:t>b[10],</a:t>
            </a:r>
            <a:r>
              <a:rPr sz="3000" i="1" spc="-6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i="1" spc="-95" dirty="0">
                <a:solidFill>
                  <a:srgbClr val="FF0000"/>
                </a:solidFill>
                <a:latin typeface="Trebuchet MS"/>
                <a:cs typeface="Trebuchet MS"/>
              </a:rPr>
              <a:t>*bptr;</a:t>
            </a:r>
            <a:endParaRPr sz="3000">
              <a:latin typeface="Trebuchet MS"/>
              <a:cs typeface="Trebuchet MS"/>
            </a:endParaRPr>
          </a:p>
          <a:p>
            <a:pPr marL="648970" marR="5080" indent="-343535">
              <a:lnSpc>
                <a:spcPts val="2880"/>
              </a:lnSpc>
              <a:spcBef>
                <a:spcPts val="685"/>
              </a:spcBef>
              <a:buChar char="•"/>
              <a:tabLst>
                <a:tab pos="648970" algn="l"/>
                <a:tab pos="649605" algn="l"/>
                <a:tab pos="2276475" algn="l"/>
                <a:tab pos="4210685" algn="l"/>
                <a:tab pos="5954395" algn="l"/>
              </a:tabLst>
            </a:pPr>
            <a:r>
              <a:rPr sz="3000" spc="-150" dirty="0">
                <a:latin typeface="Arial"/>
                <a:cs typeface="Arial"/>
              </a:rPr>
              <a:t>Then</a:t>
            </a:r>
            <a:r>
              <a:rPr sz="3000" spc="35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the	</a:t>
            </a:r>
            <a:r>
              <a:rPr sz="3000" spc="-145" dirty="0">
                <a:latin typeface="Arial"/>
                <a:cs typeface="Arial"/>
              </a:rPr>
              <a:t>assignment	</a:t>
            </a:r>
            <a:r>
              <a:rPr sz="3000" spc="-90" dirty="0">
                <a:latin typeface="Arial"/>
                <a:cs typeface="Arial"/>
              </a:rPr>
              <a:t>statement	</a:t>
            </a:r>
            <a:r>
              <a:rPr sz="3000" i="1" spc="-160" dirty="0">
                <a:solidFill>
                  <a:srgbClr val="FF0000"/>
                </a:solidFill>
                <a:latin typeface="Trebuchet MS"/>
                <a:cs typeface="Trebuchet MS"/>
              </a:rPr>
              <a:t>bptr=b; </a:t>
            </a:r>
            <a:r>
              <a:rPr sz="3000" spc="-200" dirty="0">
                <a:latin typeface="Arial"/>
                <a:cs typeface="Arial"/>
              </a:rPr>
              <a:t>assigns </a:t>
            </a:r>
            <a:r>
              <a:rPr sz="3000" spc="-30" dirty="0">
                <a:latin typeface="Arial"/>
                <a:cs typeface="Arial"/>
              </a:rPr>
              <a:t>the </a:t>
            </a:r>
            <a:r>
              <a:rPr sz="3000" spc="-160" dirty="0">
                <a:latin typeface="Arial"/>
                <a:cs typeface="Arial"/>
              </a:rPr>
              <a:t>address</a:t>
            </a:r>
            <a:r>
              <a:rPr sz="3000" spc="-4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 </a:t>
            </a:r>
            <a:r>
              <a:rPr sz="3000" spc="-30" dirty="0">
                <a:latin typeface="Arial"/>
                <a:cs typeface="Arial"/>
              </a:rPr>
              <a:t>the</a:t>
            </a:r>
            <a:r>
              <a:rPr sz="3000" spc="-204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zeroth</a:t>
            </a:r>
            <a:r>
              <a:rPr sz="3000" spc="-27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element</a:t>
            </a:r>
            <a:r>
              <a:rPr sz="3000" spc="-2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3000" i="1" spc="-3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15" dirty="0">
                <a:latin typeface="Arial"/>
                <a:cs typeface="Arial"/>
              </a:rPr>
              <a:t>to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i="1" spc="-305" dirty="0">
                <a:solidFill>
                  <a:srgbClr val="FF0000"/>
                </a:solidFill>
                <a:latin typeface="Trebuchet MS"/>
                <a:cs typeface="Trebuchet MS"/>
              </a:rPr>
              <a:t>bptr</a:t>
            </a:r>
            <a:r>
              <a:rPr sz="3000" i="1" spc="-305" dirty="0"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08" y="90932"/>
            <a:ext cx="11125835" cy="561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342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68961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693420" algn="ctr">
              <a:lnSpc>
                <a:spcPts val="281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4178935">
              <a:lnSpc>
                <a:spcPts val="4850"/>
              </a:lnSpc>
            </a:pPr>
            <a:r>
              <a:rPr sz="4400" spc="-125" dirty="0">
                <a:latin typeface="Arial"/>
                <a:cs typeface="Arial"/>
              </a:rPr>
              <a:t>Pointer </a:t>
            </a:r>
            <a:r>
              <a:rPr sz="4400" spc="15" dirty="0">
                <a:latin typeface="Arial"/>
                <a:cs typeface="Arial"/>
              </a:rPr>
              <a:t>to </a:t>
            </a:r>
            <a:r>
              <a:rPr sz="4400" spc="-150" dirty="0">
                <a:latin typeface="Arial"/>
                <a:cs typeface="Arial"/>
              </a:rPr>
              <a:t>array </a:t>
            </a:r>
            <a:r>
              <a:rPr sz="4400" spc="-5" dirty="0">
                <a:latin typeface="Arial"/>
                <a:cs typeface="Arial"/>
              </a:rPr>
              <a:t>of</a:t>
            </a:r>
            <a:r>
              <a:rPr sz="4400" spc="-1045" dirty="0">
                <a:latin typeface="Arial"/>
                <a:cs typeface="Arial"/>
              </a:rPr>
              <a:t> </a:t>
            </a:r>
            <a:r>
              <a:rPr sz="4400" spc="-200" dirty="0">
                <a:latin typeface="Arial"/>
                <a:cs typeface="Arial"/>
              </a:rPr>
              <a:t>structure…</a:t>
            </a:r>
            <a:endParaRPr sz="4400">
              <a:latin typeface="Arial"/>
              <a:cs typeface="Arial"/>
            </a:endParaRPr>
          </a:p>
          <a:p>
            <a:pPr marL="355600" indent="-343535">
              <a:lnSpc>
                <a:spcPts val="3479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spc="-155" dirty="0">
                <a:latin typeface="Arial"/>
                <a:cs typeface="Arial"/>
              </a:rPr>
              <a:t>The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members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i="1" spc="-120" dirty="0">
                <a:latin typeface="Trebuchet MS"/>
                <a:cs typeface="Trebuchet MS"/>
              </a:rPr>
              <a:t>b[0]</a:t>
            </a:r>
            <a:r>
              <a:rPr sz="3200" i="1" spc="-29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Arial"/>
                <a:cs typeface="Arial"/>
              </a:rPr>
              <a:t>can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be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accessedas: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2755900" algn="l"/>
                <a:tab pos="5501005" algn="l"/>
              </a:tabLst>
            </a:pPr>
            <a:r>
              <a:rPr sz="2800" i="1" spc="-135" dirty="0">
                <a:solidFill>
                  <a:srgbClr val="FF0000"/>
                </a:solidFill>
                <a:latin typeface="Trebuchet MS"/>
                <a:cs typeface="Trebuchet MS"/>
              </a:rPr>
              <a:t>bptr-&gt;name	</a:t>
            </a:r>
            <a:r>
              <a:rPr sz="2800" i="1" spc="-114" dirty="0">
                <a:solidFill>
                  <a:srgbClr val="FF0000"/>
                </a:solidFill>
                <a:latin typeface="Trebuchet MS"/>
                <a:cs typeface="Trebuchet MS"/>
              </a:rPr>
              <a:t>bptr-&gt;pages	</a:t>
            </a:r>
            <a:r>
              <a:rPr sz="2800" i="1" spc="-160" dirty="0">
                <a:solidFill>
                  <a:srgbClr val="FF0000"/>
                </a:solidFill>
                <a:latin typeface="Trebuchet MS"/>
                <a:cs typeface="Trebuchet MS"/>
              </a:rPr>
              <a:t>bptr-&gt;price</a:t>
            </a:r>
            <a:endParaRPr sz="2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110" dirty="0">
                <a:latin typeface="Arial"/>
                <a:cs typeface="Arial"/>
              </a:rPr>
              <a:t>Similarly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members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i="1" spc="-120" dirty="0">
                <a:latin typeface="Trebuchet MS"/>
                <a:cs typeface="Trebuchet MS"/>
              </a:rPr>
              <a:t>b[1]</a:t>
            </a:r>
            <a:r>
              <a:rPr sz="3200" i="1" spc="-29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Arial"/>
                <a:cs typeface="Arial"/>
              </a:rPr>
              <a:t>can</a:t>
            </a:r>
            <a:r>
              <a:rPr sz="3200" spc="-434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be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accessedas: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2755900" algn="l"/>
                <a:tab pos="5501005" algn="l"/>
              </a:tabLst>
            </a:pPr>
            <a:r>
              <a:rPr sz="2800" i="1" spc="-130" dirty="0">
                <a:solidFill>
                  <a:srgbClr val="FF0000"/>
                </a:solidFill>
                <a:latin typeface="Trebuchet MS"/>
                <a:cs typeface="Trebuchet MS"/>
              </a:rPr>
              <a:t>(bptr+1)-&gt;name	</a:t>
            </a:r>
            <a:r>
              <a:rPr sz="2800" i="1" spc="-120" dirty="0">
                <a:solidFill>
                  <a:srgbClr val="FF0000"/>
                </a:solidFill>
                <a:latin typeface="Trebuchet MS"/>
                <a:cs typeface="Trebuchet MS"/>
              </a:rPr>
              <a:t>(bptr+1)-&gt;pages	</a:t>
            </a:r>
            <a:r>
              <a:rPr sz="2800" i="1" spc="-155" dirty="0">
                <a:solidFill>
                  <a:srgbClr val="FF0000"/>
                </a:solidFill>
                <a:latin typeface="Trebuchet MS"/>
                <a:cs typeface="Trebuchet MS"/>
              </a:rPr>
              <a:t>(bptr+1)-&gt;price</a:t>
            </a:r>
            <a:endParaRPr sz="2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  <a:tab pos="356235" algn="l"/>
                <a:tab pos="8529955" algn="l"/>
              </a:tabLst>
            </a:pPr>
            <a:r>
              <a:rPr sz="3200" spc="-155" dirty="0">
                <a:latin typeface="Arial"/>
                <a:cs typeface="Arial"/>
              </a:rPr>
              <a:t>The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following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i="1" spc="-155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3200" i="1" spc="-4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90" dirty="0">
                <a:latin typeface="Arial"/>
                <a:cs typeface="Arial"/>
              </a:rPr>
              <a:t>statement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can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be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used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to</a:t>
            </a:r>
            <a:r>
              <a:rPr sz="3200" spc="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print	</a:t>
            </a:r>
            <a:r>
              <a:rPr sz="3200" spc="-55" dirty="0">
                <a:latin typeface="Arial"/>
                <a:cs typeface="Arial"/>
              </a:rPr>
              <a:t>all </a:t>
            </a:r>
            <a:r>
              <a:rPr sz="3200" spc="-30" dirty="0">
                <a:latin typeface="Arial"/>
                <a:cs typeface="Arial"/>
              </a:rPr>
              <a:t>the</a:t>
            </a:r>
            <a:r>
              <a:rPr sz="3200" spc="-625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values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10" dirty="0">
                <a:latin typeface="Arial"/>
                <a:cs typeface="Arial"/>
              </a:rPr>
              <a:t>array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structure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3200" i="1" spc="-3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145" dirty="0">
                <a:latin typeface="Arial"/>
                <a:cs typeface="Arial"/>
              </a:rPr>
              <a:t>as: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95"/>
              </a:spcBef>
            </a:pP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for(bptr=b;bptr&lt;b+10;bptr++)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2359" y="6491732"/>
            <a:ext cx="165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Carlito"/>
                <a:cs typeface="Carlito"/>
              </a:rPr>
              <a:t>45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313" y="5836716"/>
            <a:ext cx="8148955" cy="89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1325" algn="l"/>
                <a:tab pos="2408555" algn="l"/>
                <a:tab pos="3251200" algn="l"/>
                <a:tab pos="5307330" algn="l"/>
                <a:tab pos="7402830" algn="l"/>
              </a:tabLst>
            </a:pPr>
            <a:r>
              <a:rPr sz="2800" i="1" spc="-16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800" i="1" spc="-16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800" i="1" spc="-17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800" i="1" spc="-24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800" i="1" spc="-23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800" i="1" spc="-229" dirty="0">
                <a:solidFill>
                  <a:srgbClr val="FF0000"/>
                </a:solidFill>
                <a:latin typeface="Trebuchet MS"/>
                <a:cs typeface="Trebuchet MS"/>
              </a:rPr>
              <a:t>f(</a:t>
            </a:r>
            <a:r>
              <a:rPr sz="2800" i="1" spc="-310" dirty="0">
                <a:solidFill>
                  <a:srgbClr val="FF0000"/>
                </a:solidFill>
                <a:latin typeface="Trebuchet MS"/>
                <a:cs typeface="Trebuchet MS"/>
              </a:rPr>
              <a:t>“</a:t>
            </a: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%</a:t>
            </a:r>
            <a:r>
              <a:rPr sz="2800" i="1" spc="-5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800" i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%</a:t>
            </a:r>
            <a:r>
              <a:rPr sz="2800" i="1" spc="-5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800" i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%</a:t>
            </a:r>
            <a:r>
              <a:rPr sz="2800" i="1" spc="-5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i="1" spc="-12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800" i="1" spc="-575" dirty="0">
                <a:solidFill>
                  <a:srgbClr val="FF0000"/>
                </a:solidFill>
                <a:latin typeface="Trebuchet MS"/>
                <a:cs typeface="Trebuchet MS"/>
              </a:rPr>
              <a:t>”</a:t>
            </a: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2800" i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800" i="1" spc="-185" dirty="0">
                <a:solidFill>
                  <a:srgbClr val="FF0000"/>
                </a:solidFill>
                <a:latin typeface="Trebuchet MS"/>
                <a:cs typeface="Trebuchet MS"/>
              </a:rPr>
              <a:t>bpt</a:t>
            </a:r>
            <a:r>
              <a:rPr sz="2800" i="1" spc="-19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800" i="1" spc="-17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2800" i="1" spc="-80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2800" i="1" spc="-85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2800" i="1" spc="-7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800" i="1" spc="-21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800" i="1" spc="-21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2800" i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800" i="1" spc="-185" dirty="0">
                <a:solidFill>
                  <a:srgbClr val="FF0000"/>
                </a:solidFill>
                <a:latin typeface="Trebuchet MS"/>
                <a:cs typeface="Trebuchet MS"/>
              </a:rPr>
              <a:t>bpt</a:t>
            </a:r>
            <a:r>
              <a:rPr sz="2800" i="1" spc="-19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800" i="1" spc="-17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2800" i="1" spc="-130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r>
              <a:rPr sz="2800" i="1" spc="-125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800" i="1" spc="-130" dirty="0">
                <a:solidFill>
                  <a:srgbClr val="FF0000"/>
                </a:solidFill>
                <a:latin typeface="Trebuchet MS"/>
                <a:cs typeface="Trebuchet MS"/>
              </a:rPr>
              <a:t>ages</a:t>
            </a: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2800" i="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800" i="1" spc="-185" dirty="0">
                <a:solidFill>
                  <a:srgbClr val="FF0000"/>
                </a:solidFill>
                <a:latin typeface="Trebuchet MS"/>
                <a:cs typeface="Trebuchet MS"/>
              </a:rPr>
              <a:t>bpt</a:t>
            </a:r>
            <a:r>
              <a:rPr sz="2800" i="1" spc="-19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800" i="1" spc="-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65" dirty="0">
                <a:solidFill>
                  <a:srgbClr val="FF0000"/>
                </a:solidFill>
                <a:latin typeface="Trebuchet MS"/>
                <a:cs typeface="Trebuchet MS"/>
              </a:rPr>
              <a:t>&gt;price);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9655" y="2184907"/>
            <a:ext cx="11120755" cy="4251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5"/>
              </a:spcBef>
            </a:pPr>
            <a:r>
              <a:rPr sz="4400" spc="-175" dirty="0">
                <a:latin typeface="Arial"/>
                <a:cs typeface="Arial"/>
              </a:rPr>
              <a:t>Problem</a:t>
            </a:r>
            <a:endParaRPr sz="4400">
              <a:latin typeface="Arial"/>
              <a:cs typeface="Arial"/>
            </a:endParaRPr>
          </a:p>
          <a:p>
            <a:pPr marL="355600" marR="7620" indent="-342900" algn="just">
              <a:lnSpc>
                <a:spcPts val="3460"/>
              </a:lnSpc>
              <a:spcBef>
                <a:spcPts val="3035"/>
              </a:spcBef>
              <a:buChar char="•"/>
              <a:tabLst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Define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5" dirty="0">
                <a:latin typeface="Arial"/>
                <a:cs typeface="Arial"/>
              </a:rPr>
              <a:t>structure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5" dirty="0">
                <a:latin typeface="Arial"/>
                <a:cs typeface="Arial"/>
              </a:rPr>
              <a:t>employee </a:t>
            </a:r>
            <a:r>
              <a:rPr sz="3200" spc="-135" dirty="0">
                <a:latin typeface="Arial"/>
                <a:cs typeface="Arial"/>
              </a:rPr>
              <a:t>having </a:t>
            </a:r>
            <a:r>
              <a:rPr sz="3200" spc="-90" dirty="0">
                <a:latin typeface="Arial"/>
                <a:cs typeface="Arial"/>
              </a:rPr>
              <a:t>data</a:t>
            </a:r>
            <a:r>
              <a:rPr sz="3200" spc="70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members </a:t>
            </a:r>
            <a:r>
              <a:rPr sz="3200" spc="-130" dirty="0">
                <a:latin typeface="Arial"/>
                <a:cs typeface="Arial"/>
              </a:rPr>
              <a:t>name,  </a:t>
            </a:r>
            <a:r>
              <a:rPr sz="3200" spc="-160" dirty="0">
                <a:latin typeface="Arial"/>
                <a:cs typeface="Arial"/>
              </a:rPr>
              <a:t>address, </a:t>
            </a:r>
            <a:r>
              <a:rPr sz="3200" spc="-170" dirty="0">
                <a:latin typeface="Arial"/>
                <a:cs typeface="Arial"/>
              </a:rPr>
              <a:t>age </a:t>
            </a:r>
            <a:r>
              <a:rPr sz="3200" spc="-110" dirty="0">
                <a:latin typeface="Arial"/>
                <a:cs typeface="Arial"/>
              </a:rPr>
              <a:t>and </a:t>
            </a:r>
            <a:r>
              <a:rPr sz="3200" spc="-190" dirty="0">
                <a:latin typeface="Arial"/>
                <a:cs typeface="Arial"/>
              </a:rPr>
              <a:t>salary. </a:t>
            </a:r>
            <a:r>
              <a:rPr sz="3200" spc="-340" dirty="0">
                <a:latin typeface="Arial"/>
                <a:cs typeface="Arial"/>
              </a:rPr>
              <a:t>Take </a:t>
            </a:r>
            <a:r>
              <a:rPr sz="3200" spc="-95" dirty="0">
                <a:latin typeface="Arial"/>
                <a:cs typeface="Arial"/>
              </a:rPr>
              <a:t>data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120" dirty="0">
                <a:latin typeface="Arial"/>
                <a:cs typeface="Arial"/>
              </a:rPr>
              <a:t>employee </a:t>
            </a:r>
            <a:r>
              <a:rPr sz="3200" spc="-20" dirty="0">
                <a:latin typeface="Arial"/>
                <a:cs typeface="Arial"/>
              </a:rPr>
              <a:t>in </a:t>
            </a:r>
            <a:r>
              <a:rPr sz="3200" spc="-90" dirty="0">
                <a:latin typeface="Arial"/>
                <a:cs typeface="Arial"/>
              </a:rPr>
              <a:t>an </a:t>
            </a:r>
            <a:r>
              <a:rPr sz="3200" spc="-114" dirty="0">
                <a:latin typeface="Arial"/>
                <a:cs typeface="Arial"/>
              </a:rPr>
              <a:t>array </a:t>
            </a:r>
            <a:r>
              <a:rPr sz="32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FF0000"/>
                </a:solidFill>
                <a:latin typeface="Trebuchet MS"/>
                <a:cs typeface="Trebuchet MS"/>
              </a:rPr>
              <a:t>dynamically </a:t>
            </a:r>
            <a:r>
              <a:rPr sz="3200" spc="-110" dirty="0">
                <a:latin typeface="Arial"/>
                <a:cs typeface="Arial"/>
              </a:rPr>
              <a:t>and </a:t>
            </a:r>
            <a:r>
              <a:rPr sz="3200" spc="-30" dirty="0">
                <a:latin typeface="Arial"/>
                <a:cs typeface="Arial"/>
              </a:rPr>
              <a:t>find the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averagesalary.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45"/>
              </a:spcBef>
              <a:buChar char="•"/>
              <a:tabLst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Define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65" dirty="0">
                <a:latin typeface="Arial"/>
                <a:cs typeface="Arial"/>
              </a:rPr>
              <a:t>structure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70" dirty="0">
                <a:latin typeface="Arial"/>
                <a:cs typeface="Arial"/>
              </a:rPr>
              <a:t>student </a:t>
            </a:r>
            <a:r>
              <a:rPr sz="3200" spc="-135" dirty="0">
                <a:latin typeface="Arial"/>
                <a:cs typeface="Arial"/>
              </a:rPr>
              <a:t>having </a:t>
            </a:r>
            <a:r>
              <a:rPr sz="3200" spc="-95" dirty="0">
                <a:latin typeface="Arial"/>
                <a:cs typeface="Arial"/>
              </a:rPr>
              <a:t>data </a:t>
            </a:r>
            <a:r>
              <a:rPr sz="3200" spc="-140" dirty="0">
                <a:latin typeface="Arial"/>
                <a:cs typeface="Arial"/>
              </a:rPr>
              <a:t>members </a:t>
            </a:r>
            <a:r>
              <a:rPr sz="3200" spc="-150" dirty="0">
                <a:latin typeface="Arial"/>
                <a:cs typeface="Arial"/>
              </a:rPr>
              <a:t>name,  </a:t>
            </a:r>
            <a:r>
              <a:rPr sz="3200" spc="-160" dirty="0">
                <a:latin typeface="Arial"/>
                <a:cs typeface="Arial"/>
              </a:rPr>
              <a:t>address, </a:t>
            </a:r>
            <a:r>
              <a:rPr sz="3200" spc="-135" dirty="0">
                <a:latin typeface="Arial"/>
                <a:cs typeface="Arial"/>
              </a:rPr>
              <a:t>marks </a:t>
            </a:r>
            <a:r>
              <a:rPr sz="3200" spc="-20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-160" dirty="0">
                <a:latin typeface="Arial"/>
                <a:cs typeface="Arial"/>
              </a:rPr>
              <a:t>language,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and </a:t>
            </a:r>
            <a:r>
              <a:rPr sz="3200" spc="-135" dirty="0">
                <a:latin typeface="Arial"/>
                <a:cs typeface="Arial"/>
              </a:rPr>
              <a:t>marks </a:t>
            </a:r>
            <a:r>
              <a:rPr sz="3200" spc="-20" dirty="0">
                <a:latin typeface="Arial"/>
                <a:cs typeface="Arial"/>
              </a:rPr>
              <a:t>in </a:t>
            </a:r>
            <a:r>
              <a:rPr sz="3200" spc="-50" dirty="0">
                <a:latin typeface="Arial"/>
                <a:cs typeface="Arial"/>
              </a:rPr>
              <a:t>information </a:t>
            </a:r>
            <a:r>
              <a:rPr sz="3200" spc="-155" dirty="0">
                <a:latin typeface="Arial"/>
                <a:cs typeface="Arial"/>
              </a:rPr>
              <a:t>system.  </a:t>
            </a:r>
            <a:r>
              <a:rPr sz="3200" spc="-345" dirty="0">
                <a:latin typeface="Arial"/>
                <a:cs typeface="Arial"/>
              </a:rPr>
              <a:t>Take </a:t>
            </a:r>
            <a:r>
              <a:rPr sz="3200" spc="-100" dirty="0">
                <a:latin typeface="Arial"/>
                <a:cs typeface="Arial"/>
              </a:rPr>
              <a:t>data </a:t>
            </a:r>
            <a:r>
              <a:rPr sz="3200" spc="-20" dirty="0">
                <a:latin typeface="Arial"/>
                <a:cs typeface="Arial"/>
              </a:rPr>
              <a:t>for 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105" dirty="0">
                <a:latin typeface="Arial"/>
                <a:cs typeface="Arial"/>
              </a:rPr>
              <a:t>students </a:t>
            </a:r>
            <a:r>
              <a:rPr sz="3200" spc="-30" dirty="0">
                <a:latin typeface="Arial"/>
                <a:cs typeface="Arial"/>
              </a:rPr>
              <a:t>in </a:t>
            </a:r>
            <a:r>
              <a:rPr sz="3200" spc="-85" dirty="0">
                <a:latin typeface="Arial"/>
                <a:cs typeface="Arial"/>
              </a:rPr>
              <a:t>an </a:t>
            </a:r>
            <a:r>
              <a:rPr sz="3200" spc="-114" dirty="0">
                <a:latin typeface="Arial"/>
                <a:cs typeface="Arial"/>
              </a:rPr>
              <a:t>array </a:t>
            </a:r>
            <a:r>
              <a:rPr sz="3200" spc="-120" dirty="0">
                <a:latin typeface="Arial"/>
                <a:cs typeface="Arial"/>
              </a:rPr>
              <a:t>dynamically </a:t>
            </a:r>
            <a:r>
              <a:rPr sz="3200" spc="-105" dirty="0">
                <a:latin typeface="Arial"/>
                <a:cs typeface="Arial"/>
              </a:rPr>
              <a:t>and </a:t>
            </a:r>
            <a:r>
              <a:rPr sz="3200" spc="-25" dirty="0">
                <a:latin typeface="Arial"/>
                <a:cs typeface="Arial"/>
              </a:rPr>
              <a:t>find </a:t>
            </a:r>
            <a:r>
              <a:rPr sz="3200" spc="-30" dirty="0">
                <a:latin typeface="Arial"/>
                <a:cs typeface="Arial"/>
              </a:rPr>
              <a:t>the  </a:t>
            </a:r>
            <a:r>
              <a:rPr sz="3200" spc="-15" dirty="0">
                <a:latin typeface="Arial"/>
                <a:cs typeface="Arial"/>
              </a:rPr>
              <a:t>total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marksobtained.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2227" y="90932"/>
            <a:ext cx="7833995" cy="536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279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203962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204343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400" spc="-140" dirty="0">
                <a:latin typeface="Arial"/>
                <a:cs typeface="Arial"/>
              </a:rPr>
              <a:t>Function and</a:t>
            </a:r>
            <a:r>
              <a:rPr sz="4400" spc="-750" dirty="0">
                <a:latin typeface="Arial"/>
                <a:cs typeface="Arial"/>
              </a:rPr>
              <a:t> </a:t>
            </a:r>
            <a:r>
              <a:rPr sz="4400" spc="-120" dirty="0">
                <a:latin typeface="Arial"/>
                <a:cs typeface="Arial"/>
              </a:rPr>
              <a:t>Structure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We </a:t>
            </a:r>
            <a:r>
              <a:rPr sz="3200" spc="5" dirty="0">
                <a:latin typeface="Arial"/>
                <a:cs typeface="Arial"/>
              </a:rPr>
              <a:t>will </a:t>
            </a:r>
            <a:r>
              <a:rPr sz="3200" spc="-120" dirty="0">
                <a:latin typeface="Arial"/>
                <a:cs typeface="Arial"/>
              </a:rPr>
              <a:t>consider </a:t>
            </a:r>
            <a:r>
              <a:rPr sz="3200" spc="-35" dirty="0">
                <a:latin typeface="Arial"/>
                <a:cs typeface="Arial"/>
              </a:rPr>
              <a:t>four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caseshere:</a:t>
            </a:r>
            <a:endParaRPr sz="3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i="1" spc="-250" dirty="0">
                <a:solidFill>
                  <a:srgbClr val="FF0000"/>
                </a:solidFill>
                <a:latin typeface="Arial"/>
                <a:cs typeface="Arial"/>
              </a:rPr>
              <a:t>Passing</a:t>
            </a:r>
            <a:r>
              <a:rPr sz="2800" b="1" i="1" spc="-5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9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800" b="1" i="1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60" dirty="0">
                <a:solidFill>
                  <a:srgbClr val="FF0000"/>
                </a:solidFill>
                <a:latin typeface="Arial"/>
                <a:cs typeface="Arial"/>
              </a:rPr>
              <a:t>individual</a:t>
            </a:r>
            <a:r>
              <a:rPr sz="2800" b="1" i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210" dirty="0">
                <a:solidFill>
                  <a:srgbClr val="FF0000"/>
                </a:solidFill>
                <a:latin typeface="Arial"/>
                <a:cs typeface="Arial"/>
              </a:rPr>
              <a:t>members</a:t>
            </a:r>
            <a:r>
              <a:rPr sz="2800" b="1" i="1" spc="-4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8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200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i="1" spc="-250" dirty="0">
                <a:solidFill>
                  <a:srgbClr val="FF0000"/>
                </a:solidFill>
                <a:latin typeface="Arial"/>
                <a:cs typeface="Arial"/>
              </a:rPr>
              <a:t>Passing</a:t>
            </a:r>
            <a:r>
              <a:rPr sz="2800" b="1" i="1" spc="-5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40" dirty="0">
                <a:solidFill>
                  <a:srgbClr val="FF0000"/>
                </a:solidFill>
                <a:latin typeface="Arial"/>
                <a:cs typeface="Arial"/>
              </a:rPr>
              <a:t>whole</a:t>
            </a:r>
            <a:r>
              <a:rPr sz="2800" b="1" i="1" spc="-3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75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2800" b="1" i="1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800" b="1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200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i="1" spc="-250" dirty="0">
                <a:solidFill>
                  <a:srgbClr val="FF0000"/>
                </a:solidFill>
                <a:latin typeface="Arial"/>
                <a:cs typeface="Arial"/>
              </a:rPr>
              <a:t>Passing</a:t>
            </a:r>
            <a:r>
              <a:rPr sz="2800" b="1" i="1" spc="-5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70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2800" b="1" i="1" spc="-3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40" dirty="0">
                <a:solidFill>
                  <a:srgbClr val="FF0000"/>
                </a:solidFill>
                <a:latin typeface="Arial"/>
                <a:cs typeface="Arial"/>
              </a:rPr>
              <a:t>pointer</a:t>
            </a:r>
            <a:r>
              <a:rPr sz="2800" b="1" i="1" spc="-3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800" b="1" i="1" spc="-200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i="1" spc="-250" dirty="0">
                <a:solidFill>
                  <a:srgbClr val="FF0000"/>
                </a:solidFill>
                <a:latin typeface="Arial"/>
                <a:cs typeface="Arial"/>
              </a:rPr>
              <a:t>Passing</a:t>
            </a:r>
            <a:r>
              <a:rPr sz="2800" b="1" i="1" spc="-5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95" dirty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r>
              <a:rPr sz="2800" b="1" i="1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8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800" b="1" i="1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175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2800" b="1" i="1" spc="-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800" b="1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200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7135" y="964691"/>
            <a:ext cx="5664835" cy="53340"/>
          </a:xfrm>
          <a:custGeom>
            <a:avLst/>
            <a:gdLst/>
            <a:ahLst/>
            <a:cxnLst/>
            <a:rect l="l" t="t" r="r" b="b"/>
            <a:pathLst>
              <a:path w="5664834" h="53340">
                <a:moveTo>
                  <a:pt x="5664708" y="0"/>
                </a:moveTo>
                <a:lnTo>
                  <a:pt x="0" y="0"/>
                </a:lnTo>
                <a:lnTo>
                  <a:pt x="0" y="53340"/>
                </a:lnTo>
                <a:lnTo>
                  <a:pt x="5664708" y="53340"/>
                </a:lnTo>
                <a:lnTo>
                  <a:pt x="5664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9685" y="586486"/>
            <a:ext cx="8115300" cy="467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95"/>
              </a:spcBef>
            </a:pPr>
            <a:r>
              <a:rPr sz="2800" b="1" spc="-140" dirty="0">
                <a:latin typeface="Trebuchet MS"/>
                <a:cs typeface="Trebuchet MS"/>
              </a:rPr>
              <a:t>Passing</a:t>
            </a:r>
            <a:r>
              <a:rPr sz="2800" b="1" spc="-275" dirty="0">
                <a:latin typeface="Trebuchet MS"/>
                <a:cs typeface="Trebuchet MS"/>
              </a:rPr>
              <a:t> </a:t>
            </a:r>
            <a:r>
              <a:rPr sz="2800" b="1" spc="-165" dirty="0">
                <a:latin typeface="Trebuchet MS"/>
                <a:cs typeface="Trebuchet MS"/>
              </a:rPr>
              <a:t>structure</a:t>
            </a:r>
            <a:r>
              <a:rPr sz="2800" b="1" spc="-350" dirty="0">
                <a:latin typeface="Trebuchet MS"/>
                <a:cs typeface="Trebuchet MS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member</a:t>
            </a:r>
            <a:r>
              <a:rPr sz="2800" b="1" spc="-315" dirty="0">
                <a:latin typeface="Trebuchet MS"/>
                <a:cs typeface="Trebuchet MS"/>
              </a:rPr>
              <a:t> </a:t>
            </a:r>
            <a:r>
              <a:rPr sz="2800" b="1" spc="-65" dirty="0">
                <a:latin typeface="Trebuchet MS"/>
                <a:cs typeface="Trebuchet MS"/>
              </a:rPr>
              <a:t>to</a:t>
            </a:r>
            <a:r>
              <a:rPr sz="2800" b="1" spc="-470" dirty="0">
                <a:latin typeface="Trebuchet MS"/>
                <a:cs typeface="Trebuchet MS"/>
              </a:rPr>
              <a:t> </a:t>
            </a:r>
            <a:r>
              <a:rPr sz="2800" b="1" spc="-13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rebuchet MS"/>
              <a:cs typeface="Trebuchet MS"/>
            </a:endParaRPr>
          </a:p>
          <a:p>
            <a:pPr marL="355600" marR="2286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spc="-95" dirty="0">
                <a:latin typeface="Arial"/>
                <a:cs typeface="Arial"/>
              </a:rPr>
              <a:t>Structure </a:t>
            </a:r>
            <a:r>
              <a:rPr sz="3200" spc="-140" dirty="0">
                <a:latin typeface="Arial"/>
                <a:cs typeface="Arial"/>
              </a:rPr>
              <a:t>members can </a:t>
            </a:r>
            <a:r>
              <a:rPr sz="3200" spc="-75" dirty="0">
                <a:latin typeface="Arial"/>
                <a:cs typeface="Arial"/>
              </a:rPr>
              <a:t>be </a:t>
            </a:r>
            <a:r>
              <a:rPr sz="3200" spc="-190" dirty="0">
                <a:latin typeface="Arial"/>
                <a:cs typeface="Arial"/>
              </a:rPr>
              <a:t>passed </a:t>
            </a:r>
            <a:r>
              <a:rPr sz="3200" spc="10" dirty="0">
                <a:latin typeface="Arial"/>
                <a:cs typeface="Arial"/>
              </a:rPr>
              <a:t>to</a:t>
            </a:r>
            <a:r>
              <a:rPr sz="3200" spc="-57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functions  </a:t>
            </a:r>
            <a:r>
              <a:rPr sz="3200" spc="-155" dirty="0">
                <a:latin typeface="Arial"/>
                <a:cs typeface="Arial"/>
              </a:rPr>
              <a:t>as </a:t>
            </a:r>
            <a:r>
              <a:rPr sz="3200" spc="-95" dirty="0">
                <a:latin typeface="Arial"/>
                <a:cs typeface="Arial"/>
              </a:rPr>
              <a:t>actual </a:t>
            </a:r>
            <a:r>
              <a:rPr sz="3200" spc="-125" dirty="0">
                <a:latin typeface="Arial"/>
                <a:cs typeface="Arial"/>
              </a:rPr>
              <a:t>arguments </a:t>
            </a:r>
            <a:r>
              <a:rPr sz="3200" spc="-20" dirty="0">
                <a:latin typeface="Arial"/>
                <a:cs typeface="Arial"/>
              </a:rPr>
              <a:t>in </a:t>
            </a:r>
            <a:r>
              <a:rPr sz="3200" spc="-45" dirty="0">
                <a:latin typeface="Arial"/>
                <a:cs typeface="Arial"/>
              </a:rPr>
              <a:t>function </a:t>
            </a:r>
            <a:r>
              <a:rPr sz="3200" spc="-95" dirty="0">
                <a:latin typeface="Arial"/>
                <a:cs typeface="Arial"/>
              </a:rPr>
              <a:t>call </a:t>
            </a:r>
            <a:r>
              <a:rPr sz="3200" spc="-75" dirty="0">
                <a:latin typeface="Arial"/>
                <a:cs typeface="Arial"/>
              </a:rPr>
              <a:t>like  </a:t>
            </a:r>
            <a:r>
              <a:rPr sz="3200" spc="-80" dirty="0">
                <a:latin typeface="Arial"/>
                <a:cs typeface="Arial"/>
              </a:rPr>
              <a:t>ordinary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variables.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Problem: </a:t>
            </a:r>
            <a:r>
              <a:rPr sz="3200" spc="-175" dirty="0">
                <a:solidFill>
                  <a:srgbClr val="FF0000"/>
                </a:solidFill>
                <a:latin typeface="Arial"/>
                <a:cs typeface="Arial"/>
              </a:rPr>
              <a:t>Huge 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3200" spc="-70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32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FF0000"/>
                </a:solidFill>
                <a:latin typeface="Arial"/>
                <a:cs typeface="Arial"/>
              </a:rPr>
              <a:t>members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2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3200" spc="-175" dirty="0">
                <a:latin typeface="Arial"/>
                <a:cs typeface="Arial"/>
              </a:rPr>
              <a:t>Example: </a:t>
            </a:r>
            <a:r>
              <a:rPr sz="3200" spc="-110" dirty="0">
                <a:latin typeface="Arial"/>
                <a:cs typeface="Arial"/>
              </a:rPr>
              <a:t>Let </a:t>
            </a:r>
            <a:r>
              <a:rPr sz="3200" spc="-120" dirty="0">
                <a:latin typeface="Arial"/>
                <a:cs typeface="Arial"/>
              </a:rPr>
              <a:t>us </a:t>
            </a:r>
            <a:r>
              <a:rPr sz="3200" spc="-125" dirty="0">
                <a:latin typeface="Arial"/>
                <a:cs typeface="Arial"/>
              </a:rPr>
              <a:t>consider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structure </a:t>
            </a:r>
            <a:r>
              <a:rPr sz="3200" i="1" spc="-155" dirty="0">
                <a:latin typeface="Trebuchet MS"/>
                <a:cs typeface="Trebuchet MS"/>
              </a:rPr>
              <a:t>employee  </a:t>
            </a:r>
            <a:r>
              <a:rPr sz="3200" spc="-135" dirty="0">
                <a:latin typeface="Arial"/>
                <a:cs typeface="Arial"/>
              </a:rPr>
              <a:t>having members </a:t>
            </a:r>
            <a:r>
              <a:rPr sz="3200" i="1" spc="-90" dirty="0">
                <a:latin typeface="Trebuchet MS"/>
                <a:cs typeface="Trebuchet MS"/>
              </a:rPr>
              <a:t>name</a:t>
            </a:r>
            <a:r>
              <a:rPr sz="3200" spc="-90" dirty="0">
                <a:latin typeface="Arial"/>
                <a:cs typeface="Arial"/>
              </a:rPr>
              <a:t>, </a:t>
            </a:r>
            <a:r>
              <a:rPr sz="3200" i="1" spc="-100" dirty="0">
                <a:latin typeface="Trebuchet MS"/>
                <a:cs typeface="Trebuchet MS"/>
              </a:rPr>
              <a:t>id </a:t>
            </a:r>
            <a:r>
              <a:rPr sz="3200" spc="-110" dirty="0">
                <a:latin typeface="Arial"/>
                <a:cs typeface="Arial"/>
              </a:rPr>
              <a:t>and </a:t>
            </a:r>
            <a:r>
              <a:rPr sz="3200" i="1" spc="-110" dirty="0">
                <a:latin typeface="Trebuchet MS"/>
                <a:cs typeface="Trebuchet MS"/>
              </a:rPr>
              <a:t>salary </a:t>
            </a:r>
            <a:r>
              <a:rPr sz="3200" spc="-100" dirty="0">
                <a:latin typeface="Arial"/>
                <a:cs typeface="Arial"/>
              </a:rPr>
              <a:t>and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spc="-204" dirty="0">
                <a:latin typeface="Arial"/>
                <a:cs typeface="Arial"/>
              </a:rPr>
              <a:t>pass  </a:t>
            </a:r>
            <a:r>
              <a:rPr sz="3200" spc="-100" dirty="0">
                <a:latin typeface="Arial"/>
                <a:cs typeface="Arial"/>
              </a:rPr>
              <a:t>these </a:t>
            </a:r>
            <a:r>
              <a:rPr sz="3200" spc="-140" dirty="0">
                <a:latin typeface="Arial"/>
                <a:cs typeface="Arial"/>
              </a:rPr>
              <a:t>members </a:t>
            </a:r>
            <a:r>
              <a:rPr sz="3200" spc="10" dirty="0">
                <a:latin typeface="Arial"/>
                <a:cs typeface="Arial"/>
              </a:rPr>
              <a:t>to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afunction: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685" y="90932"/>
            <a:ext cx="7336790" cy="570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559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54178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54559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70" dirty="0">
                <a:solidFill>
                  <a:srgbClr val="FF0000"/>
                </a:solidFill>
                <a:latin typeface="Trebuchet MS"/>
                <a:cs typeface="Trebuchet MS"/>
              </a:rPr>
              <a:t>display(emp.name,emp.id,emp.salary);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-170" dirty="0">
                <a:latin typeface="Arial"/>
                <a:cs typeface="Arial"/>
              </a:rPr>
              <a:t>Void </a:t>
            </a:r>
            <a:r>
              <a:rPr sz="3200" spc="-125" dirty="0">
                <a:latin typeface="Arial"/>
                <a:cs typeface="Arial"/>
              </a:rPr>
              <a:t>display(char </a:t>
            </a:r>
            <a:r>
              <a:rPr sz="3200" dirty="0">
                <a:latin typeface="Arial"/>
                <a:cs typeface="Arial"/>
              </a:rPr>
              <a:t>e[],int </a:t>
            </a:r>
            <a:r>
              <a:rPr sz="3200" spc="-20" dirty="0">
                <a:latin typeface="Arial"/>
                <a:cs typeface="Arial"/>
              </a:rPr>
              <a:t>id </a:t>
            </a:r>
            <a:r>
              <a:rPr sz="3200" spc="-35" dirty="0">
                <a:latin typeface="Arial"/>
                <a:cs typeface="Arial"/>
              </a:rPr>
              <a:t>,float</a:t>
            </a:r>
            <a:r>
              <a:rPr sz="3200" spc="-53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sal)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dirty="0">
                <a:latin typeface="Arial"/>
                <a:cs typeface="Arial"/>
              </a:rPr>
              <a:t>{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200" spc="10" dirty="0">
                <a:latin typeface="Arial"/>
                <a:cs typeface="Arial"/>
              </a:rPr>
              <a:t>printf("\</a:t>
            </a:r>
            <a:r>
              <a:rPr sz="3200" spc="-56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nName\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t\</a:t>
            </a:r>
            <a:r>
              <a:rPr sz="3200" spc="-55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tID\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80" dirty="0">
                <a:latin typeface="Arial"/>
                <a:cs typeface="Arial"/>
              </a:rPr>
              <a:t>t\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tSalary\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n);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75" dirty="0">
                <a:latin typeface="Arial"/>
                <a:cs typeface="Arial"/>
              </a:rPr>
              <a:t>printf("%s\t%d\t%.2f",e,id,sal);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3200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" y="70103"/>
            <a:ext cx="12018645" cy="6693534"/>
          </a:xfrm>
          <a:custGeom>
            <a:avLst/>
            <a:gdLst/>
            <a:ahLst/>
            <a:cxnLst/>
            <a:rect l="l" t="t" r="r" b="b"/>
            <a:pathLst>
              <a:path w="1201864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11688317" y="0"/>
                </a:lnTo>
                <a:lnTo>
                  <a:pt x="11737079" y="3576"/>
                </a:lnTo>
                <a:lnTo>
                  <a:pt x="11783618" y="13967"/>
                </a:lnTo>
                <a:lnTo>
                  <a:pt x="11827423" y="30662"/>
                </a:lnTo>
                <a:lnTo>
                  <a:pt x="11867986" y="53151"/>
                </a:lnTo>
                <a:lnTo>
                  <a:pt x="11904795" y="80923"/>
                </a:lnTo>
                <a:lnTo>
                  <a:pt x="11937340" y="113468"/>
                </a:lnTo>
                <a:lnTo>
                  <a:pt x="11965112" y="150277"/>
                </a:lnTo>
                <a:lnTo>
                  <a:pt x="11987601" y="190840"/>
                </a:lnTo>
                <a:lnTo>
                  <a:pt x="12004296" y="234645"/>
                </a:lnTo>
                <a:lnTo>
                  <a:pt x="12014687" y="281184"/>
                </a:lnTo>
                <a:lnTo>
                  <a:pt x="12018264" y="329946"/>
                </a:lnTo>
                <a:lnTo>
                  <a:pt x="12018264" y="6363487"/>
                </a:lnTo>
                <a:lnTo>
                  <a:pt x="12014687" y="6412239"/>
                </a:lnTo>
                <a:lnTo>
                  <a:pt x="12004296" y="6458771"/>
                </a:lnTo>
                <a:lnTo>
                  <a:pt x="11987601" y="6502572"/>
                </a:lnTo>
                <a:lnTo>
                  <a:pt x="11965112" y="6543131"/>
                </a:lnTo>
                <a:lnTo>
                  <a:pt x="11937340" y="6579938"/>
                </a:lnTo>
                <a:lnTo>
                  <a:pt x="11904795" y="6612482"/>
                </a:lnTo>
                <a:lnTo>
                  <a:pt x="11867986" y="6640254"/>
                </a:lnTo>
                <a:lnTo>
                  <a:pt x="11827423" y="6662743"/>
                </a:lnTo>
                <a:lnTo>
                  <a:pt x="11783618" y="6679439"/>
                </a:lnTo>
                <a:lnTo>
                  <a:pt x="11737079" y="6689830"/>
                </a:lnTo>
                <a:lnTo>
                  <a:pt x="11688317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9694" y="51003"/>
            <a:ext cx="848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>
                <a:latin typeface="Times New Roman"/>
                <a:cs typeface="Times New Roman"/>
              </a:rPr>
              <a:t>SRM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7794" y="549909"/>
            <a:ext cx="8745220" cy="584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40360" algn="ctr">
              <a:lnSpc>
                <a:spcPct val="100000"/>
              </a:lnSpc>
              <a:spcBef>
                <a:spcPts val="105"/>
              </a:spcBef>
            </a:pPr>
            <a:r>
              <a:rPr sz="2600" b="1" spc="-200" dirty="0">
                <a:solidFill>
                  <a:srgbClr val="C0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b="1" spc="-260" dirty="0">
                <a:solidFill>
                  <a:srgbClr val="C0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b="1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Times New Roman"/>
                <a:cs typeface="Times New Roman"/>
              </a:rPr>
              <a:t>TECHNOLOGY,</a:t>
            </a:r>
            <a:endParaRPr sz="2600">
              <a:latin typeface="Times New Roman"/>
              <a:cs typeface="Times New Roman"/>
            </a:endParaRPr>
          </a:p>
          <a:p>
            <a:pPr marR="345440" algn="ctr">
              <a:lnSpc>
                <a:spcPct val="100000"/>
              </a:lnSpc>
              <a:spcBef>
                <a:spcPts val="30"/>
              </a:spcBef>
            </a:pPr>
            <a:r>
              <a:rPr sz="24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CHENNAI.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35"/>
              </a:spcBef>
            </a:pPr>
            <a:r>
              <a:rPr sz="2400" b="1" spc="-5" dirty="0">
                <a:solidFill>
                  <a:srgbClr val="336600"/>
                </a:solidFill>
                <a:latin typeface="Caladea"/>
                <a:cs typeface="Caladea"/>
              </a:rPr>
              <a:t>UNIT</a:t>
            </a:r>
            <a:r>
              <a:rPr sz="2400" b="1" spc="-100" dirty="0">
                <a:solidFill>
                  <a:srgbClr val="336600"/>
                </a:solidFill>
                <a:latin typeface="Caladea"/>
                <a:cs typeface="Caladea"/>
              </a:rPr>
              <a:t> </a:t>
            </a:r>
            <a:r>
              <a:rPr sz="2400" b="1" dirty="0">
                <a:solidFill>
                  <a:srgbClr val="336600"/>
                </a:solidFill>
                <a:latin typeface="Caladea"/>
                <a:cs typeface="Caladea"/>
              </a:rPr>
              <a:t>V</a:t>
            </a:r>
            <a:endParaRPr sz="2400">
              <a:latin typeface="Caladea"/>
              <a:cs typeface="Caladea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solidFill>
                  <a:srgbClr val="C00000"/>
                </a:solidFill>
                <a:latin typeface="Caladea"/>
                <a:cs typeface="Caladea"/>
              </a:rPr>
              <a:t>INTRODUCTION</a:t>
            </a:r>
            <a:endParaRPr sz="2400">
              <a:latin typeface="Caladea"/>
              <a:cs typeface="Caladea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Caladea"/>
                <a:cs typeface="Caladea"/>
              </a:rPr>
              <a:t>Initializing Structure, Declaring </a:t>
            </a:r>
            <a:r>
              <a:rPr sz="2400" spc="-10" dirty="0">
                <a:latin typeface="Caladea"/>
                <a:cs typeface="Caladea"/>
              </a:rPr>
              <a:t>Structure variable- Structure </a:t>
            </a:r>
            <a:r>
              <a:rPr sz="2400" spc="-5" dirty="0">
                <a:latin typeface="Caladea"/>
                <a:cs typeface="Caladea"/>
              </a:rPr>
              <a:t>using  typedef, Accessing members </a:t>
            </a:r>
            <a:r>
              <a:rPr sz="2400" dirty="0">
                <a:latin typeface="Caladea"/>
                <a:cs typeface="Caladea"/>
              </a:rPr>
              <a:t>– </a:t>
            </a:r>
            <a:r>
              <a:rPr sz="2400" spc="-5" dirty="0">
                <a:latin typeface="Caladea"/>
                <a:cs typeface="Caladea"/>
              </a:rPr>
              <a:t>Nested structure Accessing  elements in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10" dirty="0">
                <a:latin typeface="Caladea"/>
                <a:cs typeface="Caladea"/>
              </a:rPr>
              <a:t>structure </a:t>
            </a:r>
            <a:r>
              <a:rPr sz="2400" spc="-25" dirty="0">
                <a:latin typeface="Caladea"/>
                <a:cs typeface="Caladea"/>
              </a:rPr>
              <a:t>array </a:t>
            </a:r>
            <a:r>
              <a:rPr sz="2400" dirty="0">
                <a:latin typeface="Caladea"/>
                <a:cs typeface="Caladea"/>
              </a:rPr>
              <a:t>– </a:t>
            </a:r>
            <a:r>
              <a:rPr sz="2400" spc="-20" dirty="0">
                <a:latin typeface="Caladea"/>
                <a:cs typeface="Caladea"/>
              </a:rPr>
              <a:t>Array </a:t>
            </a:r>
            <a:r>
              <a:rPr sz="2400" spc="-5" dirty="0">
                <a:latin typeface="Caladea"/>
                <a:cs typeface="Caladea"/>
              </a:rPr>
              <a:t>of structure Accessing  elements in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10" dirty="0">
                <a:latin typeface="Caladea"/>
                <a:cs typeface="Caladea"/>
              </a:rPr>
              <a:t>structure </a:t>
            </a:r>
            <a:r>
              <a:rPr sz="2400" spc="-20" dirty="0">
                <a:latin typeface="Caladea"/>
                <a:cs typeface="Caladea"/>
              </a:rPr>
              <a:t>array </a:t>
            </a:r>
            <a:r>
              <a:rPr sz="2400" spc="-10" dirty="0">
                <a:latin typeface="Caladea"/>
                <a:cs typeface="Caladea"/>
              </a:rPr>
              <a:t>–Passing </a:t>
            </a:r>
            <a:r>
              <a:rPr sz="2400" spc="-25" dirty="0">
                <a:latin typeface="Caladea"/>
                <a:cs typeface="Caladea"/>
              </a:rPr>
              <a:t>Array </a:t>
            </a:r>
            <a:r>
              <a:rPr sz="2400" spc="-5" dirty="0">
                <a:latin typeface="Caladea"/>
                <a:cs typeface="Caladea"/>
              </a:rPr>
              <a:t>of </a:t>
            </a:r>
            <a:r>
              <a:rPr sz="2400" spc="-10" dirty="0">
                <a:latin typeface="Caladea"/>
                <a:cs typeface="Caladea"/>
              </a:rPr>
              <a:t>Structure </a:t>
            </a:r>
            <a:r>
              <a:rPr sz="2400" spc="-25" dirty="0">
                <a:latin typeface="Caladea"/>
                <a:cs typeface="Caladea"/>
              </a:rPr>
              <a:t>to  </a:t>
            </a:r>
            <a:r>
              <a:rPr sz="2400" spc="-5" dirty="0">
                <a:latin typeface="Caladea"/>
                <a:cs typeface="Caladea"/>
              </a:rPr>
              <a:t>function- </a:t>
            </a:r>
            <a:r>
              <a:rPr sz="2400" spc="-20" dirty="0">
                <a:latin typeface="Caladea"/>
                <a:cs typeface="Caladea"/>
              </a:rPr>
              <a:t>Array </a:t>
            </a:r>
            <a:r>
              <a:rPr sz="2400" spc="-5" dirty="0">
                <a:latin typeface="Caladea"/>
                <a:cs typeface="Caladea"/>
              </a:rPr>
              <a:t>of </a:t>
            </a:r>
            <a:r>
              <a:rPr sz="2400" spc="-15" dirty="0">
                <a:latin typeface="Caladea"/>
                <a:cs typeface="Caladea"/>
              </a:rPr>
              <a:t>Pointers to </a:t>
            </a:r>
            <a:r>
              <a:rPr sz="2400" spc="-10" dirty="0">
                <a:latin typeface="Caladea"/>
                <a:cs typeface="Caladea"/>
              </a:rPr>
              <a:t>structures- </a:t>
            </a:r>
            <a:r>
              <a:rPr sz="2400" spc="-5" dirty="0">
                <a:latin typeface="Caladea"/>
                <a:cs typeface="Caladea"/>
              </a:rPr>
              <a:t>Bit Manipulation </a:t>
            </a:r>
            <a:r>
              <a:rPr sz="2400" spc="-10" dirty="0">
                <a:latin typeface="Caladea"/>
                <a:cs typeface="Caladea"/>
              </a:rPr>
              <a:t>of  </a:t>
            </a:r>
            <a:r>
              <a:rPr sz="2400" spc="-5" dirty="0">
                <a:latin typeface="Caladea"/>
                <a:cs typeface="Caladea"/>
              </a:rPr>
              <a:t>structure and </a:t>
            </a:r>
            <a:r>
              <a:rPr sz="2400" spc="-10" dirty="0">
                <a:latin typeface="Caladea"/>
                <a:cs typeface="Caladea"/>
              </a:rPr>
              <a:t>pointer </a:t>
            </a:r>
            <a:r>
              <a:rPr sz="2400" spc="-15" dirty="0">
                <a:latin typeface="Caladea"/>
                <a:cs typeface="Caladea"/>
              </a:rPr>
              <a:t>to </a:t>
            </a:r>
            <a:r>
              <a:rPr sz="2400" spc="-5" dirty="0">
                <a:latin typeface="Caladea"/>
                <a:cs typeface="Caladea"/>
              </a:rPr>
              <a:t>structure </a:t>
            </a:r>
            <a:r>
              <a:rPr sz="2400" dirty="0">
                <a:latin typeface="Caladea"/>
                <a:cs typeface="Caladea"/>
              </a:rPr>
              <a:t>– </a:t>
            </a:r>
            <a:r>
              <a:rPr sz="2400" spc="-5" dirty="0">
                <a:latin typeface="Caladea"/>
                <a:cs typeface="Caladea"/>
              </a:rPr>
              <a:t>Union </a:t>
            </a:r>
            <a:r>
              <a:rPr sz="2400" spc="-10" dirty="0">
                <a:latin typeface="Caladea"/>
                <a:cs typeface="Caladea"/>
              </a:rPr>
              <a:t>Basic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declaration </a:t>
            </a:r>
            <a:r>
              <a:rPr sz="2400" dirty="0">
                <a:latin typeface="Caladea"/>
                <a:cs typeface="Caladea"/>
              </a:rPr>
              <a:t>–  </a:t>
            </a:r>
            <a:r>
              <a:rPr sz="2400" spc="-5" dirty="0">
                <a:latin typeface="Caladea"/>
                <a:cs typeface="Caladea"/>
              </a:rPr>
              <a:t>Accessing </a:t>
            </a:r>
            <a:r>
              <a:rPr sz="2400" dirty="0">
                <a:latin typeface="Caladea"/>
                <a:cs typeface="Caladea"/>
              </a:rPr>
              <a:t>Union </a:t>
            </a:r>
            <a:r>
              <a:rPr sz="2400" spc="-5" dirty="0">
                <a:latin typeface="Caladea"/>
                <a:cs typeface="Caladea"/>
              </a:rPr>
              <a:t>Members </a:t>
            </a:r>
            <a:r>
              <a:rPr sz="2400" spc="-10" dirty="0">
                <a:latin typeface="Caladea"/>
                <a:cs typeface="Caladea"/>
              </a:rPr>
              <a:t>Pointers </a:t>
            </a:r>
            <a:r>
              <a:rPr sz="2400" spc="-15" dirty="0">
                <a:latin typeface="Caladea"/>
                <a:cs typeface="Caladea"/>
              </a:rPr>
              <a:t>to</a:t>
            </a:r>
            <a:r>
              <a:rPr sz="2400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union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9072" y="188976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151" y="2397760"/>
            <a:ext cx="7449820" cy="55244"/>
          </a:xfrm>
          <a:custGeom>
            <a:avLst/>
            <a:gdLst/>
            <a:ahLst/>
            <a:cxnLst/>
            <a:rect l="l" t="t" r="r" b="b"/>
            <a:pathLst>
              <a:path w="7449820" h="55244">
                <a:moveTo>
                  <a:pt x="7449324" y="0"/>
                </a:moveTo>
                <a:lnTo>
                  <a:pt x="0" y="0"/>
                </a:lnTo>
                <a:lnTo>
                  <a:pt x="0" y="54863"/>
                </a:lnTo>
                <a:lnTo>
                  <a:pt x="7449324" y="54863"/>
                </a:lnTo>
                <a:lnTo>
                  <a:pt x="7449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836" y="1860880"/>
            <a:ext cx="8066405" cy="4053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latin typeface="Arial"/>
                <a:cs typeface="Arial"/>
              </a:rPr>
              <a:t>Passing</a:t>
            </a:r>
            <a:r>
              <a:rPr sz="4000" spc="-660" dirty="0">
                <a:latin typeface="Arial"/>
                <a:cs typeface="Arial"/>
              </a:rPr>
              <a:t> </a:t>
            </a:r>
            <a:r>
              <a:rPr sz="4000" spc="-85" dirty="0">
                <a:latin typeface="Arial"/>
                <a:cs typeface="Arial"/>
              </a:rPr>
              <a:t>whole</a:t>
            </a:r>
            <a:r>
              <a:rPr sz="4000" spc="-200" dirty="0">
                <a:latin typeface="Arial"/>
                <a:cs typeface="Arial"/>
              </a:rPr>
              <a:t> </a:t>
            </a:r>
            <a:r>
              <a:rPr sz="4000" spc="-80" dirty="0">
                <a:latin typeface="Arial"/>
                <a:cs typeface="Arial"/>
              </a:rPr>
              <a:t>structure</a:t>
            </a:r>
            <a:r>
              <a:rPr sz="4000" spc="-210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to</a:t>
            </a:r>
            <a:r>
              <a:rPr sz="4000" spc="-275" dirty="0">
                <a:latin typeface="Arial"/>
                <a:cs typeface="Arial"/>
              </a:rPr>
              <a:t> </a:t>
            </a:r>
            <a:r>
              <a:rPr sz="4000" spc="-100" dirty="0">
                <a:latin typeface="Arial"/>
                <a:cs typeface="Arial"/>
              </a:rPr>
              <a:t>functions</a:t>
            </a:r>
            <a:endParaRPr sz="4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5"/>
              </a:spcBef>
              <a:buFont typeface="Arial"/>
              <a:buChar char="•"/>
              <a:tabLst>
                <a:tab pos="354965" algn="l"/>
                <a:tab pos="355600" algn="l"/>
                <a:tab pos="6266180" algn="l"/>
              </a:tabLst>
            </a:pPr>
            <a:r>
              <a:rPr sz="2800" spc="-95" dirty="0">
                <a:latin typeface="Carlito"/>
                <a:cs typeface="Carlito"/>
              </a:rPr>
              <a:t>Whole</a:t>
            </a:r>
            <a:r>
              <a:rPr sz="2800" spc="-185" dirty="0">
                <a:latin typeface="Carlito"/>
                <a:cs typeface="Carlito"/>
              </a:rPr>
              <a:t> </a:t>
            </a:r>
            <a:r>
              <a:rPr sz="2800" spc="-70" dirty="0">
                <a:latin typeface="Carlito"/>
                <a:cs typeface="Carlito"/>
              </a:rPr>
              <a:t>structure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145" dirty="0">
                <a:latin typeface="Carlito"/>
                <a:cs typeface="Carlito"/>
              </a:rPr>
              <a:t>can</a:t>
            </a:r>
            <a:r>
              <a:rPr sz="2800" spc="-430" dirty="0">
                <a:latin typeface="Carlito"/>
                <a:cs typeface="Carlito"/>
              </a:rPr>
              <a:t> </a:t>
            </a:r>
            <a:r>
              <a:rPr sz="2800" spc="-80" dirty="0">
                <a:latin typeface="Carlito"/>
                <a:cs typeface="Carlito"/>
              </a:rPr>
              <a:t>be</a:t>
            </a:r>
            <a:r>
              <a:rPr sz="2800" spc="-265" dirty="0">
                <a:latin typeface="Carlito"/>
                <a:cs typeface="Carlito"/>
              </a:rPr>
              <a:t> </a:t>
            </a:r>
            <a:r>
              <a:rPr sz="2800" spc="-195" dirty="0">
                <a:latin typeface="Carlito"/>
                <a:cs typeface="Carlito"/>
              </a:rPr>
              <a:t>passed</a:t>
            </a:r>
            <a:r>
              <a:rPr sz="2800" spc="-4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to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afunction	</a:t>
            </a:r>
            <a:r>
              <a:rPr sz="2800" spc="-80" dirty="0">
                <a:latin typeface="Carlito"/>
                <a:cs typeface="Carlito"/>
              </a:rPr>
              <a:t>by </a:t>
            </a:r>
            <a:r>
              <a:rPr sz="2800" spc="-30" dirty="0">
                <a:latin typeface="Carlito"/>
                <a:cs typeface="Carlito"/>
              </a:rPr>
              <a:t>the</a:t>
            </a:r>
            <a:r>
              <a:rPr sz="2800" spc="-475" dirty="0">
                <a:latin typeface="Carlito"/>
                <a:cs typeface="Carlito"/>
              </a:rPr>
              <a:t> </a:t>
            </a:r>
            <a:r>
              <a:rPr sz="2800" spc="-160" dirty="0">
                <a:latin typeface="Carlito"/>
                <a:cs typeface="Carlito"/>
              </a:rPr>
              <a:t>syntax:</a:t>
            </a:r>
            <a:endParaRPr sz="2800">
              <a:latin typeface="Carlito"/>
              <a:cs typeface="Carlito"/>
            </a:endParaRPr>
          </a:p>
          <a:p>
            <a:pPr marL="355600" lvl="1" indent="-228600">
              <a:lnSpc>
                <a:spcPct val="100000"/>
              </a:lnSpc>
              <a:spcBef>
                <a:spcPts val="13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i="1" spc="-170" dirty="0">
                <a:solidFill>
                  <a:srgbClr val="FF0000"/>
                </a:solidFill>
                <a:latin typeface="Arial"/>
                <a:cs typeface="Arial"/>
              </a:rPr>
              <a:t>function_name(structure_variable_name);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14" dirty="0">
                <a:latin typeface="Carlito"/>
                <a:cs typeface="Carlito"/>
              </a:rPr>
              <a:t>Thecalled</a:t>
            </a:r>
            <a:r>
              <a:rPr sz="2800" spc="-26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function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65" dirty="0">
                <a:latin typeface="Carlito"/>
                <a:cs typeface="Carlito"/>
              </a:rPr>
              <a:t>has</a:t>
            </a:r>
            <a:r>
              <a:rPr sz="2800" spc="-44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the</a:t>
            </a:r>
            <a:r>
              <a:rPr sz="2800" spc="-19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form:</a:t>
            </a:r>
            <a:endParaRPr sz="2800">
              <a:latin typeface="Carlito"/>
              <a:cs typeface="Carlito"/>
            </a:endParaRPr>
          </a:p>
          <a:p>
            <a:pPr marL="355600" lvl="1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spc="-105" dirty="0">
                <a:solidFill>
                  <a:srgbClr val="FF0000"/>
                </a:solidFill>
                <a:latin typeface="Arial"/>
                <a:cs typeface="Arial"/>
              </a:rPr>
              <a:t>return_type</a:t>
            </a:r>
            <a:r>
              <a:rPr sz="2000" b="1" i="1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25" dirty="0">
                <a:solidFill>
                  <a:srgbClr val="FF0000"/>
                </a:solidFill>
                <a:latin typeface="Arial"/>
                <a:cs typeface="Arial"/>
              </a:rPr>
              <a:t>function_name(struct</a:t>
            </a:r>
            <a:r>
              <a:rPr sz="2000" b="1" i="1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95" dirty="0">
                <a:solidFill>
                  <a:srgbClr val="FF0000"/>
                </a:solidFill>
                <a:latin typeface="Arial"/>
                <a:cs typeface="Arial"/>
              </a:rPr>
              <a:t>tag_name</a:t>
            </a:r>
            <a:r>
              <a:rPr sz="2000" b="1" i="1" spc="-3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120" dirty="0">
                <a:solidFill>
                  <a:srgbClr val="FF0000"/>
                </a:solidFill>
                <a:latin typeface="Arial"/>
                <a:cs typeface="Arial"/>
              </a:rPr>
              <a:t>structure_variable_name)</a:t>
            </a:r>
            <a:endParaRPr sz="2000">
              <a:latin typeface="Arial"/>
              <a:cs typeface="Arial"/>
            </a:endParaRPr>
          </a:p>
          <a:p>
            <a:pPr marL="927100" lvl="2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000">
              <a:latin typeface="Trebuchet MS"/>
              <a:cs typeface="Trebuchet MS"/>
            </a:endParaRPr>
          </a:p>
          <a:p>
            <a:pPr marL="927100" lvl="2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…</a:t>
            </a:r>
            <a:r>
              <a:rPr sz="2000" b="1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…</a:t>
            </a:r>
            <a:r>
              <a:rPr sz="2000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…</a:t>
            </a:r>
            <a:r>
              <a:rPr sz="2000" b="1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…</a:t>
            </a:r>
            <a:r>
              <a:rPr sz="2000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FF0000"/>
                </a:solidFill>
                <a:latin typeface="Trebuchet MS"/>
                <a:cs typeface="Trebuchet MS"/>
              </a:rPr>
              <a:t>…;</a:t>
            </a:r>
            <a:endParaRPr sz="2000">
              <a:latin typeface="Trebuchet MS"/>
              <a:cs typeface="Trebuchet MS"/>
            </a:endParaRPr>
          </a:p>
          <a:p>
            <a:pPr marL="927100" lvl="2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000" b="1" dirty="0">
                <a:solidFill>
                  <a:srgbClr val="FF000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1846" y="642315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878787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685" y="1567383"/>
            <a:ext cx="7375525" cy="4246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>
                <a:solidFill>
                  <a:srgbClr val="FF0000"/>
                </a:solidFill>
                <a:latin typeface="Arial"/>
                <a:cs typeface="Arial"/>
              </a:rPr>
              <a:t>display(emp);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20" dirty="0">
                <a:latin typeface="Trebuchet MS"/>
                <a:cs typeface="Trebuchet MS"/>
              </a:rPr>
              <a:t>void</a:t>
            </a:r>
            <a:r>
              <a:rPr sz="3200" b="1" spc="-300" dirty="0">
                <a:latin typeface="Trebuchet MS"/>
                <a:cs typeface="Trebuchet MS"/>
              </a:rPr>
              <a:t> </a:t>
            </a:r>
            <a:r>
              <a:rPr sz="3200" b="1" spc="-170" dirty="0">
                <a:latin typeface="Trebuchet MS"/>
                <a:cs typeface="Trebuchet MS"/>
              </a:rPr>
              <a:t>display(struct</a:t>
            </a:r>
            <a:r>
              <a:rPr sz="3200" b="1" spc="-330" dirty="0">
                <a:latin typeface="Trebuchet MS"/>
                <a:cs typeface="Trebuchet MS"/>
              </a:rPr>
              <a:t> </a:t>
            </a:r>
            <a:r>
              <a:rPr sz="3200" b="1" spc="-170" dirty="0">
                <a:latin typeface="Trebuchet MS"/>
                <a:cs typeface="Trebuchet MS"/>
              </a:rPr>
              <a:t>employee</a:t>
            </a:r>
            <a:r>
              <a:rPr sz="3200" b="1" spc="-640" dirty="0">
                <a:latin typeface="Trebuchet MS"/>
                <a:cs typeface="Trebuchet MS"/>
              </a:rPr>
              <a:t> </a:t>
            </a:r>
            <a:r>
              <a:rPr sz="3200" b="1" spc="-225" dirty="0">
                <a:latin typeface="Trebuchet MS"/>
                <a:cs typeface="Trebuchet MS"/>
              </a:rPr>
              <a:t>e)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200" b="1" dirty="0">
                <a:latin typeface="Trebuchet MS"/>
                <a:cs typeface="Trebuchet MS"/>
              </a:rPr>
              <a:t>{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b="1" spc="-85" dirty="0">
                <a:latin typeface="Trebuchet MS"/>
                <a:cs typeface="Trebuchet MS"/>
              </a:rPr>
              <a:t>printf("\nName\tID\tSalary\n");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spc="-145" dirty="0">
                <a:latin typeface="Trebuchet MS"/>
                <a:cs typeface="Trebuchet MS"/>
              </a:rPr>
              <a:t>printf("%s\t%d\t%.2f",e.name,e.id,e.salar);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3200" b="1" dirty="0"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851" y="1594865"/>
            <a:ext cx="11021695" cy="4349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5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Passing</a:t>
            </a:r>
            <a:r>
              <a:rPr sz="4400" u="heavy" spc="-5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00" u="heavy" spc="-3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</a:t>
            </a:r>
            <a:r>
              <a:rPr sz="4400" u="heavy" spc="-7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00" u="heavy" spc="-2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pointer</a:t>
            </a:r>
            <a:r>
              <a:rPr sz="4400" u="heavy" spc="-5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400" u="heavy" spc="-2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tofunctions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7767320" algn="l"/>
              </a:tabLst>
            </a:pPr>
            <a:r>
              <a:rPr sz="3200" spc="-50" dirty="0">
                <a:latin typeface="Arial"/>
                <a:cs typeface="Arial"/>
              </a:rPr>
              <a:t>In this </a:t>
            </a:r>
            <a:r>
              <a:rPr sz="3200" spc="-190" dirty="0">
                <a:latin typeface="Arial"/>
                <a:cs typeface="Arial"/>
              </a:rPr>
              <a:t>case, </a:t>
            </a:r>
            <a:r>
              <a:rPr sz="3200" spc="-170" dirty="0">
                <a:latin typeface="Arial"/>
                <a:cs typeface="Arial"/>
              </a:rPr>
              <a:t>address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60" dirty="0">
                <a:latin typeface="Arial"/>
                <a:cs typeface="Arial"/>
              </a:rPr>
              <a:t>structure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variable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is	</a:t>
            </a:r>
            <a:r>
              <a:rPr sz="3200" spc="-195" dirty="0">
                <a:latin typeface="Arial"/>
                <a:cs typeface="Arial"/>
              </a:rPr>
              <a:t>passed </a:t>
            </a:r>
            <a:r>
              <a:rPr sz="3200" spc="-155" dirty="0">
                <a:latin typeface="Arial"/>
                <a:cs typeface="Arial"/>
              </a:rPr>
              <a:t>as </a:t>
            </a:r>
            <a:r>
              <a:rPr sz="3200" spc="-95" dirty="0">
                <a:latin typeface="Arial"/>
                <a:cs typeface="Arial"/>
              </a:rPr>
              <a:t>an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actual  </a:t>
            </a:r>
            <a:r>
              <a:rPr sz="3200" spc="-105" dirty="0">
                <a:latin typeface="Arial"/>
                <a:cs typeface="Arial"/>
              </a:rPr>
              <a:t>argument </a:t>
            </a:r>
            <a:r>
              <a:rPr sz="3200" spc="1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function.</a:t>
            </a:r>
            <a:endParaRPr sz="3200">
              <a:latin typeface="Arial"/>
              <a:cs typeface="Arial"/>
            </a:endParaRPr>
          </a:p>
          <a:p>
            <a:pPr marL="355600" marR="10795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  <a:tab pos="8611870" algn="l"/>
              </a:tabLst>
            </a:pPr>
            <a:r>
              <a:rPr sz="3200" spc="-155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corresponding  </a:t>
            </a:r>
            <a:r>
              <a:rPr sz="3200" spc="-60" dirty="0">
                <a:latin typeface="Arial"/>
                <a:cs typeface="Arial"/>
              </a:rPr>
              <a:t>formal </a:t>
            </a:r>
            <a:r>
              <a:rPr sz="3200" spc="-100" dirty="0">
                <a:latin typeface="Arial"/>
                <a:cs typeface="Arial"/>
              </a:rPr>
              <a:t>argument </a:t>
            </a:r>
            <a:r>
              <a:rPr sz="3200" spc="-85" dirty="0">
                <a:latin typeface="Arial"/>
                <a:cs typeface="Arial"/>
              </a:rPr>
              <a:t>must</a:t>
            </a:r>
            <a:r>
              <a:rPr sz="3200" spc="35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be</a:t>
            </a:r>
            <a:r>
              <a:rPr sz="3200" spc="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	</a:t>
            </a:r>
            <a:r>
              <a:rPr sz="3200" spc="-60" dirty="0">
                <a:latin typeface="Arial"/>
                <a:cs typeface="Arial"/>
              </a:rPr>
              <a:t>structure </a:t>
            </a:r>
            <a:r>
              <a:rPr sz="3200" spc="-55" dirty="0">
                <a:latin typeface="Arial"/>
                <a:cs typeface="Arial"/>
              </a:rPr>
              <a:t>type  </a:t>
            </a:r>
            <a:r>
              <a:rPr sz="3200" spc="-50" dirty="0">
                <a:latin typeface="Arial"/>
                <a:cs typeface="Arial"/>
              </a:rPr>
              <a:t>pointer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variable.</a:t>
            </a:r>
            <a:endParaRPr sz="3200">
              <a:latin typeface="Arial"/>
              <a:cs typeface="Arial"/>
            </a:endParaRPr>
          </a:p>
          <a:p>
            <a:pPr marL="355600" marR="127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  <a:tab pos="5033010" algn="l"/>
                <a:tab pos="7904480" algn="l"/>
              </a:tabLst>
            </a:pPr>
            <a:r>
              <a:rPr sz="3200" spc="-75" dirty="0">
                <a:latin typeface="Arial"/>
                <a:cs typeface="Arial"/>
              </a:rPr>
              <a:t>Note: </a:t>
            </a:r>
            <a:r>
              <a:rPr sz="3200" spc="-140" dirty="0">
                <a:latin typeface="Arial"/>
                <a:cs typeface="Arial"/>
              </a:rPr>
              <a:t>Any </a:t>
            </a:r>
            <a:r>
              <a:rPr sz="3200" spc="-195" dirty="0">
                <a:latin typeface="Arial"/>
                <a:cs typeface="Arial"/>
              </a:rPr>
              <a:t>changes </a:t>
            </a:r>
            <a:r>
              <a:rPr sz="3200" spc="-130" dirty="0">
                <a:latin typeface="Arial"/>
                <a:cs typeface="Arial"/>
              </a:rPr>
              <a:t>made </a:t>
            </a:r>
            <a:r>
              <a:rPr sz="3200" spc="10" dirty="0">
                <a:latin typeface="Arial"/>
                <a:cs typeface="Arial"/>
              </a:rPr>
              <a:t>to </a:t>
            </a:r>
            <a:r>
              <a:rPr sz="3200" spc="-30" dirty="0">
                <a:latin typeface="Arial"/>
                <a:cs typeface="Arial"/>
              </a:rPr>
              <a:t>the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members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in	</a:t>
            </a:r>
            <a:r>
              <a:rPr sz="3200" spc="-30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called</a:t>
            </a:r>
            <a:r>
              <a:rPr sz="3200" spc="-32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function  </a:t>
            </a:r>
            <a:r>
              <a:rPr sz="3200" spc="-100" dirty="0">
                <a:latin typeface="Arial"/>
                <a:cs typeface="Arial"/>
              </a:rPr>
              <a:t>are </a:t>
            </a:r>
            <a:r>
              <a:rPr sz="3200" spc="-55" dirty="0">
                <a:latin typeface="Arial"/>
                <a:cs typeface="Arial"/>
              </a:rPr>
              <a:t>directly </a:t>
            </a:r>
            <a:r>
              <a:rPr sz="3200" spc="-80" dirty="0">
                <a:latin typeface="Arial"/>
                <a:cs typeface="Arial"/>
              </a:rPr>
              <a:t>reflected</a:t>
            </a:r>
            <a:r>
              <a:rPr sz="3200" spc="-38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in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the	</a:t>
            </a:r>
            <a:r>
              <a:rPr sz="3200" spc="-110" dirty="0">
                <a:latin typeface="Arial"/>
                <a:cs typeface="Arial"/>
              </a:rPr>
              <a:t>calling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function.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1846" y="642315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878787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685" y="1567383"/>
            <a:ext cx="8236584" cy="4246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95" dirty="0">
                <a:solidFill>
                  <a:srgbClr val="FF0000"/>
                </a:solidFill>
                <a:latin typeface="Arial"/>
                <a:cs typeface="Arial"/>
              </a:rPr>
              <a:t>display(&amp;emp);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120" dirty="0">
                <a:latin typeface="Trebuchet MS"/>
                <a:cs typeface="Trebuchet MS"/>
              </a:rPr>
              <a:t>void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170" dirty="0">
                <a:latin typeface="Trebuchet MS"/>
                <a:cs typeface="Trebuchet MS"/>
              </a:rPr>
              <a:t>display(struct</a:t>
            </a:r>
            <a:r>
              <a:rPr sz="3200" b="1" spc="-335" dirty="0">
                <a:latin typeface="Trebuchet MS"/>
                <a:cs typeface="Trebuchet MS"/>
              </a:rPr>
              <a:t> </a:t>
            </a:r>
            <a:r>
              <a:rPr sz="3200" b="1" spc="-170" dirty="0">
                <a:latin typeface="Trebuchet MS"/>
                <a:cs typeface="Trebuchet MS"/>
              </a:rPr>
              <a:t>employee</a:t>
            </a:r>
            <a:r>
              <a:rPr sz="3200" b="1" spc="-635" dirty="0">
                <a:latin typeface="Trebuchet MS"/>
                <a:cs typeface="Trebuchet MS"/>
              </a:rPr>
              <a:t> </a:t>
            </a:r>
            <a:r>
              <a:rPr sz="3200" b="1" spc="-55" dirty="0">
                <a:latin typeface="Trebuchet MS"/>
                <a:cs typeface="Trebuchet MS"/>
              </a:rPr>
              <a:t>*e)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200" b="1" dirty="0">
                <a:latin typeface="Trebuchet MS"/>
                <a:cs typeface="Trebuchet MS"/>
              </a:rPr>
              <a:t>{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b="1" spc="-85" dirty="0">
                <a:latin typeface="Trebuchet MS"/>
                <a:cs typeface="Trebuchet MS"/>
              </a:rPr>
              <a:t>printf("\nName\tID\tSalary\n");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b="1" spc="-145" dirty="0">
                <a:latin typeface="Trebuchet MS"/>
                <a:cs typeface="Trebuchet MS"/>
              </a:rPr>
              <a:t>printf("%s\t%d\t%.2f",e-&gt;name,e-&gt;id,e-&gt;salary);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3200" b="1" dirty="0">
                <a:latin typeface="Trebuchet MS"/>
                <a:cs typeface="Trebuchet MS"/>
              </a:rPr>
              <a:t>}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680" y="90932"/>
            <a:ext cx="11096625" cy="584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41783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42164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338455">
              <a:lnSpc>
                <a:spcPct val="100000"/>
              </a:lnSpc>
              <a:spcBef>
                <a:spcPts val="1355"/>
              </a:spcBef>
            </a:pPr>
            <a:r>
              <a:rPr sz="4000" spc="-295" dirty="0">
                <a:latin typeface="Arial"/>
                <a:cs typeface="Arial"/>
              </a:rPr>
              <a:t>Passing</a:t>
            </a:r>
            <a:r>
              <a:rPr sz="4000" spc="-655" dirty="0">
                <a:latin typeface="Arial"/>
                <a:cs typeface="Arial"/>
              </a:rPr>
              <a:t> </a:t>
            </a:r>
            <a:r>
              <a:rPr sz="4000" spc="-140" dirty="0">
                <a:latin typeface="Arial"/>
                <a:cs typeface="Arial"/>
              </a:rPr>
              <a:t>array</a:t>
            </a:r>
            <a:r>
              <a:rPr sz="4000" spc="-330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of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110" dirty="0">
                <a:latin typeface="Arial"/>
                <a:cs typeface="Arial"/>
              </a:rPr>
              <a:t>structures</a:t>
            </a:r>
            <a:r>
              <a:rPr sz="4000" spc="-240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to</a:t>
            </a:r>
            <a:r>
              <a:rPr sz="4000" spc="-445" dirty="0">
                <a:latin typeface="Arial"/>
                <a:cs typeface="Arial"/>
              </a:rPr>
              <a:t> </a:t>
            </a:r>
            <a:r>
              <a:rPr sz="4000" spc="-55" dirty="0">
                <a:latin typeface="Arial"/>
                <a:cs typeface="Arial"/>
              </a:rPr>
              <a:t>function</a:t>
            </a:r>
            <a:endParaRPr sz="4000">
              <a:latin typeface="Arial"/>
              <a:cs typeface="Arial"/>
            </a:endParaRPr>
          </a:p>
          <a:p>
            <a:pPr marL="355600" marR="12700" indent="-342900" algn="just">
              <a:lnSpc>
                <a:spcPct val="100000"/>
              </a:lnSpc>
              <a:spcBef>
                <a:spcPts val="1290"/>
              </a:spcBef>
              <a:buChar char="•"/>
              <a:tabLst>
                <a:tab pos="355600" algn="l"/>
              </a:tabLst>
            </a:pPr>
            <a:r>
              <a:rPr sz="3200" spc="-229" dirty="0">
                <a:latin typeface="Arial"/>
                <a:cs typeface="Arial"/>
              </a:rPr>
              <a:t>Passing </a:t>
            </a:r>
            <a:r>
              <a:rPr sz="3200" spc="-90" dirty="0">
                <a:latin typeface="Arial"/>
                <a:cs typeface="Arial"/>
              </a:rPr>
              <a:t>an </a:t>
            </a:r>
            <a:r>
              <a:rPr sz="3200" spc="-120" dirty="0">
                <a:latin typeface="Arial"/>
                <a:cs typeface="Arial"/>
              </a:rPr>
              <a:t>array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65" dirty="0">
                <a:latin typeface="Arial"/>
                <a:cs typeface="Arial"/>
              </a:rPr>
              <a:t>structure </a:t>
            </a:r>
            <a:r>
              <a:rPr sz="3200" spc="-50" dirty="0">
                <a:latin typeface="Arial"/>
                <a:cs typeface="Arial"/>
              </a:rPr>
              <a:t>type </a:t>
            </a:r>
            <a:r>
              <a:rPr sz="3200" spc="10" dirty="0">
                <a:latin typeface="Arial"/>
                <a:cs typeface="Arial"/>
              </a:rPr>
              <a:t>to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0" dirty="0">
                <a:latin typeface="Arial"/>
                <a:cs typeface="Arial"/>
              </a:rPr>
              <a:t>function </a:t>
            </a:r>
            <a:r>
              <a:rPr sz="3200" spc="-80" dirty="0">
                <a:latin typeface="Arial"/>
                <a:cs typeface="Arial"/>
              </a:rPr>
              <a:t>is </a:t>
            </a:r>
            <a:r>
              <a:rPr sz="3200" spc="-85" dirty="0">
                <a:latin typeface="Arial"/>
                <a:cs typeface="Arial"/>
              </a:rPr>
              <a:t>similar </a:t>
            </a:r>
            <a:r>
              <a:rPr sz="3200" spc="20" dirty="0">
                <a:latin typeface="Arial"/>
                <a:cs typeface="Arial"/>
              </a:rPr>
              <a:t>to  </a:t>
            </a:r>
            <a:r>
              <a:rPr sz="3200" spc="-180" dirty="0">
                <a:latin typeface="Arial"/>
                <a:cs typeface="Arial"/>
              </a:rPr>
              <a:t>passing </a:t>
            </a:r>
            <a:r>
              <a:rPr sz="3200" spc="-95" dirty="0">
                <a:latin typeface="Arial"/>
                <a:cs typeface="Arial"/>
              </a:rPr>
              <a:t>an </a:t>
            </a:r>
            <a:r>
              <a:rPr sz="3200" spc="-110" dirty="0">
                <a:latin typeface="Arial"/>
                <a:cs typeface="Arial"/>
              </a:rPr>
              <a:t>array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25" dirty="0">
                <a:latin typeface="Arial"/>
                <a:cs typeface="Arial"/>
              </a:rPr>
              <a:t>any </a:t>
            </a:r>
            <a:r>
              <a:rPr sz="3200" spc="-45" dirty="0">
                <a:latin typeface="Arial"/>
                <a:cs typeface="Arial"/>
              </a:rPr>
              <a:t>type </a:t>
            </a:r>
            <a:r>
              <a:rPr sz="3200" spc="10" dirty="0">
                <a:latin typeface="Arial"/>
                <a:cs typeface="Arial"/>
              </a:rPr>
              <a:t>to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afunction.</a:t>
            </a:r>
            <a:endParaRPr sz="3200">
              <a:latin typeface="Arial"/>
              <a:cs typeface="Arial"/>
            </a:endParaRPr>
          </a:p>
          <a:p>
            <a:pPr marL="355600" marR="10160" indent="-342900" algn="just">
              <a:lnSpc>
                <a:spcPct val="100000"/>
              </a:lnSpc>
              <a:spcBef>
                <a:spcPts val="800"/>
              </a:spcBef>
              <a:buChar char="•"/>
              <a:tabLst>
                <a:tab pos="355600" algn="l"/>
              </a:tabLst>
            </a:pPr>
            <a:r>
              <a:rPr sz="3200" spc="-125" dirty="0">
                <a:latin typeface="Arial"/>
                <a:cs typeface="Arial"/>
              </a:rPr>
              <a:t>That </a:t>
            </a:r>
            <a:r>
              <a:rPr sz="3200" spc="-95" dirty="0">
                <a:latin typeface="Arial"/>
                <a:cs typeface="Arial"/>
              </a:rPr>
              <a:t>is, </a:t>
            </a:r>
            <a:r>
              <a:rPr sz="3200" spc="-25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name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30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array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70" dirty="0">
                <a:latin typeface="Arial"/>
                <a:cs typeface="Arial"/>
              </a:rPr>
              <a:t>structure </a:t>
            </a:r>
            <a:r>
              <a:rPr sz="3200" spc="-90" dirty="0">
                <a:latin typeface="Arial"/>
                <a:cs typeface="Arial"/>
              </a:rPr>
              <a:t>is</a:t>
            </a:r>
            <a:r>
              <a:rPr sz="3200" spc="705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passed </a:t>
            </a:r>
            <a:r>
              <a:rPr sz="3200" spc="-70" dirty="0">
                <a:latin typeface="Arial"/>
                <a:cs typeface="Arial"/>
              </a:rPr>
              <a:t>by </a:t>
            </a:r>
            <a:r>
              <a:rPr sz="3200" spc="-30" dirty="0">
                <a:latin typeface="Arial"/>
                <a:cs typeface="Arial"/>
              </a:rPr>
              <a:t>the  </a:t>
            </a:r>
            <a:r>
              <a:rPr sz="3200" spc="-110" dirty="0">
                <a:latin typeface="Arial"/>
                <a:cs typeface="Arial"/>
              </a:rPr>
              <a:t>calling </a:t>
            </a:r>
            <a:r>
              <a:rPr sz="3200" spc="-40" dirty="0">
                <a:latin typeface="Arial"/>
                <a:cs typeface="Arial"/>
              </a:rPr>
              <a:t>function </a:t>
            </a:r>
            <a:r>
              <a:rPr sz="3200" spc="-75" dirty="0">
                <a:latin typeface="Arial"/>
                <a:cs typeface="Arial"/>
              </a:rPr>
              <a:t>which </a:t>
            </a:r>
            <a:r>
              <a:rPr sz="3200" spc="-90" dirty="0">
                <a:latin typeface="Arial"/>
                <a:cs typeface="Arial"/>
              </a:rPr>
              <a:t>is </a:t>
            </a:r>
            <a:r>
              <a:rPr sz="3200" spc="-25" dirty="0">
                <a:latin typeface="Arial"/>
                <a:cs typeface="Arial"/>
              </a:rPr>
              <a:t>the </a:t>
            </a:r>
            <a:r>
              <a:rPr sz="3200" spc="-170" dirty="0">
                <a:latin typeface="Arial"/>
                <a:cs typeface="Arial"/>
              </a:rPr>
              <a:t>base address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array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70" dirty="0">
                <a:latin typeface="Arial"/>
                <a:cs typeface="Arial"/>
              </a:rPr>
              <a:t>structure.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10"/>
              </a:spcBef>
              <a:buChar char="•"/>
              <a:tabLst>
                <a:tab pos="355600" algn="l"/>
              </a:tabLst>
            </a:pPr>
            <a:r>
              <a:rPr sz="3200" spc="-70" dirty="0">
                <a:solidFill>
                  <a:srgbClr val="FF0000"/>
                </a:solidFill>
                <a:latin typeface="Arial"/>
                <a:cs typeface="Arial"/>
              </a:rPr>
              <a:t>Note: </a:t>
            </a:r>
            <a:r>
              <a:rPr sz="3200" spc="-160" dirty="0">
                <a:latin typeface="Arial"/>
                <a:cs typeface="Arial"/>
              </a:rPr>
              <a:t>The </a:t>
            </a:r>
            <a:r>
              <a:rPr sz="3200" spc="-45" dirty="0">
                <a:latin typeface="Arial"/>
                <a:cs typeface="Arial"/>
              </a:rPr>
              <a:t>function </a:t>
            </a:r>
            <a:r>
              <a:rPr sz="3200" spc="-50" dirty="0">
                <a:latin typeface="Arial"/>
                <a:cs typeface="Arial"/>
              </a:rPr>
              <a:t>prototype </a:t>
            </a:r>
            <a:r>
              <a:rPr sz="3200" spc="-170" dirty="0">
                <a:latin typeface="Arial"/>
                <a:cs typeface="Arial"/>
              </a:rPr>
              <a:t>comes </a:t>
            </a:r>
            <a:r>
              <a:rPr sz="3200" spc="-40" dirty="0">
                <a:latin typeface="Arial"/>
                <a:cs typeface="Arial"/>
              </a:rPr>
              <a:t>after </a:t>
            </a:r>
            <a:r>
              <a:rPr sz="3200" spc="-30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structure  </a:t>
            </a:r>
            <a:r>
              <a:rPr sz="3200" spc="-40" dirty="0">
                <a:latin typeface="Arial"/>
                <a:cs typeface="Arial"/>
              </a:rPr>
              <a:t>definition.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1846" y="642315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878787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085" y="583183"/>
            <a:ext cx="8533130" cy="527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264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80645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2653665" algn="l"/>
              </a:tabLst>
            </a:pPr>
            <a:r>
              <a:rPr sz="3400" spc="-335" dirty="0">
                <a:solidFill>
                  <a:srgbClr val="FF0000"/>
                </a:solidFill>
                <a:latin typeface="Arial"/>
                <a:cs typeface="Arial"/>
              </a:rPr>
              <a:t>display(emp);	</a:t>
            </a:r>
            <a:r>
              <a:rPr sz="3400" dirty="0">
                <a:solidFill>
                  <a:srgbClr val="FF0000"/>
                </a:solidFill>
                <a:latin typeface="Arial"/>
                <a:cs typeface="Arial"/>
              </a:rPr>
              <a:t>//emp</a:t>
            </a:r>
            <a:r>
              <a:rPr sz="3400" spc="-5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spc="-27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3400" spc="-4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spc="-345" dirty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r>
              <a:rPr sz="3400" spc="-6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spc="-335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3400" spc="-5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spc="-9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400" spc="-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spc="-470" dirty="0">
                <a:solidFill>
                  <a:srgbClr val="FF0000"/>
                </a:solidFill>
                <a:latin typeface="Arial"/>
                <a:cs typeface="Arial"/>
              </a:rPr>
              <a:t>size</a:t>
            </a:r>
            <a:r>
              <a:rPr sz="3400" spc="-7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400" spc="-17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Times New Roman"/>
                <a:cs typeface="Times New Roman"/>
              </a:rPr>
              <a:t>void display(struct employee</a:t>
            </a:r>
            <a:r>
              <a:rPr sz="2500" b="1" spc="20" dirty="0">
                <a:latin typeface="Times New Roman"/>
                <a:cs typeface="Times New Roman"/>
              </a:rPr>
              <a:t> </a:t>
            </a:r>
            <a:r>
              <a:rPr sz="2500" b="1" spc="-15" dirty="0">
                <a:latin typeface="Times New Roman"/>
                <a:cs typeface="Times New Roman"/>
              </a:rPr>
              <a:t>ee[])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Times New Roman"/>
                <a:cs typeface="Times New Roman"/>
              </a:rPr>
              <a:t>{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Times New Roman"/>
                <a:cs typeface="Times New Roman"/>
              </a:rPr>
              <a:t>int i;</a:t>
            </a:r>
            <a:endParaRPr sz="2500">
              <a:latin typeface="Times New Roman"/>
              <a:cs typeface="Times New Roman"/>
            </a:endParaRPr>
          </a:p>
          <a:p>
            <a:pPr marL="12700" marR="3487420">
              <a:lnSpc>
                <a:spcPct val="100000"/>
              </a:lnSpc>
            </a:pPr>
            <a:r>
              <a:rPr sz="2500" b="1" spc="-5" dirty="0">
                <a:latin typeface="Times New Roman"/>
                <a:cs typeface="Times New Roman"/>
              </a:rPr>
              <a:t>printf("\n Name\t\t ID\t\t Salary\n");  for(i=0;i&lt;2;i++)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500" b="1" spc="-5" dirty="0">
                <a:latin typeface="Times New Roman"/>
                <a:cs typeface="Times New Roman"/>
              </a:rPr>
              <a:t>{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500" b="1" dirty="0">
                <a:latin typeface="Times New Roman"/>
                <a:cs typeface="Times New Roman"/>
              </a:rPr>
              <a:t>printf("%s\t\t%d\t\t%.2f\n",ee[i].name,ee[i].id,ee[i].salary);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500" b="1" spc="-5" dirty="0"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351" y="90932"/>
            <a:ext cx="10706100" cy="453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69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19316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1969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arlito"/>
              <a:cs typeface="Carlito"/>
            </a:endParaRPr>
          </a:p>
          <a:p>
            <a:pPr marL="961390">
              <a:lnSpc>
                <a:spcPct val="100000"/>
              </a:lnSpc>
            </a:pPr>
            <a:r>
              <a:rPr sz="4000" spc="-145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4000" spc="-225" dirty="0">
                <a:solidFill>
                  <a:srgbClr val="FF0000"/>
                </a:solidFill>
                <a:latin typeface="Arial"/>
                <a:cs typeface="Arial"/>
              </a:rPr>
              <a:t>using</a:t>
            </a:r>
            <a:r>
              <a:rPr sz="4000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114" dirty="0">
                <a:solidFill>
                  <a:srgbClr val="FF0000"/>
                </a:solidFill>
                <a:latin typeface="Arial"/>
                <a:cs typeface="Arial"/>
              </a:rPr>
              <a:t>typedef</a:t>
            </a:r>
            <a:endParaRPr sz="4000">
              <a:latin typeface="Arial"/>
              <a:cs typeface="Arial"/>
            </a:endParaRPr>
          </a:p>
          <a:p>
            <a:pPr marL="241300" marR="5080" indent="-228600">
              <a:lnSpc>
                <a:spcPts val="303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allows </a:t>
            </a:r>
            <a:r>
              <a:rPr sz="2800" spc="-5" dirty="0">
                <a:latin typeface="Carlito"/>
                <a:cs typeface="Carlito"/>
              </a:rPr>
              <a:t>us </a:t>
            </a:r>
            <a:r>
              <a:rPr sz="2800" spc="-15" dirty="0">
                <a:latin typeface="Carlito"/>
                <a:cs typeface="Carlito"/>
              </a:rPr>
              <a:t>to introduce synonyms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types which </a:t>
            </a:r>
            <a:r>
              <a:rPr sz="2800" spc="-10" dirty="0">
                <a:latin typeface="Carlito"/>
                <a:cs typeface="Carlito"/>
              </a:rPr>
              <a:t>could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been  declared some other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70" dirty="0">
                <a:latin typeface="Carlito"/>
                <a:cs typeface="Carlito"/>
              </a:rPr>
              <a:t>way.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give New name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Structure.</a:t>
            </a:r>
            <a:endParaRPr sz="2800">
              <a:latin typeface="Carlito"/>
              <a:cs typeface="Carlito"/>
            </a:endParaRPr>
          </a:p>
          <a:p>
            <a:pPr marL="241300" marR="2005330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New </a:t>
            </a:r>
            <a:r>
              <a:rPr sz="2800" spc="-5" dirty="0">
                <a:latin typeface="Carlito"/>
                <a:cs typeface="Carlito"/>
              </a:rPr>
              <a:t>name is 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Creating instances, Passing values </a:t>
            </a:r>
            <a:r>
              <a:rPr sz="2800" spc="-15" dirty="0">
                <a:latin typeface="Carlito"/>
                <a:cs typeface="Carlito"/>
              </a:rPr>
              <a:t>to  </a:t>
            </a:r>
            <a:r>
              <a:rPr sz="2800" spc="-10" dirty="0">
                <a:latin typeface="Carlito"/>
                <a:cs typeface="Carlito"/>
              </a:rPr>
              <a:t>function,declaration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etc…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0267" y="1209248"/>
            <a:ext cx="3644900" cy="5441315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sz="4000" spc="-26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200" spc="-10" dirty="0">
                <a:latin typeface="Carlito"/>
                <a:cs typeface="Carlito"/>
              </a:rPr>
              <a:t>#include&lt;stdio.h&gt;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204"/>
              </a:spcBef>
            </a:pPr>
            <a:r>
              <a:rPr sz="2200" b="1" spc="-15" dirty="0">
                <a:latin typeface="Carlito"/>
                <a:cs typeface="Carlito"/>
              </a:rPr>
              <a:t>int</a:t>
            </a:r>
            <a:r>
              <a:rPr sz="2200" b="1" spc="-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main()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b="1" spc="-10" dirty="0">
                <a:latin typeface="Carlito"/>
                <a:cs typeface="Carlito"/>
              </a:rPr>
              <a:t>typedef </a:t>
            </a:r>
            <a:r>
              <a:rPr sz="2200" b="1" spc="-15" dirty="0">
                <a:latin typeface="Carlito"/>
                <a:cs typeface="Carlito"/>
              </a:rPr>
              <a:t>int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Number;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rlito"/>
                <a:cs typeface="Carlito"/>
              </a:rPr>
              <a:t>Number </a:t>
            </a:r>
            <a:r>
              <a:rPr sz="2200" spc="-10" dirty="0">
                <a:latin typeface="Carlito"/>
                <a:cs typeface="Carlito"/>
              </a:rPr>
              <a:t>num1 </a:t>
            </a:r>
            <a:r>
              <a:rPr sz="2200" spc="-5" dirty="0">
                <a:latin typeface="Carlito"/>
                <a:cs typeface="Carlito"/>
              </a:rPr>
              <a:t>= 40,num2 =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20;</a:t>
            </a:r>
            <a:endParaRPr sz="2200">
              <a:latin typeface="Carlito"/>
              <a:cs typeface="Carlito"/>
            </a:endParaRPr>
          </a:p>
          <a:p>
            <a:pPr marL="12700" marR="883285" indent="63500">
              <a:lnSpc>
                <a:spcPts val="2860"/>
              </a:lnSpc>
              <a:spcBef>
                <a:spcPts val="114"/>
              </a:spcBef>
            </a:pPr>
            <a:r>
              <a:rPr sz="2200" spc="-5" dirty="0">
                <a:latin typeface="Carlito"/>
                <a:cs typeface="Carlito"/>
              </a:rPr>
              <a:t>Number </a:t>
            </a:r>
            <a:r>
              <a:rPr sz="2200" spc="-10" dirty="0">
                <a:latin typeface="Carlito"/>
                <a:cs typeface="Carlito"/>
              </a:rPr>
              <a:t>answer;  answer </a:t>
            </a:r>
            <a:r>
              <a:rPr sz="2200" spc="-5" dirty="0">
                <a:latin typeface="Carlito"/>
                <a:cs typeface="Carlito"/>
              </a:rPr>
              <a:t>= </a:t>
            </a:r>
            <a:r>
              <a:rPr sz="2200" spc="-10" dirty="0">
                <a:latin typeface="Carlito"/>
                <a:cs typeface="Carlito"/>
              </a:rPr>
              <a:t>num1 </a:t>
            </a:r>
            <a:r>
              <a:rPr sz="2200" spc="-5" dirty="0">
                <a:latin typeface="Carlito"/>
                <a:cs typeface="Carlito"/>
              </a:rPr>
              <a:t>+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num2;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0" dirty="0">
                <a:latin typeface="Carlito"/>
                <a:cs typeface="Carlito"/>
              </a:rPr>
              <a:t>printf("Answer </a:t>
            </a:r>
            <a:r>
              <a:rPr sz="2200" spc="-5" dirty="0">
                <a:latin typeface="Carlito"/>
                <a:cs typeface="Carlito"/>
              </a:rPr>
              <a:t>: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%d",answer);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5" dirty="0">
                <a:latin typeface="Carlito"/>
                <a:cs typeface="Carlito"/>
              </a:rPr>
              <a:t>return</a:t>
            </a:r>
            <a:r>
              <a:rPr sz="2200" spc="-15" dirty="0">
                <a:latin typeface="Carlito"/>
                <a:cs typeface="Carlito"/>
              </a:rPr>
              <a:t>(0);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latin typeface="Carlito"/>
                <a:cs typeface="Carlito"/>
              </a:rPr>
              <a:t>Output </a:t>
            </a:r>
            <a:r>
              <a:rPr sz="2200" b="1" spc="-5" dirty="0">
                <a:latin typeface="Carlito"/>
                <a:cs typeface="Carlito"/>
              </a:rPr>
              <a:t>: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Carlito"/>
                <a:cs typeface="Carlito"/>
              </a:rPr>
              <a:t>Answer </a:t>
            </a:r>
            <a:r>
              <a:rPr sz="2200" spc="-5" dirty="0">
                <a:latin typeface="Carlito"/>
                <a:cs typeface="Carlito"/>
              </a:rPr>
              <a:t>: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60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0444" y="583183"/>
            <a:ext cx="10277475" cy="411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242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R="30861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arlito"/>
              <a:cs typeface="Carlito"/>
            </a:endParaRPr>
          </a:p>
          <a:p>
            <a:pPr marL="241300" marR="6985" indent="-228600" algn="just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above </a:t>
            </a:r>
            <a:r>
              <a:rPr sz="2800" spc="-20" dirty="0">
                <a:latin typeface="Carlito"/>
                <a:cs typeface="Carlito"/>
              </a:rPr>
              <a:t>program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typedef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alias </a:t>
            </a: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20" dirty="0">
                <a:latin typeface="Carlito"/>
                <a:cs typeface="Carlito"/>
              </a:rPr>
              <a:t>to  data </a:t>
            </a:r>
            <a:r>
              <a:rPr sz="2800" spc="-5" dirty="0">
                <a:latin typeface="Carlito"/>
                <a:cs typeface="Carlito"/>
              </a:rPr>
              <a:t>type. </a:t>
            </a: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20" dirty="0">
                <a:latin typeface="Carlito"/>
                <a:cs typeface="Carlito"/>
              </a:rPr>
              <a:t>created </a:t>
            </a:r>
            <a:r>
              <a:rPr sz="2800" spc="-5" dirty="0">
                <a:latin typeface="Carlito"/>
                <a:cs typeface="Carlito"/>
              </a:rPr>
              <a:t>alias </a:t>
            </a:r>
            <a:r>
              <a:rPr sz="2800" spc="-10" dirty="0">
                <a:latin typeface="Carlito"/>
                <a:cs typeface="Carlito"/>
              </a:rPr>
              <a:t>name to </a:t>
            </a:r>
            <a:r>
              <a:rPr sz="2800" spc="10" dirty="0">
                <a:latin typeface="Carlito"/>
                <a:cs typeface="Carlito"/>
              </a:rPr>
              <a:t>‘int’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type. </a:t>
            </a:r>
            <a:r>
              <a:rPr sz="2800" spc="-5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 </a:t>
            </a:r>
            <a:r>
              <a:rPr sz="2800" spc="-10" dirty="0">
                <a:latin typeface="Carlito"/>
                <a:cs typeface="Carlito"/>
              </a:rPr>
              <a:t>given </a:t>
            </a:r>
            <a:r>
              <a:rPr sz="2800" spc="-15" dirty="0">
                <a:latin typeface="Carlito"/>
                <a:cs typeface="Carlito"/>
              </a:rPr>
              <a:t>new </a:t>
            </a: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15" dirty="0">
                <a:latin typeface="Carlito"/>
                <a:cs typeface="Carlito"/>
              </a:rPr>
              <a:t>to integer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type </a:t>
            </a:r>
            <a:r>
              <a:rPr sz="2800" spc="-5" dirty="0">
                <a:latin typeface="Carlito"/>
                <a:cs typeface="Carlito"/>
              </a:rPr>
              <a:t>i.e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‘Number’.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second </a:t>
            </a:r>
            <a:r>
              <a:rPr sz="2800" spc="-20" dirty="0">
                <a:latin typeface="Carlito"/>
                <a:cs typeface="Carlito"/>
              </a:rPr>
              <a:t>example, </a:t>
            </a:r>
            <a:r>
              <a:rPr sz="2800" b="1" spc="-20" dirty="0">
                <a:latin typeface="Carlito"/>
                <a:cs typeface="Carlito"/>
              </a:rPr>
              <a:t>Record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b="1" spc="-5" dirty="0">
                <a:latin typeface="Carlito"/>
                <a:cs typeface="Carlito"/>
              </a:rPr>
              <a:t>tag-name</a:t>
            </a:r>
            <a:r>
              <a:rPr sz="2800" spc="-5" dirty="0">
                <a:latin typeface="Carlito"/>
                <a:cs typeface="Carlito"/>
              </a:rPr>
              <a:t>. </a:t>
            </a:r>
            <a:r>
              <a:rPr sz="2800" b="1" spc="-30" dirty="0">
                <a:latin typeface="Carlito"/>
                <a:cs typeface="Carlito"/>
              </a:rPr>
              <a:t>’employee’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nothing 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b="1" spc="-10" dirty="0">
                <a:latin typeface="Carlito"/>
                <a:cs typeface="Carlito"/>
              </a:rPr>
              <a:t>New </a:t>
            </a:r>
            <a:r>
              <a:rPr sz="2800" b="1" spc="-20" dirty="0">
                <a:latin typeface="Carlito"/>
                <a:cs typeface="Carlito"/>
              </a:rPr>
              <a:t>Data </a:t>
            </a:r>
            <a:r>
              <a:rPr sz="2800" b="1" spc="-25" dirty="0">
                <a:latin typeface="Carlito"/>
                <a:cs typeface="Carlito"/>
              </a:rPr>
              <a:t>Type</a:t>
            </a:r>
            <a:r>
              <a:rPr sz="2800" spc="-25" dirty="0">
                <a:latin typeface="Carlito"/>
                <a:cs typeface="Carlito"/>
              </a:rPr>
              <a:t>. </a:t>
            </a: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now </a:t>
            </a: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variables </a:t>
            </a:r>
            <a:r>
              <a:rPr sz="2800" spc="-5" dirty="0">
                <a:latin typeface="Carlito"/>
                <a:cs typeface="Carlito"/>
              </a:rPr>
              <a:t>of  type </a:t>
            </a:r>
            <a:r>
              <a:rPr sz="2800" b="1" spc="-30" dirty="0">
                <a:latin typeface="Carlito"/>
                <a:cs typeface="Carlito"/>
              </a:rPr>
              <a:t>’employee’ </a:t>
            </a:r>
            <a:r>
              <a:rPr sz="2800" spc="-75" dirty="0">
                <a:latin typeface="Carlito"/>
                <a:cs typeface="Carlito"/>
              </a:rPr>
              <a:t>Tag </a:t>
            </a:r>
            <a:r>
              <a:rPr sz="2800" spc="-5" dirty="0">
                <a:latin typeface="Carlito"/>
                <a:cs typeface="Carlito"/>
              </a:rPr>
              <a:t>name </a:t>
            </a:r>
            <a:r>
              <a:rPr sz="2800" spc="-10" dirty="0">
                <a:latin typeface="Carlito"/>
                <a:cs typeface="Carlito"/>
              </a:rPr>
              <a:t>is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optional.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0"/>
            <a:ext cx="557339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0" spc="-110" dirty="0">
                <a:solidFill>
                  <a:srgbClr val="FF0000"/>
                </a:solidFill>
                <a:latin typeface="Arial"/>
                <a:cs typeface="Arial"/>
              </a:rPr>
              <a:t>Different </a:t>
            </a:r>
            <a:r>
              <a:rPr sz="4000" b="0" spc="-390" dirty="0">
                <a:solidFill>
                  <a:srgbClr val="FF0000"/>
                </a:solidFill>
                <a:latin typeface="Arial"/>
                <a:cs typeface="Arial"/>
              </a:rPr>
              <a:t>Ways </a:t>
            </a:r>
            <a:r>
              <a:rPr sz="4000" b="0" spc="-3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4000" b="0" spc="-204" dirty="0">
                <a:solidFill>
                  <a:srgbClr val="FF0000"/>
                </a:solidFill>
                <a:latin typeface="Arial"/>
                <a:cs typeface="Arial"/>
              </a:rPr>
              <a:t> Declaring  </a:t>
            </a:r>
            <a:r>
              <a:rPr sz="4000" b="0" spc="-145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4000" b="0" spc="-225" dirty="0">
                <a:solidFill>
                  <a:srgbClr val="FF0000"/>
                </a:solidFill>
                <a:latin typeface="Arial"/>
                <a:cs typeface="Arial"/>
              </a:rPr>
              <a:t>using </a:t>
            </a:r>
            <a:r>
              <a:rPr sz="4000" b="0" spc="-250" dirty="0">
                <a:solidFill>
                  <a:srgbClr val="FF0000"/>
                </a:solidFill>
                <a:latin typeface="Arial"/>
                <a:cs typeface="Arial"/>
              </a:rPr>
              <a:t>Typedef</a:t>
            </a:r>
            <a:r>
              <a:rPr sz="4000" b="0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0" spc="-6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8933" y="1450035"/>
            <a:ext cx="2249805" cy="284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latin typeface="Carlito"/>
                <a:cs typeface="Carlito"/>
              </a:rPr>
              <a:t>typedef</a:t>
            </a:r>
            <a:r>
              <a:rPr sz="2600" b="1" spc="15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struct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dirty="0">
                <a:latin typeface="Carlito"/>
                <a:cs typeface="Carlito"/>
              </a:rPr>
              <a:t>{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b="1" spc="-5" dirty="0">
                <a:latin typeface="Carlito"/>
                <a:cs typeface="Carlito"/>
              </a:rPr>
              <a:t>char</a:t>
            </a:r>
            <a:r>
              <a:rPr sz="2600" b="1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ename[30];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b="1" spc="-15" dirty="0">
                <a:latin typeface="Carlito"/>
                <a:cs typeface="Carlito"/>
              </a:rPr>
              <a:t>int</a:t>
            </a:r>
            <a:r>
              <a:rPr sz="2600" b="1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ssn;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b="1" spc="-15" dirty="0">
                <a:latin typeface="Carlito"/>
                <a:cs typeface="Carlito"/>
              </a:rPr>
              <a:t>int</a:t>
            </a:r>
            <a:r>
              <a:rPr sz="2600" b="1" spc="-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deptno;</a:t>
            </a:r>
            <a:endParaRPr sz="2600">
              <a:latin typeface="Carlito"/>
              <a:cs typeface="Carlito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</a:pPr>
            <a:r>
              <a:rPr sz="2600" dirty="0">
                <a:latin typeface="Carlito"/>
                <a:cs typeface="Carlito"/>
              </a:rPr>
              <a:t>}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spc="-5" dirty="0">
                <a:latin typeface="Carlito"/>
                <a:cs typeface="Carlito"/>
              </a:rPr>
              <a:t>employee;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pc="-10" dirty="0"/>
              <a:t>typedef struct</a:t>
            </a:r>
            <a:r>
              <a:rPr spc="20" dirty="0"/>
              <a:t> </a:t>
            </a:r>
            <a:r>
              <a:rPr b="0" spc="-25" dirty="0">
                <a:latin typeface="Carlito"/>
                <a:cs typeface="Carlito"/>
              </a:rPr>
              <a:t>Record</a:t>
            </a:r>
          </a:p>
          <a:p>
            <a:pPr marL="93345">
              <a:lnSpc>
                <a:spcPct val="100000"/>
              </a:lnSpc>
              <a:spcBef>
                <a:spcPts val="675"/>
              </a:spcBef>
            </a:pPr>
            <a:r>
              <a:rPr b="0" spc="-5" dirty="0">
                <a:latin typeface="Carlito"/>
                <a:cs typeface="Carlit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char</a:t>
            </a:r>
            <a:r>
              <a:rPr spc="15" dirty="0"/>
              <a:t> </a:t>
            </a:r>
            <a:r>
              <a:rPr b="0" spc="-5" dirty="0">
                <a:latin typeface="Carlito"/>
                <a:cs typeface="Carlito"/>
              </a:rPr>
              <a:t>ename[30];</a:t>
            </a: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pc="-15" dirty="0"/>
              <a:t>int</a:t>
            </a:r>
            <a:r>
              <a:rPr spc="10" dirty="0"/>
              <a:t> </a:t>
            </a:r>
            <a:r>
              <a:rPr b="0" spc="-10" dirty="0">
                <a:latin typeface="Carlito"/>
                <a:cs typeface="Carlito"/>
              </a:rPr>
              <a:t>ssn;</a:t>
            </a:r>
          </a:p>
          <a:p>
            <a:pPr marL="93345">
              <a:lnSpc>
                <a:spcPct val="100000"/>
              </a:lnSpc>
              <a:spcBef>
                <a:spcPts val="675"/>
              </a:spcBef>
            </a:pPr>
            <a:r>
              <a:rPr spc="-15" dirty="0"/>
              <a:t>int</a:t>
            </a:r>
            <a:r>
              <a:rPr spc="10" dirty="0"/>
              <a:t> </a:t>
            </a:r>
            <a:r>
              <a:rPr b="0" spc="-10" dirty="0">
                <a:latin typeface="Carlito"/>
                <a:cs typeface="Carlito"/>
              </a:rPr>
              <a:t>deptno;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b="0" spc="-5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b="0" spc="-10" dirty="0">
                <a:latin typeface="Carlito"/>
                <a:cs typeface="Carlito"/>
              </a:rPr>
              <a:t>employee;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" y="70103"/>
            <a:ext cx="12018645" cy="6693534"/>
          </a:xfrm>
          <a:custGeom>
            <a:avLst/>
            <a:gdLst/>
            <a:ahLst/>
            <a:cxnLst/>
            <a:rect l="l" t="t" r="r" b="b"/>
            <a:pathLst>
              <a:path w="12018645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11688317" y="0"/>
                </a:lnTo>
                <a:lnTo>
                  <a:pt x="11737079" y="3576"/>
                </a:lnTo>
                <a:lnTo>
                  <a:pt x="11783618" y="13967"/>
                </a:lnTo>
                <a:lnTo>
                  <a:pt x="11827423" y="30662"/>
                </a:lnTo>
                <a:lnTo>
                  <a:pt x="11867986" y="53151"/>
                </a:lnTo>
                <a:lnTo>
                  <a:pt x="11904795" y="80923"/>
                </a:lnTo>
                <a:lnTo>
                  <a:pt x="11937340" y="113468"/>
                </a:lnTo>
                <a:lnTo>
                  <a:pt x="11965112" y="150277"/>
                </a:lnTo>
                <a:lnTo>
                  <a:pt x="11987601" y="190840"/>
                </a:lnTo>
                <a:lnTo>
                  <a:pt x="12004296" y="234645"/>
                </a:lnTo>
                <a:lnTo>
                  <a:pt x="12014687" y="281184"/>
                </a:lnTo>
                <a:lnTo>
                  <a:pt x="12018264" y="329946"/>
                </a:lnTo>
                <a:lnTo>
                  <a:pt x="12018264" y="6363487"/>
                </a:lnTo>
                <a:lnTo>
                  <a:pt x="12014687" y="6412239"/>
                </a:lnTo>
                <a:lnTo>
                  <a:pt x="12004296" y="6458771"/>
                </a:lnTo>
                <a:lnTo>
                  <a:pt x="11987601" y="6502572"/>
                </a:lnTo>
                <a:lnTo>
                  <a:pt x="11965112" y="6543131"/>
                </a:lnTo>
                <a:lnTo>
                  <a:pt x="11937340" y="6579938"/>
                </a:lnTo>
                <a:lnTo>
                  <a:pt x="11904795" y="6612482"/>
                </a:lnTo>
                <a:lnTo>
                  <a:pt x="11867986" y="6640254"/>
                </a:lnTo>
                <a:lnTo>
                  <a:pt x="11827423" y="6662743"/>
                </a:lnTo>
                <a:lnTo>
                  <a:pt x="11783618" y="6679439"/>
                </a:lnTo>
                <a:lnTo>
                  <a:pt x="11737079" y="6689830"/>
                </a:lnTo>
                <a:lnTo>
                  <a:pt x="11688317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9694" y="51003"/>
            <a:ext cx="848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>
                <a:latin typeface="Times New Roman"/>
                <a:cs typeface="Times New Roman"/>
              </a:rPr>
              <a:t>SRM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7794" y="549909"/>
            <a:ext cx="8225790" cy="529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0" algn="ctr">
              <a:lnSpc>
                <a:spcPct val="100000"/>
              </a:lnSpc>
              <a:spcBef>
                <a:spcPts val="105"/>
              </a:spcBef>
            </a:pPr>
            <a:r>
              <a:rPr sz="2600" b="1" spc="-200" dirty="0">
                <a:solidFill>
                  <a:srgbClr val="C0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600" b="1" spc="-260" dirty="0">
                <a:solidFill>
                  <a:srgbClr val="C0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b="1" spc="-3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Times New Roman"/>
                <a:cs typeface="Times New Roman"/>
              </a:rPr>
              <a:t>TECHNOLOGY,</a:t>
            </a:r>
            <a:endParaRPr sz="2600">
              <a:latin typeface="Times New Roman"/>
              <a:cs typeface="Times New Roman"/>
            </a:endParaRPr>
          </a:p>
          <a:p>
            <a:pPr marL="165735" algn="ctr">
              <a:lnSpc>
                <a:spcPct val="100000"/>
              </a:lnSpc>
              <a:spcBef>
                <a:spcPts val="30"/>
              </a:spcBef>
            </a:pPr>
            <a:r>
              <a:rPr sz="24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CHENNAI.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335"/>
              </a:spcBef>
            </a:pPr>
            <a:r>
              <a:rPr sz="2400" b="1" spc="-5" dirty="0">
                <a:solidFill>
                  <a:srgbClr val="336600"/>
                </a:solidFill>
                <a:latin typeface="Caladea"/>
                <a:cs typeface="Caladea"/>
              </a:rPr>
              <a:t>UNIT</a:t>
            </a:r>
            <a:r>
              <a:rPr sz="2400" b="1" spc="-15" dirty="0">
                <a:solidFill>
                  <a:srgbClr val="336600"/>
                </a:solidFill>
                <a:latin typeface="Caladea"/>
                <a:cs typeface="Caladea"/>
              </a:rPr>
              <a:t> </a:t>
            </a:r>
            <a:r>
              <a:rPr sz="2400" b="1" dirty="0">
                <a:solidFill>
                  <a:srgbClr val="336600"/>
                </a:solidFill>
                <a:latin typeface="Caladea"/>
                <a:cs typeface="Caladea"/>
              </a:rPr>
              <a:t>V</a:t>
            </a:r>
            <a:endParaRPr sz="2400">
              <a:latin typeface="Caladea"/>
              <a:cs typeface="Caladea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solidFill>
                  <a:srgbClr val="C00000"/>
                </a:solidFill>
                <a:latin typeface="Caladea"/>
                <a:cs typeface="Caladea"/>
              </a:rPr>
              <a:t>INTRODUCTION</a:t>
            </a:r>
            <a:endParaRPr sz="2400">
              <a:latin typeface="Caladea"/>
              <a:cs typeface="Caladea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Caladea"/>
                <a:cs typeface="Caladea"/>
              </a:rPr>
              <a:t>Dynamic memory allocation, malloc, </a:t>
            </a:r>
            <a:r>
              <a:rPr sz="2400" spc="-10" dirty="0">
                <a:latin typeface="Caladea"/>
                <a:cs typeface="Caladea"/>
              </a:rPr>
              <a:t>realloc </a:t>
            </a:r>
            <a:r>
              <a:rPr sz="2400" dirty="0">
                <a:latin typeface="Caladea"/>
                <a:cs typeface="Caladea"/>
              </a:rPr>
              <a:t>, </a:t>
            </a:r>
            <a:r>
              <a:rPr sz="2400" spc="-15" dirty="0">
                <a:latin typeface="Caladea"/>
                <a:cs typeface="Caladea"/>
              </a:rPr>
              <a:t>free </a:t>
            </a:r>
            <a:r>
              <a:rPr sz="2400" dirty="0">
                <a:latin typeface="Caladea"/>
                <a:cs typeface="Caladea"/>
              </a:rPr>
              <a:t>– </a:t>
            </a:r>
            <a:r>
              <a:rPr sz="2400" spc="-5" dirty="0">
                <a:latin typeface="Caladea"/>
                <a:cs typeface="Caladea"/>
              </a:rPr>
              <a:t>Allocating  Dynamic </a:t>
            </a:r>
            <a:r>
              <a:rPr sz="2400" spc="-20" dirty="0">
                <a:latin typeface="Caladea"/>
                <a:cs typeface="Caladea"/>
              </a:rPr>
              <a:t>Array- </a:t>
            </a:r>
            <a:r>
              <a:rPr sz="2400" spc="-5" dirty="0">
                <a:latin typeface="Caladea"/>
                <a:cs typeface="Caladea"/>
              </a:rPr>
              <a:t>Multidimensional </a:t>
            </a:r>
            <a:r>
              <a:rPr sz="2400" spc="-25" dirty="0">
                <a:latin typeface="Caladea"/>
                <a:cs typeface="Caladea"/>
              </a:rPr>
              <a:t>array </a:t>
            </a:r>
            <a:r>
              <a:rPr sz="2400" spc="-5" dirty="0">
                <a:latin typeface="Caladea"/>
                <a:cs typeface="Caladea"/>
              </a:rPr>
              <a:t>using </a:t>
            </a:r>
            <a:r>
              <a:rPr sz="2400" spc="-15" dirty="0">
                <a:latin typeface="Caladea"/>
                <a:cs typeface="Caladea"/>
              </a:rPr>
              <a:t>dynamic  </a:t>
            </a:r>
            <a:r>
              <a:rPr sz="2400" spc="-5" dirty="0">
                <a:latin typeface="Caladea"/>
                <a:cs typeface="Caladea"/>
              </a:rPr>
              <a:t>memory </a:t>
            </a:r>
            <a:r>
              <a:rPr sz="2400" dirty="0">
                <a:latin typeface="Caladea"/>
                <a:cs typeface="Caladea"/>
              </a:rPr>
              <a:t>allocation- </a:t>
            </a:r>
            <a:r>
              <a:rPr sz="2400" spc="-5" dirty="0">
                <a:latin typeface="Caladea"/>
                <a:cs typeface="Caladea"/>
              </a:rPr>
              <a:t>file: opening, defining, closing, File Modes,  File </a:t>
            </a:r>
            <a:r>
              <a:rPr sz="2400" spc="-10" dirty="0">
                <a:latin typeface="Caladea"/>
                <a:cs typeface="Caladea"/>
              </a:rPr>
              <a:t>Types- </a:t>
            </a:r>
            <a:r>
              <a:rPr sz="2400" spc="-15" dirty="0">
                <a:latin typeface="Caladea"/>
                <a:cs typeface="Caladea"/>
              </a:rPr>
              <a:t>Writing </a:t>
            </a:r>
            <a:r>
              <a:rPr sz="2400" spc="-5" dirty="0">
                <a:latin typeface="Caladea"/>
                <a:cs typeface="Caladea"/>
              </a:rPr>
              <a:t>contents into </a:t>
            </a:r>
            <a:r>
              <a:rPr sz="2400" dirty="0">
                <a:latin typeface="Caladea"/>
                <a:cs typeface="Caladea"/>
              </a:rPr>
              <a:t>a </a:t>
            </a:r>
            <a:r>
              <a:rPr sz="2400" spc="-5" dirty="0">
                <a:latin typeface="Caladea"/>
                <a:cs typeface="Caladea"/>
              </a:rPr>
              <a:t>file </a:t>
            </a:r>
            <a:r>
              <a:rPr sz="2400" dirty="0">
                <a:latin typeface="Caladea"/>
                <a:cs typeface="Caladea"/>
              </a:rPr>
              <a:t>– </a:t>
            </a:r>
            <a:r>
              <a:rPr sz="2400" spc="-10" dirty="0">
                <a:latin typeface="Caladea"/>
                <a:cs typeface="Caladea"/>
              </a:rPr>
              <a:t>Reading </a:t>
            </a:r>
            <a:r>
              <a:rPr sz="2400" spc="-5" dirty="0">
                <a:latin typeface="Caladea"/>
                <a:cs typeface="Caladea"/>
              </a:rPr>
              <a:t>file contents </a:t>
            </a:r>
            <a:r>
              <a:rPr sz="2400" dirty="0">
                <a:latin typeface="Caladea"/>
                <a:cs typeface="Caladea"/>
              </a:rPr>
              <a:t>–  </a:t>
            </a:r>
            <a:r>
              <a:rPr sz="2400" spc="-5" dirty="0">
                <a:latin typeface="Caladea"/>
                <a:cs typeface="Caladea"/>
              </a:rPr>
              <a:t>Appending </a:t>
            </a:r>
            <a:r>
              <a:rPr sz="2400" dirty="0">
                <a:latin typeface="Caladea"/>
                <a:cs typeface="Caladea"/>
              </a:rPr>
              <a:t>an </a:t>
            </a:r>
            <a:r>
              <a:rPr sz="2400" spc="-10" dirty="0">
                <a:latin typeface="Caladea"/>
                <a:cs typeface="Caladea"/>
              </a:rPr>
              <a:t>existing </a:t>
            </a:r>
            <a:r>
              <a:rPr sz="2400" spc="-5" dirty="0">
                <a:latin typeface="Caladea"/>
                <a:cs typeface="Caladea"/>
              </a:rPr>
              <a:t>file- </a:t>
            </a:r>
            <a:r>
              <a:rPr sz="2400" spc="-10" dirty="0">
                <a:latin typeface="Caladea"/>
                <a:cs typeface="Caladea"/>
              </a:rPr>
              <a:t>File </a:t>
            </a:r>
            <a:r>
              <a:rPr sz="2400" spc="-5" dirty="0">
                <a:latin typeface="Caladea"/>
                <a:cs typeface="Caladea"/>
              </a:rPr>
              <a:t>permissions </a:t>
            </a:r>
            <a:r>
              <a:rPr sz="2400" dirty="0">
                <a:latin typeface="Caladea"/>
                <a:cs typeface="Caladea"/>
              </a:rPr>
              <a:t>and </a:t>
            </a:r>
            <a:r>
              <a:rPr sz="2400" spc="-5" dirty="0">
                <a:latin typeface="Caladea"/>
                <a:cs typeface="Caladea"/>
              </a:rPr>
              <a:t>rights-  changing permissions </a:t>
            </a:r>
            <a:r>
              <a:rPr sz="2400" dirty="0">
                <a:latin typeface="Caladea"/>
                <a:cs typeface="Caladea"/>
              </a:rPr>
              <a:t>and</a:t>
            </a:r>
            <a:r>
              <a:rPr sz="2400" spc="5" dirty="0">
                <a:latin typeface="Caladea"/>
                <a:cs typeface="Caladea"/>
              </a:rPr>
              <a:t> </a:t>
            </a:r>
            <a:r>
              <a:rPr sz="2400" spc="-5" dirty="0">
                <a:latin typeface="Caladea"/>
                <a:cs typeface="Caladea"/>
              </a:rPr>
              <a:t>rights.</a:t>
            </a:r>
            <a:endParaRPr sz="2400">
              <a:latin typeface="Caladea"/>
              <a:cs typeface="Calad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9072" y="188976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0"/>
            <a:ext cx="66624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0" spc="-270" dirty="0">
                <a:solidFill>
                  <a:srgbClr val="FF0000"/>
                </a:solidFill>
                <a:latin typeface="Arial"/>
                <a:cs typeface="Arial"/>
              </a:rPr>
              <a:t>Live </a:t>
            </a:r>
            <a:r>
              <a:rPr sz="4000" b="0" spc="-295" dirty="0">
                <a:solidFill>
                  <a:srgbClr val="FF0000"/>
                </a:solidFill>
                <a:latin typeface="Arial"/>
                <a:cs typeface="Arial"/>
              </a:rPr>
              <a:t>Example </a:t>
            </a:r>
            <a:r>
              <a:rPr sz="4000" b="0" spc="-6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4000" b="0" spc="-265" dirty="0">
                <a:solidFill>
                  <a:srgbClr val="FF0000"/>
                </a:solidFill>
                <a:latin typeface="Arial"/>
                <a:cs typeface="Arial"/>
              </a:rPr>
              <a:t>Using </a:t>
            </a:r>
            <a:r>
              <a:rPr sz="4000" b="0" spc="-250" dirty="0">
                <a:solidFill>
                  <a:srgbClr val="FF0000"/>
                </a:solidFill>
                <a:latin typeface="Arial"/>
                <a:cs typeface="Arial"/>
              </a:rPr>
              <a:t>Typedef </a:t>
            </a:r>
            <a:r>
              <a:rPr sz="4000" b="0" spc="-265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4000" b="0" spc="-204" dirty="0">
                <a:solidFill>
                  <a:srgbClr val="FF0000"/>
                </a:solidFill>
                <a:latin typeface="Arial"/>
                <a:cs typeface="Arial"/>
              </a:rPr>
              <a:t>Declaring</a:t>
            </a:r>
            <a:r>
              <a:rPr sz="4000" b="0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0" spc="-145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8933" y="1450035"/>
            <a:ext cx="2489200" cy="434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rlito"/>
                <a:cs typeface="Carlito"/>
              </a:rPr>
              <a:t>#include&lt;stdio.h&gt;</a:t>
            </a:r>
            <a:endParaRPr sz="2600">
              <a:latin typeface="Carlito"/>
              <a:cs typeface="Carlito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</a:pPr>
            <a:r>
              <a:rPr sz="2600" b="1" spc="-10" dirty="0">
                <a:latin typeface="Carlito"/>
                <a:cs typeface="Carlito"/>
              </a:rPr>
              <a:t>typedef </a:t>
            </a:r>
            <a:r>
              <a:rPr sz="2600" b="1" spc="-5" dirty="0">
                <a:latin typeface="Carlito"/>
                <a:cs typeface="Carlito"/>
              </a:rPr>
              <a:t>struct</a:t>
            </a:r>
            <a:r>
              <a:rPr sz="2600" b="1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b1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dirty="0">
                <a:latin typeface="Carlito"/>
                <a:cs typeface="Carlito"/>
              </a:rPr>
              <a:t>{</a:t>
            </a:r>
            <a:endParaRPr sz="2600">
              <a:latin typeface="Carlito"/>
              <a:cs typeface="Carlito"/>
            </a:endParaRPr>
          </a:p>
          <a:p>
            <a:pPr marL="86995">
              <a:lnSpc>
                <a:spcPct val="100000"/>
              </a:lnSpc>
              <a:spcBef>
                <a:spcPts val="75"/>
              </a:spcBef>
            </a:pPr>
            <a:r>
              <a:rPr sz="2600" b="1" spc="-5" dirty="0">
                <a:latin typeface="Carlito"/>
                <a:cs typeface="Carlito"/>
              </a:rPr>
              <a:t>char </a:t>
            </a:r>
            <a:r>
              <a:rPr sz="2600" spc="-5" dirty="0">
                <a:latin typeface="Carlito"/>
                <a:cs typeface="Carlito"/>
              </a:rPr>
              <a:t>bname[30];</a:t>
            </a:r>
            <a:endParaRPr sz="2600">
              <a:latin typeface="Carlito"/>
              <a:cs typeface="Carlito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</a:pPr>
            <a:r>
              <a:rPr sz="2600" b="1" spc="-15" dirty="0">
                <a:latin typeface="Carlito"/>
                <a:cs typeface="Carlito"/>
              </a:rPr>
              <a:t>int</a:t>
            </a:r>
            <a:r>
              <a:rPr sz="2600" b="1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ssn;</a:t>
            </a:r>
            <a:endParaRPr sz="2600">
              <a:latin typeface="Carlito"/>
              <a:cs typeface="Carlito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</a:pPr>
            <a:r>
              <a:rPr sz="2600" b="1" spc="-15" dirty="0">
                <a:latin typeface="Carlito"/>
                <a:cs typeface="Carlito"/>
              </a:rPr>
              <a:t>int</a:t>
            </a:r>
            <a:r>
              <a:rPr sz="2600" b="1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pages;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dirty="0">
                <a:latin typeface="Carlito"/>
                <a:cs typeface="Carlito"/>
              </a:rPr>
              <a:t>}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5" dirty="0">
                <a:latin typeface="Carlito"/>
                <a:cs typeface="Carlito"/>
              </a:rPr>
              <a:t>book;</a:t>
            </a:r>
            <a:endParaRPr sz="2600">
              <a:latin typeface="Carlito"/>
              <a:cs typeface="Carlito"/>
            </a:endParaRPr>
          </a:p>
          <a:p>
            <a:pPr marL="12700" marR="5080">
              <a:lnSpc>
                <a:spcPct val="70100"/>
              </a:lnSpc>
              <a:spcBef>
                <a:spcPts val="990"/>
              </a:spcBef>
            </a:pPr>
            <a:r>
              <a:rPr sz="2600" spc="-5" dirty="0">
                <a:latin typeface="Carlito"/>
                <a:cs typeface="Carlito"/>
              </a:rPr>
              <a:t>book </a:t>
            </a:r>
            <a:r>
              <a:rPr sz="2600" dirty="0">
                <a:latin typeface="Carlito"/>
                <a:cs typeface="Carlito"/>
              </a:rPr>
              <a:t>b1 = </a:t>
            </a:r>
            <a:r>
              <a:rPr sz="2600" spc="-10" dirty="0">
                <a:latin typeface="Carlito"/>
                <a:cs typeface="Carlito"/>
              </a:rPr>
              <a:t>{"Let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Us  </a:t>
            </a:r>
            <a:r>
              <a:rPr sz="2600" spc="-5" dirty="0">
                <a:latin typeface="Carlito"/>
                <a:cs typeface="Carlito"/>
              </a:rPr>
              <a:t>C",1000,90};</a:t>
            </a:r>
            <a:endParaRPr sz="2600">
              <a:latin typeface="Carlito"/>
              <a:cs typeface="Carlito"/>
            </a:endParaRPr>
          </a:p>
          <a:p>
            <a:pPr marL="86995">
              <a:lnSpc>
                <a:spcPct val="100000"/>
              </a:lnSpc>
              <a:spcBef>
                <a:spcPts val="75"/>
              </a:spcBef>
            </a:pPr>
            <a:r>
              <a:rPr sz="2600" b="1" spc="-15" dirty="0">
                <a:latin typeface="Carlito"/>
                <a:cs typeface="Carlito"/>
              </a:rPr>
              <a:t>int</a:t>
            </a:r>
            <a:r>
              <a:rPr sz="2600" b="1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main()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0975" y="1472287"/>
            <a:ext cx="4983480" cy="42221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Carlito"/>
                <a:cs typeface="Carlito"/>
              </a:rPr>
              <a:t>printf("\nName of Book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:s",b1.bname);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114599"/>
              </a:lnSpc>
              <a:spcBef>
                <a:spcPts val="15"/>
              </a:spcBef>
            </a:pPr>
            <a:r>
              <a:rPr sz="2400" spc="-5" dirty="0">
                <a:latin typeface="Carlito"/>
                <a:cs typeface="Carlito"/>
              </a:rPr>
              <a:t>printf("\nSSN of Book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%d",b1.ssn);  </a:t>
            </a:r>
            <a:r>
              <a:rPr sz="2400" spc="-10" dirty="0">
                <a:latin typeface="Carlito"/>
                <a:cs typeface="Carlito"/>
              </a:rPr>
              <a:t>printf("\nPages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Book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%d",b1.pages);  </a:t>
            </a:r>
            <a:r>
              <a:rPr sz="2400" b="1" spc="-10" dirty="0">
                <a:latin typeface="Carlito"/>
                <a:cs typeface="Carlito"/>
              </a:rPr>
              <a:t>return</a:t>
            </a:r>
            <a:r>
              <a:rPr sz="2400" spc="-10" dirty="0">
                <a:latin typeface="Carlito"/>
                <a:cs typeface="Carlito"/>
              </a:rPr>
              <a:t>(0);</a:t>
            </a:r>
            <a:endParaRPr sz="2400">
              <a:latin typeface="Carlito"/>
              <a:cs typeface="Carlito"/>
            </a:endParaRPr>
          </a:p>
          <a:p>
            <a:pPr marL="12700" marR="3856990">
              <a:lnSpc>
                <a:spcPct val="114599"/>
              </a:lnSpc>
              <a:spcBef>
                <a:spcPts val="15"/>
              </a:spcBef>
            </a:pPr>
            <a:r>
              <a:rPr sz="2400" dirty="0">
                <a:latin typeface="Carlito"/>
                <a:cs typeface="Carlito"/>
              </a:rPr>
              <a:t>} 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P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2400" spc="-165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80645" marR="1998345" indent="-68580">
              <a:lnSpc>
                <a:spcPts val="3310"/>
              </a:lnSpc>
              <a:spcBef>
                <a:spcPts val="170"/>
              </a:spcBef>
            </a:pPr>
            <a:r>
              <a:rPr sz="2400" dirty="0">
                <a:latin typeface="Carlito"/>
                <a:cs typeface="Carlito"/>
              </a:rPr>
              <a:t>Name </a:t>
            </a:r>
            <a:r>
              <a:rPr sz="2400" spc="-5" dirty="0">
                <a:latin typeface="Carlito"/>
                <a:cs typeface="Carlito"/>
              </a:rPr>
              <a:t>of Book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Let </a:t>
            </a:r>
            <a:r>
              <a:rPr sz="2400" dirty="0">
                <a:latin typeface="Carlito"/>
                <a:cs typeface="Carlito"/>
              </a:rPr>
              <a:t>Us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  </a:t>
            </a:r>
            <a:r>
              <a:rPr sz="2400" spc="-5" dirty="0">
                <a:latin typeface="Carlito"/>
                <a:cs typeface="Carlito"/>
              </a:rPr>
              <a:t>SSN of Book </a:t>
            </a:r>
            <a:r>
              <a:rPr sz="2400" dirty="0">
                <a:latin typeface="Carlito"/>
                <a:cs typeface="Carlito"/>
              </a:rPr>
              <a:t>: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1000</a:t>
            </a:r>
            <a:endParaRPr sz="2400">
              <a:latin typeface="Carlito"/>
              <a:cs typeface="Carlito"/>
            </a:endParaRPr>
          </a:p>
          <a:p>
            <a:pPr marL="80645">
              <a:lnSpc>
                <a:spcPct val="100000"/>
              </a:lnSpc>
              <a:spcBef>
                <a:spcPts val="244"/>
              </a:spcBef>
            </a:pPr>
            <a:r>
              <a:rPr sz="2400" spc="-20" dirty="0">
                <a:latin typeface="Carlito"/>
                <a:cs typeface="Carlito"/>
              </a:rPr>
              <a:t>Pages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Book </a:t>
            </a:r>
            <a:r>
              <a:rPr sz="2400" dirty="0">
                <a:latin typeface="Carlito"/>
                <a:cs typeface="Carlito"/>
              </a:rPr>
              <a:t>: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90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111" y="90932"/>
            <a:ext cx="10706100" cy="510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46164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46545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000" spc="-160" dirty="0">
                <a:solidFill>
                  <a:srgbClr val="FF0000"/>
                </a:solidFill>
                <a:latin typeface="Arial"/>
                <a:cs typeface="Arial"/>
              </a:rPr>
              <a:t>Pointer </a:t>
            </a:r>
            <a:r>
              <a:rPr sz="40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4000" spc="-145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4000" spc="-4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215" dirty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endParaRPr sz="4000">
              <a:latin typeface="Arial"/>
              <a:cs typeface="Arial"/>
            </a:endParaRPr>
          </a:p>
          <a:p>
            <a:pPr marL="241300" marR="5715" indent="-228600" algn="just">
              <a:lnSpc>
                <a:spcPts val="3020"/>
              </a:lnSpc>
              <a:spcBef>
                <a:spcPts val="28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Like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array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integers, </a:t>
            </a:r>
            <a:r>
              <a:rPr sz="2800" spc="-25" dirty="0">
                <a:latin typeface="Carlito"/>
                <a:cs typeface="Carlito"/>
              </a:rPr>
              <a:t>array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pointers </a:t>
            </a:r>
            <a:r>
              <a:rPr sz="2800" spc="-15" dirty="0">
                <a:latin typeface="Carlito"/>
                <a:cs typeface="Carlito"/>
              </a:rPr>
              <a:t>etc, we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25" dirty="0">
                <a:latin typeface="Carlito"/>
                <a:cs typeface="Carlito"/>
              </a:rPr>
              <a:t>have  array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structure </a:t>
            </a:r>
            <a:r>
              <a:rPr sz="2800" spc="-10" dirty="0">
                <a:latin typeface="Carlito"/>
                <a:cs typeface="Carlito"/>
              </a:rPr>
              <a:t>variables.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array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structure variables  </a:t>
            </a:r>
            <a:r>
              <a:rPr sz="2800" spc="-30" dirty="0">
                <a:latin typeface="Carlito"/>
                <a:cs typeface="Carlito"/>
              </a:rPr>
              <a:t>efficiently,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b="1" spc="-15" dirty="0">
                <a:latin typeface="Carlito"/>
                <a:cs typeface="Carlito"/>
              </a:rPr>
              <a:t>pointers </a:t>
            </a:r>
            <a:r>
              <a:rPr sz="2800" b="1" spc="-5" dirty="0">
                <a:latin typeface="Carlito"/>
                <a:cs typeface="Carlito"/>
              </a:rPr>
              <a:t>of </a:t>
            </a:r>
            <a:r>
              <a:rPr sz="2800" b="1" spc="-10" dirty="0">
                <a:latin typeface="Carlito"/>
                <a:cs typeface="Carlito"/>
              </a:rPr>
              <a:t>structure </a:t>
            </a:r>
            <a:r>
              <a:rPr sz="2800" b="1" spc="-5" dirty="0">
                <a:latin typeface="Carlito"/>
                <a:cs typeface="Carlito"/>
              </a:rPr>
              <a:t>type</a:t>
            </a:r>
            <a:r>
              <a:rPr sz="2800" spc="-5" dirty="0">
                <a:latin typeface="Carlito"/>
                <a:cs typeface="Carlito"/>
              </a:rPr>
              <a:t>. </a:t>
            </a: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pointer 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  </a:t>
            </a:r>
            <a:r>
              <a:rPr sz="2800" spc="-15" dirty="0">
                <a:latin typeface="Carlito"/>
                <a:cs typeface="Carlito"/>
              </a:rPr>
              <a:t>structure </a:t>
            </a:r>
            <a:r>
              <a:rPr sz="2800" spc="-10" dirty="0">
                <a:latin typeface="Carlito"/>
                <a:cs typeface="Carlito"/>
              </a:rPr>
              <a:t>variable, but it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mostly used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dealing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25" dirty="0">
                <a:latin typeface="Carlito"/>
                <a:cs typeface="Carlito"/>
              </a:rPr>
              <a:t>array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structure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variables.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300" y="583183"/>
            <a:ext cx="9772015" cy="556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930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202311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515620">
              <a:lnSpc>
                <a:spcPct val="100000"/>
              </a:lnSpc>
              <a:spcBef>
                <a:spcPts val="2065"/>
              </a:spcBef>
            </a:pPr>
            <a:r>
              <a:rPr sz="4000" spc="-300" dirty="0">
                <a:solidFill>
                  <a:srgbClr val="FF0000"/>
                </a:solidFill>
                <a:latin typeface="Arial"/>
                <a:cs typeface="Arial"/>
              </a:rPr>
              <a:t>Accessing </a:t>
            </a:r>
            <a:r>
              <a:rPr sz="4000" spc="-145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4000" spc="-185" dirty="0">
                <a:solidFill>
                  <a:srgbClr val="FF0000"/>
                </a:solidFill>
                <a:latin typeface="Arial"/>
                <a:cs typeface="Arial"/>
              </a:rPr>
              <a:t>Members </a:t>
            </a:r>
            <a:r>
              <a:rPr sz="4000" spc="-15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4000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160" dirty="0">
                <a:solidFill>
                  <a:srgbClr val="FF0000"/>
                </a:solidFill>
                <a:latin typeface="Arial"/>
                <a:cs typeface="Arial"/>
              </a:rPr>
              <a:t>Pointer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latin typeface="Carlito"/>
                <a:cs typeface="Carlito"/>
              </a:rPr>
              <a:t>#include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&lt;stdio.h&gt;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Carlito"/>
                <a:cs typeface="Carlito"/>
              </a:rPr>
              <a:t>struct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Book</a:t>
            </a:r>
            <a:endParaRPr sz="2000">
              <a:latin typeface="Carlito"/>
              <a:cs typeface="Carlito"/>
            </a:endParaRPr>
          </a:p>
          <a:p>
            <a:pPr marL="68580" marR="8037830" indent="-56515">
              <a:lnSpc>
                <a:spcPct val="111500"/>
              </a:lnSpc>
              <a:spcBef>
                <a:spcPts val="15"/>
              </a:spcBef>
            </a:pPr>
            <a:r>
              <a:rPr sz="2000" dirty="0">
                <a:latin typeface="Carlito"/>
                <a:cs typeface="Carlito"/>
              </a:rPr>
              <a:t>{ char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name[10]; 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5" dirty="0">
                <a:latin typeface="Carlito"/>
                <a:cs typeface="Carlito"/>
              </a:rPr>
              <a:t>price;</a:t>
            </a:r>
            <a:r>
              <a:rPr sz="2000" dirty="0">
                <a:latin typeface="Carlito"/>
                <a:cs typeface="Carlito"/>
              </a:rPr>
              <a:t> }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275"/>
              </a:spcBef>
            </a:pPr>
            <a:r>
              <a:rPr sz="2000" spc="-10" dirty="0">
                <a:latin typeface="Carlito"/>
                <a:cs typeface="Carlito"/>
              </a:rPr>
              <a:t>int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main()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68580" marR="5080" indent="-56515">
              <a:lnSpc>
                <a:spcPct val="1115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struct </a:t>
            </a:r>
            <a:r>
              <a:rPr sz="2000" dirty="0">
                <a:latin typeface="Carlito"/>
                <a:cs typeface="Carlito"/>
              </a:rPr>
              <a:t>Book a; //Single </a:t>
            </a:r>
            <a:r>
              <a:rPr sz="2000" spc="-5" dirty="0">
                <a:latin typeface="Carlito"/>
                <a:cs typeface="Carlito"/>
              </a:rPr>
              <a:t>structure variable struct </a:t>
            </a:r>
            <a:r>
              <a:rPr sz="2000" dirty="0">
                <a:latin typeface="Carlito"/>
                <a:cs typeface="Carlito"/>
              </a:rPr>
              <a:t>Book* </a:t>
            </a:r>
            <a:r>
              <a:rPr sz="2000" spc="-5" dirty="0">
                <a:latin typeface="Carlito"/>
                <a:cs typeface="Carlito"/>
              </a:rPr>
              <a:t>ptr; </a:t>
            </a:r>
            <a:r>
              <a:rPr sz="2000" spc="-10" dirty="0">
                <a:latin typeface="Carlito"/>
                <a:cs typeface="Carlito"/>
              </a:rPr>
              <a:t>//Pointer </a:t>
            </a:r>
            <a:r>
              <a:rPr sz="2000" spc="-5" dirty="0">
                <a:latin typeface="Carlito"/>
                <a:cs typeface="Carlito"/>
              </a:rPr>
              <a:t>of Structure </a:t>
            </a:r>
            <a:r>
              <a:rPr sz="2000" dirty="0">
                <a:latin typeface="Carlito"/>
                <a:cs typeface="Carlito"/>
              </a:rPr>
              <a:t>type </a:t>
            </a:r>
            <a:r>
              <a:rPr sz="2000" spc="-5" dirty="0">
                <a:latin typeface="Carlito"/>
                <a:cs typeface="Carlito"/>
              </a:rPr>
              <a:t>ptr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&amp;a;  struct </a:t>
            </a:r>
            <a:r>
              <a:rPr sz="2000" dirty="0">
                <a:latin typeface="Carlito"/>
                <a:cs typeface="Carlito"/>
              </a:rPr>
              <a:t>Book </a:t>
            </a:r>
            <a:r>
              <a:rPr sz="2000" spc="-5" dirty="0">
                <a:latin typeface="Carlito"/>
                <a:cs typeface="Carlito"/>
              </a:rPr>
              <a:t>b[10]; </a:t>
            </a:r>
            <a:r>
              <a:rPr sz="2000" spc="-20" dirty="0">
                <a:latin typeface="Carlito"/>
                <a:cs typeface="Carlito"/>
              </a:rPr>
              <a:t>//Array </a:t>
            </a:r>
            <a:r>
              <a:rPr sz="2000" spc="-5" dirty="0">
                <a:latin typeface="Carlito"/>
                <a:cs typeface="Carlito"/>
              </a:rPr>
              <a:t>of structure variables struct </a:t>
            </a:r>
            <a:r>
              <a:rPr sz="2000" dirty="0">
                <a:latin typeface="Carlito"/>
                <a:cs typeface="Carlito"/>
              </a:rPr>
              <a:t>Book* </a:t>
            </a:r>
            <a:r>
              <a:rPr sz="2000" spc="-5" dirty="0">
                <a:latin typeface="Carlito"/>
                <a:cs typeface="Carlito"/>
              </a:rPr>
              <a:t>p; </a:t>
            </a:r>
            <a:r>
              <a:rPr sz="2000" spc="-10" dirty="0">
                <a:latin typeface="Carlito"/>
                <a:cs typeface="Carlito"/>
              </a:rPr>
              <a:t>//Pointer </a:t>
            </a:r>
            <a:r>
              <a:rPr sz="2000" spc="-5" dirty="0">
                <a:latin typeface="Carlito"/>
                <a:cs typeface="Carlito"/>
              </a:rPr>
              <a:t>of Structure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Carlito"/>
                <a:cs typeface="Carlito"/>
              </a:rPr>
              <a:t>p =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&amp;b;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280"/>
              </a:spcBef>
            </a:pPr>
            <a:r>
              <a:rPr sz="2000" spc="-10" dirty="0">
                <a:latin typeface="Carlito"/>
                <a:cs typeface="Carlito"/>
              </a:rPr>
              <a:t>return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0;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90932"/>
            <a:ext cx="11216005" cy="504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38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62420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62738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rlito"/>
              <a:cs typeface="Carlito"/>
            </a:endParaRP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sz="4000" spc="-300" dirty="0">
                <a:latin typeface="Arial"/>
                <a:cs typeface="Arial"/>
              </a:rPr>
              <a:t>Accessing </a:t>
            </a:r>
            <a:r>
              <a:rPr sz="4000" spc="-145" dirty="0">
                <a:latin typeface="Arial"/>
                <a:cs typeface="Arial"/>
              </a:rPr>
              <a:t>Structure </a:t>
            </a:r>
            <a:r>
              <a:rPr sz="4000" spc="-185" dirty="0">
                <a:latin typeface="Arial"/>
                <a:cs typeface="Arial"/>
              </a:rPr>
              <a:t>Members </a:t>
            </a:r>
            <a:r>
              <a:rPr sz="4000" spc="-15" dirty="0">
                <a:latin typeface="Arial"/>
                <a:cs typeface="Arial"/>
              </a:rPr>
              <a:t>with</a:t>
            </a:r>
            <a:r>
              <a:rPr sz="4000" spc="-235" dirty="0">
                <a:latin typeface="Arial"/>
                <a:cs typeface="Arial"/>
              </a:rPr>
              <a:t> </a:t>
            </a:r>
            <a:r>
              <a:rPr sz="4000" spc="-160" dirty="0">
                <a:latin typeface="Arial"/>
                <a:cs typeface="Arial"/>
              </a:rPr>
              <a:t>Pointer</a:t>
            </a:r>
            <a:endParaRPr sz="40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25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spc="-10" dirty="0">
                <a:latin typeface="Carlito"/>
                <a:cs typeface="Carlito"/>
              </a:rPr>
              <a:t>members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structure </a:t>
            </a:r>
            <a:r>
              <a:rPr sz="2800" spc="-5" dirty="0">
                <a:latin typeface="Carlito"/>
                <a:cs typeface="Carlito"/>
              </a:rPr>
              <a:t>using the </a:t>
            </a:r>
            <a:r>
              <a:rPr sz="2800" spc="-10" dirty="0">
                <a:latin typeface="Carlito"/>
                <a:cs typeface="Carlito"/>
              </a:rPr>
              <a:t>structure variable,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dot </a:t>
            </a:r>
            <a:r>
              <a:rPr sz="2800" spc="-5" dirty="0">
                <a:latin typeface="Carlito"/>
                <a:cs typeface="Carlito"/>
              </a:rPr>
              <a:t>.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operator.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But when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pointer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structure </a:t>
            </a:r>
            <a:r>
              <a:rPr sz="2800" spc="-5" dirty="0">
                <a:latin typeface="Carlito"/>
                <a:cs typeface="Carlito"/>
              </a:rPr>
              <a:t>type,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15" dirty="0">
                <a:latin typeface="Carlito"/>
                <a:cs typeface="Carlito"/>
              </a:rPr>
              <a:t>arrow </a:t>
            </a:r>
            <a:r>
              <a:rPr sz="2800" dirty="0">
                <a:latin typeface="Carlito"/>
                <a:cs typeface="Carlito"/>
              </a:rPr>
              <a:t>-&gt;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access  </a:t>
            </a:r>
            <a:r>
              <a:rPr sz="2800" spc="-15" dirty="0">
                <a:latin typeface="Carlito"/>
                <a:cs typeface="Carlito"/>
              </a:rPr>
              <a:t>structure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members.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8489" y="1575561"/>
            <a:ext cx="9178925" cy="484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FF0000"/>
                </a:solidFill>
                <a:latin typeface="Arial"/>
                <a:cs typeface="Arial"/>
              </a:rPr>
              <a:t>Accessing </a:t>
            </a:r>
            <a:r>
              <a:rPr sz="4000" spc="-145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4000" spc="-185" dirty="0">
                <a:solidFill>
                  <a:srgbClr val="FF0000"/>
                </a:solidFill>
                <a:latin typeface="Arial"/>
                <a:cs typeface="Arial"/>
              </a:rPr>
              <a:t>Members </a:t>
            </a:r>
            <a:r>
              <a:rPr sz="4000" spc="-15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4000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160" dirty="0">
                <a:solidFill>
                  <a:srgbClr val="FF0000"/>
                </a:solidFill>
                <a:latin typeface="Arial"/>
                <a:cs typeface="Arial"/>
              </a:rPr>
              <a:t>Pointer</a:t>
            </a:r>
            <a:endParaRPr sz="4000">
              <a:latin typeface="Arial"/>
              <a:cs typeface="Arial"/>
            </a:endParaRPr>
          </a:p>
          <a:p>
            <a:pPr marL="55244" marR="7485380" indent="-43180">
              <a:lnSpc>
                <a:spcPct val="125400"/>
              </a:lnSpc>
              <a:spcBef>
                <a:spcPts val="1535"/>
              </a:spcBef>
            </a:pPr>
            <a:r>
              <a:rPr sz="1500" spc="-5" dirty="0">
                <a:latin typeface="Carlito"/>
                <a:cs typeface="Carlito"/>
              </a:rPr>
              <a:t>#include &lt;stdio.h&gt;  struct my_structure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{  char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name[20];</a:t>
            </a:r>
            <a:endParaRPr sz="1500">
              <a:latin typeface="Carlito"/>
              <a:cs typeface="Carlito"/>
            </a:endParaRPr>
          </a:p>
          <a:p>
            <a:pPr marL="12700" marR="8199120" indent="42545">
              <a:lnSpc>
                <a:spcPct val="125299"/>
              </a:lnSpc>
              <a:spcBef>
                <a:spcPts val="10"/>
              </a:spcBef>
            </a:pPr>
            <a:r>
              <a:rPr sz="1500" dirty="0">
                <a:latin typeface="Carlito"/>
                <a:cs typeface="Carlito"/>
              </a:rPr>
              <a:t>int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number;  int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rank;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spc="-5" dirty="0">
                <a:latin typeface="Carlito"/>
                <a:cs typeface="Carlito"/>
              </a:rPr>
              <a:t>};</a:t>
            </a:r>
            <a:endParaRPr sz="1500">
              <a:latin typeface="Carlito"/>
              <a:cs typeface="Carlito"/>
            </a:endParaRPr>
          </a:p>
          <a:p>
            <a:pPr marL="55244">
              <a:lnSpc>
                <a:spcPct val="100000"/>
              </a:lnSpc>
              <a:spcBef>
                <a:spcPts val="465"/>
              </a:spcBef>
            </a:pPr>
            <a:r>
              <a:rPr sz="1500" spc="-5" dirty="0">
                <a:latin typeface="Carlito"/>
                <a:cs typeface="Carlito"/>
              </a:rPr>
              <a:t>int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main()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12700" marR="1710689" indent="42545">
              <a:lnSpc>
                <a:spcPts val="2270"/>
              </a:lnSpc>
              <a:spcBef>
                <a:spcPts val="140"/>
              </a:spcBef>
            </a:pPr>
            <a:r>
              <a:rPr sz="1500" spc="-5" dirty="0">
                <a:latin typeface="Carlito"/>
                <a:cs typeface="Carlito"/>
              </a:rPr>
              <a:t>struct my_structure variable </a:t>
            </a:r>
            <a:r>
              <a:rPr sz="1500" dirty="0">
                <a:latin typeface="Carlito"/>
                <a:cs typeface="Carlito"/>
              </a:rPr>
              <a:t>= </a:t>
            </a:r>
            <a:r>
              <a:rPr sz="1500" spc="-15" dirty="0">
                <a:latin typeface="Carlito"/>
                <a:cs typeface="Carlito"/>
              </a:rPr>
              <a:t>{"StudyTonight", </a:t>
            </a:r>
            <a:r>
              <a:rPr sz="1500" spc="-5" dirty="0">
                <a:latin typeface="Carlito"/>
                <a:cs typeface="Carlito"/>
              </a:rPr>
              <a:t>35, 1}; struct my_structure *ptr; ptr </a:t>
            </a:r>
            <a:r>
              <a:rPr sz="1500" dirty="0">
                <a:latin typeface="Carlito"/>
                <a:cs typeface="Carlito"/>
              </a:rPr>
              <a:t>= </a:t>
            </a:r>
            <a:r>
              <a:rPr sz="1500" spc="-5" dirty="0">
                <a:latin typeface="Carlito"/>
                <a:cs typeface="Carlito"/>
              </a:rPr>
              <a:t>&amp;variable;  printf("NAME: </a:t>
            </a:r>
            <a:r>
              <a:rPr sz="1500" dirty="0">
                <a:latin typeface="Carlito"/>
                <a:cs typeface="Carlito"/>
              </a:rPr>
              <a:t>%s\n",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ptr-&gt;name);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-5" dirty="0">
                <a:latin typeface="Carlito"/>
                <a:cs typeface="Carlito"/>
              </a:rPr>
              <a:t>printf("NUMBER: </a:t>
            </a:r>
            <a:r>
              <a:rPr sz="1500" dirty="0">
                <a:latin typeface="Carlito"/>
                <a:cs typeface="Carlito"/>
              </a:rPr>
              <a:t>%d\n",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ptr-&gt;number);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-5" dirty="0">
                <a:latin typeface="Carlito"/>
                <a:cs typeface="Carlito"/>
              </a:rPr>
              <a:t>printf("RANK: %d",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ptr-&gt;rank);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spc="-10" dirty="0">
                <a:latin typeface="Carlito"/>
                <a:cs typeface="Carlito"/>
              </a:rPr>
              <a:t>return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0;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7750" y="583183"/>
            <a:ext cx="10183495" cy="427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887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122680" algn="ctr">
              <a:lnSpc>
                <a:spcPts val="22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762000" algn="ctr">
              <a:lnSpc>
                <a:spcPts val="4600"/>
              </a:lnSpc>
            </a:pPr>
            <a:r>
              <a:rPr sz="4400" spc="-125" dirty="0">
                <a:solidFill>
                  <a:srgbClr val="FF0000"/>
                </a:solidFill>
                <a:latin typeface="Arial"/>
                <a:cs typeface="Arial"/>
              </a:rPr>
              <a:t>Bit</a:t>
            </a:r>
            <a:r>
              <a:rPr sz="4400" spc="-2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spc="-110" dirty="0">
                <a:solidFill>
                  <a:srgbClr val="FF0000"/>
                </a:solidFill>
                <a:latin typeface="Arial"/>
                <a:cs typeface="Arial"/>
              </a:rPr>
              <a:t>Manipulation</a:t>
            </a:r>
            <a:endParaRPr sz="4400">
              <a:latin typeface="Arial"/>
              <a:cs typeface="Arial"/>
            </a:endParaRPr>
          </a:p>
          <a:p>
            <a:pPr marL="241300" marR="5080" indent="-229235" algn="just">
              <a:lnSpc>
                <a:spcPts val="2590"/>
              </a:lnSpc>
              <a:spcBef>
                <a:spcPts val="14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Suppose </a:t>
            </a:r>
            <a:r>
              <a:rPr sz="2400" spc="-15" dirty="0">
                <a:latin typeface="Carlito"/>
                <a:cs typeface="Carlito"/>
              </a:rPr>
              <a:t>we want to </a:t>
            </a:r>
            <a:r>
              <a:rPr sz="2400" spc="-20" dirty="0">
                <a:latin typeface="Carlito"/>
                <a:cs typeface="Carlito"/>
              </a:rPr>
              <a:t>store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gender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person </a:t>
            </a:r>
            <a:r>
              <a:rPr sz="2400" dirty="0">
                <a:latin typeface="Carlito"/>
                <a:cs typeface="Carlito"/>
              </a:rPr>
              <a:t>, then </a:t>
            </a:r>
            <a:r>
              <a:rPr sz="2400" spc="-10" dirty="0">
                <a:latin typeface="Carlito"/>
                <a:cs typeface="Carlito"/>
              </a:rPr>
              <a:t>instead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wasting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complete byte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manipulate single bit. </a:t>
            </a:r>
            <a:r>
              <a:rPr sz="2400" spc="-50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consider Single bit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5" dirty="0">
                <a:latin typeface="Carlito"/>
                <a:cs typeface="Carlito"/>
              </a:rPr>
              <a:t>flag.  </a:t>
            </a:r>
            <a:r>
              <a:rPr sz="2400" dirty="0">
                <a:latin typeface="Carlito"/>
                <a:cs typeface="Carlito"/>
              </a:rPr>
              <a:t>Gender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Person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20" dirty="0">
                <a:latin typeface="Carlito"/>
                <a:cs typeface="Carlito"/>
              </a:rPr>
              <a:t>stored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dirty="0">
                <a:latin typeface="Carlito"/>
                <a:cs typeface="Carlito"/>
              </a:rPr>
              <a:t>[M/F] 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10" dirty="0">
                <a:latin typeface="Carlito"/>
                <a:cs typeface="Carlito"/>
              </a:rPr>
              <a:t>Setting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flag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bit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dirty="0">
                <a:latin typeface="Carlito"/>
                <a:cs typeface="Carlito"/>
              </a:rPr>
              <a:t>1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set </a:t>
            </a:r>
            <a:r>
              <a:rPr sz="2400" dirty="0">
                <a:latin typeface="Carlito"/>
                <a:cs typeface="Carlito"/>
              </a:rPr>
              <a:t>Gender as </a:t>
            </a:r>
            <a:r>
              <a:rPr sz="2400" b="1" spc="-5" dirty="0">
                <a:latin typeface="Carlito"/>
                <a:cs typeface="Carlito"/>
              </a:rPr>
              <a:t>“Male”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“</a:t>
            </a:r>
            <a:r>
              <a:rPr sz="2400" b="1" spc="-5" dirty="0">
                <a:latin typeface="Carlito"/>
                <a:cs typeface="Carlito"/>
              </a:rPr>
              <a:t>Female</a:t>
            </a:r>
            <a:r>
              <a:rPr sz="2400" spc="-5" dirty="0">
                <a:latin typeface="Carlito"/>
                <a:cs typeface="Carlito"/>
              </a:rPr>
              <a:t>” </a:t>
            </a:r>
            <a:r>
              <a:rPr sz="2400" spc="-10" dirty="0">
                <a:latin typeface="Carlito"/>
                <a:cs typeface="Carlito"/>
              </a:rPr>
              <a:t>by setting </a:t>
            </a:r>
            <a:r>
              <a:rPr sz="2400" spc="-5" dirty="0">
                <a:latin typeface="Carlito"/>
                <a:cs typeface="Carlito"/>
              </a:rPr>
              <a:t>bit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  <a:tab pos="609600" algn="l"/>
              </a:tabLst>
            </a:pPr>
            <a:r>
              <a:rPr sz="2400" dirty="0">
                <a:latin typeface="Carlito"/>
                <a:cs typeface="Carlito"/>
              </a:rPr>
              <a:t>1.	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pack </a:t>
            </a:r>
            <a:r>
              <a:rPr sz="2400" b="1" spc="-15" dirty="0">
                <a:latin typeface="Carlito"/>
                <a:cs typeface="Carlito"/>
              </a:rPr>
              <a:t>Several data </a:t>
            </a:r>
            <a:r>
              <a:rPr sz="2400" b="1" dirty="0">
                <a:latin typeface="Carlito"/>
                <a:cs typeface="Carlito"/>
              </a:rPr>
              <a:t>objects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20" dirty="0">
                <a:latin typeface="Carlito"/>
                <a:cs typeface="Carlito"/>
              </a:rPr>
              <a:t>word </a:t>
            </a:r>
            <a:r>
              <a:rPr sz="2400" dirty="0">
                <a:latin typeface="Carlito"/>
                <a:cs typeface="Carlito"/>
              </a:rPr>
              <a:t>, Bits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used.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2. </a:t>
            </a:r>
            <a:r>
              <a:rPr sz="2400" spc="-5" dirty="0">
                <a:latin typeface="Carlito"/>
                <a:cs typeface="Carlito"/>
              </a:rPr>
              <a:t>Flags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used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order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store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Boolean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b="1" dirty="0">
                <a:latin typeface="Carlito"/>
                <a:cs typeface="Carlito"/>
              </a:rPr>
              <a:t>( T / F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)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3. A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define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structure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packed </a:t>
            </a:r>
            <a:r>
              <a:rPr sz="2400" spc="-10" dirty="0">
                <a:latin typeface="Carlito"/>
                <a:cs typeface="Carlito"/>
              </a:rPr>
              <a:t>information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known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spc="-5" dirty="0">
                <a:latin typeface="Carlito"/>
                <a:cs typeface="Carlito"/>
              </a:rPr>
              <a:t>bit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fields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117" y="90932"/>
            <a:ext cx="8887460" cy="620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626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309245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09626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000" spc="-320" dirty="0">
                <a:solidFill>
                  <a:srgbClr val="FF0000"/>
                </a:solidFill>
                <a:latin typeface="Arial"/>
                <a:cs typeface="Arial"/>
              </a:rPr>
              <a:t>Syntax </a:t>
            </a:r>
            <a:r>
              <a:rPr sz="4000" spc="-6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4000" spc="-114" dirty="0">
                <a:solidFill>
                  <a:srgbClr val="FF0000"/>
                </a:solidFill>
                <a:latin typeface="Arial"/>
                <a:cs typeface="Arial"/>
              </a:rPr>
              <a:t>Bit</a:t>
            </a:r>
            <a:r>
              <a:rPr sz="4000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105" dirty="0">
                <a:solidFill>
                  <a:srgbClr val="FF0000"/>
                </a:solidFill>
                <a:latin typeface="Arial"/>
                <a:cs typeface="Arial"/>
              </a:rPr>
              <a:t>Manipulation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800" b="1" spc="-10" dirty="0">
                <a:latin typeface="Carlito"/>
                <a:cs typeface="Carlito"/>
              </a:rPr>
              <a:t>struct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databits</a:t>
            </a:r>
            <a:endParaRPr sz="28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  <a:p>
            <a:pPr marL="12700" marR="7487284" algn="just">
              <a:lnSpc>
                <a:spcPct val="109700"/>
              </a:lnSpc>
              <a:spcBef>
                <a:spcPts val="10"/>
              </a:spcBef>
            </a:pPr>
            <a:r>
              <a:rPr sz="2800" b="1" spc="-15" dirty="0">
                <a:latin typeface="Carlito"/>
                <a:cs typeface="Carlito"/>
              </a:rPr>
              <a:t>int </a:t>
            </a:r>
            <a:r>
              <a:rPr sz="2800" spc="-5" dirty="0">
                <a:latin typeface="Carlito"/>
                <a:cs typeface="Carlito"/>
              </a:rPr>
              <a:t>b1 :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1;  </a:t>
            </a:r>
            <a:r>
              <a:rPr sz="2800" b="1" spc="-15" dirty="0">
                <a:latin typeface="Carlito"/>
                <a:cs typeface="Carlito"/>
              </a:rPr>
              <a:t>int </a:t>
            </a:r>
            <a:r>
              <a:rPr sz="2800" spc="-5" dirty="0">
                <a:latin typeface="Carlito"/>
                <a:cs typeface="Carlito"/>
              </a:rPr>
              <a:t>b2 :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1;  </a:t>
            </a:r>
            <a:r>
              <a:rPr sz="2800" b="1" spc="-15" dirty="0">
                <a:latin typeface="Carlito"/>
                <a:cs typeface="Carlito"/>
              </a:rPr>
              <a:t>int </a:t>
            </a:r>
            <a:r>
              <a:rPr sz="2800" spc="-5" dirty="0">
                <a:latin typeface="Carlito"/>
                <a:cs typeface="Carlito"/>
              </a:rPr>
              <a:t>b3 :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1;  </a:t>
            </a:r>
            <a:r>
              <a:rPr sz="2800" b="1" spc="-15" dirty="0">
                <a:latin typeface="Carlito"/>
                <a:cs typeface="Carlito"/>
              </a:rPr>
              <a:t>int </a:t>
            </a:r>
            <a:r>
              <a:rPr sz="2800" spc="-5" dirty="0">
                <a:latin typeface="Carlito"/>
                <a:cs typeface="Carlito"/>
              </a:rPr>
              <a:t>b4 :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4;  </a:t>
            </a:r>
            <a:r>
              <a:rPr sz="2800" b="1" spc="-15" dirty="0">
                <a:latin typeface="Carlito"/>
                <a:cs typeface="Carlito"/>
              </a:rPr>
              <a:t>int </a:t>
            </a:r>
            <a:r>
              <a:rPr sz="2800" spc="-5" dirty="0">
                <a:latin typeface="Carlito"/>
                <a:cs typeface="Carlito"/>
              </a:rPr>
              <a:t>b5 :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9;</a:t>
            </a:r>
            <a:endParaRPr sz="2800">
              <a:latin typeface="Carlito"/>
              <a:cs typeface="Carlito"/>
            </a:endParaRPr>
          </a:p>
          <a:p>
            <a:pPr marL="93345">
              <a:lnSpc>
                <a:spcPct val="100000"/>
              </a:lnSpc>
              <a:spcBef>
                <a:spcPts val="325"/>
              </a:spcBef>
            </a:pPr>
            <a:r>
              <a:rPr sz="2800" spc="-15" dirty="0">
                <a:latin typeface="Carlito"/>
                <a:cs typeface="Carlito"/>
              </a:rPr>
              <a:t>}data1;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700" y="90932"/>
            <a:ext cx="11266805" cy="588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5519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98171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985519" algn="ctr">
              <a:lnSpc>
                <a:spcPts val="2875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376555">
              <a:lnSpc>
                <a:spcPts val="4795"/>
              </a:lnSpc>
            </a:pPr>
            <a:r>
              <a:rPr sz="4000" spc="-200" dirty="0">
                <a:solidFill>
                  <a:srgbClr val="FF0000"/>
                </a:solidFill>
                <a:latin typeface="Arial"/>
                <a:cs typeface="Arial"/>
              </a:rPr>
              <a:t>Explanation</a:t>
            </a:r>
            <a:r>
              <a:rPr sz="4000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6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  <a:p>
            <a:pPr marL="240665" marR="5080" indent="-228600">
              <a:lnSpc>
                <a:spcPts val="3030"/>
              </a:lnSpc>
              <a:spcBef>
                <a:spcPts val="325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above </a:t>
            </a:r>
            <a:r>
              <a:rPr sz="2800" spc="-20" dirty="0">
                <a:latin typeface="Carlito"/>
                <a:cs typeface="Carlito"/>
              </a:rPr>
              <a:t>example,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say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have</a:t>
            </a:r>
            <a:r>
              <a:rPr sz="2800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allocated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specific number of  bits </a:t>
            </a:r>
            <a:r>
              <a:rPr sz="2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to 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each structure</a:t>
            </a:r>
            <a:r>
              <a:rPr sz="2800" b="1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member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0665" marR="15113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Integer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5" dirty="0">
                <a:latin typeface="Carlito"/>
                <a:cs typeface="Carlito"/>
              </a:rPr>
              <a:t>store </a:t>
            </a:r>
            <a:r>
              <a:rPr sz="2800" spc="-5" dirty="0">
                <a:latin typeface="Carlito"/>
                <a:cs typeface="Carlito"/>
              </a:rPr>
              <a:t>2 </a:t>
            </a:r>
            <a:r>
              <a:rPr sz="2800" spc="-10" dirty="0">
                <a:latin typeface="Carlito"/>
                <a:cs typeface="Carlito"/>
              </a:rPr>
              <a:t>bytes </a:t>
            </a:r>
            <a:r>
              <a:rPr sz="2800" spc="-5" dirty="0">
                <a:latin typeface="Carlito"/>
                <a:cs typeface="Carlito"/>
              </a:rPr>
              <a:t>(*) , so 2 </a:t>
            </a:r>
            <a:r>
              <a:rPr sz="2800" spc="-10" dirty="0">
                <a:latin typeface="Carlito"/>
                <a:cs typeface="Carlito"/>
              </a:rPr>
              <a:t>bytes </a:t>
            </a:r>
            <a:r>
              <a:rPr sz="2800" spc="-15" dirty="0">
                <a:latin typeface="Carlito"/>
                <a:cs typeface="Carlito"/>
              </a:rPr>
              <a:t>are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manipulated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in bits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and 1 </a:t>
            </a:r>
            <a:r>
              <a:rPr sz="2800" spc="-10" dirty="0">
                <a:latin typeface="Carlito"/>
                <a:cs typeface="Carlito"/>
              </a:rPr>
              <a:t>bit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10" dirty="0">
                <a:latin typeface="Carlito"/>
                <a:cs typeface="Carlito"/>
              </a:rPr>
              <a:t>reserved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b1. </a:t>
            </a:r>
            <a:r>
              <a:rPr sz="2800" spc="-10" dirty="0">
                <a:latin typeface="Carlito"/>
                <a:cs typeface="Carlito"/>
              </a:rPr>
              <a:t>Similarly b2,b3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15" dirty="0">
                <a:latin typeface="Carlito"/>
                <a:cs typeface="Carlito"/>
              </a:rPr>
              <a:t>get </a:t>
            </a:r>
            <a:r>
              <a:rPr sz="2800" spc="-10" dirty="0">
                <a:latin typeface="Carlito"/>
                <a:cs typeface="Carlito"/>
              </a:rPr>
              <a:t>single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bit.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240665" marR="71247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Similarly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15" dirty="0">
                <a:latin typeface="Carlito"/>
                <a:cs typeface="Carlito"/>
              </a:rPr>
              <a:t>structure efficiently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store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boolean </a:t>
            </a:r>
            <a:r>
              <a:rPr sz="2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values </a:t>
            </a:r>
            <a:r>
              <a:rPr sz="2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or smaller  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values</a:t>
            </a: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requires little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membory.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3738" y="1540256"/>
            <a:ext cx="7741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0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4400" spc="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4400" spc="-385" dirty="0">
                <a:solidFill>
                  <a:srgbClr val="FF0000"/>
                </a:solidFill>
                <a:latin typeface="Arial"/>
                <a:cs typeface="Arial"/>
              </a:rPr>
              <a:t>access </a:t>
            </a:r>
            <a:r>
              <a:rPr sz="4400" spc="-7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4400" spc="-150" dirty="0">
                <a:solidFill>
                  <a:srgbClr val="FF0000"/>
                </a:solidFill>
                <a:latin typeface="Arial"/>
                <a:cs typeface="Arial"/>
              </a:rPr>
              <a:t>Individual </a:t>
            </a:r>
            <a:r>
              <a:rPr sz="4400" spc="-220" dirty="0">
                <a:solidFill>
                  <a:srgbClr val="FF0000"/>
                </a:solidFill>
                <a:latin typeface="Arial"/>
                <a:cs typeface="Arial"/>
              </a:rPr>
              <a:t>Bits</a:t>
            </a:r>
            <a:r>
              <a:rPr sz="4400" spc="-5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spc="-409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9561" y="2831363"/>
            <a:ext cx="1528445" cy="2366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data1.b1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data1.b2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data1.b3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data1.b4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data1.b5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5472" y="583183"/>
            <a:ext cx="8940800" cy="5933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642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4960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4000" spc="-229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4000" spc="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4000" spc="-110" dirty="0">
                <a:solidFill>
                  <a:srgbClr val="FF0000"/>
                </a:solidFill>
                <a:latin typeface="Arial"/>
                <a:cs typeface="Arial"/>
              </a:rPr>
              <a:t>initialize </a:t>
            </a:r>
            <a:r>
              <a:rPr sz="4000" spc="-145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4000" spc="-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37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sz="2000" b="1" spc="-5" dirty="0">
                <a:latin typeface="Carlito"/>
                <a:cs typeface="Carlito"/>
              </a:rPr>
              <a:t>struct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databits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Carlito"/>
                <a:cs typeface="Carlito"/>
              </a:rPr>
              <a:t>-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-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arlito"/>
                <a:cs typeface="Carlito"/>
              </a:rPr>
              <a:t>- -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-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10" dirty="0">
                <a:latin typeface="Carlito"/>
                <a:cs typeface="Carlito"/>
              </a:rPr>
              <a:t>}data1 </a:t>
            </a:r>
            <a:r>
              <a:rPr sz="2000" dirty="0">
                <a:latin typeface="Carlito"/>
                <a:cs typeface="Carlito"/>
              </a:rPr>
              <a:t>= { </a:t>
            </a:r>
            <a:r>
              <a:rPr sz="2000" spc="-5" dirty="0">
                <a:latin typeface="Carlito"/>
                <a:cs typeface="Carlito"/>
              </a:rPr>
              <a:t>1,1,0,10,234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};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Initialized Result</a:t>
            </a:r>
            <a:r>
              <a:rPr sz="2000" b="1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rlito"/>
                <a:cs typeface="Carlito"/>
              </a:rPr>
              <a:t>–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data1.b1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latin typeface="Carlito"/>
                <a:cs typeface="Carlito"/>
              </a:rPr>
              <a:t>data1.b2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10" dirty="0">
                <a:latin typeface="Carlito"/>
                <a:cs typeface="Carlito"/>
              </a:rPr>
              <a:t>data1.b3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10" dirty="0">
                <a:latin typeface="Carlito"/>
                <a:cs typeface="Carlito"/>
              </a:rPr>
              <a:t>data1.b4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10</a:t>
            </a:r>
            <a:endParaRPr sz="20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290"/>
              </a:spcBef>
            </a:pPr>
            <a:r>
              <a:rPr sz="2000" spc="-10" dirty="0">
                <a:latin typeface="Carlito"/>
                <a:cs typeface="Carlito"/>
              </a:rPr>
              <a:t>data1.b5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234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6346" y="3333750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544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7102" y="1924634"/>
            <a:ext cx="8109584" cy="3469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95"/>
              </a:spcBef>
            </a:pPr>
            <a:r>
              <a:rPr sz="4000" b="1" spc="-70" dirty="0">
                <a:latin typeface="Caladea"/>
                <a:cs typeface="Caladea"/>
              </a:rPr>
              <a:t>INTRODUCTION </a:t>
            </a:r>
            <a:r>
              <a:rPr sz="4000" b="1" spc="-40" dirty="0">
                <a:latin typeface="Caladea"/>
                <a:cs typeface="Caladea"/>
              </a:rPr>
              <a:t>TO</a:t>
            </a:r>
            <a:r>
              <a:rPr sz="4000" b="1" spc="-475" dirty="0">
                <a:latin typeface="Caladea"/>
                <a:cs typeface="Caladea"/>
              </a:rPr>
              <a:t> </a:t>
            </a:r>
            <a:r>
              <a:rPr sz="4000" b="1" spc="-145" dirty="0">
                <a:latin typeface="Caladea"/>
                <a:cs typeface="Caladea"/>
              </a:rPr>
              <a:t>STRUCTURE</a:t>
            </a:r>
            <a:endParaRPr sz="4000">
              <a:latin typeface="Caladea"/>
              <a:cs typeface="Caladea"/>
            </a:endParaRPr>
          </a:p>
          <a:p>
            <a:pPr marL="355600" indent="-343535" algn="just">
              <a:lnSpc>
                <a:spcPct val="100000"/>
              </a:lnSpc>
              <a:spcBef>
                <a:spcPts val="2575"/>
              </a:spcBef>
              <a:buChar char="•"/>
              <a:tabLst>
                <a:tab pos="356235" algn="l"/>
              </a:tabLst>
            </a:pPr>
            <a:r>
              <a:rPr sz="3200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</a:t>
            </a:r>
            <a:r>
              <a:rPr sz="3200" spc="-11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0" dirty="0">
                <a:latin typeface="Arial"/>
                <a:cs typeface="Arial"/>
              </a:rPr>
              <a:t>How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80" dirty="0">
                <a:latin typeface="Arial"/>
                <a:cs typeface="Arial"/>
              </a:rPr>
              <a:t>group </a:t>
            </a:r>
            <a:r>
              <a:rPr sz="2800" spc="-60" dirty="0">
                <a:latin typeface="Arial"/>
                <a:cs typeface="Arial"/>
              </a:rPr>
              <a:t>together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65" dirty="0">
                <a:latin typeface="Arial"/>
                <a:cs typeface="Arial"/>
              </a:rPr>
              <a:t>collection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data </a:t>
            </a:r>
            <a:r>
              <a:rPr sz="2800" spc="-75" dirty="0">
                <a:latin typeface="Arial"/>
                <a:cs typeface="Arial"/>
              </a:rPr>
              <a:t>items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different </a:t>
            </a:r>
            <a:r>
              <a:rPr sz="2800" spc="-9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90" dirty="0">
                <a:latin typeface="Arial"/>
                <a:cs typeface="Arial"/>
              </a:rPr>
              <a:t>are logically </a:t>
            </a:r>
            <a:r>
              <a:rPr sz="2800" spc="-65" dirty="0">
                <a:latin typeface="Arial"/>
                <a:cs typeface="Arial"/>
              </a:rPr>
              <a:t>related </a:t>
            </a:r>
            <a:r>
              <a:rPr sz="2800" spc="1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spc="-60" dirty="0">
                <a:latin typeface="Arial"/>
                <a:cs typeface="Arial"/>
              </a:rPr>
              <a:t>particular </a:t>
            </a:r>
            <a:r>
              <a:rPr sz="2800" spc="-85" dirty="0">
                <a:latin typeface="Arial"/>
                <a:cs typeface="Arial"/>
              </a:rPr>
              <a:t>entity???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(</a:t>
            </a:r>
            <a:r>
              <a:rPr sz="2800" b="1" spc="-140" dirty="0">
                <a:solidFill>
                  <a:srgbClr val="FF0000"/>
                </a:solidFill>
                <a:latin typeface="Trebuchet MS"/>
                <a:cs typeface="Trebuchet MS"/>
              </a:rPr>
              <a:t>Array</a:t>
            </a:r>
            <a:r>
              <a:rPr sz="2800" spc="-14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2800" i="1" spc="-155" dirty="0">
                <a:latin typeface="Trebuchet MS"/>
                <a:cs typeface="Trebuchet MS"/>
              </a:rPr>
              <a:t>Solution:</a:t>
            </a:r>
            <a:r>
              <a:rPr sz="2800" i="1" spc="-165" dirty="0">
                <a:latin typeface="Trebuchet MS"/>
                <a:cs typeface="Trebuchet MS"/>
              </a:rPr>
              <a:t> </a:t>
            </a:r>
            <a:r>
              <a:rPr sz="3600" b="1" i="1" spc="-229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112" y="90932"/>
            <a:ext cx="10160000" cy="462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365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29984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30365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rlito"/>
              <a:cs typeface="Carlito"/>
            </a:endParaRPr>
          </a:p>
          <a:p>
            <a:pPr marL="2634615">
              <a:lnSpc>
                <a:spcPct val="100000"/>
              </a:lnSpc>
            </a:pPr>
            <a:r>
              <a:rPr sz="4000" spc="-210" dirty="0">
                <a:solidFill>
                  <a:srgbClr val="FF0000"/>
                </a:solidFill>
                <a:latin typeface="Arial"/>
                <a:cs typeface="Arial"/>
              </a:rPr>
              <a:t>Unions</a:t>
            </a:r>
            <a:endParaRPr sz="4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Unions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quite </a:t>
            </a:r>
            <a:r>
              <a:rPr sz="2800" spc="-10" dirty="0">
                <a:latin typeface="Carlito"/>
                <a:cs typeface="Carlito"/>
              </a:rPr>
              <a:t>similar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structures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rlito"/>
                <a:cs typeface="Carlito"/>
              </a:rPr>
              <a:t>Union is also a </a:t>
            </a:r>
            <a:r>
              <a:rPr sz="2800" spc="-15" dirty="0">
                <a:latin typeface="Carlito"/>
                <a:cs typeface="Carlito"/>
              </a:rPr>
              <a:t>derived </a:t>
            </a:r>
            <a:r>
              <a:rPr sz="2800" spc="-10" dirty="0">
                <a:latin typeface="Carlito"/>
                <a:cs typeface="Carlito"/>
              </a:rPr>
              <a:t>type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structure.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Union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defined </a:t>
            </a:r>
            <a:r>
              <a:rPr sz="2800" spc="-5" dirty="0">
                <a:latin typeface="Carlito"/>
                <a:cs typeface="Carlito"/>
              </a:rPr>
              <a:t>in same manner as </a:t>
            </a:r>
            <a:r>
              <a:rPr sz="2800" spc="-15" dirty="0">
                <a:latin typeface="Carlito"/>
                <a:cs typeface="Carlito"/>
              </a:rPr>
              <a:t>structures just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keyword 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defining </a:t>
            </a:r>
            <a:r>
              <a:rPr sz="2800" spc="-10" dirty="0">
                <a:latin typeface="Carlito"/>
                <a:cs typeface="Carlito"/>
              </a:rPr>
              <a:t>union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union </a:t>
            </a:r>
            <a:r>
              <a:rPr sz="2800" spc="-15" dirty="0">
                <a:latin typeface="Carlito"/>
                <a:cs typeface="Carlito"/>
              </a:rPr>
              <a:t>where </a:t>
            </a:r>
            <a:r>
              <a:rPr sz="2800" spc="-25" dirty="0">
                <a:latin typeface="Carlito"/>
                <a:cs typeface="Carlito"/>
              </a:rPr>
              <a:t>keyword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defining  structure was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struct.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1" y="583183"/>
            <a:ext cx="8229599" cy="15010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 dirty="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 dirty="0">
              <a:latin typeface="Carlito"/>
              <a:cs typeface="Carlito"/>
            </a:endParaRPr>
          </a:p>
          <a:p>
            <a:pPr marL="24765">
              <a:lnSpc>
                <a:spcPct val="100000"/>
              </a:lnSpc>
              <a:spcBef>
                <a:spcPts val="785"/>
              </a:spcBef>
            </a:pPr>
            <a:r>
              <a:rPr sz="4000" spc="-254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8737" y="233067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0" y="2053021"/>
            <a:ext cx="4330700" cy="5963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union</a:t>
            </a:r>
            <a:r>
              <a:rPr spc="-5" dirty="0">
                <a:latin typeface="Times New Roman"/>
                <a:cs typeface="Times New Roman"/>
              </a:rPr>
              <a:t> car</a:t>
            </a:r>
            <a:r>
              <a:rPr dirty="0">
                <a:latin typeface="Times New Roman"/>
                <a:cs typeface="Times New Roman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pc="-5" dirty="0">
                <a:latin typeface="Times New Roman"/>
                <a:cs typeface="Times New Roman"/>
              </a:rPr>
              <a:t>char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name[50];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>
                <a:latin typeface="Times New Roman"/>
                <a:cs typeface="Times New Roman"/>
              </a:rPr>
              <a:t>int</a:t>
            </a:r>
            <a:r>
              <a:rPr spc="-5" dirty="0">
                <a:latin typeface="Times New Roman"/>
                <a:cs typeface="Times New Roman"/>
              </a:rPr>
              <a:t> price;</a:t>
            </a:r>
            <a:endParaRPr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94"/>
              </a:spcBef>
            </a:pPr>
            <a:r>
              <a:rPr dirty="0">
                <a:latin typeface="Times New Roman"/>
                <a:cs typeface="Times New Roman"/>
              </a:rPr>
              <a:t>};</a:t>
            </a:r>
            <a:endParaRPr lang="en-US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94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ts val="2450"/>
              </a:lnSpc>
              <a:spcBef>
                <a:spcPts val="240"/>
              </a:spcBef>
            </a:pPr>
            <a:r>
              <a:rPr dirty="0">
                <a:latin typeface="Times New Roman"/>
                <a:cs typeface="Times New Roman"/>
              </a:rPr>
              <a:t>Union </a:t>
            </a:r>
            <a:r>
              <a:rPr spc="-5" dirty="0">
                <a:latin typeface="Times New Roman"/>
                <a:cs typeface="Times New Roman"/>
              </a:rPr>
              <a:t>variables can </a:t>
            </a:r>
            <a:r>
              <a:rPr dirty="0">
                <a:latin typeface="Times New Roman"/>
                <a:cs typeface="Times New Roman"/>
              </a:rPr>
              <a:t>be </a:t>
            </a:r>
            <a:r>
              <a:rPr spc="-5" dirty="0">
                <a:latin typeface="Times New Roman"/>
                <a:cs typeface="Times New Roman"/>
              </a:rPr>
              <a:t>created </a:t>
            </a:r>
            <a:r>
              <a:rPr dirty="0">
                <a:latin typeface="Times New Roman"/>
                <a:cs typeface="Times New Roman"/>
              </a:rPr>
              <a:t>in similar </a:t>
            </a:r>
            <a:r>
              <a:rPr spc="-5" dirty="0">
                <a:latin typeface="Times New Roman"/>
                <a:cs typeface="Times New Roman"/>
              </a:rPr>
              <a:t>manner as structure variable. </a:t>
            </a:r>
            <a:endParaRPr lang="en-US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450"/>
              </a:lnSpc>
              <a:spcBef>
                <a:spcPts val="240"/>
              </a:spcBef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union</a:t>
            </a:r>
            <a:r>
              <a:rPr spc="-5" dirty="0">
                <a:latin typeface="Times New Roman"/>
                <a:cs typeface="Times New Roman"/>
              </a:rPr>
              <a:t> car</a:t>
            </a:r>
            <a:endParaRPr lang="en-US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450"/>
              </a:lnSpc>
              <a:spcBef>
                <a:spcPts val="240"/>
              </a:spcBef>
            </a:pPr>
            <a:r>
              <a:rPr dirty="0">
                <a:latin typeface="Times New Roman"/>
                <a:cs typeface="Times New Roman"/>
              </a:rPr>
              <a:t>{</a:t>
            </a:r>
          </a:p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pc="-5" dirty="0">
                <a:latin typeface="Times New Roman"/>
                <a:cs typeface="Times New Roman"/>
              </a:rPr>
              <a:t>char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name[50];</a:t>
            </a:r>
          </a:p>
          <a:p>
            <a:pPr marL="50800">
              <a:lnSpc>
                <a:spcPct val="100000"/>
              </a:lnSpc>
              <a:spcBef>
                <a:spcPts val="1010"/>
              </a:spcBef>
            </a:pPr>
            <a:r>
              <a:rPr dirty="0">
                <a:latin typeface="Times New Roman"/>
                <a:cs typeface="Times New Roman"/>
              </a:rPr>
              <a:t>int</a:t>
            </a:r>
            <a:r>
              <a:rPr spc="-5" dirty="0">
                <a:latin typeface="Times New Roman"/>
                <a:cs typeface="Times New Roman"/>
              </a:rPr>
              <a:t> price;</a:t>
            </a: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pc="-5" dirty="0">
                <a:latin typeface="Times New Roman"/>
                <a:cs typeface="Times New Roman"/>
              </a:rPr>
              <a:t>}c1, c2,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*c3;</a:t>
            </a:r>
            <a:endParaRPr dirty="0">
              <a:latin typeface="Times New Roman"/>
              <a:cs typeface="Times New Roman"/>
            </a:endParaRPr>
          </a:p>
          <a:p>
            <a:pPr marR="427990" algn="ctr">
              <a:lnSpc>
                <a:spcPct val="100000"/>
              </a:lnSpc>
            </a:pPr>
            <a:endParaRPr lang="en-IN" sz="1200" spc="-10" dirty="0">
              <a:latin typeface="Times New Roman"/>
              <a:cs typeface="Times New Roman"/>
            </a:endParaRPr>
          </a:p>
          <a:p>
            <a:pPr marR="427990" algn="ctr">
              <a:lnSpc>
                <a:spcPct val="100000"/>
              </a:lnSpc>
            </a:pPr>
            <a:endParaRPr lang="en-IN" sz="1200" spc="-10" dirty="0">
              <a:latin typeface="Times New Roman"/>
              <a:cs typeface="Times New Roman"/>
            </a:endParaRPr>
          </a:p>
          <a:p>
            <a:pPr marR="427990" algn="ctr">
              <a:lnSpc>
                <a:spcPct val="100000"/>
              </a:lnSpc>
            </a:pPr>
            <a:endParaRPr lang="en-IN" sz="1200" spc="-10" dirty="0">
              <a:latin typeface="Times New Roman"/>
              <a:cs typeface="Times New Roman"/>
            </a:endParaRPr>
          </a:p>
          <a:p>
            <a:pPr marR="427990" algn="ctr">
              <a:lnSpc>
                <a:spcPct val="100000"/>
              </a:lnSpc>
            </a:pPr>
            <a:endParaRPr lang="en-IN" sz="1200" spc="-10" dirty="0">
              <a:latin typeface="Times New Roman"/>
              <a:cs typeface="Times New Roman"/>
            </a:endParaRPr>
          </a:p>
          <a:p>
            <a:pPr marR="427990" algn="ctr">
              <a:lnSpc>
                <a:spcPct val="100000"/>
              </a:lnSpc>
            </a:pPr>
            <a:endParaRPr lang="en-IN" sz="1200" spc="-10" dirty="0">
              <a:latin typeface="Times New Roman"/>
              <a:cs typeface="Times New Roman"/>
            </a:endParaRPr>
          </a:p>
          <a:p>
            <a:pPr marR="427990" algn="ctr">
              <a:lnSpc>
                <a:spcPct val="100000"/>
              </a:lnSpc>
            </a:pPr>
            <a:endParaRPr lang="en-IN" sz="1200" spc="-10" dirty="0">
              <a:latin typeface="Times New Roman"/>
              <a:cs typeface="Times New Roman"/>
            </a:endParaRPr>
          </a:p>
          <a:p>
            <a:pPr marR="427990"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8B6A2-4472-442D-BB00-00823E022466}"/>
              </a:ext>
            </a:extLst>
          </p:cNvPr>
          <p:cNvSpPr txBox="1"/>
          <p:nvPr/>
        </p:nvSpPr>
        <p:spPr>
          <a:xfrm>
            <a:off x="7086600" y="2053021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OR</a:t>
            </a:r>
          </a:p>
          <a:p>
            <a:pPr marR="427990"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union car</a:t>
            </a: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{</a:t>
            </a: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  char name[50];</a:t>
            </a: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  int price;</a:t>
            </a: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};</a:t>
            </a: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int main()</a:t>
            </a: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{</a:t>
            </a: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  union car car1, car2, *car3;</a:t>
            </a: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  return 0;</a:t>
            </a:r>
          </a:p>
          <a:p>
            <a:pPr marR="42799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234311"/>
            <a:ext cx="11423650" cy="310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FF0000"/>
                </a:solidFill>
                <a:latin typeface="Arial"/>
                <a:cs typeface="Arial"/>
              </a:rPr>
              <a:t>Accessing </a:t>
            </a:r>
            <a:r>
              <a:rPr sz="4000" spc="-215" dirty="0">
                <a:solidFill>
                  <a:srgbClr val="FF0000"/>
                </a:solidFill>
                <a:latin typeface="Arial"/>
                <a:cs typeface="Arial"/>
              </a:rPr>
              <a:t>members </a:t>
            </a:r>
            <a:r>
              <a:rPr sz="4000" spc="-3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4000" spc="-25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4000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120" dirty="0">
                <a:solidFill>
                  <a:srgbClr val="FF0000"/>
                </a:solidFill>
                <a:latin typeface="Arial"/>
                <a:cs typeface="Arial"/>
              </a:rPr>
              <a:t>union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27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member of </a:t>
            </a:r>
            <a:r>
              <a:rPr sz="2800" spc="-10" dirty="0">
                <a:latin typeface="Carlito"/>
                <a:cs typeface="Carlito"/>
              </a:rPr>
              <a:t>unions can </a:t>
            </a:r>
            <a:r>
              <a:rPr sz="2800" spc="-5" dirty="0">
                <a:latin typeface="Carlito"/>
                <a:cs typeface="Carlito"/>
              </a:rPr>
              <a:t>be accessed in </a:t>
            </a:r>
            <a:r>
              <a:rPr sz="2800" spc="-10" dirty="0">
                <a:latin typeface="Carlito"/>
                <a:cs typeface="Carlito"/>
              </a:rPr>
              <a:t>similar </a:t>
            </a:r>
            <a:r>
              <a:rPr sz="2800" spc="-5" dirty="0">
                <a:latin typeface="Carlito"/>
                <a:cs typeface="Carlito"/>
              </a:rPr>
              <a:t>manner as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structure.  </a:t>
            </a:r>
            <a:r>
              <a:rPr sz="2800" spc="-10" dirty="0">
                <a:latin typeface="Carlito"/>
                <a:cs typeface="Carlito"/>
              </a:rPr>
              <a:t>Suppose,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you want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10" dirty="0">
                <a:latin typeface="Carlito"/>
                <a:cs typeface="Carlito"/>
              </a:rPr>
              <a:t>price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union </a:t>
            </a:r>
            <a:r>
              <a:rPr sz="2800" spc="-10" dirty="0">
                <a:latin typeface="Carlito"/>
                <a:cs typeface="Carlito"/>
              </a:rPr>
              <a:t>variable </a:t>
            </a:r>
            <a:r>
              <a:rPr sz="2800" spc="-5" dirty="0">
                <a:latin typeface="Carlito"/>
                <a:cs typeface="Carlito"/>
              </a:rPr>
              <a:t>c1 in </a:t>
            </a:r>
            <a:r>
              <a:rPr sz="2800" spc="-10" dirty="0">
                <a:latin typeface="Carlito"/>
                <a:cs typeface="Carlito"/>
              </a:rPr>
              <a:t>above </a:t>
            </a:r>
            <a:r>
              <a:rPr sz="2800" spc="-20" dirty="0">
                <a:latin typeface="Carlito"/>
                <a:cs typeface="Carlito"/>
              </a:rPr>
              <a:t>example, 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accessed as c1.price. If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want to </a:t>
            </a: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spc="-10" dirty="0">
                <a:latin typeface="Carlito"/>
                <a:cs typeface="Carlito"/>
              </a:rPr>
              <a:t>price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union </a:t>
            </a:r>
            <a:r>
              <a:rPr sz="2800" spc="-15" dirty="0">
                <a:latin typeface="Carlito"/>
                <a:cs typeface="Carlito"/>
              </a:rPr>
              <a:t>pointer  </a:t>
            </a:r>
            <a:r>
              <a:rPr sz="2800" spc="-10" dirty="0">
                <a:latin typeface="Carlito"/>
                <a:cs typeface="Carlito"/>
              </a:rPr>
              <a:t>variable </a:t>
            </a:r>
            <a:r>
              <a:rPr sz="2800" spc="-5" dirty="0">
                <a:latin typeface="Carlito"/>
                <a:cs typeface="Carlito"/>
              </a:rPr>
              <a:t>c3, it </a:t>
            </a:r>
            <a:r>
              <a:rPr sz="2800" spc="-15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accessed as (*c3).price or as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c3-&gt;price.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869EA4-693C-42B1-8997-4FD54A9A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064" y="90932"/>
            <a:ext cx="802004" cy="492443"/>
          </a:xfrm>
        </p:spPr>
        <p:txBody>
          <a:bodyPr/>
          <a:lstStyle/>
          <a:p>
            <a:r>
              <a:rPr lang="en-US" dirty="0"/>
              <a:t>SRM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57D9C-7AB0-46D3-8B39-9C4E29E785F4}"/>
              </a:ext>
            </a:extLst>
          </p:cNvPr>
          <p:cNvSpPr txBox="1"/>
          <p:nvPr/>
        </p:nvSpPr>
        <p:spPr>
          <a:xfrm>
            <a:off x="1447800" y="1905000"/>
            <a:ext cx="464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Job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salary;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j;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j.salary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12.3;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when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j.workerNo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assigned a value,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j.salary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no longer hold 12.3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j.workerNo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5D82D-B33F-45C6-B331-866A5559EC86}"/>
              </a:ext>
            </a:extLst>
          </p:cNvPr>
          <p:cNvSpPr txBox="1"/>
          <p:nvPr/>
        </p:nvSpPr>
        <p:spPr>
          <a:xfrm>
            <a:off x="6902068" y="1864739"/>
            <a:ext cx="39945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("Salary = %.1f\n",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j.salary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 of workers = %d",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j.workerNo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7425" y="4935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127363-461C-4640-9322-3690A29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064" y="90932"/>
            <a:ext cx="802004" cy="492443"/>
          </a:xfrm>
        </p:spPr>
        <p:txBody>
          <a:bodyPr/>
          <a:lstStyle/>
          <a:p>
            <a:r>
              <a:rPr lang="en-US" dirty="0"/>
              <a:t>SRM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1DE8D-96B7-4C68-8002-C076AE41C1AE}"/>
              </a:ext>
            </a:extLst>
          </p:cNvPr>
          <p:cNvSpPr txBox="1"/>
          <p:nvPr/>
        </p:nvSpPr>
        <p:spPr>
          <a:xfrm>
            <a:off x="1295400" y="16764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Salary = 0.0</a:t>
            </a:r>
          </a:p>
          <a:p>
            <a:r>
              <a:rPr lang="en-US" dirty="0"/>
              <a:t>Number of workers = 100</a:t>
            </a:r>
            <a:endParaRPr lang="en-I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7861" y="583183"/>
            <a:ext cx="10687050" cy="241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5905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102360">
              <a:lnSpc>
                <a:spcPct val="100000"/>
              </a:lnSpc>
              <a:spcBef>
                <a:spcPts val="1520"/>
              </a:spcBef>
            </a:pPr>
            <a:r>
              <a:rPr sz="4000" spc="-114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r>
              <a:rPr sz="4000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130" dirty="0">
                <a:solidFill>
                  <a:srgbClr val="FF0000"/>
                </a:solidFill>
                <a:latin typeface="Arial"/>
                <a:cs typeface="Arial"/>
              </a:rPr>
              <a:t>allocation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sz="1800" spc="-10" dirty="0">
                <a:latin typeface="Carlito"/>
                <a:cs typeface="Carlito"/>
              </a:rPr>
              <a:t>There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5" dirty="0">
                <a:latin typeface="Carlito"/>
                <a:cs typeface="Carlito"/>
              </a:rPr>
              <a:t>difference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memory </a:t>
            </a:r>
            <a:r>
              <a:rPr sz="1800" spc="-10" dirty="0">
                <a:latin typeface="Carlito"/>
                <a:cs typeface="Carlito"/>
              </a:rPr>
              <a:t>allocation </a:t>
            </a:r>
            <a:r>
              <a:rPr sz="1800" spc="-5" dirty="0">
                <a:latin typeface="Carlito"/>
                <a:cs typeface="Carlito"/>
              </a:rPr>
              <a:t>between union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structure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10" dirty="0">
                <a:latin typeface="Carlito"/>
                <a:cs typeface="Carlito"/>
              </a:rPr>
              <a:t>suggested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below </a:t>
            </a:r>
            <a:r>
              <a:rPr sz="1800" spc="-10" dirty="0">
                <a:latin typeface="Carlito"/>
                <a:cs typeface="Carlito"/>
              </a:rPr>
              <a:t>example. </a:t>
            </a:r>
            <a:r>
              <a:rPr sz="1800" spc="-5" dirty="0">
                <a:latin typeface="Carlito"/>
                <a:cs typeface="Carlito"/>
              </a:rPr>
              <a:t>The amount  of </a:t>
            </a:r>
            <a:r>
              <a:rPr sz="1800" dirty="0">
                <a:latin typeface="Carlito"/>
                <a:cs typeface="Carlito"/>
              </a:rPr>
              <a:t>memory </a:t>
            </a:r>
            <a:r>
              <a:rPr sz="1800" spc="-10" dirty="0">
                <a:latin typeface="Carlito"/>
                <a:cs typeface="Carlito"/>
              </a:rPr>
              <a:t>required to </a:t>
            </a:r>
            <a:r>
              <a:rPr sz="1800" spc="-15" dirty="0">
                <a:latin typeface="Carlito"/>
                <a:cs typeface="Carlito"/>
              </a:rPr>
              <a:t>store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structure </a:t>
            </a:r>
            <a:r>
              <a:rPr sz="1800" spc="-5" dirty="0">
                <a:latin typeface="Carlito"/>
                <a:cs typeface="Carlito"/>
              </a:rPr>
              <a:t>variables </a:t>
            </a:r>
            <a:r>
              <a:rPr sz="1800" dirty="0">
                <a:latin typeface="Carlito"/>
                <a:cs typeface="Carlito"/>
              </a:rPr>
              <a:t>is the sum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memory </a:t>
            </a:r>
            <a:r>
              <a:rPr sz="1800" spc="-15" dirty="0">
                <a:latin typeface="Carlito"/>
                <a:cs typeface="Carlito"/>
              </a:rPr>
              <a:t>size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members.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52900" y="3351276"/>
            <a:ext cx="3733800" cy="1243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7861" y="4658105"/>
            <a:ext cx="998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But, the memory </a:t>
            </a:r>
            <a:r>
              <a:rPr sz="1800" spc="-10" dirty="0">
                <a:latin typeface="Carlito"/>
                <a:cs typeface="Carlito"/>
              </a:rPr>
              <a:t>required to </a:t>
            </a:r>
            <a:r>
              <a:rPr sz="1800" spc="-15" dirty="0">
                <a:latin typeface="Carlito"/>
                <a:cs typeface="Carlito"/>
              </a:rPr>
              <a:t>store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union variable </a:t>
            </a:r>
            <a:r>
              <a:rPr sz="1800" dirty="0">
                <a:latin typeface="Carlito"/>
                <a:cs typeface="Carlito"/>
              </a:rPr>
              <a:t>is the memory </a:t>
            </a:r>
            <a:r>
              <a:rPr sz="1800" spc="-10" dirty="0">
                <a:latin typeface="Carlito"/>
                <a:cs typeface="Carlito"/>
              </a:rPr>
              <a:t>required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largest </a:t>
            </a:r>
            <a:r>
              <a:rPr sz="1800" dirty="0">
                <a:latin typeface="Carlito"/>
                <a:cs typeface="Carlito"/>
              </a:rPr>
              <a:t>element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union.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2900" y="5498822"/>
            <a:ext cx="2155902" cy="1113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117" y="90932"/>
            <a:ext cx="10033000" cy="382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72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18491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18872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264795">
              <a:lnSpc>
                <a:spcPct val="100000"/>
              </a:lnSpc>
              <a:spcBef>
                <a:spcPts val="1585"/>
              </a:spcBef>
            </a:pPr>
            <a:r>
              <a:rPr sz="4400" spc="-100" dirty="0">
                <a:solidFill>
                  <a:srgbClr val="FF0000"/>
                </a:solidFill>
                <a:latin typeface="Arial"/>
                <a:cs typeface="Arial"/>
              </a:rPr>
              <a:t>Diff </a:t>
            </a:r>
            <a:r>
              <a:rPr sz="4400" spc="-160" dirty="0">
                <a:solidFill>
                  <a:srgbClr val="FF0000"/>
                </a:solidFill>
                <a:latin typeface="Arial"/>
                <a:cs typeface="Arial"/>
              </a:rPr>
              <a:t>between </a:t>
            </a:r>
            <a:r>
              <a:rPr sz="4400" spc="-110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4400" spc="-23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4400" spc="-5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spc="-130" dirty="0">
                <a:solidFill>
                  <a:srgbClr val="FF0000"/>
                </a:solidFill>
                <a:latin typeface="Arial"/>
                <a:cs typeface="Arial"/>
              </a:rPr>
              <a:t>union</a:t>
            </a:r>
            <a:endParaRPr sz="44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11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15" dirty="0">
                <a:latin typeface="Carlito"/>
                <a:cs typeface="Carlito"/>
              </a:rPr>
              <a:t>members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structure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accessed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5" dirty="0">
                <a:latin typeface="Carlito"/>
                <a:cs typeface="Carlito"/>
              </a:rPr>
              <a:t>time. But, </a:t>
            </a:r>
            <a:r>
              <a:rPr sz="2800" spc="-10" dirty="0">
                <a:latin typeface="Carlito"/>
                <a:cs typeface="Carlito"/>
              </a:rPr>
              <a:t>only </a:t>
            </a:r>
            <a:r>
              <a:rPr sz="2800" spc="-5" dirty="0">
                <a:latin typeface="Carlito"/>
                <a:cs typeface="Carlito"/>
              </a:rPr>
              <a:t>one  member of </a:t>
            </a:r>
            <a:r>
              <a:rPr sz="2800" spc="-10" dirty="0">
                <a:latin typeface="Carlito"/>
                <a:cs typeface="Carlito"/>
              </a:rPr>
              <a:t>union can </a:t>
            </a:r>
            <a:r>
              <a:rPr sz="2800" spc="-5" dirty="0">
                <a:latin typeface="Carlito"/>
                <a:cs typeface="Carlito"/>
              </a:rPr>
              <a:t>be accessed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a time in </a:t>
            </a:r>
            <a:r>
              <a:rPr sz="2800" spc="-10" dirty="0">
                <a:latin typeface="Carlito"/>
                <a:cs typeface="Carlito"/>
              </a:rPr>
              <a:t>case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union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other </a:t>
            </a:r>
            <a:r>
              <a:rPr sz="2800" spc="-15" dirty="0">
                <a:latin typeface="Carlito"/>
                <a:cs typeface="Carlito"/>
              </a:rPr>
              <a:t>members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20" dirty="0">
                <a:latin typeface="Carlito"/>
                <a:cs typeface="Carlito"/>
              </a:rPr>
              <a:t>contain </a:t>
            </a:r>
            <a:r>
              <a:rPr sz="2800" spc="-15" dirty="0">
                <a:latin typeface="Carlito"/>
                <a:cs typeface="Carlito"/>
              </a:rPr>
              <a:t>garbage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value.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2320" y="980643"/>
            <a:ext cx="1277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34655" y="943483"/>
            <a:ext cx="1744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75BDD-3F3E-4FF6-ADF3-3E9BA6196B7D}"/>
              </a:ext>
            </a:extLst>
          </p:cNvPr>
          <p:cNvSpPr txBox="1"/>
          <p:nvPr/>
        </p:nvSpPr>
        <p:spPr>
          <a:xfrm>
            <a:off x="1530246" y="2007433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union </a:t>
            </a:r>
            <a:r>
              <a:rPr lang="en-IN" dirty="0" err="1"/>
              <a:t>unionJob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//defining a union</a:t>
            </a:r>
          </a:p>
          <a:p>
            <a:r>
              <a:rPr lang="en-IN" dirty="0"/>
              <a:t>   char name[32];</a:t>
            </a:r>
          </a:p>
          <a:p>
            <a:r>
              <a:rPr lang="en-IN" dirty="0"/>
              <a:t>   float salary;</a:t>
            </a:r>
          </a:p>
          <a:p>
            <a:r>
              <a:rPr lang="en-IN" dirty="0"/>
              <a:t>   int </a:t>
            </a:r>
            <a:r>
              <a:rPr lang="en-IN" dirty="0" err="1"/>
              <a:t>workerNo</a:t>
            </a:r>
            <a:r>
              <a:rPr lang="en-IN" dirty="0"/>
              <a:t>;</a:t>
            </a:r>
          </a:p>
          <a:p>
            <a:r>
              <a:rPr lang="en-IN" dirty="0"/>
              <a:t>} </a:t>
            </a:r>
            <a:r>
              <a:rPr lang="en-IN" dirty="0" err="1"/>
              <a:t>uJob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struct </a:t>
            </a:r>
            <a:r>
              <a:rPr lang="en-IN" dirty="0" err="1"/>
              <a:t>structJob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char name[32];</a:t>
            </a:r>
          </a:p>
          <a:p>
            <a:r>
              <a:rPr lang="en-IN" dirty="0"/>
              <a:t>   float salary;</a:t>
            </a:r>
          </a:p>
          <a:p>
            <a:r>
              <a:rPr lang="en-IN" dirty="0"/>
              <a:t>   int </a:t>
            </a:r>
            <a:r>
              <a:rPr lang="en-IN" dirty="0" err="1"/>
              <a:t>workerNo</a:t>
            </a:r>
            <a:r>
              <a:rPr lang="en-IN" dirty="0"/>
              <a:t>;</a:t>
            </a:r>
          </a:p>
          <a:p>
            <a:r>
              <a:rPr lang="en-IN" dirty="0"/>
              <a:t>} </a:t>
            </a:r>
            <a:r>
              <a:rPr lang="en-IN" dirty="0" err="1"/>
              <a:t>sJob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0F11B-E136-43EB-8F3C-C836A8C41172}"/>
              </a:ext>
            </a:extLst>
          </p:cNvPr>
          <p:cNvSpPr txBox="1"/>
          <p:nvPr/>
        </p:nvSpPr>
        <p:spPr>
          <a:xfrm>
            <a:off x="6902068" y="1982015"/>
            <a:ext cx="4527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("size of union = %d bytes",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uJob</a:t>
            </a:r>
            <a:r>
              <a:rPr lang="en-IN" dirty="0"/>
              <a:t>));</a:t>
            </a:r>
          </a:p>
          <a:p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nsize</a:t>
            </a:r>
            <a:r>
              <a:rPr lang="en-IN" dirty="0"/>
              <a:t> of structure = %d bytes",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sJob</a:t>
            </a:r>
            <a:r>
              <a:rPr lang="en-IN" dirty="0"/>
              <a:t>));</a:t>
            </a:r>
          </a:p>
          <a:p>
            <a:r>
              <a:rPr lang="en-IN" dirty="0"/>
              <a:t>   return 0;</a:t>
            </a:r>
          </a:p>
          <a:p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0932"/>
            <a:ext cx="10097770" cy="4501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99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 dirty="0">
              <a:latin typeface="Carlito"/>
              <a:cs typeface="Carlito"/>
            </a:endParaRPr>
          </a:p>
          <a:p>
            <a:pPr marL="106616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 dirty="0">
              <a:latin typeface="Carlito"/>
              <a:cs typeface="Carlito"/>
            </a:endParaRPr>
          </a:p>
          <a:p>
            <a:pPr marL="10699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 dirty="0">
              <a:latin typeface="Carlito"/>
              <a:cs typeface="Carlito"/>
            </a:endParaRPr>
          </a:p>
          <a:p>
            <a:pPr marL="1957070">
              <a:lnSpc>
                <a:spcPct val="100000"/>
              </a:lnSpc>
              <a:spcBef>
                <a:spcPts val="1000"/>
              </a:spcBef>
            </a:pPr>
            <a:endParaRPr lang="en-IN" sz="4000" spc="-4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957070">
              <a:lnSpc>
                <a:spcPct val="100000"/>
              </a:lnSpc>
              <a:spcBef>
                <a:spcPts val="1000"/>
              </a:spcBef>
            </a:pPr>
            <a:endParaRPr lang="en-IN" sz="4000" spc="-4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957070">
              <a:lnSpc>
                <a:spcPct val="100000"/>
              </a:lnSpc>
              <a:spcBef>
                <a:spcPts val="1000"/>
              </a:spcBef>
            </a:pPr>
            <a:r>
              <a:rPr lang="en-IN" sz="4000" spc="-4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4000" spc="-40" dirty="0" err="1">
                <a:solidFill>
                  <a:srgbClr val="FF0000"/>
                </a:solidFill>
                <a:latin typeface="Arial"/>
                <a:cs typeface="Arial"/>
              </a:rPr>
              <a:t>utput</a:t>
            </a:r>
            <a:endParaRPr lang="en-US" sz="4000" spc="-4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957070">
              <a:lnSpc>
                <a:spcPct val="100000"/>
              </a:lnSpc>
              <a:spcBef>
                <a:spcPts val="1000"/>
              </a:spcBef>
            </a:pPr>
            <a:r>
              <a:rPr lang="en-US" sz="2400" dirty="0">
                <a:latin typeface="Arial"/>
                <a:cs typeface="Arial"/>
              </a:rPr>
              <a:t>size of union = 32</a:t>
            </a:r>
          </a:p>
          <a:p>
            <a:pPr marL="1957070">
              <a:lnSpc>
                <a:spcPct val="100000"/>
              </a:lnSpc>
              <a:spcBef>
                <a:spcPts val="1000"/>
              </a:spcBef>
            </a:pPr>
            <a:r>
              <a:rPr lang="en-US" sz="2400" dirty="0">
                <a:latin typeface="Arial"/>
                <a:cs typeface="Arial"/>
              </a:rPr>
              <a:t>size of structure = 40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4072" y="583183"/>
            <a:ext cx="11050728" cy="124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782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 dirty="0">
              <a:latin typeface="Carlito"/>
              <a:cs typeface="Carlito"/>
            </a:endParaRPr>
          </a:p>
          <a:p>
            <a:pPr marL="2921000" algn="ctr">
              <a:lnSpc>
                <a:spcPts val="22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 dirty="0">
              <a:latin typeface="Carlito"/>
              <a:cs typeface="Carlito"/>
            </a:endParaRPr>
          </a:p>
          <a:p>
            <a:pPr marL="2667635">
              <a:lnSpc>
                <a:spcPts val="4600"/>
              </a:lnSpc>
            </a:pPr>
            <a:r>
              <a:rPr sz="3600" spc="-330" dirty="0">
                <a:solidFill>
                  <a:srgbClr val="FF0000"/>
                </a:solidFill>
                <a:latin typeface="Arial"/>
                <a:cs typeface="Arial"/>
              </a:rPr>
              <a:t>Accessing </a:t>
            </a:r>
            <a:r>
              <a:rPr sz="3600" spc="-170" dirty="0">
                <a:solidFill>
                  <a:srgbClr val="FF0000"/>
                </a:solidFill>
                <a:latin typeface="Arial"/>
                <a:cs typeface="Arial"/>
              </a:rPr>
              <a:t>Union</a:t>
            </a:r>
            <a:r>
              <a:rPr sz="3600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195" dirty="0">
                <a:solidFill>
                  <a:srgbClr val="FF0000"/>
                </a:solidFill>
                <a:latin typeface="Arial"/>
                <a:cs typeface="Arial"/>
              </a:rPr>
              <a:t>Member</a:t>
            </a:r>
            <a:endParaRPr lang="en-US" sz="3600" spc="-195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78BBB8-8F1A-4D93-A987-0F0428DD0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#include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&lt;stdio.h&gt;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#include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&lt;string.h&gt;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220.5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strcpy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"C Programming"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"data.i : %d\n"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"data.f : %f\n"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"data.str : %s\n"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73F17-B28A-4F43-9FB6-42401D8D1CDC}"/>
              </a:ext>
            </a:extLst>
          </p:cNvPr>
          <p:cNvSpPr txBox="1"/>
          <p:nvPr/>
        </p:nvSpPr>
        <p:spPr>
          <a:xfrm>
            <a:off x="684072" y="2087914"/>
            <a:ext cx="60215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Data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f;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str[20];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F51B2-CED7-4DAC-B3AC-98A7D86603FA}"/>
              </a:ext>
            </a:extLst>
          </p:cNvPr>
          <p:cNvSpPr txBox="1"/>
          <p:nvPr/>
        </p:nvSpPr>
        <p:spPr>
          <a:xfrm>
            <a:off x="6705600" y="1826408"/>
            <a:ext cx="48023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Data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220.5;  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data.str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 Programming");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%d\n",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%f\n",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data.str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%s\n",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data.str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1973" y="583183"/>
            <a:ext cx="579437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62464" y="649173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375" y="2109977"/>
            <a:ext cx="2859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5" dirty="0">
                <a:solidFill>
                  <a:srgbClr val="336600"/>
                </a:solidFill>
                <a:latin typeface="Caladea"/>
                <a:cs typeface="Caladea"/>
              </a:rPr>
              <a:t>STRUCTURE</a:t>
            </a:r>
            <a:endParaRPr sz="4400">
              <a:latin typeface="Caladea"/>
              <a:cs typeface="Calad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375" y="3757676"/>
            <a:ext cx="9972040" cy="193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583565" algn="l"/>
                <a:tab pos="584200" algn="l"/>
              </a:tabLst>
            </a:pP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Structure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is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collection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of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variables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of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different</a:t>
            </a:r>
            <a:r>
              <a:rPr sz="2800" spc="-110" dirty="0">
                <a:latin typeface="Carlito"/>
                <a:cs typeface="Carlito"/>
              </a:rPr>
              <a:t> data</a:t>
            </a:r>
            <a:r>
              <a:rPr sz="2800" spc="-260" dirty="0">
                <a:latin typeface="Carlito"/>
                <a:cs typeface="Carlito"/>
              </a:rPr>
              <a:t> </a:t>
            </a:r>
            <a:r>
              <a:rPr sz="2800" spc="-105" dirty="0">
                <a:latin typeface="Carlito"/>
                <a:cs typeface="Carlito"/>
              </a:rPr>
              <a:t>types</a:t>
            </a:r>
            <a:r>
              <a:rPr sz="2800" spc="-210" dirty="0">
                <a:latin typeface="Carlito"/>
                <a:cs typeface="Carlito"/>
              </a:rPr>
              <a:t> </a:t>
            </a:r>
            <a:r>
              <a:rPr sz="2800" spc="-75" dirty="0">
                <a:latin typeface="Carlito"/>
                <a:cs typeface="Carlito"/>
              </a:rPr>
              <a:t>under</a:t>
            </a:r>
            <a:r>
              <a:rPr sz="2800" spc="-1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14" dirty="0">
                <a:latin typeface="Carlito"/>
                <a:cs typeface="Carlito"/>
              </a:rPr>
              <a:t>singlename.</a:t>
            </a:r>
            <a:endParaRPr sz="28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Font typeface="Wingdings"/>
              <a:buChar char=""/>
              <a:tabLst>
                <a:tab pos="469265" algn="l"/>
                <a:tab pos="469900" algn="l"/>
                <a:tab pos="1246505" algn="l"/>
                <a:tab pos="2995295" algn="l"/>
                <a:tab pos="3807460" algn="l"/>
                <a:tab pos="5052695" algn="l"/>
                <a:tab pos="6891020" algn="l"/>
                <a:tab pos="7506970" algn="l"/>
                <a:tab pos="8133080" algn="l"/>
              </a:tabLst>
            </a:pPr>
            <a:r>
              <a:rPr sz="2800" spc="-165" dirty="0">
                <a:latin typeface="Carlito"/>
                <a:cs typeface="Carlito"/>
              </a:rPr>
              <a:t>The	</a:t>
            </a:r>
            <a:r>
              <a:rPr sz="2800" spc="-114" dirty="0">
                <a:latin typeface="Carlito"/>
                <a:cs typeface="Carlito"/>
              </a:rPr>
              <a:t>variables	</a:t>
            </a:r>
            <a:r>
              <a:rPr sz="2800" spc="-95" dirty="0">
                <a:latin typeface="Carlito"/>
                <a:cs typeface="Carlito"/>
              </a:rPr>
              <a:t>are	</a:t>
            </a:r>
            <a:r>
              <a:rPr sz="2800" spc="-120" dirty="0">
                <a:latin typeface="Carlito"/>
                <a:cs typeface="Carlito"/>
              </a:rPr>
              <a:t>called	</a:t>
            </a:r>
            <a:r>
              <a:rPr sz="2800" spc="-114" dirty="0">
                <a:solidFill>
                  <a:srgbClr val="FF0000"/>
                </a:solidFill>
                <a:latin typeface="Carlito"/>
                <a:cs typeface="Carlito"/>
              </a:rPr>
              <a:t>members	</a:t>
            </a:r>
            <a:r>
              <a:rPr sz="2800" spc="-5" dirty="0">
                <a:latin typeface="Carlito"/>
                <a:cs typeface="Carlito"/>
              </a:rPr>
              <a:t>of	</a:t>
            </a:r>
            <a:r>
              <a:rPr sz="2800" spc="-25" dirty="0">
                <a:latin typeface="Carlito"/>
                <a:cs typeface="Carlito"/>
              </a:rPr>
              <a:t>the	</a:t>
            </a:r>
            <a:r>
              <a:rPr sz="2800" spc="-80" dirty="0">
                <a:latin typeface="Carlito"/>
                <a:cs typeface="Carlito"/>
              </a:rPr>
              <a:t>structure.</a:t>
            </a:r>
            <a:endParaRPr sz="28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85" dirty="0">
                <a:latin typeface="Carlito"/>
                <a:cs typeface="Carlito"/>
              </a:rPr>
              <a:t>Thestructure </a:t>
            </a:r>
            <a:r>
              <a:rPr sz="2800" spc="-90" dirty="0">
                <a:latin typeface="Carlito"/>
                <a:cs typeface="Carlito"/>
              </a:rPr>
              <a:t>is </a:t>
            </a:r>
            <a:r>
              <a:rPr sz="2800" spc="-135" dirty="0">
                <a:latin typeface="Carlito"/>
                <a:cs typeface="Carlito"/>
              </a:rPr>
              <a:t>also </a:t>
            </a:r>
            <a:r>
              <a:rPr sz="2800" spc="-110" dirty="0">
                <a:latin typeface="Carlito"/>
                <a:cs typeface="Carlito"/>
              </a:rPr>
              <a:t>called </a:t>
            </a:r>
            <a:r>
              <a:rPr sz="2800" spc="-90" dirty="0">
                <a:latin typeface="Carlito"/>
                <a:cs typeface="Carlito"/>
              </a:rPr>
              <a:t>auser-defined</a:t>
            </a:r>
            <a:r>
              <a:rPr sz="2800" spc="-350" dirty="0">
                <a:latin typeface="Carlito"/>
                <a:cs typeface="Carlito"/>
              </a:rPr>
              <a:t> </a:t>
            </a:r>
            <a:r>
              <a:rPr sz="2800" spc="-110" dirty="0">
                <a:latin typeface="Carlito"/>
                <a:cs typeface="Carlito"/>
              </a:rPr>
              <a:t>data </a:t>
            </a:r>
            <a:r>
              <a:rPr sz="2800" spc="-65" dirty="0">
                <a:latin typeface="Carlito"/>
                <a:cs typeface="Carlito"/>
              </a:rPr>
              <a:t>type.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0932"/>
            <a:ext cx="9908540" cy="552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920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25539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25920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arlito"/>
              <a:cs typeface="Carlito"/>
            </a:endParaRPr>
          </a:p>
          <a:p>
            <a:pPr marL="1929764">
              <a:lnSpc>
                <a:spcPct val="100000"/>
              </a:lnSpc>
            </a:pPr>
            <a:r>
              <a:rPr sz="4000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800" spc="-15" dirty="0">
                <a:latin typeface="Carlito"/>
                <a:cs typeface="Carlito"/>
              </a:rPr>
              <a:t>data.i </a:t>
            </a:r>
            <a:r>
              <a:rPr sz="2800" spc="-5" dirty="0">
                <a:latin typeface="Carlito"/>
                <a:cs typeface="Carlito"/>
              </a:rPr>
              <a:t>: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1917853763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25" dirty="0">
                <a:latin typeface="Carlito"/>
                <a:cs typeface="Carlito"/>
              </a:rPr>
              <a:t>data.f </a:t>
            </a:r>
            <a:r>
              <a:rPr sz="2800" spc="-5" dirty="0">
                <a:latin typeface="Carlito"/>
                <a:cs typeface="Carlito"/>
              </a:rPr>
              <a:t>: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4122360580327794860452759994368.000000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5" dirty="0">
                <a:latin typeface="Carlito"/>
                <a:cs typeface="Carlito"/>
              </a:rPr>
              <a:t>data.str </a:t>
            </a:r>
            <a:r>
              <a:rPr sz="2800" spc="-5" dirty="0">
                <a:latin typeface="Carlito"/>
                <a:cs typeface="Carlito"/>
              </a:rPr>
              <a:t>: C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Programming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ct val="90000"/>
              </a:lnSpc>
              <a:spcBef>
                <a:spcPts val="1000"/>
              </a:spcBef>
            </a:pPr>
            <a:r>
              <a:rPr sz="2800" spc="-15" dirty="0">
                <a:latin typeface="Carlito"/>
                <a:cs typeface="Carlito"/>
              </a:rPr>
              <a:t>Here, we can </a:t>
            </a:r>
            <a:r>
              <a:rPr sz="2800" spc="-10" dirty="0">
                <a:latin typeface="Carlito"/>
                <a:cs typeface="Carlito"/>
              </a:rPr>
              <a:t>see 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values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b="1" spc="-5" dirty="0">
                <a:latin typeface="Carlito"/>
                <a:cs typeface="Carlito"/>
              </a:rPr>
              <a:t>i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b="1" spc="-5" dirty="0">
                <a:latin typeface="Carlito"/>
                <a:cs typeface="Carlito"/>
              </a:rPr>
              <a:t>f </a:t>
            </a:r>
            <a:r>
              <a:rPr sz="2800" spc="-15" dirty="0">
                <a:latin typeface="Carlito"/>
                <a:cs typeface="Carlito"/>
              </a:rPr>
              <a:t>members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union </a:t>
            </a:r>
            <a:r>
              <a:rPr sz="2800" spc="-15" dirty="0">
                <a:latin typeface="Carlito"/>
                <a:cs typeface="Carlito"/>
              </a:rPr>
              <a:t>got  corrupted </a:t>
            </a:r>
            <a:r>
              <a:rPr sz="2800" spc="-10" dirty="0">
                <a:latin typeface="Carlito"/>
                <a:cs typeface="Carlito"/>
              </a:rPr>
              <a:t>because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final value </a:t>
            </a:r>
            <a:r>
              <a:rPr sz="2800" spc="-5" dirty="0">
                <a:latin typeface="Carlito"/>
                <a:cs typeface="Carlito"/>
              </a:rPr>
              <a:t>assigned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variable has  occupied </a:t>
            </a:r>
            <a:r>
              <a:rPr sz="2800" spc="-5" dirty="0">
                <a:latin typeface="Carlito"/>
                <a:cs typeface="Carlito"/>
              </a:rPr>
              <a:t>the memory </a:t>
            </a:r>
            <a:r>
              <a:rPr sz="2800" spc="-10" dirty="0">
                <a:latin typeface="Carlito"/>
                <a:cs typeface="Carlito"/>
              </a:rPr>
              <a:t>location </a:t>
            </a:r>
            <a:r>
              <a:rPr sz="2800" spc="-5" dirty="0">
                <a:latin typeface="Carlito"/>
                <a:cs typeface="Carlito"/>
              </a:rPr>
              <a:t>and this is the </a:t>
            </a:r>
            <a:r>
              <a:rPr sz="2800" spc="-10" dirty="0">
                <a:latin typeface="Carlito"/>
                <a:cs typeface="Carlito"/>
              </a:rPr>
              <a:t>reason 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value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b="1" spc="-15" dirty="0">
                <a:latin typeface="Carlito"/>
                <a:cs typeface="Carlito"/>
              </a:rPr>
              <a:t>str </a:t>
            </a:r>
            <a:r>
              <a:rPr sz="2800" spc="-5" dirty="0">
                <a:latin typeface="Carlito"/>
                <a:cs typeface="Carlito"/>
              </a:rPr>
              <a:t>member is </a:t>
            </a:r>
            <a:r>
              <a:rPr sz="2800" spc="-15" dirty="0">
                <a:latin typeface="Carlito"/>
                <a:cs typeface="Carlito"/>
              </a:rPr>
              <a:t>getting printed </a:t>
            </a:r>
            <a:r>
              <a:rPr sz="2800" spc="-10" dirty="0">
                <a:latin typeface="Carlito"/>
                <a:cs typeface="Carlito"/>
              </a:rPr>
              <a:t>very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well.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706" y="583183"/>
            <a:ext cx="11254740" cy="62690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184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 dirty="0">
              <a:latin typeface="Carlito"/>
              <a:cs typeface="Carlito"/>
            </a:endParaRPr>
          </a:p>
          <a:p>
            <a:pPr marL="755650" algn="ctr">
              <a:lnSpc>
                <a:spcPts val="2245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 dirty="0">
              <a:latin typeface="Carlito"/>
              <a:cs typeface="Carlito"/>
            </a:endParaRPr>
          </a:p>
          <a:p>
            <a:pPr marR="1894839" algn="r">
              <a:lnSpc>
                <a:spcPts val="4165"/>
              </a:lnSpc>
            </a:pPr>
            <a:r>
              <a:rPr sz="4000" spc="-59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000" spc="-52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00" spc="-185" dirty="0">
                <a:solidFill>
                  <a:srgbClr val="FF0000"/>
                </a:solidFill>
                <a:latin typeface="Arial"/>
                <a:cs typeface="Arial"/>
              </a:rPr>
              <a:t>ample</a:t>
            </a:r>
            <a:endParaRPr sz="4000" dirty="0">
              <a:latin typeface="Arial"/>
              <a:cs typeface="Arial"/>
            </a:endParaRPr>
          </a:p>
          <a:p>
            <a:pPr marL="241300" indent="-228600">
              <a:lnSpc>
                <a:spcPts val="1825"/>
              </a:lnSpc>
              <a:spcBef>
                <a:spcPts val="3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rlito"/>
                <a:cs typeface="Carlito"/>
              </a:rPr>
              <a:t>Now </a:t>
            </a:r>
            <a:r>
              <a:rPr sz="1600" spc="-5" dirty="0">
                <a:latin typeface="Carlito"/>
                <a:cs typeface="Carlito"/>
              </a:rPr>
              <a:t>let's look </a:t>
            </a:r>
            <a:r>
              <a:rPr sz="1600" spc="-10" dirty="0">
                <a:latin typeface="Carlito"/>
                <a:cs typeface="Carlito"/>
              </a:rPr>
              <a:t>into </a:t>
            </a:r>
            <a:r>
              <a:rPr sz="1600" spc="-5" dirty="0">
                <a:latin typeface="Carlito"/>
                <a:cs typeface="Carlito"/>
              </a:rPr>
              <a:t>the same </a:t>
            </a:r>
            <a:r>
              <a:rPr sz="1600" spc="-10" dirty="0">
                <a:latin typeface="Carlito"/>
                <a:cs typeface="Carlito"/>
              </a:rPr>
              <a:t>example once </a:t>
            </a:r>
            <a:r>
              <a:rPr sz="1600" spc="-5" dirty="0">
                <a:latin typeface="Carlito"/>
                <a:cs typeface="Carlito"/>
              </a:rPr>
              <a:t>again </a:t>
            </a:r>
            <a:r>
              <a:rPr sz="1600" spc="-10" dirty="0">
                <a:latin typeface="Carlito"/>
                <a:cs typeface="Carlito"/>
              </a:rPr>
              <a:t>where we </a:t>
            </a:r>
            <a:r>
              <a:rPr sz="1600" dirty="0">
                <a:latin typeface="Carlito"/>
                <a:cs typeface="Carlito"/>
              </a:rPr>
              <a:t>will </a:t>
            </a:r>
            <a:r>
              <a:rPr sz="1600" spc="-5" dirty="0">
                <a:latin typeface="Carlito"/>
                <a:cs typeface="Carlito"/>
              </a:rPr>
              <a:t>use one variable </a:t>
            </a:r>
            <a:r>
              <a:rPr sz="1600" spc="-10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a time which is the main </a:t>
            </a:r>
            <a:r>
              <a:rPr sz="1600" spc="-10" dirty="0">
                <a:latin typeface="Carlito"/>
                <a:cs typeface="Carlito"/>
              </a:rPr>
              <a:t>purpose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having</a:t>
            </a:r>
            <a:r>
              <a:rPr sz="1600" spc="3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unions</a:t>
            </a:r>
            <a:endParaRPr sz="1600" dirty="0">
              <a:latin typeface="Carlito"/>
              <a:cs typeface="Carlito"/>
            </a:endParaRPr>
          </a:p>
          <a:p>
            <a:pPr marL="241300">
              <a:lnSpc>
                <a:spcPts val="1825"/>
              </a:lnSpc>
            </a:pPr>
            <a:r>
              <a:rPr sz="1600" spc="-5" dirty="0">
                <a:latin typeface="Carlito"/>
                <a:cs typeface="Carlito"/>
              </a:rPr>
              <a:t>−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#include &lt;</a:t>
            </a:r>
            <a:r>
              <a:rPr lang="en-IN" sz="1600" spc="-10" dirty="0" err="1">
                <a:latin typeface="Carlito"/>
                <a:cs typeface="Carlito"/>
              </a:rPr>
              <a:t>stdio.h</a:t>
            </a:r>
            <a:r>
              <a:rPr lang="en-IN" sz="1600" spc="-10" dirty="0">
                <a:latin typeface="Carlito"/>
                <a:cs typeface="Carlito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#include &lt;</a:t>
            </a:r>
            <a:r>
              <a:rPr lang="en-IN" sz="1600" spc="-10" dirty="0" err="1">
                <a:latin typeface="Carlito"/>
                <a:cs typeface="Carlito"/>
              </a:rPr>
              <a:t>string.h</a:t>
            </a:r>
            <a:r>
              <a:rPr lang="en-IN" sz="1600" spc="-10" dirty="0">
                <a:latin typeface="Carlito"/>
                <a:cs typeface="Carlito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union Data {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  int </a:t>
            </a:r>
            <a:r>
              <a:rPr lang="en-IN" sz="1600" spc="-10" dirty="0" err="1">
                <a:latin typeface="Carlito"/>
                <a:cs typeface="Carlito"/>
              </a:rPr>
              <a:t>i</a:t>
            </a:r>
            <a:r>
              <a:rPr lang="en-IN" sz="1600" spc="-10" dirty="0">
                <a:latin typeface="Carlito"/>
                <a:cs typeface="Carlito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  float f;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  char str[20];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};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int main( ) {  union Data </a:t>
            </a:r>
            <a:r>
              <a:rPr lang="en-IN" sz="1600" spc="-10" dirty="0" err="1">
                <a:latin typeface="Carlito"/>
                <a:cs typeface="Carlito"/>
              </a:rPr>
              <a:t>data</a:t>
            </a:r>
            <a:r>
              <a:rPr lang="en-IN" sz="1600" spc="-10" dirty="0">
                <a:latin typeface="Carlito"/>
                <a:cs typeface="Carlito"/>
              </a:rPr>
              <a:t>;        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  </a:t>
            </a:r>
            <a:r>
              <a:rPr lang="en-IN" sz="1600" spc="-10" dirty="0" err="1">
                <a:latin typeface="Carlito"/>
                <a:cs typeface="Carlito"/>
              </a:rPr>
              <a:t>data.i</a:t>
            </a:r>
            <a:r>
              <a:rPr lang="en-IN" sz="1600" spc="-10" dirty="0">
                <a:latin typeface="Carlito"/>
                <a:cs typeface="Carlito"/>
              </a:rPr>
              <a:t> = 10;   </a:t>
            </a:r>
            <a:r>
              <a:rPr lang="en-IN" sz="1600" spc="-10" dirty="0" err="1">
                <a:latin typeface="Carlito"/>
                <a:cs typeface="Carlito"/>
              </a:rPr>
              <a:t>printf</a:t>
            </a:r>
            <a:r>
              <a:rPr lang="en-IN" sz="1600" spc="-10" dirty="0">
                <a:latin typeface="Carlito"/>
                <a:cs typeface="Carlito"/>
              </a:rPr>
              <a:t>( "</a:t>
            </a:r>
            <a:r>
              <a:rPr lang="en-IN" sz="1600" spc="-10" dirty="0" err="1">
                <a:latin typeface="Carlito"/>
                <a:cs typeface="Carlito"/>
              </a:rPr>
              <a:t>data.i</a:t>
            </a:r>
            <a:r>
              <a:rPr lang="en-IN" sz="1600" spc="-10" dirty="0">
                <a:latin typeface="Carlito"/>
                <a:cs typeface="Carlito"/>
              </a:rPr>
              <a:t> : %d\n", </a:t>
            </a:r>
            <a:r>
              <a:rPr lang="en-IN" sz="1600" spc="-10" dirty="0" err="1">
                <a:latin typeface="Carlito"/>
                <a:cs typeface="Carlito"/>
              </a:rPr>
              <a:t>data.i</a:t>
            </a:r>
            <a:r>
              <a:rPr lang="en-IN" sz="1600" spc="-10" dirty="0">
                <a:latin typeface="Carlito"/>
                <a:cs typeface="Carlito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   </a:t>
            </a:r>
            <a:r>
              <a:rPr lang="en-IN" sz="1600" spc="-10" dirty="0" err="1">
                <a:latin typeface="Carlito"/>
                <a:cs typeface="Carlito"/>
              </a:rPr>
              <a:t>data.f</a:t>
            </a:r>
            <a:r>
              <a:rPr lang="en-IN" sz="1600" spc="-10" dirty="0">
                <a:latin typeface="Carlito"/>
                <a:cs typeface="Carlito"/>
              </a:rPr>
              <a:t> = 220.5;   </a:t>
            </a:r>
            <a:r>
              <a:rPr lang="en-IN" sz="1600" spc="-10" dirty="0" err="1">
                <a:latin typeface="Carlito"/>
                <a:cs typeface="Carlito"/>
              </a:rPr>
              <a:t>printf</a:t>
            </a:r>
            <a:r>
              <a:rPr lang="en-IN" sz="1600" spc="-10" dirty="0">
                <a:latin typeface="Carlito"/>
                <a:cs typeface="Carlito"/>
              </a:rPr>
              <a:t>( "</a:t>
            </a:r>
            <a:r>
              <a:rPr lang="en-IN" sz="1600" spc="-10" dirty="0" err="1">
                <a:latin typeface="Carlito"/>
                <a:cs typeface="Carlito"/>
              </a:rPr>
              <a:t>data.f</a:t>
            </a:r>
            <a:r>
              <a:rPr lang="en-IN" sz="1600" spc="-10" dirty="0">
                <a:latin typeface="Carlito"/>
                <a:cs typeface="Carlito"/>
              </a:rPr>
              <a:t> : %f\n", </a:t>
            </a:r>
            <a:r>
              <a:rPr lang="en-IN" sz="1600" spc="-10" dirty="0" err="1">
                <a:latin typeface="Carlito"/>
                <a:cs typeface="Carlito"/>
              </a:rPr>
              <a:t>data.f</a:t>
            </a:r>
            <a:r>
              <a:rPr lang="en-IN" sz="1600" spc="-10" dirty="0">
                <a:latin typeface="Carlito"/>
                <a:cs typeface="Carlito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     </a:t>
            </a:r>
            <a:r>
              <a:rPr lang="en-IN" sz="1600" spc="-10" dirty="0" err="1">
                <a:latin typeface="Carlito"/>
                <a:cs typeface="Carlito"/>
              </a:rPr>
              <a:t>strcpy</a:t>
            </a:r>
            <a:r>
              <a:rPr lang="en-IN" sz="1600" spc="-10" dirty="0">
                <a:latin typeface="Carlito"/>
                <a:cs typeface="Carlito"/>
              </a:rPr>
              <a:t>( </a:t>
            </a:r>
            <a:r>
              <a:rPr lang="en-IN" sz="1600" spc="-10" dirty="0" err="1">
                <a:latin typeface="Carlito"/>
                <a:cs typeface="Carlito"/>
              </a:rPr>
              <a:t>data.str</a:t>
            </a:r>
            <a:r>
              <a:rPr lang="en-IN" sz="1600" spc="-10" dirty="0">
                <a:latin typeface="Carlito"/>
                <a:cs typeface="Carlito"/>
              </a:rPr>
              <a:t>, "C Programming");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  </a:t>
            </a:r>
            <a:r>
              <a:rPr lang="en-IN" sz="1600" spc="-10" dirty="0" err="1">
                <a:latin typeface="Carlito"/>
                <a:cs typeface="Carlito"/>
              </a:rPr>
              <a:t>printf</a:t>
            </a:r>
            <a:r>
              <a:rPr lang="en-IN" sz="1600" spc="-10" dirty="0">
                <a:latin typeface="Carlito"/>
                <a:cs typeface="Carlito"/>
              </a:rPr>
              <a:t>( "</a:t>
            </a:r>
            <a:r>
              <a:rPr lang="en-IN" sz="1600" spc="-10" dirty="0" err="1">
                <a:latin typeface="Carlito"/>
                <a:cs typeface="Carlito"/>
              </a:rPr>
              <a:t>data.str</a:t>
            </a:r>
            <a:r>
              <a:rPr lang="en-IN" sz="1600" spc="-10" dirty="0">
                <a:latin typeface="Carlito"/>
                <a:cs typeface="Carlito"/>
              </a:rPr>
              <a:t> : %s\n", </a:t>
            </a:r>
            <a:r>
              <a:rPr lang="en-IN" sz="1600" spc="-10" dirty="0" err="1">
                <a:latin typeface="Carlito"/>
                <a:cs typeface="Carlito"/>
              </a:rPr>
              <a:t>data.str</a:t>
            </a:r>
            <a:r>
              <a:rPr lang="en-IN" sz="1600" spc="-10" dirty="0">
                <a:latin typeface="Carlito"/>
                <a:cs typeface="Carlito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1600" spc="-10" dirty="0">
                <a:latin typeface="Carlito"/>
                <a:cs typeface="Carlito"/>
              </a:rPr>
              <a:t>   return 0;}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6595" y="1446022"/>
            <a:ext cx="141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707918"/>
            <a:ext cx="360362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5" dirty="0">
                <a:latin typeface="Carlito"/>
                <a:cs typeface="Carlito"/>
              </a:rPr>
              <a:t>data.i </a:t>
            </a:r>
            <a:r>
              <a:rPr sz="2800" spc="-5" dirty="0">
                <a:latin typeface="Carlito"/>
                <a:cs typeface="Carlito"/>
              </a:rPr>
              <a:t>: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10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25" dirty="0">
                <a:latin typeface="Carlito"/>
                <a:cs typeface="Carlito"/>
              </a:rPr>
              <a:t>data.f </a:t>
            </a:r>
            <a:r>
              <a:rPr sz="2800" spc="-5" dirty="0">
                <a:latin typeface="Carlito"/>
                <a:cs typeface="Carlito"/>
              </a:rPr>
              <a:t>: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220.500000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-15" dirty="0">
                <a:latin typeface="Carlito"/>
                <a:cs typeface="Carlito"/>
              </a:rPr>
              <a:t>data.str </a:t>
            </a:r>
            <a:r>
              <a:rPr sz="2800" spc="-5" dirty="0">
                <a:latin typeface="Carlito"/>
                <a:cs typeface="Carlito"/>
              </a:rPr>
              <a:t>: C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Programming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7542" y="1500886"/>
            <a:ext cx="3175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0" dirty="0">
                <a:solidFill>
                  <a:srgbClr val="FF0000"/>
                </a:solidFill>
                <a:latin typeface="Arial"/>
                <a:cs typeface="Arial"/>
              </a:rPr>
              <a:t>Dynamic</a:t>
            </a:r>
            <a:r>
              <a:rPr sz="4000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265" dirty="0">
                <a:solidFill>
                  <a:srgbClr val="FF0000"/>
                </a:solidFill>
                <a:latin typeface="Arial"/>
                <a:cs typeface="Arial"/>
              </a:rPr>
              <a:t>Arrays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06" y="2320874"/>
            <a:ext cx="7303134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  <a:tab pos="1797050" algn="l"/>
                <a:tab pos="2970530" algn="l"/>
                <a:tab pos="3740150" algn="l"/>
                <a:tab pos="5135245" algn="l"/>
                <a:tab pos="6202045" algn="l"/>
              </a:tabLst>
            </a:pPr>
            <a:r>
              <a:rPr sz="2800" spc="-10" dirty="0">
                <a:latin typeface="Carlito"/>
                <a:cs typeface="Carlito"/>
              </a:rPr>
              <a:t>Dynamic	</a:t>
            </a:r>
            <a:r>
              <a:rPr sz="2800" spc="-25" dirty="0">
                <a:latin typeface="Carlito"/>
                <a:cs typeface="Carlito"/>
              </a:rPr>
              <a:t>arrays	</a:t>
            </a:r>
            <a:r>
              <a:rPr sz="2800" spc="-15" dirty="0">
                <a:latin typeface="Carlito"/>
                <a:cs typeface="Carlito"/>
              </a:rPr>
              <a:t>are	</a:t>
            </a:r>
            <a:r>
              <a:rPr sz="2800" spc="-20" dirty="0">
                <a:latin typeface="Carlito"/>
                <a:cs typeface="Carlito"/>
              </a:rPr>
              <a:t>created	</a:t>
            </a:r>
            <a:r>
              <a:rPr sz="2800" spc="-5" dirty="0">
                <a:latin typeface="Carlito"/>
                <a:cs typeface="Carlito"/>
              </a:rPr>
              <a:t>using	</a:t>
            </a:r>
            <a:r>
              <a:rPr sz="2800" spc="-10" dirty="0">
                <a:latin typeface="Carlito"/>
                <a:cs typeface="Carlito"/>
              </a:rPr>
              <a:t>pointer  management </a:t>
            </a:r>
            <a:r>
              <a:rPr sz="2800" spc="-5" dirty="0">
                <a:latin typeface="Carlito"/>
                <a:cs typeface="Carlito"/>
              </a:rPr>
              <a:t>functions </a:t>
            </a:r>
            <a:r>
              <a:rPr sz="2800" spc="-10" dirty="0">
                <a:latin typeface="Carlito"/>
                <a:cs typeface="Carlito"/>
              </a:rPr>
              <a:t>malloc,calloc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realloc.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7218" y="2320874"/>
            <a:ext cx="3679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0835" algn="l"/>
                <a:tab pos="2447925" algn="l"/>
              </a:tabLst>
            </a:pPr>
            <a:r>
              <a:rPr sz="2800" spc="-10" dirty="0">
                <a:latin typeface="Carlito"/>
                <a:cs typeface="Carlito"/>
              </a:rPr>
              <a:t>variables	</a:t>
            </a:r>
            <a:r>
              <a:rPr sz="2800" spc="-5" dirty="0">
                <a:latin typeface="Carlito"/>
                <a:cs typeface="Carlito"/>
              </a:rPr>
              <a:t>and	memory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506" y="3727780"/>
            <a:ext cx="11228070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909955" algn="l"/>
                <a:tab pos="2198370" algn="l"/>
                <a:tab pos="2627630" algn="l"/>
                <a:tab pos="3981450" algn="l"/>
                <a:tab pos="4984115" algn="l"/>
                <a:tab pos="5339080" algn="l"/>
                <a:tab pos="6162040" algn="l"/>
                <a:tab pos="6563359" algn="l"/>
                <a:tab pos="7865109" algn="l"/>
                <a:tab pos="8543290" algn="l"/>
                <a:tab pos="10574655" algn="l"/>
              </a:tabLst>
            </a:pPr>
            <a:r>
              <a:rPr sz="2800" spc="-10" dirty="0">
                <a:latin typeface="Carlito"/>
                <a:cs typeface="Carlito"/>
              </a:rPr>
              <a:t>Th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10" dirty="0">
                <a:latin typeface="Carlito"/>
                <a:cs typeface="Carlito"/>
              </a:rPr>
              <a:t>onc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25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dyn</a:t>
            </a:r>
            <a:r>
              <a:rPr sz="2800" spc="-5" dirty="0">
                <a:latin typeface="Carlito"/>
                <a:cs typeface="Carlito"/>
              </a:rPr>
              <a:t>am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c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ar</a:t>
            </a:r>
            <a:r>
              <a:rPr sz="2800" spc="-70" dirty="0">
                <a:latin typeface="Carlito"/>
                <a:cs typeface="Carlito"/>
              </a:rPr>
              <a:t>r</a:t>
            </a:r>
            <a:r>
              <a:rPr sz="2800" spc="-50" dirty="0">
                <a:latin typeface="Carlito"/>
                <a:cs typeface="Carlito"/>
              </a:rPr>
              <a:t>a</a:t>
            </a:r>
            <a:r>
              <a:rPr sz="2800" spc="-35" dirty="0">
                <a:latin typeface="Carlito"/>
                <a:cs typeface="Carlito"/>
              </a:rPr>
              <a:t>y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us</a:t>
            </a:r>
            <a:r>
              <a:rPr sz="2800" spc="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	i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5" dirty="0">
                <a:latin typeface="Carlito"/>
                <a:cs typeface="Carlito"/>
              </a:rPr>
              <a:t>c</a:t>
            </a:r>
            <a:r>
              <a:rPr sz="2800" spc="-5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30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g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man</a:t>
            </a:r>
            <a:r>
              <a:rPr sz="280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p</a:t>
            </a:r>
            <a:r>
              <a:rPr sz="2800" spc="-10" dirty="0">
                <a:latin typeface="Carlito"/>
                <a:cs typeface="Carlito"/>
              </a:rPr>
              <a:t>ul</a:t>
            </a:r>
            <a:r>
              <a:rPr sz="2800" spc="-3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ting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d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5" dirty="0">
                <a:latin typeface="Carlito"/>
                <a:cs typeface="Carlito"/>
              </a:rPr>
              <a:t>structures </a:t>
            </a:r>
            <a:r>
              <a:rPr sz="2800" spc="-5" dirty="0">
                <a:latin typeface="Carlito"/>
                <a:cs typeface="Carlito"/>
              </a:rPr>
              <a:t>such as </a:t>
            </a:r>
            <a:r>
              <a:rPr sz="2800" spc="-20" dirty="0">
                <a:latin typeface="Carlito"/>
                <a:cs typeface="Carlito"/>
              </a:rPr>
              <a:t>linked </a:t>
            </a:r>
            <a:r>
              <a:rPr sz="2800" spc="-15" dirty="0">
                <a:latin typeface="Carlito"/>
                <a:cs typeface="Carlito"/>
              </a:rPr>
              <a:t>list, </a:t>
            </a:r>
            <a:r>
              <a:rPr sz="2800" spc="-20" dirty="0">
                <a:latin typeface="Carlito"/>
                <a:cs typeface="Carlito"/>
              </a:rPr>
              <a:t>stacks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queues.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753" y="2058416"/>
            <a:ext cx="393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FF0000"/>
                </a:solidFill>
                <a:latin typeface="Tahoma"/>
                <a:cs typeface="Tahoma"/>
              </a:rPr>
              <a:t>File </a:t>
            </a:r>
            <a:r>
              <a:rPr sz="4000" b="0" spc="-5" dirty="0">
                <a:solidFill>
                  <a:srgbClr val="FF0000"/>
                </a:solidFill>
                <a:latin typeface="Tahoma"/>
                <a:cs typeface="Tahoma"/>
              </a:rPr>
              <a:t>Handling in</a:t>
            </a:r>
            <a:r>
              <a:rPr sz="4000" b="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000" b="0" spc="-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9308" y="5032247"/>
            <a:ext cx="1320546" cy="787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0295" y="5032247"/>
            <a:ext cx="1960626" cy="787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2523" y="90932"/>
            <a:ext cx="10234295" cy="579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269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19888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20269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4000" spc="-150" dirty="0">
                <a:solidFill>
                  <a:srgbClr val="FF0000"/>
                </a:solidFill>
                <a:latin typeface="Arial"/>
                <a:cs typeface="Arial"/>
              </a:rPr>
              <a:t>What </a:t>
            </a:r>
            <a:r>
              <a:rPr sz="4000" spc="-229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4000" spc="-3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000" spc="-250" dirty="0">
                <a:solidFill>
                  <a:srgbClr val="FF0000"/>
                </a:solidFill>
                <a:latin typeface="Arial"/>
                <a:cs typeface="Arial"/>
              </a:rPr>
              <a:t> File?</a:t>
            </a:r>
            <a:endParaRPr sz="4000">
              <a:latin typeface="Arial"/>
              <a:cs typeface="Arial"/>
            </a:endParaRPr>
          </a:p>
          <a:p>
            <a:pPr marL="241300" marR="5080" indent="-228600">
              <a:lnSpc>
                <a:spcPts val="2690"/>
              </a:lnSpc>
              <a:spcBef>
                <a:spcPts val="19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i="1" spc="-5" dirty="0">
                <a:latin typeface="Carlito"/>
                <a:cs typeface="Carlito"/>
              </a:rPr>
              <a:t>file </a:t>
            </a:r>
            <a:r>
              <a:rPr sz="2800" spc="-5" dirty="0">
                <a:latin typeface="Carlito"/>
                <a:cs typeface="Carlito"/>
              </a:rPr>
              <a:t>is a collection of </a:t>
            </a:r>
            <a:r>
              <a:rPr sz="2800" spc="-15" dirty="0">
                <a:latin typeface="Carlito"/>
                <a:cs typeface="Carlito"/>
              </a:rPr>
              <a:t>related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computers </a:t>
            </a:r>
            <a:r>
              <a:rPr sz="2800" spc="-15" dirty="0">
                <a:latin typeface="Carlito"/>
                <a:cs typeface="Carlito"/>
              </a:rPr>
              <a:t>treats </a:t>
            </a:r>
            <a:r>
              <a:rPr sz="2800" spc="-5" dirty="0">
                <a:latin typeface="Carlito"/>
                <a:cs typeface="Carlito"/>
              </a:rPr>
              <a:t>as a single  </a:t>
            </a:r>
            <a:r>
              <a:rPr sz="2800" spc="-10" dirty="0">
                <a:latin typeface="Carlito"/>
                <a:cs typeface="Carlito"/>
              </a:rPr>
              <a:t>unit.</a:t>
            </a:r>
            <a:endParaRPr sz="2800">
              <a:latin typeface="Carlito"/>
              <a:cs typeface="Carlito"/>
            </a:endParaRPr>
          </a:p>
          <a:p>
            <a:pPr marL="241300" marR="476250" indent="-228600">
              <a:lnSpc>
                <a:spcPct val="800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Computers </a:t>
            </a:r>
            <a:r>
              <a:rPr sz="2800" spc="-25" dirty="0">
                <a:latin typeface="Carlito"/>
                <a:cs typeface="Carlito"/>
              </a:rPr>
              <a:t>store </a:t>
            </a:r>
            <a:r>
              <a:rPr sz="2800" spc="-10" dirty="0">
                <a:latin typeface="Carlito"/>
                <a:cs typeface="Carlito"/>
              </a:rPr>
              <a:t>files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secondary </a:t>
            </a:r>
            <a:r>
              <a:rPr sz="2800" spc="-25" dirty="0">
                <a:latin typeface="Carlito"/>
                <a:cs typeface="Carlito"/>
              </a:rPr>
              <a:t>storage </a:t>
            </a:r>
            <a:r>
              <a:rPr sz="2800" spc="-5" dirty="0">
                <a:latin typeface="Carlito"/>
                <a:cs typeface="Carlito"/>
              </a:rPr>
              <a:t>so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contents </a:t>
            </a:r>
            <a:r>
              <a:rPr sz="2800" spc="-10" dirty="0">
                <a:latin typeface="Carlito"/>
                <a:cs typeface="Carlito"/>
              </a:rPr>
              <a:t>of  files remain </a:t>
            </a:r>
            <a:r>
              <a:rPr sz="2800" spc="-15" dirty="0">
                <a:latin typeface="Carlito"/>
                <a:cs typeface="Carlito"/>
              </a:rPr>
              <a:t>intact </a:t>
            </a: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15" dirty="0">
                <a:latin typeface="Carlito"/>
                <a:cs typeface="Carlito"/>
              </a:rPr>
              <a:t>computer </a:t>
            </a:r>
            <a:r>
              <a:rPr sz="2800" spc="-10" dirty="0">
                <a:latin typeface="Carlito"/>
                <a:cs typeface="Carlito"/>
              </a:rPr>
              <a:t>shuts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down.</a:t>
            </a:r>
            <a:endParaRPr sz="2800">
              <a:latin typeface="Carlito"/>
              <a:cs typeface="Carlito"/>
            </a:endParaRPr>
          </a:p>
          <a:p>
            <a:pPr marL="241300" marR="769620" indent="-228600" algn="just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15" dirty="0">
                <a:latin typeface="Carlito"/>
                <a:cs typeface="Carlito"/>
              </a:rPr>
              <a:t>computer </a:t>
            </a:r>
            <a:r>
              <a:rPr sz="2800" spc="-10" dirty="0">
                <a:latin typeface="Carlito"/>
                <a:cs typeface="Carlito"/>
              </a:rPr>
              <a:t>reads </a:t>
            </a:r>
            <a:r>
              <a:rPr sz="2800" spc="-5" dirty="0">
                <a:latin typeface="Carlito"/>
                <a:cs typeface="Carlito"/>
              </a:rPr>
              <a:t>a file, </a:t>
            </a:r>
            <a:r>
              <a:rPr sz="2800" spc="-10" dirty="0">
                <a:latin typeface="Carlito"/>
                <a:cs typeface="Carlito"/>
              </a:rPr>
              <a:t>it copies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storage  </a:t>
            </a:r>
            <a:r>
              <a:rPr sz="2800" spc="-10" dirty="0">
                <a:latin typeface="Carlito"/>
                <a:cs typeface="Carlito"/>
              </a:rPr>
              <a:t>device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memory; when it </a:t>
            </a:r>
            <a:r>
              <a:rPr sz="2800" spc="-10" dirty="0">
                <a:latin typeface="Carlito"/>
                <a:cs typeface="Carlito"/>
              </a:rPr>
              <a:t>writes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file,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30" dirty="0">
                <a:latin typeface="Carlito"/>
                <a:cs typeface="Carlito"/>
              </a:rPr>
              <a:t>transfers </a:t>
            </a:r>
            <a:r>
              <a:rPr sz="2800" spc="-20" dirty="0">
                <a:latin typeface="Carlito"/>
                <a:cs typeface="Carlito"/>
              </a:rPr>
              <a:t>data from  </a:t>
            </a:r>
            <a:r>
              <a:rPr sz="2800" spc="-5" dirty="0">
                <a:latin typeface="Carlito"/>
                <a:cs typeface="Carlito"/>
              </a:rPr>
              <a:t>memory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storage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device.</a:t>
            </a:r>
            <a:endParaRPr sz="2800">
              <a:latin typeface="Carlito"/>
              <a:cs typeface="Carlito"/>
            </a:endParaRPr>
          </a:p>
          <a:p>
            <a:pPr marL="241300" marR="487680" indent="-228600" algn="just">
              <a:lnSpc>
                <a:spcPts val="27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structure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b="1" spc="-5" dirty="0">
                <a:solidFill>
                  <a:srgbClr val="0462C1"/>
                </a:solidFill>
                <a:latin typeface="Courier New"/>
                <a:cs typeface="Courier New"/>
              </a:rPr>
              <a:t>FILE</a:t>
            </a:r>
            <a:r>
              <a:rPr sz="2800" b="1" spc="-860" dirty="0">
                <a:solidFill>
                  <a:srgbClr val="0462C1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arlito"/>
                <a:cs typeface="Carlito"/>
              </a:rPr>
              <a:t>(defined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b="1" spc="-5" dirty="0">
                <a:solidFill>
                  <a:srgbClr val="0462C1"/>
                </a:solidFill>
                <a:latin typeface="Courier New"/>
                <a:cs typeface="Courier New"/>
              </a:rPr>
              <a:t>stdio.h</a:t>
            </a:r>
            <a:r>
              <a:rPr sz="2800" spc="-5" dirty="0">
                <a:latin typeface="Carlito"/>
                <a:cs typeface="Carlito"/>
              </a:rPr>
              <a:t>)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store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attributes </a:t>
            </a:r>
            <a:r>
              <a:rPr sz="2800" spc="-5" dirty="0">
                <a:latin typeface="Carlito"/>
                <a:cs typeface="Carlito"/>
              </a:rPr>
              <a:t>of a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3316" y="2409444"/>
            <a:ext cx="1320546" cy="787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260" y="2788920"/>
            <a:ext cx="2169414" cy="787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90932"/>
            <a:ext cx="9901555" cy="475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619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26238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26619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000" spc="-320" dirty="0">
                <a:solidFill>
                  <a:srgbClr val="FF0000"/>
                </a:solidFill>
                <a:latin typeface="Arial"/>
                <a:cs typeface="Arial"/>
              </a:rPr>
              <a:t>Steps </a:t>
            </a:r>
            <a:r>
              <a:rPr sz="4000" spc="-8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4000" spc="-285" dirty="0">
                <a:solidFill>
                  <a:srgbClr val="FF0000"/>
                </a:solidFill>
                <a:latin typeface="Arial"/>
                <a:cs typeface="Arial"/>
              </a:rPr>
              <a:t>Processing </a:t>
            </a:r>
            <a:r>
              <a:rPr sz="4000" spc="-3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0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22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  <a:p>
            <a:pPr marL="364490" indent="-352425">
              <a:lnSpc>
                <a:spcPts val="3175"/>
              </a:lnSpc>
              <a:spcBef>
                <a:spcPts val="730"/>
              </a:spcBef>
              <a:buAutoNum type="arabicPeriod"/>
              <a:tabLst>
                <a:tab pos="365125" algn="l"/>
              </a:tabLst>
            </a:pP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stream </a:t>
            </a:r>
            <a:r>
              <a:rPr sz="2800" spc="-10" dirty="0">
                <a:latin typeface="Carlito"/>
                <a:cs typeface="Carlito"/>
              </a:rPr>
              <a:t>via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pointer </a:t>
            </a:r>
            <a:r>
              <a:rPr sz="2800" spc="-10" dirty="0">
                <a:latin typeface="Carlito"/>
                <a:cs typeface="Carlito"/>
              </a:rPr>
              <a:t>variable 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5" dirty="0">
                <a:solidFill>
                  <a:srgbClr val="0462C1"/>
                </a:solidFill>
                <a:latin typeface="Courier New"/>
                <a:cs typeface="Courier New"/>
              </a:rPr>
              <a:t>FILE</a:t>
            </a:r>
            <a:r>
              <a:rPr sz="2800" b="1" spc="-835" dirty="0">
                <a:solidFill>
                  <a:srgbClr val="0462C1"/>
                </a:solidFill>
                <a:latin typeface="Courier New"/>
                <a:cs typeface="Courier New"/>
              </a:rPr>
              <a:t> </a:t>
            </a:r>
            <a:r>
              <a:rPr sz="2800" spc="-15" dirty="0">
                <a:latin typeface="Carlito"/>
                <a:cs typeface="Carlito"/>
              </a:rPr>
              <a:t>structure: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75"/>
              </a:lnSpc>
            </a:pPr>
            <a:r>
              <a:rPr sz="2800" b="1" spc="-10" dirty="0">
                <a:solidFill>
                  <a:srgbClr val="0462C1"/>
                </a:solidFill>
                <a:latin typeface="Courier New"/>
                <a:cs typeface="Courier New"/>
              </a:rPr>
              <a:t>FILE</a:t>
            </a:r>
            <a:r>
              <a:rPr sz="2800" b="1" spc="-20" dirty="0">
                <a:solidFill>
                  <a:srgbClr val="0462C1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462C1"/>
                </a:solidFill>
                <a:latin typeface="Courier New"/>
                <a:cs typeface="Courier New"/>
              </a:rPr>
              <a:t>*p;</a:t>
            </a:r>
            <a:endParaRPr sz="2800">
              <a:latin typeface="Courier New"/>
              <a:cs typeface="Courier New"/>
            </a:endParaRPr>
          </a:p>
          <a:p>
            <a:pPr marL="364490" indent="-352425">
              <a:lnSpc>
                <a:spcPct val="100000"/>
              </a:lnSpc>
              <a:spcBef>
                <a:spcPts val="730"/>
              </a:spcBef>
              <a:buAutoNum type="arabicPeriod" startAt="2"/>
              <a:tabLst>
                <a:tab pos="365125" algn="l"/>
              </a:tabLst>
            </a:pPr>
            <a:r>
              <a:rPr sz="2800" spc="-5" dirty="0">
                <a:latin typeface="Carlito"/>
                <a:cs typeface="Carlito"/>
              </a:rPr>
              <a:t>Open the file, associating the </a:t>
            </a:r>
            <a:r>
              <a:rPr sz="2800" spc="-20" dirty="0">
                <a:latin typeface="Carlito"/>
                <a:cs typeface="Carlito"/>
              </a:rPr>
              <a:t>stream </a:t>
            </a:r>
            <a:r>
              <a:rPr sz="2800" spc="-5" dirty="0">
                <a:latin typeface="Carlito"/>
                <a:cs typeface="Carlito"/>
              </a:rPr>
              <a:t>name with the </a:t>
            </a:r>
            <a:r>
              <a:rPr sz="2800" spc="-10" dirty="0">
                <a:latin typeface="Carlito"/>
                <a:cs typeface="Carlito"/>
              </a:rPr>
              <a:t>file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name.</a:t>
            </a:r>
            <a:endParaRPr sz="2800">
              <a:latin typeface="Carlito"/>
              <a:cs typeface="Carlito"/>
            </a:endParaRPr>
          </a:p>
          <a:p>
            <a:pPr marL="364490" indent="-352425">
              <a:lnSpc>
                <a:spcPct val="100000"/>
              </a:lnSpc>
              <a:spcBef>
                <a:spcPts val="665"/>
              </a:spcBef>
              <a:buAutoNum type="arabicPeriod" startAt="2"/>
              <a:tabLst>
                <a:tab pos="365125" algn="l"/>
              </a:tabLst>
            </a:pP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write the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  <a:p>
            <a:pPr marL="364490" indent="-352425">
              <a:lnSpc>
                <a:spcPct val="100000"/>
              </a:lnSpc>
              <a:spcBef>
                <a:spcPts val="660"/>
              </a:spcBef>
              <a:buAutoNum type="arabicPeriod" startAt="2"/>
              <a:tabLst>
                <a:tab pos="365125" algn="l"/>
              </a:tabLst>
            </a:pPr>
            <a:r>
              <a:rPr sz="2800" spc="-10" dirty="0">
                <a:latin typeface="Carlito"/>
                <a:cs typeface="Carlito"/>
              </a:rPr>
              <a:t>Close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file.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517" y="90932"/>
            <a:ext cx="9571990" cy="595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629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210312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210629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Carlito"/>
              <a:cs typeface="Carlito"/>
            </a:endParaRPr>
          </a:p>
          <a:p>
            <a:pPr marL="149860">
              <a:lnSpc>
                <a:spcPct val="100000"/>
              </a:lnSpc>
            </a:pPr>
            <a:r>
              <a:rPr sz="4000" spc="-31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4000" spc="-254" dirty="0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sz="4000" spc="-50" dirty="0">
                <a:solidFill>
                  <a:srgbClr val="FF0000"/>
                </a:solidFill>
                <a:latin typeface="Arial"/>
                <a:cs typeface="Arial"/>
              </a:rPr>
              <a:t>file </a:t>
            </a:r>
            <a:r>
              <a:rPr sz="4000" spc="-155" dirty="0">
                <a:solidFill>
                  <a:srgbClr val="FF0000"/>
                </a:solidFill>
                <a:latin typeface="Arial"/>
                <a:cs typeface="Arial"/>
              </a:rPr>
              <a:t>operations</a:t>
            </a:r>
            <a:r>
              <a:rPr sz="4000" spc="-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21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endParaRPr sz="4000">
              <a:latin typeface="Arial"/>
              <a:cs typeface="Arial"/>
            </a:endParaRPr>
          </a:p>
          <a:p>
            <a:pPr marL="240665" marR="5080" indent="-228600">
              <a:lnSpc>
                <a:spcPts val="2690"/>
              </a:lnSpc>
              <a:spcBef>
                <a:spcPts val="2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fopen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open </a:t>
            </a:r>
            <a:r>
              <a:rPr sz="2800" spc="-5" dirty="0">
                <a:latin typeface="Carlito"/>
                <a:cs typeface="Carlito"/>
              </a:rPr>
              <a:t>a file- </a:t>
            </a:r>
            <a:r>
              <a:rPr sz="2800" spc="-10" dirty="0">
                <a:latin typeface="Carlito"/>
                <a:cs typeface="Carlito"/>
              </a:rPr>
              <a:t>specify </a:t>
            </a:r>
            <a:r>
              <a:rPr sz="2800" spc="-15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0" dirty="0">
                <a:latin typeface="Carlito"/>
                <a:cs typeface="Carlito"/>
              </a:rPr>
              <a:t>opened (read/write)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type  (binary/text)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fclose </a:t>
            </a:r>
            <a:r>
              <a:rPr sz="2800" spc="-5" dirty="0">
                <a:latin typeface="Carlito"/>
                <a:cs typeface="Carlito"/>
              </a:rPr>
              <a:t>- close an </a:t>
            </a:r>
            <a:r>
              <a:rPr sz="2800" spc="-10" dirty="0">
                <a:latin typeface="Carlito"/>
                <a:cs typeface="Carlito"/>
              </a:rPr>
              <a:t>opened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fread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fwrite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write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fseek/fsetpos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5" dirty="0">
                <a:latin typeface="Carlito"/>
                <a:cs typeface="Carlito"/>
              </a:rPr>
              <a:t>move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15" dirty="0">
                <a:latin typeface="Carlito"/>
                <a:cs typeface="Carlito"/>
              </a:rPr>
              <a:t>pointer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somewhere </a:t>
            </a:r>
            <a:r>
              <a:rPr sz="2800" spc="-5" dirty="0">
                <a:latin typeface="Carlito"/>
                <a:cs typeface="Carlito"/>
              </a:rPr>
              <a:t>in a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ftell/fgetpos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tell </a:t>
            </a:r>
            <a:r>
              <a:rPr sz="2800" spc="-25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where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15" dirty="0">
                <a:latin typeface="Carlito"/>
                <a:cs typeface="Carlito"/>
              </a:rPr>
              <a:t>pointer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located.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965961"/>
            <a:ext cx="347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20" dirty="0">
                <a:solidFill>
                  <a:srgbClr val="FF0000"/>
                </a:solidFill>
                <a:latin typeface="Arial"/>
                <a:cs typeface="Arial"/>
              </a:rPr>
              <a:t>File </a:t>
            </a:r>
            <a:r>
              <a:rPr sz="4000" b="0" spc="-265" dirty="0">
                <a:solidFill>
                  <a:srgbClr val="FF0000"/>
                </a:solidFill>
                <a:latin typeface="Arial"/>
                <a:cs typeface="Arial"/>
              </a:rPr>
              <a:t>Open</a:t>
            </a:r>
            <a:r>
              <a:rPr sz="4000" b="0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0" spc="-195" dirty="0">
                <a:solidFill>
                  <a:srgbClr val="FF0000"/>
                </a:solidFill>
                <a:latin typeface="Arial"/>
                <a:cs typeface="Arial"/>
              </a:rPr>
              <a:t>Modes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8704" y="1735794"/>
            <a:ext cx="8218076" cy="3682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720979"/>
            <a:ext cx="5342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solidFill>
                  <a:srgbClr val="FF0000"/>
                </a:solidFill>
                <a:latin typeface="Arial"/>
                <a:cs typeface="Arial"/>
              </a:rPr>
              <a:t>More </a:t>
            </a:r>
            <a:r>
              <a:rPr sz="4000" b="0" spc="-150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4000" b="0" spc="-220" dirty="0">
                <a:solidFill>
                  <a:srgbClr val="FF0000"/>
                </a:solidFill>
                <a:latin typeface="Arial"/>
                <a:cs typeface="Arial"/>
              </a:rPr>
              <a:t>File </a:t>
            </a:r>
            <a:r>
              <a:rPr sz="4000" b="0" spc="-265" dirty="0">
                <a:solidFill>
                  <a:srgbClr val="FF0000"/>
                </a:solidFill>
                <a:latin typeface="Arial"/>
                <a:cs typeface="Arial"/>
              </a:rPr>
              <a:t>Open</a:t>
            </a:r>
            <a:r>
              <a:rPr sz="4000" b="0" spc="-4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0" spc="-200" dirty="0">
                <a:solidFill>
                  <a:srgbClr val="FF0000"/>
                </a:solidFill>
                <a:latin typeface="Arial"/>
                <a:cs typeface="Arial"/>
              </a:rPr>
              <a:t>Modes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9739" y="1772595"/>
            <a:ext cx="8611936" cy="3499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458" y="583183"/>
            <a:ext cx="10831830" cy="583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286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9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3366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24460">
              <a:lnSpc>
                <a:spcPct val="100000"/>
              </a:lnSpc>
              <a:spcBef>
                <a:spcPts val="1470"/>
              </a:spcBef>
            </a:pPr>
            <a:r>
              <a:rPr sz="4400" spc="-140" dirty="0">
                <a:latin typeface="Arial"/>
                <a:cs typeface="Arial"/>
              </a:rPr>
              <a:t>Defining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885" dirty="0">
                <a:latin typeface="Arial"/>
                <a:cs typeface="Arial"/>
              </a:rPr>
              <a:t> </a:t>
            </a:r>
            <a:r>
              <a:rPr sz="4400" spc="-120" dirty="0">
                <a:latin typeface="Arial"/>
                <a:cs typeface="Arial"/>
              </a:rPr>
              <a:t>Structure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ts val="2875"/>
              </a:lnSpc>
              <a:spcBef>
                <a:spcPts val="15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ts val="2875"/>
              </a:lnSpc>
            </a:pPr>
            <a:r>
              <a:rPr sz="2400" i="1" spc="-145" dirty="0">
                <a:solidFill>
                  <a:srgbClr val="FF0000"/>
                </a:solidFill>
                <a:latin typeface="Trebuchet MS"/>
                <a:cs typeface="Trebuchet MS"/>
              </a:rPr>
              <a:t>struct</a:t>
            </a:r>
            <a:r>
              <a:rPr sz="2400" i="1" spc="-3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35" dirty="0">
                <a:solidFill>
                  <a:srgbClr val="FF0000"/>
                </a:solidFill>
                <a:latin typeface="Trebuchet MS"/>
                <a:cs typeface="Trebuchet MS"/>
              </a:rPr>
              <a:t>structure_name</a:t>
            </a:r>
            <a:endParaRPr sz="24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2400" i="1" dirty="0">
                <a:solidFill>
                  <a:srgbClr val="FF0000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1841500" marR="3896995">
              <a:lnSpc>
                <a:spcPct val="100000"/>
              </a:lnSpc>
            </a:pPr>
            <a:r>
              <a:rPr sz="2400" i="1" spc="-125" dirty="0">
                <a:solidFill>
                  <a:srgbClr val="FF0000"/>
                </a:solidFill>
                <a:latin typeface="Trebuchet MS"/>
                <a:cs typeface="Trebuchet MS"/>
              </a:rPr>
              <a:t>data_type </a:t>
            </a:r>
            <a:r>
              <a:rPr sz="2400" i="1" spc="-140" dirty="0">
                <a:solidFill>
                  <a:srgbClr val="FF0000"/>
                </a:solidFill>
                <a:latin typeface="Trebuchet MS"/>
                <a:cs typeface="Trebuchet MS"/>
              </a:rPr>
              <a:t>member_variable1; </a:t>
            </a:r>
            <a:r>
              <a:rPr sz="2400" i="1" spc="-125" dirty="0">
                <a:solidFill>
                  <a:srgbClr val="FF0000"/>
                </a:solidFill>
                <a:latin typeface="Trebuchet MS"/>
                <a:cs typeface="Trebuchet MS"/>
              </a:rPr>
              <a:t>data_type  </a:t>
            </a:r>
            <a:r>
              <a:rPr sz="2400" i="1" spc="-140" dirty="0">
                <a:solidFill>
                  <a:srgbClr val="FF0000"/>
                </a:solidFill>
                <a:latin typeface="Trebuchet MS"/>
                <a:cs typeface="Trebuchet MS"/>
              </a:rPr>
              <a:t>member_variable2;</a:t>
            </a:r>
            <a:endParaRPr sz="24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2400" i="1" spc="-130" dirty="0">
                <a:solidFill>
                  <a:srgbClr val="FF0000"/>
                </a:solidFill>
                <a:latin typeface="Trebuchet MS"/>
                <a:cs typeface="Trebuchet MS"/>
              </a:rPr>
              <a:t>………………………………; </a:t>
            </a:r>
            <a:r>
              <a:rPr sz="2400" i="1" spc="-125" dirty="0">
                <a:solidFill>
                  <a:srgbClr val="FF0000"/>
                </a:solidFill>
                <a:latin typeface="Trebuchet MS"/>
                <a:cs typeface="Trebuchet MS"/>
              </a:rPr>
              <a:t>data_type</a:t>
            </a:r>
            <a:r>
              <a:rPr sz="2400" i="1" spc="-5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30" dirty="0">
                <a:solidFill>
                  <a:srgbClr val="FF0000"/>
                </a:solidFill>
                <a:latin typeface="Trebuchet MS"/>
                <a:cs typeface="Trebuchet MS"/>
              </a:rPr>
              <a:t>member_variableN;</a:t>
            </a:r>
            <a:endParaRPr sz="24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2400" i="1" spc="-225" dirty="0">
                <a:solidFill>
                  <a:srgbClr val="FF0000"/>
                </a:solidFill>
                <a:latin typeface="Trebuchet MS"/>
                <a:cs typeface="Trebuchet MS"/>
              </a:rPr>
              <a:t>};</a:t>
            </a:r>
            <a:endParaRPr sz="2400">
              <a:latin typeface="Trebuchet MS"/>
              <a:cs typeface="Trebuchet MS"/>
            </a:endParaRPr>
          </a:p>
          <a:p>
            <a:pPr marL="355600" marR="7620">
              <a:lnSpc>
                <a:spcPts val="2300"/>
              </a:lnSpc>
              <a:spcBef>
                <a:spcPts val="595"/>
              </a:spcBef>
              <a:tabLst>
                <a:tab pos="7375525" algn="l"/>
              </a:tabLst>
            </a:pPr>
            <a:r>
              <a:rPr sz="2400" spc="-150" dirty="0">
                <a:latin typeface="Arial"/>
                <a:cs typeface="Arial"/>
              </a:rPr>
              <a:t>Once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structure_name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is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declared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asnew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data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then	</a:t>
            </a:r>
            <a:r>
              <a:rPr sz="2400" spc="-105" dirty="0">
                <a:latin typeface="Arial"/>
                <a:cs typeface="Arial"/>
              </a:rPr>
              <a:t>variables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typecan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be  </a:t>
            </a:r>
            <a:r>
              <a:rPr sz="2400" spc="-100" dirty="0">
                <a:latin typeface="Arial"/>
                <a:cs typeface="Arial"/>
              </a:rPr>
              <a:t>declared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5"/>
              </a:spcBef>
            </a:pPr>
            <a:r>
              <a:rPr sz="2400" i="1" spc="-145" dirty="0">
                <a:solidFill>
                  <a:srgbClr val="FF0000"/>
                </a:solidFill>
                <a:latin typeface="Trebuchet MS"/>
                <a:cs typeface="Trebuchet MS"/>
              </a:rPr>
              <a:t>struct </a:t>
            </a:r>
            <a:r>
              <a:rPr sz="2400" i="1" spc="-135" dirty="0">
                <a:solidFill>
                  <a:srgbClr val="FF0000"/>
                </a:solidFill>
                <a:latin typeface="Trebuchet MS"/>
                <a:cs typeface="Trebuchet MS"/>
              </a:rPr>
              <a:t>structure_name</a:t>
            </a:r>
            <a:r>
              <a:rPr sz="2400" i="1" spc="-5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-150" dirty="0">
                <a:solidFill>
                  <a:srgbClr val="FF0000"/>
                </a:solidFill>
                <a:latin typeface="Trebuchet MS"/>
                <a:cs typeface="Trebuchet MS"/>
              </a:rPr>
              <a:t>structure_variable;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  <a:tabLst>
                <a:tab pos="1222375" algn="l"/>
                <a:tab pos="1842770" algn="l"/>
                <a:tab pos="3211830" algn="l"/>
                <a:tab pos="3623310" algn="l"/>
                <a:tab pos="3932554" algn="l"/>
                <a:tab pos="5257165" algn="l"/>
                <a:tab pos="5734050" algn="l"/>
                <a:tab pos="6318250" algn="l"/>
                <a:tab pos="7366634" algn="l"/>
              </a:tabLst>
            </a:pPr>
            <a:r>
              <a:rPr sz="2400" b="1" i="1" spc="-114" dirty="0">
                <a:solidFill>
                  <a:srgbClr val="006EC0"/>
                </a:solidFill>
                <a:latin typeface="Arial"/>
                <a:cs typeface="Arial"/>
              </a:rPr>
              <a:t>Note:	</a:t>
            </a:r>
            <a:r>
              <a:rPr sz="2400" b="1" i="1" spc="-165" dirty="0">
                <a:solidFill>
                  <a:srgbClr val="006EC0"/>
                </a:solidFill>
                <a:latin typeface="Arial"/>
                <a:cs typeface="Arial"/>
              </a:rPr>
              <a:t>The	</a:t>
            </a:r>
            <a:r>
              <a:rPr sz="2400" b="1" i="1" spc="-190" dirty="0">
                <a:solidFill>
                  <a:srgbClr val="006EC0"/>
                </a:solidFill>
                <a:latin typeface="Arial"/>
                <a:cs typeface="Arial"/>
              </a:rPr>
              <a:t>members	</a:t>
            </a:r>
            <a:r>
              <a:rPr sz="2400" b="1" i="1" spc="-80" dirty="0">
                <a:solidFill>
                  <a:srgbClr val="006EC0"/>
                </a:solidFill>
                <a:latin typeface="Arial"/>
                <a:cs typeface="Arial"/>
              </a:rPr>
              <a:t>of	</a:t>
            </a:r>
            <a:r>
              <a:rPr sz="2400" b="1" i="1" spc="-5" dirty="0">
                <a:solidFill>
                  <a:srgbClr val="006EC0"/>
                </a:solidFill>
                <a:latin typeface="Arial"/>
                <a:cs typeface="Arial"/>
              </a:rPr>
              <a:t>a	</a:t>
            </a:r>
            <a:r>
              <a:rPr sz="2400" b="1" i="1" spc="-155" dirty="0">
                <a:solidFill>
                  <a:srgbClr val="006EC0"/>
                </a:solidFill>
                <a:latin typeface="Arial"/>
                <a:cs typeface="Arial"/>
              </a:rPr>
              <a:t>structure	</a:t>
            </a:r>
            <a:r>
              <a:rPr sz="2400" b="1" i="1" spc="-110" dirty="0">
                <a:solidFill>
                  <a:srgbClr val="006EC0"/>
                </a:solidFill>
                <a:latin typeface="Arial"/>
                <a:cs typeface="Arial"/>
              </a:rPr>
              <a:t>do	not	</a:t>
            </a:r>
            <a:r>
              <a:rPr sz="2400" b="1" i="1" spc="-245" dirty="0">
                <a:solidFill>
                  <a:srgbClr val="006EC0"/>
                </a:solidFill>
                <a:latin typeface="Arial"/>
                <a:cs typeface="Arial"/>
              </a:rPr>
              <a:t>occupy	</a:t>
            </a:r>
            <a:r>
              <a:rPr sz="2400" b="1" i="1" spc="-155" dirty="0">
                <a:solidFill>
                  <a:srgbClr val="006EC0"/>
                </a:solidFill>
                <a:latin typeface="Arial"/>
                <a:cs typeface="Arial"/>
              </a:rPr>
              <a:t>memory </a:t>
            </a:r>
            <a:r>
              <a:rPr sz="2400" b="1" i="1" spc="-95" dirty="0">
                <a:solidFill>
                  <a:srgbClr val="006EC0"/>
                </a:solidFill>
                <a:latin typeface="Arial"/>
                <a:cs typeface="Arial"/>
              </a:rPr>
              <a:t>until </a:t>
            </a:r>
            <a:r>
              <a:rPr sz="2400" b="1" i="1" spc="-120" dirty="0">
                <a:solidFill>
                  <a:srgbClr val="006EC0"/>
                </a:solidFill>
                <a:latin typeface="Arial"/>
                <a:cs typeface="Arial"/>
              </a:rPr>
              <a:t>they</a:t>
            </a:r>
            <a:r>
              <a:rPr sz="2400" b="1" i="1" spc="-7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i="1" spc="-80" dirty="0">
                <a:solidFill>
                  <a:srgbClr val="006EC0"/>
                </a:solidFill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62464" y="649173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358" y="6345428"/>
            <a:ext cx="466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90" dirty="0">
                <a:solidFill>
                  <a:srgbClr val="006EC0"/>
                </a:solidFill>
                <a:latin typeface="Arial"/>
                <a:cs typeface="Arial"/>
              </a:rPr>
              <a:t>associated </a:t>
            </a:r>
            <a:r>
              <a:rPr sz="2400" b="1" i="1" spc="-75" dirty="0">
                <a:solidFill>
                  <a:srgbClr val="006EC0"/>
                </a:solidFill>
                <a:latin typeface="Arial"/>
                <a:cs typeface="Arial"/>
              </a:rPr>
              <a:t>with </a:t>
            </a:r>
            <a:r>
              <a:rPr sz="2400" b="1" i="1" spc="-5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2400" b="1" i="1" spc="-52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i="1" spc="-140" dirty="0">
                <a:solidFill>
                  <a:srgbClr val="006EC0"/>
                </a:solidFill>
                <a:latin typeface="Arial"/>
                <a:cs typeface="Arial"/>
              </a:rPr>
              <a:t>structure_variable.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345" y="90932"/>
            <a:ext cx="8587105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590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279209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279590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2093595">
              <a:lnSpc>
                <a:spcPct val="100000"/>
              </a:lnSpc>
              <a:spcBef>
                <a:spcPts val="1845"/>
              </a:spcBef>
            </a:pPr>
            <a:r>
              <a:rPr sz="4000" spc="-145" dirty="0">
                <a:solidFill>
                  <a:srgbClr val="FF0000"/>
                </a:solidFill>
                <a:latin typeface="Arial"/>
                <a:cs typeface="Arial"/>
              </a:rPr>
              <a:t>Additionally,</a:t>
            </a:r>
            <a:endParaRPr sz="4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r+ - </a:t>
            </a:r>
            <a:r>
              <a:rPr sz="2800" spc="-10" dirty="0">
                <a:latin typeface="Carlito"/>
                <a:cs typeface="Carlito"/>
              </a:rPr>
              <a:t>open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reading </a:t>
            </a:r>
            <a:r>
              <a:rPr sz="2800" spc="-5" dirty="0">
                <a:latin typeface="Carlito"/>
                <a:cs typeface="Carlito"/>
              </a:rPr>
              <a:t>and writing, </a:t>
            </a:r>
            <a:r>
              <a:rPr sz="2800" spc="-20" dirty="0">
                <a:latin typeface="Carlito"/>
                <a:cs typeface="Carlito"/>
              </a:rPr>
              <a:t>start </a:t>
            </a:r>
            <a:r>
              <a:rPr sz="2800" spc="-15" dirty="0">
                <a:latin typeface="Carlito"/>
                <a:cs typeface="Carlito"/>
              </a:rPr>
              <a:t>at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beginning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w+ - </a:t>
            </a:r>
            <a:r>
              <a:rPr sz="2800" spc="-10" dirty="0">
                <a:latin typeface="Carlito"/>
                <a:cs typeface="Carlito"/>
              </a:rPr>
              <a:t>open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reading </a:t>
            </a:r>
            <a:r>
              <a:rPr sz="2800" spc="-5" dirty="0">
                <a:latin typeface="Carlito"/>
                <a:cs typeface="Carlito"/>
              </a:rPr>
              <a:t>and writing </a:t>
            </a:r>
            <a:r>
              <a:rPr sz="2800" spc="-10" dirty="0">
                <a:latin typeface="Carlito"/>
                <a:cs typeface="Carlito"/>
              </a:rPr>
              <a:t>(overwrite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a+ - </a:t>
            </a:r>
            <a:r>
              <a:rPr sz="2800" spc="-10" dirty="0">
                <a:latin typeface="Carlito"/>
                <a:cs typeface="Carlito"/>
              </a:rPr>
              <a:t>open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reading </a:t>
            </a:r>
            <a:r>
              <a:rPr sz="2800" spc="-5" dirty="0">
                <a:latin typeface="Carlito"/>
                <a:cs typeface="Carlito"/>
              </a:rPr>
              <a:t>and writing </a:t>
            </a:r>
            <a:r>
              <a:rPr sz="2800" spc="-10" dirty="0">
                <a:latin typeface="Carlito"/>
                <a:cs typeface="Carlito"/>
              </a:rPr>
              <a:t>(append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file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exists)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7679" y="2711195"/>
            <a:ext cx="1533905" cy="787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37260" y="4703064"/>
            <a:ext cx="7682230" cy="805815"/>
            <a:chOff x="937260" y="4703064"/>
            <a:chExt cx="7682230" cy="805815"/>
          </a:xfrm>
        </p:grpSpPr>
        <p:sp>
          <p:nvSpPr>
            <p:cNvPr id="6" name="object 6"/>
            <p:cNvSpPr/>
            <p:nvPr/>
          </p:nvSpPr>
          <p:spPr>
            <a:xfrm>
              <a:off x="937260" y="4703064"/>
              <a:ext cx="1966722" cy="7871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6876" y="4703064"/>
              <a:ext cx="643889" cy="7871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3660" y="4721352"/>
              <a:ext cx="1533906" cy="7871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0460" y="4721352"/>
              <a:ext cx="4938522" cy="7871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583183"/>
            <a:ext cx="9493885" cy="465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005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673860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1964689">
              <a:lnSpc>
                <a:spcPct val="100000"/>
              </a:lnSpc>
              <a:spcBef>
                <a:spcPts val="1985"/>
              </a:spcBef>
            </a:pPr>
            <a:r>
              <a:rPr sz="4000" spc="-22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4000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265" dirty="0">
                <a:solidFill>
                  <a:srgbClr val="FF0000"/>
                </a:solidFill>
                <a:latin typeface="Arial"/>
                <a:cs typeface="Arial"/>
              </a:rPr>
              <a:t>Open</a:t>
            </a:r>
            <a:endParaRPr sz="4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file open </a:t>
            </a:r>
            <a:r>
              <a:rPr sz="2800" spc="-5" dirty="0">
                <a:latin typeface="Carlito"/>
                <a:cs typeface="Carlito"/>
              </a:rPr>
              <a:t>function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b="1" dirty="0">
                <a:solidFill>
                  <a:srgbClr val="0462C1"/>
                </a:solidFill>
                <a:latin typeface="Courier New"/>
                <a:cs typeface="Courier New"/>
              </a:rPr>
              <a:t>fopen</a:t>
            </a:r>
            <a:r>
              <a:rPr sz="2800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serves two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purposes: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connection between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physical </a:t>
            </a:r>
            <a:r>
              <a:rPr sz="2400" spc="-5" dirty="0">
                <a:latin typeface="Carlito"/>
                <a:cs typeface="Carlito"/>
              </a:rPr>
              <a:t>file </a:t>
            </a:r>
            <a:r>
              <a:rPr sz="2400" dirty="0">
                <a:latin typeface="Carlito"/>
                <a:cs typeface="Carlito"/>
              </a:rPr>
              <a:t>and 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stream.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735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spc="-30" dirty="0">
                <a:latin typeface="Carlito"/>
                <a:cs typeface="Carlito"/>
              </a:rPr>
              <a:t>“a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spc="-5" dirty="0">
                <a:latin typeface="Carlito"/>
                <a:cs typeface="Carlito"/>
              </a:rPr>
              <a:t>file </a:t>
            </a:r>
            <a:r>
              <a:rPr sz="2400" spc="-10" dirty="0">
                <a:latin typeface="Carlito"/>
                <a:cs typeface="Carlito"/>
              </a:rPr>
              <a:t>structure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store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information” </a:t>
            </a:r>
            <a:r>
              <a:rPr sz="2400" dirty="0">
                <a:latin typeface="Carlito"/>
                <a:cs typeface="Carlito"/>
              </a:rPr>
              <a:t>C </a:t>
            </a:r>
            <a:r>
              <a:rPr sz="2400" spc="-5" dirty="0">
                <a:latin typeface="Carlito"/>
                <a:cs typeface="Carlito"/>
              </a:rPr>
              <a:t>needs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file.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318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Syntax: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80"/>
              </a:lnSpc>
            </a:pPr>
            <a:r>
              <a:rPr sz="2800" spc="-10" dirty="0">
                <a:solidFill>
                  <a:srgbClr val="00CCFF"/>
                </a:solidFill>
                <a:latin typeface="Carlito"/>
                <a:cs typeface="Carlito"/>
              </a:rPr>
              <a:t>filepointer=</a:t>
            </a:r>
            <a:r>
              <a:rPr sz="2800" b="1" spc="-10" dirty="0">
                <a:solidFill>
                  <a:srgbClr val="00CCFF"/>
                </a:solidFill>
                <a:latin typeface="Courier New"/>
                <a:cs typeface="Courier New"/>
              </a:rPr>
              <a:t>fopen(“filename”,</a:t>
            </a:r>
            <a:r>
              <a:rPr sz="2800" b="1" spc="-50" dirty="0">
                <a:solidFill>
                  <a:srgbClr val="00CCF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CCFF"/>
                </a:solidFill>
                <a:latin typeface="Courier New"/>
                <a:cs typeface="Courier New"/>
              </a:rPr>
              <a:t>“mode”);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3944111"/>
            <a:ext cx="6153150" cy="1616710"/>
            <a:chOff x="1048511" y="3944111"/>
            <a:chExt cx="6153150" cy="1616710"/>
          </a:xfrm>
        </p:grpSpPr>
        <p:sp>
          <p:nvSpPr>
            <p:cNvPr id="3" name="object 3"/>
            <p:cNvSpPr/>
            <p:nvPr/>
          </p:nvSpPr>
          <p:spPr>
            <a:xfrm>
              <a:off x="5689091" y="3944111"/>
              <a:ext cx="1512569" cy="896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8511" y="4491227"/>
              <a:ext cx="1258062" cy="6774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0531" y="4491227"/>
              <a:ext cx="624078" cy="6774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1511" y="4491227"/>
              <a:ext cx="1122426" cy="6774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39" y="4491227"/>
              <a:ext cx="2945130" cy="677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8511" y="4882895"/>
              <a:ext cx="1258062" cy="6774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0531" y="4882895"/>
              <a:ext cx="624078" cy="6774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1511" y="4882895"/>
              <a:ext cx="1122426" cy="6774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0839" y="4882895"/>
              <a:ext cx="857250" cy="6774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4991" y="4882895"/>
              <a:ext cx="520433" cy="6774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82339" y="4882895"/>
              <a:ext cx="520433" cy="6774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9688" y="4882895"/>
              <a:ext cx="2722626" cy="6774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9112" y="90932"/>
            <a:ext cx="10220325" cy="525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269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23952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0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24269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rlito"/>
              <a:cs typeface="Carlito"/>
            </a:endParaRPr>
          </a:p>
          <a:p>
            <a:pPr marL="1915795">
              <a:lnSpc>
                <a:spcPct val="100000"/>
              </a:lnSpc>
            </a:pPr>
            <a:r>
              <a:rPr sz="4000" spc="-90" dirty="0">
                <a:solidFill>
                  <a:srgbClr val="FF0000"/>
                </a:solidFill>
                <a:latin typeface="Arial"/>
                <a:cs typeface="Arial"/>
              </a:rPr>
              <a:t>More </a:t>
            </a:r>
            <a:r>
              <a:rPr sz="4000" spc="-33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40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ourier New"/>
                <a:cs typeface="Courier New"/>
              </a:rPr>
              <a:t>fopen</a:t>
            </a:r>
            <a:endParaRPr sz="40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rlito"/>
                <a:cs typeface="Carlito"/>
              </a:rPr>
              <a:t>The file </a:t>
            </a:r>
            <a:r>
              <a:rPr sz="3200" dirty="0">
                <a:latin typeface="Carlito"/>
                <a:cs typeface="Carlito"/>
              </a:rPr>
              <a:t>mode </a:t>
            </a:r>
            <a:r>
              <a:rPr sz="3200" spc="-10" dirty="0">
                <a:latin typeface="Carlito"/>
                <a:cs typeface="Carlito"/>
              </a:rPr>
              <a:t>tells </a:t>
            </a:r>
            <a:r>
              <a:rPr sz="3200" dirty="0">
                <a:latin typeface="Carlito"/>
                <a:cs typeface="Carlito"/>
              </a:rPr>
              <a:t>C </a:t>
            </a:r>
            <a:r>
              <a:rPr sz="3200" spc="-5" dirty="0">
                <a:latin typeface="Carlito"/>
                <a:cs typeface="Carlito"/>
              </a:rPr>
              <a:t>how the </a:t>
            </a:r>
            <a:r>
              <a:rPr sz="3200" spc="-20" dirty="0">
                <a:latin typeface="Carlito"/>
                <a:cs typeface="Carlito"/>
              </a:rPr>
              <a:t>program </a:t>
            </a:r>
            <a:r>
              <a:rPr sz="3200" spc="-5" dirty="0">
                <a:latin typeface="Carlito"/>
                <a:cs typeface="Carlito"/>
              </a:rPr>
              <a:t>will use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file.</a:t>
            </a:r>
            <a:endParaRPr sz="3200">
              <a:latin typeface="Carlito"/>
              <a:cs typeface="Carlito"/>
            </a:endParaRPr>
          </a:p>
          <a:p>
            <a:pPr marL="241300" marR="5080" indent="-228600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rlito"/>
                <a:cs typeface="Carlito"/>
              </a:rPr>
              <a:t>The filename </a:t>
            </a:r>
            <a:r>
              <a:rPr sz="3200" spc="-15" dirty="0">
                <a:latin typeface="Carlito"/>
                <a:cs typeface="Carlito"/>
              </a:rPr>
              <a:t>indicates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30" dirty="0">
                <a:latin typeface="Carlito"/>
                <a:cs typeface="Carlito"/>
              </a:rPr>
              <a:t>system </a:t>
            </a:r>
            <a:r>
              <a:rPr sz="3200" spc="-5" dirty="0">
                <a:latin typeface="Carlito"/>
                <a:cs typeface="Carlito"/>
              </a:rPr>
              <a:t>name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location </a:t>
            </a:r>
            <a:r>
              <a:rPr sz="3200" spc="-25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the  file.</a:t>
            </a:r>
            <a:endParaRPr sz="3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5" dirty="0">
                <a:latin typeface="Carlito"/>
                <a:cs typeface="Carlito"/>
              </a:rPr>
              <a:t>We </a:t>
            </a:r>
            <a:r>
              <a:rPr sz="3200" spc="-5" dirty="0">
                <a:latin typeface="Carlito"/>
                <a:cs typeface="Carlito"/>
              </a:rPr>
              <a:t>assign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return value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b="1" spc="-10" dirty="0">
                <a:solidFill>
                  <a:srgbClr val="0462C1"/>
                </a:solidFill>
                <a:latin typeface="Carlito"/>
                <a:cs typeface="Carlito"/>
              </a:rPr>
              <a:t>fopen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our </a:t>
            </a:r>
            <a:r>
              <a:rPr sz="3200" spc="-15" dirty="0">
                <a:latin typeface="Carlito"/>
                <a:cs typeface="Carlito"/>
              </a:rPr>
              <a:t>pointer</a:t>
            </a:r>
            <a:r>
              <a:rPr sz="3200" spc="114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variable: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2400" spc="-15" dirty="0">
                <a:solidFill>
                  <a:srgbClr val="0462C1"/>
                </a:solidFill>
                <a:latin typeface="Carlito"/>
                <a:cs typeface="Carlito"/>
              </a:rPr>
              <a:t>spData </a:t>
            </a:r>
            <a:r>
              <a:rPr sz="2400" dirty="0">
                <a:solidFill>
                  <a:srgbClr val="0462C1"/>
                </a:solidFill>
                <a:latin typeface="Carlito"/>
                <a:cs typeface="Carlito"/>
              </a:rPr>
              <a:t>= </a:t>
            </a:r>
            <a:r>
              <a:rPr sz="2400" spc="-25" dirty="0">
                <a:solidFill>
                  <a:srgbClr val="0462C1"/>
                </a:solidFill>
                <a:latin typeface="Carlito"/>
                <a:cs typeface="Carlito"/>
              </a:rPr>
              <a:t>fopen(“MYFILE.TXT”,</a:t>
            </a:r>
            <a:r>
              <a:rPr sz="2400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0462C1"/>
                </a:solidFill>
                <a:latin typeface="Carlito"/>
                <a:cs typeface="Carlito"/>
              </a:rPr>
              <a:t>“w”);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2400" spc="-15" dirty="0">
                <a:solidFill>
                  <a:srgbClr val="0462C1"/>
                </a:solidFill>
                <a:latin typeface="Carlito"/>
                <a:cs typeface="Carlito"/>
              </a:rPr>
              <a:t>spData </a:t>
            </a:r>
            <a:r>
              <a:rPr sz="2400" dirty="0">
                <a:solidFill>
                  <a:srgbClr val="0462C1"/>
                </a:solidFill>
                <a:latin typeface="Carlito"/>
                <a:cs typeface="Carlito"/>
              </a:rPr>
              <a:t>= </a:t>
            </a:r>
            <a:r>
              <a:rPr sz="2400" spc="-30" dirty="0">
                <a:solidFill>
                  <a:srgbClr val="0462C1"/>
                </a:solidFill>
                <a:latin typeface="Carlito"/>
                <a:cs typeface="Carlito"/>
              </a:rPr>
              <a:t>fopen(“A:\\MYFILE.TXT”,</a:t>
            </a:r>
            <a:r>
              <a:rPr sz="2400" spc="-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400" spc="10" dirty="0">
                <a:solidFill>
                  <a:srgbClr val="0462C1"/>
                </a:solidFill>
                <a:latin typeface="Carlito"/>
                <a:cs typeface="Carlito"/>
              </a:rPr>
              <a:t>“w”);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305" y="0"/>
            <a:ext cx="3485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90" dirty="0">
                <a:solidFill>
                  <a:srgbClr val="FF0000"/>
                </a:solidFill>
                <a:latin typeface="Arial"/>
                <a:cs typeface="Arial"/>
              </a:rPr>
              <a:t>More </a:t>
            </a:r>
            <a:r>
              <a:rPr sz="4000" b="0" spc="-32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4000" b="0" spc="-4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ourier New"/>
                <a:cs typeface="Courier New"/>
              </a:rPr>
              <a:t>fopen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22655" y="1603768"/>
            <a:ext cx="5794825" cy="391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973" y="90932"/>
            <a:ext cx="579437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81227" y="3698747"/>
            <a:ext cx="4932680" cy="1167130"/>
            <a:chOff x="681227" y="3698747"/>
            <a:chExt cx="4932680" cy="1167130"/>
          </a:xfrm>
        </p:grpSpPr>
        <p:sp>
          <p:nvSpPr>
            <p:cNvPr id="5" name="object 5"/>
            <p:cNvSpPr/>
            <p:nvPr/>
          </p:nvSpPr>
          <p:spPr>
            <a:xfrm>
              <a:off x="3866388" y="3698747"/>
              <a:ext cx="1747265" cy="7871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1227" y="4078223"/>
              <a:ext cx="1744218" cy="7871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8339" y="4078223"/>
              <a:ext cx="678942" cy="7871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0175" y="4078223"/>
              <a:ext cx="1744218" cy="7871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7288" y="4078223"/>
              <a:ext cx="892301" cy="7871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1517" y="1837181"/>
            <a:ext cx="10168890" cy="275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4075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FF0000"/>
                </a:solidFill>
                <a:latin typeface="Arial"/>
                <a:cs typeface="Arial"/>
              </a:rPr>
              <a:t>Closing </a:t>
            </a:r>
            <a:r>
              <a:rPr sz="4000" spc="-3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40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22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Arial"/>
              <a:cs typeface="Arial"/>
            </a:endParaRPr>
          </a:p>
          <a:p>
            <a:pPr marL="240665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finish with a mode,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close the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30" dirty="0">
                <a:latin typeface="Carlito"/>
                <a:cs typeface="Carlito"/>
              </a:rPr>
              <a:t>before </a:t>
            </a:r>
            <a:r>
              <a:rPr sz="2800" spc="-10" dirty="0">
                <a:latin typeface="Carlito"/>
                <a:cs typeface="Carlito"/>
              </a:rPr>
              <a:t>ending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beginning </a:t>
            </a:r>
            <a:r>
              <a:rPr sz="2800" spc="-5" dirty="0">
                <a:latin typeface="Carlito"/>
                <a:cs typeface="Carlito"/>
              </a:rPr>
              <a:t>another mode with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same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file.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ts val="3175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close a </a:t>
            </a:r>
            <a:r>
              <a:rPr sz="2800" spc="-10" dirty="0">
                <a:latin typeface="Carlito"/>
                <a:cs typeface="Carlito"/>
              </a:rPr>
              <a:t>file,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b="1" spc="-5" dirty="0">
                <a:solidFill>
                  <a:srgbClr val="0462C1"/>
                </a:solidFill>
                <a:latin typeface="Courier New"/>
                <a:cs typeface="Courier New"/>
              </a:rPr>
              <a:t>fclose</a:t>
            </a:r>
            <a:r>
              <a:rPr sz="2800" b="1" spc="-830" dirty="0">
                <a:solidFill>
                  <a:srgbClr val="0462C1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5" dirty="0">
                <a:latin typeface="Carlito"/>
                <a:cs typeface="Carlito"/>
              </a:rPr>
              <a:t>pointer </a:t>
            </a:r>
            <a:r>
              <a:rPr sz="2800" spc="-10" dirty="0">
                <a:latin typeface="Carlito"/>
                <a:cs typeface="Carlito"/>
              </a:rPr>
              <a:t>variable:</a:t>
            </a:r>
            <a:endParaRPr sz="2800">
              <a:latin typeface="Carlito"/>
              <a:cs typeface="Carlito"/>
            </a:endParaRPr>
          </a:p>
          <a:p>
            <a:pPr marL="240665">
              <a:lnSpc>
                <a:spcPts val="3175"/>
              </a:lnSpc>
            </a:pPr>
            <a:r>
              <a:rPr sz="2800" b="1" spc="-10" dirty="0">
                <a:solidFill>
                  <a:srgbClr val="0462C1"/>
                </a:solidFill>
                <a:latin typeface="Courier New"/>
                <a:cs typeface="Courier New"/>
              </a:rPr>
              <a:t>fclose(spData);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0569" y="1891744"/>
            <a:ext cx="1164309" cy="359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9" y="2676144"/>
            <a:ext cx="2035301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0194" y="90932"/>
            <a:ext cx="7336155" cy="533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495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54178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544955" algn="ctr">
              <a:lnSpc>
                <a:spcPts val="2455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3482340">
              <a:lnSpc>
                <a:spcPts val="3915"/>
              </a:lnSpc>
            </a:pPr>
            <a:r>
              <a:rPr sz="4000" spc="-50" dirty="0">
                <a:solidFill>
                  <a:srgbClr val="FF0000"/>
                </a:solidFill>
                <a:latin typeface="Arial"/>
                <a:cs typeface="Arial"/>
              </a:rPr>
              <a:t>fprintf()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3379"/>
              </a:lnSpc>
            </a:pPr>
            <a:r>
              <a:rPr sz="3200" spc="-20" dirty="0">
                <a:solidFill>
                  <a:srgbClr val="FFFF00"/>
                </a:solidFill>
                <a:latin typeface="Carlito"/>
                <a:cs typeface="Carlito"/>
              </a:rPr>
              <a:t>Syntax:</a:t>
            </a:r>
            <a:endParaRPr sz="3200">
              <a:latin typeface="Carlito"/>
              <a:cs typeface="Carlito"/>
            </a:endParaRPr>
          </a:p>
          <a:p>
            <a:pPr marL="12700" marR="1642110" indent="914400">
              <a:lnSpc>
                <a:spcPct val="105900"/>
              </a:lnSpc>
              <a:spcBef>
                <a:spcPts val="20"/>
              </a:spcBef>
            </a:pPr>
            <a:r>
              <a:rPr sz="3200" spc="-10" dirty="0">
                <a:latin typeface="Carlito"/>
                <a:cs typeface="Carlito"/>
              </a:rPr>
              <a:t>fprintf (fp,"string",variables);  </a:t>
            </a:r>
            <a:r>
              <a:rPr sz="3200" spc="-10" dirty="0">
                <a:solidFill>
                  <a:srgbClr val="00CCFF"/>
                </a:solidFill>
                <a:latin typeface="Carlito"/>
                <a:cs typeface="Carlito"/>
              </a:rPr>
              <a:t>Example: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ts val="2800"/>
              </a:lnSpc>
            </a:pPr>
            <a:r>
              <a:rPr sz="2400" b="1" spc="-15" dirty="0">
                <a:latin typeface="Carlito"/>
                <a:cs typeface="Carlito"/>
              </a:rPr>
              <a:t>int </a:t>
            </a:r>
            <a:r>
              <a:rPr sz="2400" b="1" dirty="0">
                <a:latin typeface="Carlito"/>
                <a:cs typeface="Carlito"/>
              </a:rPr>
              <a:t>i =</a:t>
            </a:r>
            <a:r>
              <a:rPr sz="2400" b="1" spc="-5" dirty="0">
                <a:latin typeface="Carlito"/>
                <a:cs typeface="Carlito"/>
              </a:rPr>
              <a:t> 12;</a:t>
            </a:r>
            <a:endParaRPr sz="2400">
              <a:latin typeface="Carlito"/>
              <a:cs typeface="Carlito"/>
            </a:endParaRPr>
          </a:p>
          <a:p>
            <a:pPr marL="469900" marR="4991100">
              <a:lnSpc>
                <a:spcPts val="2810"/>
              </a:lnSpc>
              <a:spcBef>
                <a:spcPts val="110"/>
              </a:spcBef>
            </a:pPr>
            <a:r>
              <a:rPr sz="2400" b="1" spc="-10" dirty="0">
                <a:latin typeface="Carlito"/>
                <a:cs typeface="Carlito"/>
              </a:rPr>
              <a:t>float </a:t>
            </a:r>
            <a:r>
              <a:rPr sz="2400" b="1" dirty="0">
                <a:latin typeface="Carlito"/>
                <a:cs typeface="Carlito"/>
              </a:rPr>
              <a:t>x =</a:t>
            </a:r>
            <a:r>
              <a:rPr sz="2400" b="1" spc="-9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2.356;  char </a:t>
            </a:r>
            <a:r>
              <a:rPr sz="2400" b="1" dirty="0">
                <a:latin typeface="Carlito"/>
                <a:cs typeface="Carlito"/>
              </a:rPr>
              <a:t>ch = </a:t>
            </a:r>
            <a:r>
              <a:rPr sz="2400" b="1" spc="-5" dirty="0">
                <a:latin typeface="Carlito"/>
                <a:cs typeface="Carlito"/>
              </a:rPr>
              <a:t>'s';  </a:t>
            </a:r>
            <a:r>
              <a:rPr sz="2400" b="1" dirty="0">
                <a:latin typeface="Carlito"/>
                <a:cs typeface="Carlito"/>
              </a:rPr>
              <a:t>FILE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*fp;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675"/>
              </a:lnSpc>
            </a:pPr>
            <a:r>
              <a:rPr sz="2400" b="1" spc="-20" dirty="0">
                <a:latin typeface="Carlito"/>
                <a:cs typeface="Carlito"/>
              </a:rPr>
              <a:t>fp=fopen(“out.txt”,”w”);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845"/>
              </a:lnSpc>
            </a:pPr>
            <a:r>
              <a:rPr sz="2400" b="1" spc="-10" dirty="0">
                <a:latin typeface="Carlito"/>
                <a:cs typeface="Carlito"/>
              </a:rPr>
              <a:t>fprintf </a:t>
            </a:r>
            <a:r>
              <a:rPr sz="2400" b="1" spc="-5" dirty="0">
                <a:latin typeface="Carlito"/>
                <a:cs typeface="Carlito"/>
              </a:rPr>
              <a:t>(fp, "%d </a:t>
            </a:r>
            <a:r>
              <a:rPr sz="2400" b="1" dirty="0">
                <a:latin typeface="Carlito"/>
                <a:cs typeface="Carlito"/>
              </a:rPr>
              <a:t>%f %c", </a:t>
            </a:r>
            <a:r>
              <a:rPr sz="2400" b="1" spc="-5" dirty="0">
                <a:latin typeface="Carlito"/>
                <a:cs typeface="Carlito"/>
              </a:rPr>
              <a:t>i, x,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ch);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84713" y="1914610"/>
            <a:ext cx="1019037" cy="313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1660" y="2717292"/>
            <a:ext cx="1780793" cy="787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0194" y="583183"/>
            <a:ext cx="7336155" cy="4024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1780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544955" algn="ctr">
              <a:lnSpc>
                <a:spcPts val="2455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3517265">
              <a:lnSpc>
                <a:spcPts val="4085"/>
              </a:lnSpc>
            </a:pPr>
            <a:r>
              <a:rPr sz="4000" spc="-210" dirty="0">
                <a:solidFill>
                  <a:srgbClr val="FF0000"/>
                </a:solidFill>
                <a:latin typeface="Arial"/>
                <a:cs typeface="Arial"/>
              </a:rPr>
              <a:t>fscanf()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3070"/>
              </a:lnSpc>
            </a:pPr>
            <a:r>
              <a:rPr sz="2800" spc="-25" dirty="0">
                <a:solidFill>
                  <a:srgbClr val="FFFF00"/>
                </a:solidFill>
                <a:latin typeface="Carlito"/>
                <a:cs typeface="Carlito"/>
              </a:rPr>
              <a:t>Syntax:</a:t>
            </a:r>
            <a:endParaRPr sz="2800">
              <a:latin typeface="Carlito"/>
              <a:cs typeface="Carlito"/>
            </a:endParaRPr>
          </a:p>
          <a:p>
            <a:pPr marL="12700" marR="2137410" indent="914400">
              <a:lnSpc>
                <a:spcPct val="119600"/>
              </a:lnSpc>
              <a:spcBef>
                <a:spcPts val="5"/>
              </a:spcBef>
            </a:pPr>
            <a:r>
              <a:rPr sz="2800" spc="-15" dirty="0">
                <a:latin typeface="Carlito"/>
                <a:cs typeface="Carlito"/>
              </a:rPr>
              <a:t>fscanf </a:t>
            </a:r>
            <a:r>
              <a:rPr sz="2800" spc="-10" dirty="0">
                <a:latin typeface="Carlito"/>
                <a:cs typeface="Carlito"/>
              </a:rPr>
              <a:t>(fp,"string",identifiers);  </a:t>
            </a:r>
            <a:r>
              <a:rPr sz="2800" spc="-10" dirty="0">
                <a:solidFill>
                  <a:srgbClr val="00CCFF"/>
                </a:solidFill>
                <a:latin typeface="Carlito"/>
                <a:cs typeface="Carlito"/>
              </a:rPr>
              <a:t>Example: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Carlito"/>
                <a:cs typeface="Carlito"/>
              </a:rPr>
              <a:t>FILE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*fp;</a:t>
            </a:r>
            <a:endParaRPr sz="2000">
              <a:latin typeface="Carlito"/>
              <a:cs typeface="Carlito"/>
            </a:endParaRPr>
          </a:p>
          <a:p>
            <a:pPr marL="927100" marR="3761740">
              <a:lnSpc>
                <a:spcPts val="2660"/>
              </a:lnSpc>
              <a:spcBef>
                <a:spcPts val="125"/>
              </a:spcBef>
            </a:pPr>
            <a:r>
              <a:rPr sz="2000" spc="-15" dirty="0">
                <a:latin typeface="Carlito"/>
                <a:cs typeface="Carlito"/>
              </a:rPr>
              <a:t>Fp=fopen(“input.txt”,”r”);  </a:t>
            </a:r>
            <a:r>
              <a:rPr sz="2000" spc="-10" dirty="0">
                <a:latin typeface="Carlito"/>
                <a:cs typeface="Carlito"/>
              </a:rPr>
              <a:t>int</a:t>
            </a:r>
            <a:r>
              <a:rPr sz="2000" spc="-5" dirty="0">
                <a:latin typeface="Carlito"/>
                <a:cs typeface="Carlito"/>
              </a:rPr>
              <a:t> i;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latin typeface="Carlito"/>
                <a:cs typeface="Carlito"/>
              </a:rPr>
              <a:t>fscanf </a:t>
            </a:r>
            <a:r>
              <a:rPr sz="2000" spc="-20" dirty="0">
                <a:latin typeface="Carlito"/>
                <a:cs typeface="Carlito"/>
              </a:rPr>
              <a:t>(fp,“%d",i);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0569" y="1891744"/>
            <a:ext cx="1164309" cy="359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179" y="2676144"/>
            <a:ext cx="2035301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0194" y="90932"/>
            <a:ext cx="7336155" cy="525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495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541780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544955" algn="ctr">
              <a:lnSpc>
                <a:spcPts val="2455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 marL="1186180" algn="ctr">
              <a:lnSpc>
                <a:spcPts val="3915"/>
              </a:lnSpc>
            </a:pPr>
            <a:r>
              <a:rPr sz="4000" spc="-204" dirty="0">
                <a:solidFill>
                  <a:srgbClr val="FF0000"/>
                </a:solidFill>
                <a:latin typeface="Arial"/>
                <a:cs typeface="Arial"/>
              </a:rPr>
              <a:t>getc()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3379"/>
              </a:lnSpc>
            </a:pPr>
            <a:r>
              <a:rPr sz="3200" spc="-20" dirty="0">
                <a:solidFill>
                  <a:srgbClr val="FFFF00"/>
                </a:solidFill>
                <a:latin typeface="Carlito"/>
                <a:cs typeface="Carlito"/>
              </a:rPr>
              <a:t>Syntax:</a:t>
            </a:r>
            <a:endParaRPr sz="3200">
              <a:latin typeface="Carlito"/>
              <a:cs typeface="Carlito"/>
            </a:endParaRPr>
          </a:p>
          <a:p>
            <a:pPr marL="12700" marR="2465705">
              <a:lnSpc>
                <a:spcPct val="105900"/>
              </a:lnSpc>
              <a:spcBef>
                <a:spcPts val="20"/>
              </a:spcBef>
            </a:pPr>
            <a:r>
              <a:rPr sz="3200" spc="-5" dirty="0">
                <a:latin typeface="Carlito"/>
                <a:cs typeface="Carlito"/>
              </a:rPr>
              <a:t>identifier </a:t>
            </a:r>
            <a:r>
              <a:rPr sz="3200" dirty="0">
                <a:latin typeface="Carlito"/>
                <a:cs typeface="Carlito"/>
              </a:rPr>
              <a:t>= </a:t>
            </a:r>
            <a:r>
              <a:rPr sz="3200" spc="-20" dirty="0">
                <a:latin typeface="Carlito"/>
                <a:cs typeface="Carlito"/>
              </a:rPr>
              <a:t>getc </a:t>
            </a:r>
            <a:r>
              <a:rPr sz="3200" spc="-5" dirty="0">
                <a:latin typeface="Carlito"/>
                <a:cs typeface="Carlito"/>
              </a:rPr>
              <a:t>(file </a:t>
            </a:r>
            <a:r>
              <a:rPr sz="3200" spc="-10" dirty="0">
                <a:latin typeface="Carlito"/>
                <a:cs typeface="Carlito"/>
              </a:rPr>
              <a:t>pointer);  </a:t>
            </a:r>
            <a:r>
              <a:rPr sz="3200" spc="-10" dirty="0">
                <a:solidFill>
                  <a:srgbClr val="00CCFF"/>
                </a:solidFill>
                <a:latin typeface="Carlito"/>
                <a:cs typeface="Carlito"/>
              </a:rPr>
              <a:t>Example: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200" spc="-5" dirty="0">
                <a:latin typeface="Carlito"/>
                <a:cs typeface="Carlito"/>
              </a:rPr>
              <a:t>FILE</a:t>
            </a:r>
            <a:r>
              <a:rPr sz="3200" dirty="0">
                <a:latin typeface="Carlito"/>
                <a:cs typeface="Carlito"/>
              </a:rPr>
              <a:t> *fp;</a:t>
            </a:r>
            <a:endParaRPr sz="3200">
              <a:latin typeface="Carlito"/>
              <a:cs typeface="Carlito"/>
            </a:endParaRPr>
          </a:p>
          <a:p>
            <a:pPr marL="12700" marR="3166110">
              <a:lnSpc>
                <a:spcPct val="105900"/>
              </a:lnSpc>
              <a:spcBef>
                <a:spcPts val="15"/>
              </a:spcBef>
            </a:pPr>
            <a:r>
              <a:rPr sz="3200" spc="-10" dirty="0">
                <a:latin typeface="Carlito"/>
                <a:cs typeface="Carlito"/>
              </a:rPr>
              <a:t>f</a:t>
            </a:r>
            <a:r>
              <a:rPr sz="3200" spc="-5" dirty="0">
                <a:latin typeface="Carlito"/>
                <a:cs typeface="Carlito"/>
              </a:rPr>
              <a:t>p</a:t>
            </a:r>
            <a:r>
              <a:rPr sz="3200" dirty="0">
                <a:latin typeface="Carlito"/>
                <a:cs typeface="Carlito"/>
              </a:rPr>
              <a:t>=</a:t>
            </a:r>
            <a:r>
              <a:rPr sz="3200" spc="-80" dirty="0">
                <a:latin typeface="Carlito"/>
                <a:cs typeface="Carlito"/>
              </a:rPr>
              <a:t>f</a:t>
            </a:r>
            <a:r>
              <a:rPr sz="3200" spc="-5" dirty="0">
                <a:latin typeface="Carlito"/>
                <a:cs typeface="Carlito"/>
              </a:rPr>
              <a:t>ope</a:t>
            </a:r>
            <a:r>
              <a:rPr sz="3200" dirty="0">
                <a:latin typeface="Carlito"/>
                <a:cs typeface="Carlito"/>
              </a:rPr>
              <a:t>n(“inp</a:t>
            </a:r>
            <a:r>
              <a:rPr sz="3200" spc="-15" dirty="0">
                <a:latin typeface="Carlito"/>
                <a:cs typeface="Carlito"/>
              </a:rPr>
              <a:t>u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70" dirty="0">
                <a:latin typeface="Carlito"/>
                <a:cs typeface="Carlito"/>
              </a:rPr>
              <a:t>.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5" dirty="0">
                <a:latin typeface="Carlito"/>
                <a:cs typeface="Carlito"/>
              </a:rPr>
              <a:t>x</a:t>
            </a:r>
            <a:r>
              <a:rPr sz="3200" spc="95" dirty="0">
                <a:latin typeface="Carlito"/>
                <a:cs typeface="Carlito"/>
              </a:rPr>
              <a:t>t</a:t>
            </a:r>
            <a:r>
              <a:rPr sz="3200" spc="-310" dirty="0">
                <a:latin typeface="Carlito"/>
                <a:cs typeface="Carlito"/>
              </a:rPr>
              <a:t>”</a:t>
            </a:r>
            <a:r>
              <a:rPr sz="3200" spc="-210" dirty="0">
                <a:latin typeface="Carlito"/>
                <a:cs typeface="Carlito"/>
              </a:rPr>
              <a:t>,</a:t>
            </a:r>
            <a:r>
              <a:rPr sz="3200" spc="-70" dirty="0">
                <a:latin typeface="Carlito"/>
                <a:cs typeface="Carlito"/>
              </a:rPr>
              <a:t>”</a:t>
            </a:r>
            <a:r>
              <a:rPr sz="3200" spc="135" dirty="0">
                <a:latin typeface="Carlito"/>
                <a:cs typeface="Carlito"/>
              </a:rPr>
              <a:t>r</a:t>
            </a:r>
            <a:r>
              <a:rPr sz="3200" spc="-5" dirty="0">
                <a:latin typeface="Carlito"/>
                <a:cs typeface="Carlito"/>
              </a:rPr>
              <a:t>”</a:t>
            </a:r>
            <a:r>
              <a:rPr sz="3200" dirty="0">
                <a:latin typeface="Carlito"/>
                <a:cs typeface="Carlito"/>
              </a:rPr>
              <a:t>);  char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ch;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Carlito"/>
                <a:cs typeface="Carlito"/>
              </a:rPr>
              <a:t>ch = </a:t>
            </a:r>
            <a:r>
              <a:rPr sz="3200" spc="-20" dirty="0">
                <a:latin typeface="Carlito"/>
                <a:cs typeface="Carlito"/>
              </a:rPr>
              <a:t>getc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(fp);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9972" y="3424428"/>
            <a:ext cx="1780793" cy="787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08886" y="90932"/>
            <a:ext cx="8020684" cy="539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78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SRM</a:t>
            </a:r>
            <a:endParaRPr sz="3200">
              <a:latin typeface="Carlito"/>
              <a:cs typeface="Carlito"/>
            </a:endParaRPr>
          </a:p>
          <a:p>
            <a:pPr marL="1958975" algn="ctr">
              <a:lnSpc>
                <a:spcPct val="100000"/>
              </a:lnSpc>
              <a:spcBef>
                <a:spcPts val="40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14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96278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1625600">
              <a:lnSpc>
                <a:spcPct val="100000"/>
              </a:lnSpc>
              <a:spcBef>
                <a:spcPts val="1870"/>
              </a:spcBef>
            </a:pPr>
            <a:r>
              <a:rPr sz="4000" spc="-145" dirty="0">
                <a:solidFill>
                  <a:srgbClr val="FF0000"/>
                </a:solidFill>
                <a:latin typeface="Arial"/>
                <a:cs typeface="Arial"/>
              </a:rPr>
              <a:t>putc()</a:t>
            </a:r>
            <a:endParaRPr sz="4000">
              <a:latin typeface="Arial"/>
              <a:cs typeface="Arial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715"/>
              </a:spcBef>
            </a:pPr>
            <a:r>
              <a:rPr sz="2800" spc="-10" dirty="0">
                <a:latin typeface="Carlito"/>
                <a:cs typeface="Carlito"/>
              </a:rPr>
              <a:t>write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 </a:t>
            </a:r>
            <a:r>
              <a:rPr sz="2800" spc="-15" dirty="0">
                <a:latin typeface="Carlito"/>
                <a:cs typeface="Carlito"/>
              </a:rPr>
              <a:t>character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output file, </a:t>
            </a:r>
            <a:r>
              <a:rPr sz="2800" spc="-15" dirty="0">
                <a:latin typeface="Carlito"/>
                <a:cs typeface="Carlito"/>
              </a:rPr>
              <a:t>pointed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by  fp.</a:t>
            </a:r>
            <a:endParaRPr sz="2800">
              <a:latin typeface="Carlito"/>
              <a:cs typeface="Carlito"/>
            </a:endParaRPr>
          </a:p>
          <a:p>
            <a:pPr marL="12700" marR="6685915" algn="just">
              <a:lnSpc>
                <a:spcPts val="4020"/>
              </a:lnSpc>
              <a:spcBef>
                <a:spcPts val="215"/>
              </a:spcBef>
            </a:pPr>
            <a:r>
              <a:rPr sz="2800" spc="-10" dirty="0">
                <a:solidFill>
                  <a:srgbClr val="00CCFF"/>
                </a:solidFill>
                <a:latin typeface="Carlito"/>
                <a:cs typeface="Carlito"/>
              </a:rPr>
              <a:t>E</a:t>
            </a:r>
            <a:r>
              <a:rPr sz="2800" spc="-55" dirty="0">
                <a:solidFill>
                  <a:srgbClr val="00CCFF"/>
                </a:solidFill>
                <a:latin typeface="Carlito"/>
                <a:cs typeface="Carlito"/>
              </a:rPr>
              <a:t>x</a:t>
            </a:r>
            <a:r>
              <a:rPr sz="2800" spc="-5" dirty="0">
                <a:solidFill>
                  <a:srgbClr val="00CCFF"/>
                </a:solidFill>
                <a:latin typeface="Carlito"/>
                <a:cs typeface="Carlito"/>
              </a:rPr>
              <a:t>amp</a:t>
            </a:r>
            <a:r>
              <a:rPr sz="2800" spc="-20" dirty="0">
                <a:solidFill>
                  <a:srgbClr val="00CCFF"/>
                </a:solidFill>
                <a:latin typeface="Carlito"/>
                <a:cs typeface="Carlito"/>
              </a:rPr>
              <a:t>l</a:t>
            </a:r>
            <a:r>
              <a:rPr sz="2800" spc="-5" dirty="0">
                <a:solidFill>
                  <a:srgbClr val="00CCFF"/>
                </a:solidFill>
                <a:latin typeface="Carlito"/>
                <a:cs typeface="Carlito"/>
              </a:rPr>
              <a:t>e:  </a:t>
            </a:r>
            <a:r>
              <a:rPr sz="2800" spc="-10" dirty="0">
                <a:latin typeface="Carlito"/>
                <a:cs typeface="Carlito"/>
              </a:rPr>
              <a:t>FILE *fp;  </a:t>
            </a:r>
            <a:r>
              <a:rPr sz="2800" spc="-5" dirty="0">
                <a:latin typeface="Carlito"/>
                <a:cs typeface="Carlito"/>
              </a:rPr>
              <a:t>char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ch;</a:t>
            </a:r>
            <a:endParaRPr sz="28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2800" spc="-20" dirty="0">
                <a:latin typeface="Carlito"/>
                <a:cs typeface="Carlito"/>
              </a:rPr>
              <a:t>putc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(ch,fp);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SRM</a:t>
            </a:r>
          </a:p>
        </p:txBody>
      </p:sp>
      <p:sp>
        <p:nvSpPr>
          <p:cNvPr id="3" name="object 3"/>
          <p:cNvSpPr/>
          <p:nvPr/>
        </p:nvSpPr>
        <p:spPr>
          <a:xfrm>
            <a:off x="2528316" y="537971"/>
            <a:ext cx="1040891" cy="1068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0972" y="3334511"/>
            <a:ext cx="1145286" cy="67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9917" y="583183"/>
            <a:ext cx="7766684" cy="602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1675" algn="ctr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INSTITUTE OF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SCIENCE AND</a:t>
            </a:r>
            <a:r>
              <a:rPr sz="2600" b="1" spc="-1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rlito"/>
                <a:cs typeface="Carlito"/>
              </a:rPr>
              <a:t>TECHNOLOGY,</a:t>
            </a:r>
            <a:endParaRPr sz="2600">
              <a:latin typeface="Carlito"/>
              <a:cs typeface="Carlito"/>
            </a:endParaRPr>
          </a:p>
          <a:p>
            <a:pPr marL="1975485"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CHENNAI.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</a:pPr>
            <a:r>
              <a:rPr sz="4000" spc="-340" dirty="0">
                <a:solidFill>
                  <a:srgbClr val="FF0000"/>
                </a:solidFill>
                <a:latin typeface="Arial"/>
                <a:cs typeface="Arial"/>
              </a:rPr>
              <a:t>End </a:t>
            </a:r>
            <a:r>
              <a:rPr sz="4000" spc="-3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40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21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4000">
              <a:latin typeface="Arial"/>
              <a:cs typeface="Arial"/>
            </a:endParaRPr>
          </a:p>
          <a:p>
            <a:pPr marL="241300" marR="180975" indent="-228600">
              <a:lnSpc>
                <a:spcPct val="70000"/>
              </a:lnSpc>
              <a:spcBef>
                <a:spcPts val="1445"/>
              </a:spcBef>
              <a:buFont typeface="Arial"/>
              <a:buChar char="•"/>
              <a:tabLst>
                <a:tab pos="241300" algn="l"/>
                <a:tab pos="1622425" algn="l"/>
                <a:tab pos="3338829" algn="l"/>
              </a:tabLst>
            </a:pP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number of </a:t>
            </a:r>
            <a:r>
              <a:rPr sz="2400" spc="-25" dirty="0">
                <a:latin typeface="Carlito"/>
                <a:cs typeface="Carlito"/>
              </a:rPr>
              <a:t>ways </a:t>
            </a:r>
            <a:r>
              <a:rPr sz="2400" spc="-15" dirty="0">
                <a:latin typeface="Carlito"/>
                <a:cs typeface="Carlito"/>
              </a:rPr>
              <a:t>to test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end-of-file  </a:t>
            </a:r>
            <a:r>
              <a:rPr sz="2400" spc="-10" dirty="0">
                <a:latin typeface="Carlito"/>
                <a:cs typeface="Carlito"/>
              </a:rPr>
              <a:t>condition.	</a:t>
            </a:r>
            <a:r>
              <a:rPr sz="2400" dirty="0">
                <a:latin typeface="Carlito"/>
                <a:cs typeface="Carlito"/>
              </a:rPr>
              <a:t>Another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way	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spc="-5" dirty="0">
                <a:latin typeface="Carlito"/>
                <a:cs typeface="Carlito"/>
              </a:rPr>
              <a:t>returned </a:t>
            </a:r>
            <a:r>
              <a:rPr sz="2400" spc="-10" dirty="0">
                <a:latin typeface="Carlito"/>
                <a:cs typeface="Carlito"/>
              </a:rPr>
              <a:t>by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Carlito"/>
                <a:cs typeface="Carlito"/>
              </a:rPr>
              <a:t>fscanf</a:t>
            </a:r>
            <a:r>
              <a:rPr sz="2400" i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function:</a:t>
            </a:r>
            <a:endParaRPr sz="2400">
              <a:latin typeface="Carlito"/>
              <a:cs typeface="Carlito"/>
            </a:endParaRPr>
          </a:p>
          <a:p>
            <a:pPr marL="927100" marR="5421630">
              <a:lnSpc>
                <a:spcPct val="104600"/>
              </a:lnSpc>
              <a:spcBef>
                <a:spcPts val="10"/>
              </a:spcBef>
            </a:pPr>
            <a:r>
              <a:rPr sz="2400" spc="-5" dirty="0">
                <a:latin typeface="Carlito"/>
                <a:cs typeface="Carlito"/>
              </a:rPr>
              <a:t>FILE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*fptr1;  </a:t>
            </a:r>
            <a:r>
              <a:rPr sz="2400" spc="-10" dirty="0">
                <a:latin typeface="Carlito"/>
                <a:cs typeface="Carlito"/>
              </a:rPr>
              <a:t>int </a:t>
            </a:r>
            <a:r>
              <a:rPr sz="2400" spc="-15" dirty="0">
                <a:latin typeface="Carlito"/>
                <a:cs typeface="Carlito"/>
              </a:rPr>
              <a:t>istatus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35"/>
              </a:spcBef>
            </a:pPr>
            <a:r>
              <a:rPr sz="2400" spc="-15" dirty="0">
                <a:latin typeface="Carlito"/>
                <a:cs typeface="Carlito"/>
              </a:rPr>
              <a:t>istatus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15" dirty="0">
                <a:latin typeface="Carlito"/>
                <a:cs typeface="Carlito"/>
              </a:rPr>
              <a:t>fscanf </a:t>
            </a:r>
            <a:r>
              <a:rPr sz="2400" spc="-5" dirty="0">
                <a:latin typeface="Carlito"/>
                <a:cs typeface="Carlito"/>
              </a:rPr>
              <a:t>(fptr1, "%d", </a:t>
            </a:r>
            <a:r>
              <a:rPr sz="2400" spc="-10" dirty="0">
                <a:latin typeface="Carlito"/>
                <a:cs typeface="Carlito"/>
              </a:rPr>
              <a:t>&amp;var)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Carlito"/>
                <a:cs typeface="Carlito"/>
              </a:rPr>
              <a:t>if ( </a:t>
            </a:r>
            <a:r>
              <a:rPr sz="2400" spc="-15" dirty="0">
                <a:latin typeface="Carlito"/>
                <a:cs typeface="Carlito"/>
              </a:rPr>
              <a:t>istatus </a:t>
            </a:r>
            <a:r>
              <a:rPr sz="2400" dirty="0">
                <a:latin typeface="Carlito"/>
                <a:cs typeface="Carlito"/>
              </a:rPr>
              <a:t>== </a:t>
            </a:r>
            <a:r>
              <a:rPr sz="2400" spc="-10" dirty="0">
                <a:latin typeface="Carlito"/>
                <a:cs typeface="Carlito"/>
              </a:rPr>
              <a:t>feof(fptr1)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latin typeface="Carlito"/>
                <a:cs typeface="Carlito"/>
              </a:rPr>
              <a:t>printf </a:t>
            </a:r>
            <a:r>
              <a:rPr sz="2400" spc="-5" dirty="0">
                <a:latin typeface="Carlito"/>
                <a:cs typeface="Carlito"/>
              </a:rPr>
              <a:t>("End-of-file </a:t>
            </a:r>
            <a:r>
              <a:rPr sz="2400" spc="-10" dirty="0">
                <a:latin typeface="Carlito"/>
                <a:cs typeface="Carlito"/>
              </a:rPr>
              <a:t>encountered.\n”)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08AB10F76A544879F6E7C516FD50A" ma:contentTypeVersion="12" ma:contentTypeDescription="Create a new document." ma:contentTypeScope="" ma:versionID="22bb1fa26a12ab004b8025ee10f1c6e7">
  <xsd:schema xmlns:xsd="http://www.w3.org/2001/XMLSchema" xmlns:xs="http://www.w3.org/2001/XMLSchema" xmlns:p="http://schemas.microsoft.com/office/2006/metadata/properties" xmlns:ns2="9181d3a4-9477-4f69-aa8b-e80335b14a27" xmlns:ns3="f1109600-36f9-455e-a38a-f0be2dfa8499" targetNamespace="http://schemas.microsoft.com/office/2006/metadata/properties" ma:root="true" ma:fieldsID="f20ff7d20fbef36b0ffe3c27267b6288" ns2:_="" ns3:_="">
    <xsd:import namespace="9181d3a4-9477-4f69-aa8b-e80335b14a27"/>
    <xsd:import namespace="f1109600-36f9-455e-a38a-f0be2dfa8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1d3a4-9477-4f69-aa8b-e80335b14a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09600-36f9-455e-a38a-f0be2dfa849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08CE9-A2FA-46A7-A84A-356524A52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81d3a4-9477-4f69-aa8b-e80335b14a27"/>
    <ds:schemaRef ds:uri="f1109600-36f9-455e-a38a-f0be2dfa84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F778F2-94A1-4D23-8D3E-2BF4573EB3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68D64-9400-46A3-9590-1C56ECC719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8150</Words>
  <Application>Microsoft Office PowerPoint</Application>
  <PresentationFormat>Widescreen</PresentationFormat>
  <Paragraphs>1207</Paragraphs>
  <Slides>108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Office Theme</vt:lpstr>
      <vt:lpstr>SRM</vt:lpstr>
      <vt:lpstr>SRM</vt:lpstr>
      <vt:lpstr>SRM</vt:lpstr>
      <vt:lpstr>SRM</vt:lpstr>
      <vt:lpstr>SRM</vt:lpstr>
      <vt:lpstr>SRM</vt:lpstr>
      <vt:lpstr>PowerPoint Presentation</vt:lpstr>
      <vt:lpstr>SRM</vt:lpstr>
      <vt:lpstr>SRM</vt:lpstr>
      <vt:lpstr>PowerPoint Presentation</vt:lpstr>
      <vt:lpstr>PowerPoint Presentation</vt:lpstr>
      <vt:lpstr>SRM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SRM</vt:lpstr>
      <vt:lpstr>SRM</vt:lpstr>
      <vt:lpstr>PowerPoint Presentation</vt:lpstr>
      <vt:lpstr>PowerPoint Presentation</vt:lpstr>
      <vt:lpstr>SRM</vt:lpstr>
      <vt:lpstr>Array of structure…</vt:lpstr>
      <vt:lpstr>PowerPoint Presentation</vt:lpstr>
      <vt:lpstr>SRM</vt:lpstr>
      <vt:lpstr>SRM</vt:lpstr>
      <vt:lpstr>PowerPoint Presentation</vt:lpstr>
      <vt:lpstr>PowerPoint Presentation</vt:lpstr>
      <vt:lpstr>PowerPoint Presentation</vt:lpstr>
      <vt:lpstr>SRM</vt:lpstr>
      <vt:lpstr>PowerPoint Presentation</vt:lpstr>
      <vt:lpstr>SRM</vt:lpstr>
      <vt:lpstr>SRM</vt:lpstr>
      <vt:lpstr>PowerPoint Presentation</vt:lpstr>
      <vt:lpstr>PowerPoint Presentation</vt:lpstr>
      <vt:lpstr>PowerPoint Presentation</vt:lpstr>
      <vt:lpstr>PowerPoint Presentation</vt:lpstr>
      <vt:lpstr>SRM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SRM</vt:lpstr>
      <vt:lpstr>PowerPoint Presentation</vt:lpstr>
      <vt:lpstr>PowerPoint Presentation</vt:lpstr>
      <vt:lpstr>PowerPoint Presentation</vt:lpstr>
      <vt:lpstr>PowerPoint Presentation</vt:lpstr>
      <vt:lpstr>SRM</vt:lpstr>
      <vt:lpstr>PowerPoint Presentation</vt:lpstr>
      <vt:lpstr>SRM</vt:lpstr>
      <vt:lpstr>SRM</vt:lpstr>
      <vt:lpstr>Different Ways of Declaring  Structure using Typedef :</vt:lpstr>
      <vt:lpstr>Live Example : Using Typedef For  Declaring Structure</vt:lpstr>
      <vt:lpstr>PowerPoint Presentation</vt:lpstr>
      <vt:lpstr>SRM</vt:lpstr>
      <vt:lpstr>PowerPoint Presentation</vt:lpstr>
      <vt:lpstr>SRM</vt:lpstr>
      <vt:lpstr>SRM</vt:lpstr>
      <vt:lpstr>PowerPoint Presentation</vt:lpstr>
      <vt:lpstr>PowerPoint Presentation</vt:lpstr>
      <vt:lpstr>PowerPoint Presentation</vt:lpstr>
      <vt:lpstr>SRM</vt:lpstr>
      <vt:lpstr>PowerPoint Presentation</vt:lpstr>
      <vt:lpstr>SRM</vt:lpstr>
      <vt:lpstr>PowerPoint Presentation</vt:lpstr>
      <vt:lpstr>SRM</vt:lpstr>
      <vt:lpstr>SRM</vt:lpstr>
      <vt:lpstr>SRM</vt:lpstr>
      <vt:lpstr>PowerPoint Presentation</vt:lpstr>
      <vt:lpstr>SRM</vt:lpstr>
      <vt:lpstr>PowerPoint Presentation</vt:lpstr>
      <vt:lpstr>SRM</vt:lpstr>
      <vt:lpstr>PowerPoint Presentation</vt:lpstr>
      <vt:lpstr>SRM</vt:lpstr>
      <vt:lpstr>PowerPoint Presentation</vt:lpstr>
      <vt:lpstr>PowerPoint Presentation</vt:lpstr>
      <vt:lpstr>File Handling in C</vt:lpstr>
      <vt:lpstr>PowerPoint Presentation</vt:lpstr>
      <vt:lpstr>PowerPoint Presentation</vt:lpstr>
      <vt:lpstr>PowerPoint Presentation</vt:lpstr>
      <vt:lpstr>File Open Modes</vt:lpstr>
      <vt:lpstr>More on File Open Modes</vt:lpstr>
      <vt:lpstr>PowerPoint Presentation</vt:lpstr>
      <vt:lpstr>SRM</vt:lpstr>
      <vt:lpstr>PowerPoint Presentation</vt:lpstr>
      <vt:lpstr>More On fopen</vt:lpstr>
      <vt:lpstr>PowerPoint Presentation</vt:lpstr>
      <vt:lpstr>PowerPoint Presentation</vt:lpstr>
      <vt:lpstr>SRM</vt:lpstr>
      <vt:lpstr>PowerPoint Presentation</vt:lpstr>
      <vt:lpstr>PowerPoint Presentation</vt:lpstr>
      <vt:lpstr>SRM</vt:lpstr>
      <vt:lpstr>SRM</vt:lpstr>
      <vt:lpstr>SRM</vt:lpstr>
      <vt:lpstr>SRM</vt:lpstr>
      <vt:lpstr>SRM</vt:lpstr>
      <vt:lpstr>SRM</vt:lpstr>
      <vt:lpstr>PowerPoint Presentation</vt:lpstr>
      <vt:lpstr>SRM</vt:lpstr>
      <vt:lpstr>SRM</vt:lpstr>
      <vt:lpstr>SRM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D</dc:creator>
  <cp:lastModifiedBy>Lakshmanji Rajendran</cp:lastModifiedBy>
  <cp:revision>15</cp:revision>
  <dcterms:created xsi:type="dcterms:W3CDTF">2021-07-12T03:22:50Z</dcterms:created>
  <dcterms:modified xsi:type="dcterms:W3CDTF">2021-07-22T13:28:17Z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2021-07-12T00:00:00Z</vt:filetime>
  </property>
  <property fmtid="{D5CDD505-2E9C-101B-9397-08002B2CF9AE}" pid="5" name="ContentTypeId">
    <vt:lpwstr>0x010100A0508AB10F76A544879F6E7C516FD50A</vt:lpwstr>
  </property>
</Properties>
</file>