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93000" y="2992120"/>
            <a:ext cx="200659" cy="20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6209" y="2992120"/>
            <a:ext cx="201930" cy="20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60690" y="2992120"/>
            <a:ext cx="201929" cy="201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3000" y="3276600"/>
            <a:ext cx="200659" cy="201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76209" y="3276600"/>
            <a:ext cx="201930" cy="201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060690" y="3276600"/>
            <a:ext cx="201929" cy="201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45169" y="3276600"/>
            <a:ext cx="200659" cy="2019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493000" y="3561079"/>
            <a:ext cx="200659" cy="200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776209" y="3561079"/>
            <a:ext cx="201930" cy="200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60690" y="3561079"/>
            <a:ext cx="201929" cy="2006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629650" y="3561079"/>
            <a:ext cx="200659" cy="2006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345169" y="3561079"/>
            <a:ext cx="200659" cy="2006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493000" y="3843020"/>
            <a:ext cx="200659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76209" y="3843020"/>
            <a:ext cx="20193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060690" y="3843020"/>
            <a:ext cx="201929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345169" y="3843020"/>
            <a:ext cx="200659" cy="203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493000" y="4127500"/>
            <a:ext cx="200659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776209" y="4127500"/>
            <a:ext cx="201930" cy="203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60690" y="4127500"/>
            <a:ext cx="201929" cy="203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345169" y="4127500"/>
            <a:ext cx="200659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629650" y="4127500"/>
            <a:ext cx="200659" cy="20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93000" y="4411979"/>
            <a:ext cx="200659" cy="2019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776209" y="4411979"/>
            <a:ext cx="201930" cy="20193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60690" y="4411979"/>
            <a:ext cx="201929" cy="2019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345169" y="4411979"/>
            <a:ext cx="200659" cy="2019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493000" y="4696459"/>
            <a:ext cx="200659" cy="200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776209" y="4696459"/>
            <a:ext cx="201930" cy="2006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60690" y="4696459"/>
            <a:ext cx="201929" cy="2006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345169" y="4696459"/>
            <a:ext cx="200659" cy="2006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776209" y="4979670"/>
            <a:ext cx="201930" cy="20193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345169" y="4979670"/>
            <a:ext cx="200659" cy="2019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304800" y="2819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260" y="1809750"/>
            <a:ext cx="72694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62900" y="1524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3400" y="152400"/>
            <a:ext cx="119379" cy="119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21040" y="152400"/>
            <a:ext cx="119379" cy="119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88680" y="152400"/>
            <a:ext cx="119379" cy="119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53400" y="320040"/>
            <a:ext cx="119379" cy="119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21040" y="320040"/>
            <a:ext cx="119379" cy="119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88680" y="320040"/>
            <a:ext cx="119379" cy="119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656319" y="320040"/>
            <a:ext cx="120650" cy="119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153400" y="487680"/>
            <a:ext cx="119379" cy="119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21040" y="487680"/>
            <a:ext cx="119379" cy="119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88680" y="487680"/>
            <a:ext cx="119379" cy="119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825230" y="487680"/>
            <a:ext cx="119379" cy="119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656319" y="487680"/>
            <a:ext cx="120650" cy="1193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321040" y="655319"/>
            <a:ext cx="119379" cy="120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153400" y="655319"/>
            <a:ext cx="119379" cy="1206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488680" y="655319"/>
            <a:ext cx="119379" cy="120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656319" y="655319"/>
            <a:ext cx="120650" cy="120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153400" y="824230"/>
            <a:ext cx="119379" cy="1193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321040" y="824230"/>
            <a:ext cx="119379" cy="1193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488680" y="824230"/>
            <a:ext cx="119379" cy="119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656319" y="824230"/>
            <a:ext cx="120650" cy="1193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825230" y="824230"/>
            <a:ext cx="119379" cy="1193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153400" y="991869"/>
            <a:ext cx="119379" cy="1193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21040" y="991869"/>
            <a:ext cx="119379" cy="119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656319" y="991869"/>
            <a:ext cx="120650" cy="1193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488680" y="991869"/>
            <a:ext cx="119379" cy="1193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153400" y="1159510"/>
            <a:ext cx="119379" cy="1193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321040" y="1159510"/>
            <a:ext cx="119379" cy="1193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488680" y="1159510"/>
            <a:ext cx="119379" cy="119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656319" y="1159510"/>
            <a:ext cx="120650" cy="1193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321040" y="1328419"/>
            <a:ext cx="119379" cy="119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656319" y="1328419"/>
            <a:ext cx="120650" cy="1193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40" y="1752600"/>
            <a:ext cx="8122919" cy="1395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1200" y="1560830"/>
            <a:ext cx="6620509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" y="1809750"/>
            <a:ext cx="6080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330066"/>
                </a:solidFill>
                <a:latin typeface="Arial"/>
                <a:cs typeface="Arial"/>
              </a:rPr>
              <a:t>Precipitation</a:t>
            </a:r>
            <a:r>
              <a:rPr sz="4800" b="1" spc="-8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330066"/>
                </a:solidFill>
                <a:latin typeface="Arial"/>
                <a:cs typeface="Arial"/>
              </a:rPr>
              <a:t>method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-76200" y="3361000"/>
            <a:ext cx="798385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163" marR="17780" indent="-233363" algn="just">
              <a:lnSpc>
                <a:spcPct val="100000"/>
              </a:lnSpc>
              <a:spcBef>
                <a:spcPts val="100"/>
              </a:spcBef>
            </a:pPr>
            <a:r>
              <a:rPr lang="en-US" sz="3600" spc="265" dirty="0" smtClean="0">
                <a:latin typeface="Arial"/>
                <a:cs typeface="Arial"/>
              </a:rPr>
              <a:t>  </a:t>
            </a:r>
            <a:r>
              <a:rPr sz="2000" b="1" spc="265" smtClean="0">
                <a:latin typeface="Arial"/>
                <a:cs typeface="Arial"/>
              </a:rPr>
              <a:t>This </a:t>
            </a:r>
            <a:r>
              <a:rPr sz="2000" b="1" spc="-5" dirty="0">
                <a:latin typeface="Arial"/>
                <a:cs typeface="Arial"/>
              </a:rPr>
              <a:t>method </a:t>
            </a:r>
            <a:r>
              <a:rPr sz="2000" b="1" dirty="0">
                <a:latin typeface="Arial"/>
                <a:cs typeface="Arial"/>
              </a:rPr>
              <a:t>can be </a:t>
            </a:r>
            <a:r>
              <a:rPr sz="2000" b="1" spc="-5" dirty="0">
                <a:latin typeface="Arial"/>
                <a:cs typeface="Arial"/>
              </a:rPr>
              <a:t>used </a:t>
            </a:r>
            <a:r>
              <a:rPr sz="2000" b="1" spc="-10" dirty="0">
                <a:latin typeface="Arial"/>
                <a:cs typeface="Arial"/>
              </a:rPr>
              <a:t>to  </a:t>
            </a:r>
            <a:r>
              <a:rPr sz="2000" b="1" spc="-5" dirty="0">
                <a:latin typeface="Arial"/>
                <a:cs typeface="Arial"/>
              </a:rPr>
              <a:t>determine </a:t>
            </a:r>
            <a:r>
              <a:rPr sz="2000" b="1" spc="-10">
                <a:latin typeface="Arial"/>
                <a:cs typeface="Arial"/>
              </a:rPr>
              <a:t>the </a:t>
            </a:r>
            <a:endParaRPr lang="en-US" sz="2000" b="1" spc="-10" dirty="0" smtClean="0">
              <a:latin typeface="Arial"/>
              <a:cs typeface="Arial"/>
            </a:endParaRPr>
          </a:p>
          <a:p>
            <a:pPr marL="393700" marR="17780" indent="-342900" algn="just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lang="en-US" sz="2000" b="1" spc="-10" dirty="0" smtClean="0">
                <a:latin typeface="Arial"/>
                <a:cs typeface="Arial"/>
              </a:rPr>
              <a:t>    </a:t>
            </a:r>
            <a:r>
              <a:rPr sz="2000" b="1" smtClean="0">
                <a:latin typeface="Arial"/>
                <a:cs typeface="Arial"/>
              </a:rPr>
              <a:t>chloride </a:t>
            </a:r>
            <a:r>
              <a:rPr sz="2000" b="1" spc="-5" dirty="0">
                <a:latin typeface="Arial"/>
                <a:cs typeface="Arial"/>
              </a:rPr>
              <a:t>ion  concentration of </a:t>
            </a:r>
            <a:r>
              <a:rPr sz="2000" b="1" spc="-10" dirty="0">
                <a:latin typeface="Arial"/>
                <a:cs typeface="Arial"/>
              </a:rPr>
              <a:t>water </a:t>
            </a:r>
            <a:r>
              <a:rPr sz="2000" b="1" dirty="0">
                <a:latin typeface="Arial"/>
                <a:cs typeface="Arial"/>
              </a:rPr>
              <a:t>samples </a:t>
            </a:r>
            <a:r>
              <a:rPr sz="2000" b="1" spc="-10" dirty="0">
                <a:latin typeface="Arial"/>
                <a:cs typeface="Arial"/>
              </a:rPr>
              <a:t>from  </a:t>
            </a:r>
            <a:r>
              <a:rPr sz="2000" b="1">
                <a:latin typeface="Arial"/>
                <a:cs typeface="Arial"/>
              </a:rPr>
              <a:t>many </a:t>
            </a:r>
            <a:endParaRPr lang="en-US" sz="2000" b="1" dirty="0" smtClean="0">
              <a:latin typeface="Arial"/>
              <a:cs typeface="Arial"/>
            </a:endParaRPr>
          </a:p>
          <a:p>
            <a:pPr marL="393700" marR="17780" indent="-342900" algn="just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    </a:t>
            </a:r>
            <a:r>
              <a:rPr sz="2000" b="1" spc="-5" smtClean="0">
                <a:latin typeface="Arial"/>
                <a:cs typeface="Arial"/>
              </a:rPr>
              <a:t>sources </a:t>
            </a:r>
            <a:r>
              <a:rPr sz="2000" b="1" dirty="0">
                <a:latin typeface="Arial"/>
                <a:cs typeface="Arial"/>
              </a:rPr>
              <a:t>such as, </a:t>
            </a:r>
            <a:r>
              <a:rPr sz="2000" b="1" spc="-5" dirty="0">
                <a:latin typeface="Arial"/>
                <a:cs typeface="Arial"/>
              </a:rPr>
              <a:t>stream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water,  </a:t>
            </a:r>
            <a:r>
              <a:rPr sz="2000" b="1" dirty="0">
                <a:latin typeface="Arial"/>
                <a:cs typeface="Arial"/>
              </a:rPr>
              <a:t>river </a:t>
            </a:r>
            <a:r>
              <a:rPr sz="2000" b="1" spc="-10" dirty="0">
                <a:latin typeface="Arial"/>
                <a:cs typeface="Arial"/>
              </a:rPr>
              <a:t>water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>
                <a:latin typeface="Arial"/>
                <a:cs typeface="Arial"/>
              </a:rPr>
              <a:t>many </a:t>
            </a:r>
            <a:endParaRPr lang="en-US" sz="2000" b="1" dirty="0" smtClean="0">
              <a:latin typeface="Arial"/>
              <a:cs typeface="Arial"/>
            </a:endParaRPr>
          </a:p>
          <a:p>
            <a:pPr marL="393700" marR="17780" indent="-342900" algn="just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    </a:t>
            </a:r>
            <a:r>
              <a:rPr sz="2000" b="1" spc="-5" smtClean="0">
                <a:latin typeface="Arial"/>
                <a:cs typeface="Arial"/>
              </a:rPr>
              <a:t>drugs </a:t>
            </a:r>
            <a:r>
              <a:rPr sz="2000" b="1" spc="-5" dirty="0">
                <a:latin typeface="Arial"/>
                <a:cs typeface="Arial"/>
              </a:rPr>
              <a:t>and  chemicals.</a:t>
            </a:r>
            <a:endParaRPr sz="20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8600"/>
            <a:ext cx="2247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5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838200"/>
            <a:ext cx="7737475" cy="142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30480" indent="-292100" algn="just">
              <a:lnSpc>
                <a:spcPct val="99900"/>
              </a:lnSpc>
              <a:spcBef>
                <a:spcPts val="100"/>
              </a:spcBef>
            </a:pPr>
            <a:r>
              <a:rPr lang="en-US" sz="2400" spc="1095" baseline="15625" dirty="0" smtClean="0">
                <a:solidFill>
                  <a:srgbClr val="CCCC00"/>
                </a:solidFill>
                <a:latin typeface="Times New Roman"/>
                <a:cs typeface="Times New Roman"/>
              </a:rPr>
              <a:t>  </a:t>
            </a:r>
            <a:r>
              <a:rPr sz="2300" smtClean="0">
                <a:latin typeface="Arial"/>
                <a:cs typeface="Arial"/>
              </a:rPr>
              <a:t>This </a:t>
            </a:r>
            <a:r>
              <a:rPr sz="2300" dirty="0">
                <a:latin typeface="Arial"/>
                <a:cs typeface="Arial"/>
              </a:rPr>
              <a:t>method </a:t>
            </a:r>
            <a:r>
              <a:rPr sz="2300" spc="-5" dirty="0">
                <a:latin typeface="Arial"/>
                <a:cs typeface="Arial"/>
              </a:rPr>
              <a:t>determines the </a:t>
            </a:r>
            <a:r>
              <a:rPr sz="2300" dirty="0">
                <a:latin typeface="Arial"/>
                <a:cs typeface="Arial"/>
              </a:rPr>
              <a:t>chloride ion </a:t>
            </a:r>
            <a:r>
              <a:rPr sz="2300" spc="-5" dirty="0">
                <a:latin typeface="Arial"/>
                <a:cs typeface="Arial"/>
              </a:rPr>
              <a:t>concentration</a:t>
            </a:r>
            <a:r>
              <a:rPr sz="2300" spc="-4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  a </a:t>
            </a:r>
            <a:r>
              <a:rPr sz="2300" spc="-5" dirty="0">
                <a:latin typeface="Arial"/>
                <a:cs typeface="Arial"/>
              </a:rPr>
              <a:t>solution </a:t>
            </a:r>
            <a:r>
              <a:rPr sz="2300" dirty="0">
                <a:latin typeface="Arial"/>
                <a:cs typeface="Arial"/>
              </a:rPr>
              <a:t>by </a:t>
            </a:r>
            <a:r>
              <a:rPr sz="2300" spc="-5" dirty="0">
                <a:latin typeface="Arial"/>
                <a:cs typeface="Arial"/>
              </a:rPr>
              <a:t>titration </a:t>
            </a:r>
            <a:r>
              <a:rPr sz="2300" dirty="0">
                <a:latin typeface="Arial"/>
                <a:cs typeface="Arial"/>
              </a:rPr>
              <a:t>with </a:t>
            </a:r>
            <a:r>
              <a:rPr sz="2300" spc="-5" dirty="0">
                <a:latin typeface="Arial"/>
                <a:cs typeface="Arial"/>
              </a:rPr>
              <a:t>silver nitrate. </a:t>
            </a:r>
            <a:r>
              <a:rPr sz="2300" dirty="0">
                <a:latin typeface="Arial"/>
                <a:cs typeface="Arial"/>
              </a:rPr>
              <a:t>As </a:t>
            </a:r>
            <a:r>
              <a:rPr sz="2300" spc="-5" dirty="0">
                <a:latin typeface="Arial"/>
                <a:cs typeface="Arial"/>
              </a:rPr>
              <a:t>the silver  nitrate solution is </a:t>
            </a:r>
            <a:r>
              <a:rPr sz="2300" dirty="0">
                <a:latin typeface="Arial"/>
                <a:cs typeface="Arial"/>
              </a:rPr>
              <a:t>slowly </a:t>
            </a:r>
            <a:r>
              <a:rPr sz="2300" spc="-5" dirty="0">
                <a:latin typeface="Arial"/>
                <a:cs typeface="Arial"/>
              </a:rPr>
              <a:t>added,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precipitate of silver  </a:t>
            </a:r>
            <a:r>
              <a:rPr sz="2300" dirty="0">
                <a:latin typeface="Arial"/>
                <a:cs typeface="Arial"/>
              </a:rPr>
              <a:t>chloride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forms.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2514600"/>
            <a:ext cx="33070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Ag+(aq) + Cl–(aq) →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AgCl(s)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3175000"/>
            <a:ext cx="7700009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marR="30480" indent="-293370" algn="just">
              <a:lnSpc>
                <a:spcPct val="100000"/>
              </a:lnSpc>
              <a:spcBef>
                <a:spcPts val="100"/>
              </a:spcBef>
            </a:pPr>
            <a:r>
              <a:rPr lang="en-US" sz="2400" spc="390" baseline="15625" dirty="0" smtClean="0">
                <a:solidFill>
                  <a:srgbClr val="CCCC00"/>
                </a:solidFill>
                <a:latin typeface="Times New Roman"/>
                <a:cs typeface="Times New Roman"/>
              </a:rPr>
              <a:t>  </a:t>
            </a:r>
            <a:r>
              <a:rPr sz="2400" spc="390" baseline="15625" smtClean="0">
                <a:solidFill>
                  <a:srgbClr val="CCCC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The end point of </a:t>
            </a:r>
            <a:r>
              <a:rPr sz="2300" spc="-5" dirty="0">
                <a:latin typeface="Arial"/>
                <a:cs typeface="Arial"/>
              </a:rPr>
              <a:t>the titration </a:t>
            </a:r>
            <a:r>
              <a:rPr sz="2300" dirty="0">
                <a:latin typeface="Arial"/>
                <a:cs typeface="Arial"/>
              </a:rPr>
              <a:t>occurs when all </a:t>
            </a:r>
            <a:r>
              <a:rPr sz="2300" spc="-5" dirty="0">
                <a:latin typeface="Arial"/>
                <a:cs typeface="Arial"/>
              </a:rPr>
              <a:t>the chloride  </a:t>
            </a:r>
            <a:r>
              <a:rPr sz="2300" dirty="0">
                <a:latin typeface="Arial"/>
                <a:cs typeface="Arial"/>
              </a:rPr>
              <a:t>ions </a:t>
            </a:r>
            <a:r>
              <a:rPr sz="2300" spc="-5" dirty="0">
                <a:latin typeface="Arial"/>
                <a:cs typeface="Arial"/>
              </a:rPr>
              <a:t>are precipitated. </a:t>
            </a:r>
            <a:r>
              <a:rPr sz="2300" dirty="0">
                <a:latin typeface="Arial"/>
                <a:cs typeface="Arial"/>
              </a:rPr>
              <a:t>Then </a:t>
            </a:r>
            <a:r>
              <a:rPr sz="2300" spc="-5" dirty="0">
                <a:latin typeface="Arial"/>
                <a:cs typeface="Arial"/>
              </a:rPr>
              <a:t>additional silver ions </a:t>
            </a:r>
            <a:r>
              <a:rPr sz="2300" dirty="0">
                <a:latin typeface="Arial"/>
                <a:cs typeface="Arial"/>
              </a:rPr>
              <a:t>react  with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chromate ions of </a:t>
            </a:r>
            <a:r>
              <a:rPr sz="2300" spc="-5" dirty="0">
                <a:latin typeface="Arial"/>
                <a:cs typeface="Arial"/>
              </a:rPr>
              <a:t>the indicator, potassium  </a:t>
            </a:r>
            <a:r>
              <a:rPr sz="2300" dirty="0">
                <a:latin typeface="Arial"/>
                <a:cs typeface="Arial"/>
              </a:rPr>
              <a:t>chromate, </a:t>
            </a:r>
            <a:r>
              <a:rPr sz="2300" spc="-5" dirty="0">
                <a:latin typeface="Arial"/>
                <a:cs typeface="Arial"/>
              </a:rPr>
              <a:t>to form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red-brown precipitate of silver  </a:t>
            </a:r>
            <a:r>
              <a:rPr sz="2300" dirty="0">
                <a:latin typeface="Arial"/>
                <a:cs typeface="Arial"/>
              </a:rPr>
              <a:t>chromate.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5334000"/>
            <a:ext cx="4537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 Ag+(aq) + CrO42–(aq) →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Ag2CrO4(s)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44196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sng" spc="-5" dirty="0"/>
              <a:t>Solutions</a:t>
            </a:r>
            <a:r>
              <a:rPr sz="2600" b="1" u="sng" spc="-50" dirty="0"/>
              <a:t> </a:t>
            </a:r>
            <a:r>
              <a:rPr sz="2600" b="1" u="sng" dirty="0"/>
              <a:t>Needed</a:t>
            </a:r>
            <a:endParaRPr sz="2600" b="1" u="sng"/>
          </a:p>
        </p:txBody>
      </p:sp>
      <p:sp>
        <p:nvSpPr>
          <p:cNvPr id="5" name="Rectangle 4"/>
          <p:cNvSpPr/>
          <p:nvPr/>
        </p:nvSpPr>
        <p:spPr>
          <a:xfrm>
            <a:off x="1066800" y="1219200"/>
            <a:ext cx="3514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Silver nitrate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solution-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AgNO3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828800"/>
            <a:ext cx="2464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Potassium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chromate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4214" y="2495490"/>
            <a:ext cx="1678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Sample water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200400"/>
            <a:ext cx="3016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Standard sodium chloride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latin typeface="Times New Roman" pitchFamily="18" charset="0"/>
                <a:cs typeface="Times New Roman" pitchFamily="18" charset="0"/>
              </a:rPr>
              <a:t>Equipment</a:t>
            </a:r>
            <a:r>
              <a:rPr sz="2800" b="1" u="sng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sng" dirty="0">
                <a:latin typeface="Times New Roman" pitchFamily="18" charset="0"/>
                <a:cs typeface="Times New Roman" pitchFamily="18" charset="0"/>
              </a:rPr>
              <a:t>Needed</a:t>
            </a:r>
            <a:endParaRPr sz="2800" b="1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600200"/>
            <a:ext cx="6858000" cy="216341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18770" indent="-293370">
              <a:lnSpc>
                <a:spcPct val="100000"/>
              </a:lnSpc>
              <a:spcBef>
                <a:spcPts val="670"/>
              </a:spcBef>
              <a:buClr>
                <a:srgbClr val="CCCC00"/>
              </a:buClr>
              <a:buSzPct val="69565"/>
              <a:tabLst>
                <a:tab pos="318770" algn="l"/>
              </a:tabLst>
            </a:pPr>
            <a:r>
              <a:rPr lang="en-US" sz="2300" spc="-5" dirty="0" smtClean="0">
                <a:latin typeface="Arial"/>
                <a:cs typeface="Arial"/>
              </a:rPr>
              <a:t>   B</a:t>
            </a:r>
            <a:r>
              <a:rPr sz="2300" spc="-5" smtClean="0">
                <a:latin typeface="Arial"/>
                <a:cs typeface="Arial"/>
              </a:rPr>
              <a:t>urette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stand</a:t>
            </a:r>
            <a:endParaRPr sz="2300">
              <a:latin typeface="Arial"/>
              <a:cs typeface="Arial"/>
            </a:endParaRPr>
          </a:p>
          <a:p>
            <a:pPr marL="318770" indent="-293370">
              <a:lnSpc>
                <a:spcPct val="100000"/>
              </a:lnSpc>
              <a:spcBef>
                <a:spcPts val="570"/>
              </a:spcBef>
              <a:buClr>
                <a:srgbClr val="CCCC00"/>
              </a:buClr>
              <a:buSzPct val="69565"/>
              <a:tabLst>
                <a:tab pos="318770" algn="l"/>
              </a:tabLst>
            </a:pPr>
            <a:r>
              <a:rPr lang="en-US" sz="2300" dirty="0" smtClean="0">
                <a:latin typeface="Arial"/>
                <a:cs typeface="Arial"/>
              </a:rPr>
              <a:t>   </a:t>
            </a:r>
            <a:r>
              <a:rPr sz="2300" smtClean="0">
                <a:latin typeface="Arial"/>
                <a:cs typeface="Arial"/>
              </a:rPr>
              <a:t>10 </a:t>
            </a:r>
            <a:r>
              <a:rPr sz="2300" spc="-5" dirty="0">
                <a:latin typeface="Arial"/>
                <a:cs typeface="Arial"/>
              </a:rPr>
              <a:t>and 20 </a:t>
            </a:r>
            <a:r>
              <a:rPr sz="2300" spc="5" dirty="0">
                <a:latin typeface="Arial"/>
                <a:cs typeface="Arial"/>
              </a:rPr>
              <a:t>mL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pipettes</a:t>
            </a:r>
            <a:endParaRPr sz="2300">
              <a:latin typeface="Arial"/>
              <a:cs typeface="Arial"/>
            </a:endParaRPr>
          </a:p>
          <a:p>
            <a:pPr marL="318770" indent="-293370">
              <a:lnSpc>
                <a:spcPct val="100000"/>
              </a:lnSpc>
              <a:spcBef>
                <a:spcPts val="580"/>
              </a:spcBef>
              <a:buClr>
                <a:srgbClr val="CCCC00"/>
              </a:buClr>
              <a:buSzPct val="69565"/>
              <a:tabLst>
                <a:tab pos="318770" algn="l"/>
              </a:tabLst>
            </a:pPr>
            <a:r>
              <a:rPr lang="en-US" sz="2300" dirty="0" smtClean="0">
                <a:latin typeface="Arial"/>
                <a:cs typeface="Arial"/>
              </a:rPr>
              <a:t>   </a:t>
            </a:r>
            <a:r>
              <a:rPr sz="2300" smtClean="0">
                <a:latin typeface="Arial"/>
                <a:cs typeface="Arial"/>
              </a:rPr>
              <a:t>100 </a:t>
            </a:r>
            <a:r>
              <a:rPr sz="2300" spc="5" dirty="0">
                <a:latin typeface="Arial"/>
                <a:cs typeface="Arial"/>
              </a:rPr>
              <a:t>mL </a:t>
            </a:r>
            <a:r>
              <a:rPr sz="2300" spc="-5" dirty="0">
                <a:latin typeface="Arial"/>
                <a:cs typeface="Arial"/>
              </a:rPr>
              <a:t>volumetric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flask</a:t>
            </a:r>
            <a:endParaRPr sz="2300">
              <a:latin typeface="Arial"/>
              <a:cs typeface="Arial"/>
            </a:endParaRPr>
          </a:p>
          <a:p>
            <a:pPr marL="318770" indent="-293370">
              <a:lnSpc>
                <a:spcPct val="100000"/>
              </a:lnSpc>
              <a:spcBef>
                <a:spcPts val="570"/>
              </a:spcBef>
              <a:buClr>
                <a:srgbClr val="CCCC00"/>
              </a:buClr>
              <a:buSzPct val="69565"/>
              <a:tabLst>
                <a:tab pos="318770" algn="l"/>
              </a:tabLst>
            </a:pPr>
            <a:r>
              <a:rPr lang="en-US" sz="2300" dirty="0" smtClean="0">
                <a:latin typeface="Arial"/>
                <a:cs typeface="Arial"/>
              </a:rPr>
              <a:t>   </a:t>
            </a:r>
            <a:r>
              <a:rPr sz="2300" smtClean="0">
                <a:latin typeface="Arial"/>
                <a:cs typeface="Arial"/>
              </a:rPr>
              <a:t>250 </a:t>
            </a:r>
            <a:r>
              <a:rPr sz="2300" spc="5" dirty="0">
                <a:latin typeface="Arial"/>
                <a:cs typeface="Arial"/>
              </a:rPr>
              <a:t>mL </a:t>
            </a:r>
            <a:r>
              <a:rPr sz="2300" dirty="0">
                <a:latin typeface="Arial"/>
                <a:cs typeface="Arial"/>
              </a:rPr>
              <a:t>conical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flasks</a:t>
            </a:r>
            <a:endParaRPr sz="2300">
              <a:latin typeface="Arial"/>
              <a:cs typeface="Arial"/>
            </a:endParaRPr>
          </a:p>
          <a:p>
            <a:pPr marL="318770" indent="-293370">
              <a:lnSpc>
                <a:spcPct val="100000"/>
              </a:lnSpc>
              <a:spcBef>
                <a:spcPts val="570"/>
              </a:spcBef>
              <a:buClr>
                <a:srgbClr val="CCCC00"/>
              </a:buClr>
              <a:buSzPct val="69565"/>
              <a:tabLst>
                <a:tab pos="318770" algn="l"/>
              </a:tabLst>
            </a:pPr>
            <a:r>
              <a:rPr lang="en-US" sz="2300" dirty="0" smtClean="0">
                <a:latin typeface="Arial"/>
                <a:cs typeface="Arial"/>
              </a:rPr>
              <a:t>   </a:t>
            </a:r>
            <a:r>
              <a:rPr sz="2300" smtClean="0">
                <a:latin typeface="Arial"/>
                <a:cs typeface="Arial"/>
              </a:rPr>
              <a:t>10 </a:t>
            </a:r>
            <a:r>
              <a:rPr sz="2300" spc="5" dirty="0">
                <a:latin typeface="Arial"/>
                <a:cs typeface="Arial"/>
              </a:rPr>
              <a:t>mL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5" dirty="0">
                <a:latin typeface="Arial"/>
                <a:cs typeface="Arial"/>
              </a:rPr>
              <a:t>100 </a:t>
            </a:r>
            <a:r>
              <a:rPr sz="2300" spc="5" dirty="0">
                <a:latin typeface="Arial"/>
                <a:cs typeface="Arial"/>
              </a:rPr>
              <a:t>mL </a:t>
            </a:r>
            <a:r>
              <a:rPr sz="2300" dirty="0">
                <a:latin typeface="Arial"/>
                <a:cs typeface="Arial"/>
              </a:rPr>
              <a:t>measuring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cylinders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220" y="153670"/>
            <a:ext cx="2536190" cy="651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52400" y="304800"/>
            <a:ext cx="120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Ex. No: 2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838200"/>
            <a:ext cx="67331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Estimation of amount of Chloride content of a water sample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2058535"/>
          <a:ext cx="8686801" cy="3274349"/>
        </p:xfrm>
        <a:graphic>
          <a:graphicData uri="http://schemas.openxmlformats.org/drawingml/2006/table">
            <a:tbl>
              <a:tblPr/>
              <a:tblGrid>
                <a:gridCol w="841428"/>
                <a:gridCol w="1825572"/>
                <a:gridCol w="3330945"/>
                <a:gridCol w="2688856"/>
              </a:tblGrid>
              <a:tr h="8370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n-US" sz="12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33985" marR="128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 err="1">
                          <a:latin typeface="Times New Roman"/>
                          <a:ea typeface="Times New Roman"/>
                          <a:cs typeface="Times New Roman"/>
                        </a:rPr>
                        <a:t>S.No</a:t>
                      </a:r>
                      <a:endParaRPr lang="en-US" sz="12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endParaRPr lang="en-US" sz="1200" b="1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2770" marR="5715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 marR="124460" indent="457200" algn="l">
                        <a:lnSpc>
                          <a:spcPct val="148000"/>
                        </a:lnSpc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Titration – I Standardization of AgNO3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0" marR="0" indent="9525" algn="l">
                        <a:lnSpc>
                          <a:spcPct val="150000"/>
                        </a:lnSpc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Titration – II Estimation of Chloride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56"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Burette 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240" marR="14414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AgNO3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0350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Std. AgNO3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171">
                <a:tc>
                  <a:txBody>
                    <a:bodyPr/>
                    <a:lstStyle/>
                    <a:p>
                      <a:pPr marL="2540" marR="0" algn="ctr">
                        <a:spcBef>
                          <a:spcPts val="99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spcBef>
                          <a:spcPts val="99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Pipette 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4351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Standard Sodium Chloride</a:t>
                      </a:r>
                    </a:p>
                    <a:p>
                      <a:pPr marL="142875" marR="142875" algn="ctr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(20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0414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Sample water</a:t>
                      </a:r>
                    </a:p>
                    <a:p>
                      <a:pPr marL="106680" marR="107950" algn="ctr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(20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30">
                <a:tc>
                  <a:txBody>
                    <a:bodyPr/>
                    <a:lstStyle/>
                    <a:p>
                      <a:pPr marL="2540" marR="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Additional Solution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4287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Nil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0287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Nil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77"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Indicator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4414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 smtClean="0">
                          <a:latin typeface="Times New Roman"/>
                          <a:ea typeface="Times New Roman"/>
                          <a:cs typeface="Times New Roman"/>
                        </a:rPr>
                        <a:t>Potassium </a:t>
                      </a: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Chromate (1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1049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Potassium Chromate (1 ml)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250">
                <a:tc>
                  <a:txBody>
                    <a:bodyPr/>
                    <a:lstStyle/>
                    <a:p>
                      <a:pPr marL="2540" marR="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l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Endpoint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41605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 marR="141605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 smtClean="0">
                          <a:latin typeface="Times New Roman"/>
                          <a:ea typeface="Times New Roman"/>
                          <a:cs typeface="Times New Roman"/>
                        </a:rPr>
                        <a:t>Yellow </a:t>
                      </a: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Color to reddish</a:t>
                      </a:r>
                    </a:p>
                    <a:p>
                      <a:pPr marL="142875" marR="140335" algn="ctr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brown color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00965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06680" marR="100965" algn="ctr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 smtClean="0">
                          <a:latin typeface="Times New Roman"/>
                          <a:ea typeface="Times New Roman"/>
                          <a:cs typeface="Times New Roman"/>
                        </a:rPr>
                        <a:t>Yellow </a:t>
                      </a: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Color to reddish</a:t>
                      </a:r>
                    </a:p>
                    <a:p>
                      <a:pPr marL="106680" marR="106680" algn="ctr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latin typeface="Times New Roman"/>
                          <a:ea typeface="Times New Roman"/>
                          <a:cs typeface="Times New Roman"/>
                        </a:rPr>
                        <a:t>brown color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419600"/>
            <a:ext cx="8686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Figure </a:t>
            </a:r>
            <a:r>
              <a:rPr sz="1600" dirty="0">
                <a:solidFill>
                  <a:srgbClr val="330066"/>
                </a:solidFill>
                <a:latin typeface="Arial"/>
                <a:cs typeface="Arial"/>
              </a:rPr>
              <a:t>1 </a:t>
            </a: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Before the addition of any </a:t>
            </a:r>
            <a:r>
              <a:rPr sz="1600" dirty="0">
                <a:solidFill>
                  <a:srgbClr val="330066"/>
                </a:solidFill>
                <a:latin typeface="Arial"/>
                <a:cs typeface="Arial"/>
              </a:rPr>
              <a:t>silver </a:t>
            </a: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nitrate the chromate indicator </a:t>
            </a:r>
            <a:r>
              <a:rPr sz="1600" spc="-5">
                <a:solidFill>
                  <a:srgbClr val="330066"/>
                </a:solidFill>
                <a:latin typeface="Arial"/>
                <a:cs typeface="Arial"/>
              </a:rPr>
              <a:t>gives</a:t>
            </a:r>
            <a:r>
              <a:rPr sz="1600" spc="-3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lang="en-US" sz="1600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30066"/>
                </a:solidFill>
                <a:latin typeface="Arial"/>
                <a:cs typeface="Arial"/>
              </a:rPr>
              <a:t>clear </a:t>
            </a: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solution </a:t>
            </a:r>
            <a:r>
              <a:rPr sz="1600" dirty="0">
                <a:solidFill>
                  <a:srgbClr val="330066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lemon-yellow</a:t>
            </a:r>
            <a:r>
              <a:rPr sz="1600" spc="-3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0066"/>
                </a:solidFill>
                <a:latin typeface="Arial"/>
                <a:cs typeface="Arial"/>
              </a:rPr>
              <a:t>colour.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525269"/>
            <a:ext cx="5450840" cy="269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" y="2895600"/>
            <a:ext cx="8839200" cy="253787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50"/>
              </a:spcBef>
            </a:pPr>
            <a:r>
              <a:rPr sz="2000" spc="-5" dirty="0">
                <a:latin typeface="Arial"/>
                <a:cs typeface="Arial"/>
              </a:rPr>
              <a:t>Figure </a:t>
            </a:r>
            <a:r>
              <a:rPr sz="2000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Left flask: before the titration </a:t>
            </a:r>
            <a:r>
              <a:rPr sz="2000" spc="-10" dirty="0">
                <a:latin typeface="Arial"/>
                <a:cs typeface="Arial"/>
              </a:rPr>
              <a:t>endpoint, </a:t>
            </a:r>
            <a:r>
              <a:rPr sz="2000" spc="-5" dirty="0">
                <a:latin typeface="Arial"/>
                <a:cs typeface="Arial"/>
              </a:rPr>
              <a:t>addition of </a:t>
            </a:r>
            <a:r>
              <a:rPr sz="2000" spc="-10" dirty="0">
                <a:latin typeface="Arial"/>
                <a:cs typeface="Arial"/>
              </a:rPr>
              <a:t>Ag+  </a:t>
            </a:r>
            <a:r>
              <a:rPr sz="2000" spc="-5" dirty="0">
                <a:latin typeface="Arial"/>
                <a:cs typeface="Arial"/>
              </a:rPr>
              <a:t>ions leads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formation of silver chloride precipitate, making the  solution cloudy. The chromate indicator </a:t>
            </a:r>
            <a:r>
              <a:rPr sz="2000" spc="-10" dirty="0">
                <a:latin typeface="Arial"/>
                <a:cs typeface="Arial"/>
              </a:rPr>
              <a:t>gives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faint lemon-  </a:t>
            </a:r>
            <a:r>
              <a:rPr sz="2000" spc="-10" dirty="0">
                <a:latin typeface="Arial"/>
                <a:cs typeface="Arial"/>
              </a:rPr>
              <a:t>yellow </a:t>
            </a:r>
            <a:r>
              <a:rPr sz="2000" spc="-5" dirty="0">
                <a:latin typeface="Arial"/>
                <a:cs typeface="Arial"/>
              </a:rPr>
              <a:t>colour. Centre flask: at the </a:t>
            </a:r>
            <a:r>
              <a:rPr sz="2000" spc="-10" dirty="0">
                <a:latin typeface="Arial"/>
                <a:cs typeface="Arial"/>
              </a:rPr>
              <a:t>endpoint, </a:t>
            </a:r>
            <a:r>
              <a:rPr sz="2000" spc="-5" dirty="0">
                <a:latin typeface="Arial"/>
                <a:cs typeface="Arial"/>
              </a:rPr>
              <a:t>all the Cl− ions </a:t>
            </a:r>
            <a:r>
              <a:rPr sz="2000" spc="-10" dirty="0">
                <a:latin typeface="Arial"/>
                <a:cs typeface="Arial"/>
              </a:rPr>
              <a:t>have  </a:t>
            </a:r>
            <a:r>
              <a:rPr sz="2000" spc="-5" dirty="0">
                <a:latin typeface="Arial"/>
                <a:cs typeface="Arial"/>
              </a:rPr>
              <a:t>precipitated. The slightest excess of </a:t>
            </a:r>
            <a:r>
              <a:rPr sz="2000" spc="-10" dirty="0">
                <a:latin typeface="Arial"/>
                <a:cs typeface="Arial"/>
              </a:rPr>
              <a:t>Ag+ </a:t>
            </a:r>
            <a:r>
              <a:rPr sz="2000" spc="-5" dirty="0">
                <a:latin typeface="Arial"/>
                <a:cs typeface="Arial"/>
              </a:rPr>
              <a:t>precipitates with the  chromate indicator </a:t>
            </a:r>
            <a:r>
              <a:rPr sz="2000" spc="-10" dirty="0">
                <a:latin typeface="Arial"/>
                <a:cs typeface="Arial"/>
              </a:rPr>
              <a:t>giving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slight </a:t>
            </a:r>
            <a:r>
              <a:rPr sz="2000" spc="-10" dirty="0">
                <a:latin typeface="Arial"/>
                <a:cs typeface="Arial"/>
              </a:rPr>
              <a:t>red-brown </a:t>
            </a:r>
            <a:r>
              <a:rPr sz="2000" spc="-5" dirty="0">
                <a:latin typeface="Arial"/>
                <a:cs typeface="Arial"/>
              </a:rPr>
              <a:t>colouration. </a:t>
            </a:r>
            <a:r>
              <a:rPr sz="2000" spc="-10" dirty="0">
                <a:latin typeface="Arial"/>
                <a:cs typeface="Arial"/>
              </a:rPr>
              <a:t>Right  </a:t>
            </a:r>
            <a:r>
              <a:rPr sz="2000" spc="-5" dirty="0">
                <a:latin typeface="Arial"/>
                <a:cs typeface="Arial"/>
              </a:rPr>
              <a:t>flask: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addition of Ag+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continued past the </a:t>
            </a:r>
            <a:r>
              <a:rPr sz="2000" spc="-10" dirty="0">
                <a:latin typeface="Arial"/>
                <a:cs typeface="Arial"/>
              </a:rPr>
              <a:t>endpoint, </a:t>
            </a:r>
            <a:r>
              <a:rPr sz="2000" spc="-5" dirty="0">
                <a:latin typeface="Arial"/>
                <a:cs typeface="Arial"/>
              </a:rPr>
              <a:t>further  silver chromate precipitate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formed and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stronger </a:t>
            </a:r>
            <a:r>
              <a:rPr sz="2000" spc="-10" dirty="0">
                <a:latin typeface="Arial"/>
                <a:cs typeface="Arial"/>
              </a:rPr>
              <a:t>red-brown  </a:t>
            </a:r>
            <a:r>
              <a:rPr sz="2000" spc="-5" dirty="0">
                <a:latin typeface="Arial"/>
                <a:cs typeface="Arial"/>
              </a:rPr>
              <a:t>colour results. NB: The titration should be stopped </a:t>
            </a:r>
            <a:r>
              <a:rPr sz="2000" spc="-1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the first  trace of </a:t>
            </a:r>
            <a:r>
              <a:rPr sz="2000" spc="-10" dirty="0">
                <a:latin typeface="Arial"/>
                <a:cs typeface="Arial"/>
              </a:rPr>
              <a:t>red-brown </a:t>
            </a:r>
            <a:r>
              <a:rPr sz="2000" spc="-5" dirty="0">
                <a:latin typeface="Arial"/>
                <a:cs typeface="Arial"/>
              </a:rPr>
              <a:t>colour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observed</a:t>
            </a:r>
            <a:r>
              <a:rPr sz="2000" spc="-10">
                <a:latin typeface="Arial"/>
                <a:cs typeface="Arial"/>
              </a:rPr>
              <a:t>. 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1270"/>
            <a:ext cx="4343400" cy="226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7" ma:contentTypeDescription="Create a new document." ma:contentTypeScope="" ma:versionID="bee505589cad947f99a6613acd878d39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22bad970e7c74cecb61f3034a812e420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655CE0-8961-45CA-8043-1CEA2F825F7C}"/>
</file>

<file path=customXml/itemProps2.xml><?xml version="1.0" encoding="utf-8"?>
<ds:datastoreItem xmlns:ds="http://schemas.openxmlformats.org/officeDocument/2006/customXml" ds:itemID="{B6B41A50-6866-4563-BACA-7F705179D9A9}"/>
</file>

<file path=customXml/itemProps3.xml><?xml version="1.0" encoding="utf-8"?>
<ds:datastoreItem xmlns:ds="http://schemas.openxmlformats.org/officeDocument/2006/customXml" ds:itemID="{109FFD74-ECDD-4C00-B09C-B9A2679495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399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Introduction</vt:lpstr>
      <vt:lpstr>Solutions Needed</vt:lpstr>
      <vt:lpstr>Equipment Needed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2020-10-23T14:24:59Z</dcterms:created>
  <dcterms:modified xsi:type="dcterms:W3CDTF">2020-10-24T03:09:50Z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2020-10-23T00:00:00Z</vt:filetime>
  </property>
  <property fmtid="{D5CDD505-2E9C-101B-9397-08002B2CF9AE}" pid="5" name="ContentTypeId">
    <vt:lpwstr>0x010100A0508AB10F76A544879F6E7C516FD50A</vt:lpwstr>
  </property>
</Properties>
</file>