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9" r:id="rId7"/>
    <p:sldId id="270" r:id="rId8"/>
    <p:sldId id="271" r:id="rId9"/>
    <p:sldId id="272" r:id="rId10"/>
    <p:sldId id="258" r:id="rId11"/>
    <p:sldId id="259" r:id="rId12"/>
    <p:sldId id="260" r:id="rId13"/>
    <p:sldId id="261" r:id="rId14"/>
    <p:sldId id="262" r:id="rId15"/>
    <p:sldId id="274" r:id="rId16"/>
    <p:sldId id="263" r:id="rId17"/>
    <p:sldId id="273" r:id="rId18"/>
    <p:sldId id="264" r:id="rId19"/>
    <p:sldId id="265" r:id="rId20"/>
    <p:sldId id="266" r:id="rId21"/>
    <p:sldId id="267"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FECAAE-C266-484B-AD00-F3AC12DA9778}"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F5579-2C77-48E0-8526-5222FFA038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FECAAE-C266-484B-AD00-F3AC12DA9778}"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F5579-2C77-48E0-8526-5222FFA038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FECAAE-C266-484B-AD00-F3AC12DA9778}"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F5579-2C77-48E0-8526-5222FFA038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FECAAE-C266-484B-AD00-F3AC12DA9778}"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F5579-2C77-48E0-8526-5222FFA038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ECAAE-C266-484B-AD00-F3AC12DA9778}"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F5579-2C77-48E0-8526-5222FFA038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FECAAE-C266-484B-AD00-F3AC12DA9778}" type="datetimeFigureOut">
              <a:rPr lang="en-US" smtClean="0"/>
              <a:pPr/>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F5579-2C77-48E0-8526-5222FFA038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FECAAE-C266-484B-AD00-F3AC12DA9778}" type="datetimeFigureOut">
              <a:rPr lang="en-US" smtClean="0"/>
              <a:pPr/>
              <a:t>5/12/2021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EF5579-2C77-48E0-8526-5222FFA038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FECAAE-C266-484B-AD00-F3AC12DA9778}" type="datetimeFigureOut">
              <a:rPr lang="en-US" smtClean="0"/>
              <a:pPr/>
              <a:t>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EF5579-2C77-48E0-8526-5222FFA038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ECAAE-C266-484B-AD00-F3AC12DA9778}" type="datetimeFigureOut">
              <a:rPr lang="en-US" smtClean="0"/>
              <a:pPr/>
              <a:t>5/12/2021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EF5579-2C77-48E0-8526-5222FFA038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FECAAE-C266-484B-AD00-F3AC12DA9778}" type="datetimeFigureOut">
              <a:rPr lang="en-US" smtClean="0"/>
              <a:pPr/>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F5579-2C77-48E0-8526-5222FFA038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FECAAE-C266-484B-AD00-F3AC12DA9778}" type="datetimeFigureOut">
              <a:rPr lang="en-US" smtClean="0"/>
              <a:pPr/>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F5579-2C77-48E0-8526-5222FFA038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ECAAE-C266-484B-AD00-F3AC12DA9778}" type="datetimeFigureOut">
              <a:rPr lang="en-US" smtClean="0"/>
              <a:pPr/>
              <a:t>5/12/2021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F5579-2C77-48E0-8526-5222FFA038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diamagnetism" TargetMode="External"/><Relationship Id="rId2" Type="http://schemas.openxmlformats.org/officeDocument/2006/relationships/hyperlink" Target="https://en.wikipedia.org/wiki/Magnetic_susceptibility" TargetMode="External"/><Relationship Id="rId1" Type="http://schemas.openxmlformats.org/officeDocument/2006/relationships/slideLayout" Target="../slideLayouts/slideLayout2.xml"/><Relationship Id="rId6" Type="http://schemas.openxmlformats.org/officeDocument/2006/relationships/hyperlink" Target="https://en.wikipedia.org/wiki/magnetometer" TargetMode="External"/><Relationship Id="rId5" Type="http://schemas.openxmlformats.org/officeDocument/2006/relationships/hyperlink" Target="https://en.wikipedia.org/wiki/Gouy_balance" TargetMode="External"/><Relationship Id="rId4" Type="http://schemas.openxmlformats.org/officeDocument/2006/relationships/hyperlink" Target="https://en.wikipedia.org/wiki/paramagnetism"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bohr_magnet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oppr.com/guides/chemistry/coordination-compounds/nomenclature-of-coordination-compounds/" TargetMode="External"/><Relationship Id="rId2" Type="http://schemas.openxmlformats.org/officeDocument/2006/relationships/hyperlink" Target="https://www.toppr.com/guides/general-awareness/financial-banking-institutions-in-india/financial-stability-and-development-council/" TargetMode="External"/><Relationship Id="rId1" Type="http://schemas.openxmlformats.org/officeDocument/2006/relationships/slideLayout" Target="../slideLayouts/slideLayout2.xml"/><Relationship Id="rId6" Type="http://schemas.openxmlformats.org/officeDocument/2006/relationships/hyperlink" Target="https://www.toppr.com/guides/chemistry/the-solid-state/close-packing-in-crystals/" TargetMode="External"/><Relationship Id="rId5" Type="http://schemas.openxmlformats.org/officeDocument/2006/relationships/hyperlink" Target="https://www.toppr.com/guides/physics/current-eletricity/drift-electrons-origin-resistivity/" TargetMode="External"/><Relationship Id="rId4" Type="http://schemas.openxmlformats.org/officeDocument/2006/relationships/hyperlink" Target="https://www.toppr.com/guides/physics/electric-charges-and-fields/dipole-uniform-external-fiel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oppr.com/guides/principles-and-practice-of-accounting/average-due-date/meaning-calculation-of-average-due-date-in-various-situa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lstStyle/>
          <a:p>
            <a:r>
              <a:rPr lang="en-US" b="1" dirty="0">
                <a:solidFill>
                  <a:srgbClr val="FF0000"/>
                </a:solidFill>
                <a:latin typeface="Impact" pitchFamily="34" charset="0"/>
              </a:rPr>
              <a:t>Crystal Field Theory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28600"/>
            <a:ext cx="7924800" cy="6370975"/>
          </a:xfrm>
          <a:prstGeom prst="rect">
            <a:avLst/>
          </a:prstGeom>
        </p:spPr>
        <p:txBody>
          <a:bodyPr wrap="square">
            <a:spAutoFit/>
          </a:bodyPr>
          <a:lstStyle/>
          <a:p>
            <a:pPr algn="just"/>
            <a:r>
              <a:rPr lang="en-US" sz="2400" b="1" dirty="0">
                <a:latin typeface="Angsana New" pitchFamily="18" charset="-34"/>
                <a:cs typeface="Angsana New" pitchFamily="18" charset="-34"/>
              </a:rPr>
              <a:t>The </a:t>
            </a:r>
            <a:r>
              <a:rPr lang="en-US" sz="2400" b="1" dirty="0" err="1">
                <a:latin typeface="Angsana New" pitchFamily="18" charset="-34"/>
                <a:cs typeface="Angsana New" pitchFamily="18" charset="-34"/>
              </a:rPr>
              <a:t>Spectrochemical</a:t>
            </a:r>
            <a:r>
              <a:rPr lang="en-US" sz="2400" b="1" dirty="0">
                <a:latin typeface="Angsana New" pitchFamily="18" charset="-34"/>
                <a:cs typeface="Angsana New" pitchFamily="18" charset="-34"/>
              </a:rPr>
              <a:t> Series:</a:t>
            </a:r>
            <a:endParaRPr lang="en-US" sz="2400" dirty="0">
              <a:latin typeface="Angsana New" pitchFamily="18" charset="-34"/>
              <a:cs typeface="Angsana New" pitchFamily="18" charset="-34"/>
            </a:endParaRPr>
          </a:p>
          <a:p>
            <a:pPr algn="just"/>
            <a:r>
              <a:rPr lang="en-US" sz="2400" dirty="0">
                <a:latin typeface="Angsana New" pitchFamily="18" charset="-34"/>
                <a:cs typeface="Angsana New" pitchFamily="18" charset="-34"/>
              </a:rPr>
              <a:t> </a:t>
            </a:r>
          </a:p>
          <a:p>
            <a:pPr algn="just"/>
            <a:r>
              <a:rPr lang="en-US" sz="2400" dirty="0">
                <a:latin typeface="Angsana New" pitchFamily="18" charset="-34"/>
                <a:cs typeface="Angsana New" pitchFamily="18" charset="-34"/>
              </a:rPr>
              <a:t>The variation of the magnitude of the crystal field splitting (Δ) with the nature of the ligand follows a regular order, known as </a:t>
            </a:r>
            <a:r>
              <a:rPr lang="en-US" sz="2400" dirty="0" err="1">
                <a:latin typeface="Angsana New" pitchFamily="18" charset="-34"/>
                <a:cs typeface="Angsana New" pitchFamily="18" charset="-34"/>
              </a:rPr>
              <a:t>spectrochemical</a:t>
            </a:r>
            <a:r>
              <a:rPr lang="en-US" sz="2400" dirty="0">
                <a:latin typeface="Angsana New" pitchFamily="18" charset="-34"/>
                <a:cs typeface="Angsana New" pitchFamily="18" charset="-34"/>
              </a:rPr>
              <a:t> series. This series is given below in the order in which they produce increasing value of Δ.</a:t>
            </a:r>
          </a:p>
          <a:p>
            <a:pPr algn="just"/>
            <a:br>
              <a:rPr lang="en-US" sz="2400" dirty="0">
                <a:latin typeface="Angsana New" pitchFamily="18" charset="-34"/>
                <a:cs typeface="Angsana New" pitchFamily="18" charset="-34"/>
              </a:rPr>
            </a:br>
            <a:r>
              <a:rPr lang="en-US" sz="2400" dirty="0">
                <a:latin typeface="Angsana New" pitchFamily="18" charset="-34"/>
                <a:cs typeface="Angsana New" pitchFamily="18" charset="-34"/>
              </a:rPr>
              <a:t> I- &lt; Br- &lt; S22-&lt; SCN- &lt;cl- &lt; N3- &lt; F- &lt; urea, OH- &lt; ox, O2- &lt; H2O &lt; NCS- &lt; </a:t>
            </a:r>
            <a:r>
              <a:rPr lang="en-US" sz="2400" dirty="0" err="1">
                <a:latin typeface="Angsana New" pitchFamily="18" charset="-34"/>
                <a:cs typeface="Angsana New" pitchFamily="18" charset="-34"/>
              </a:rPr>
              <a:t>py</a:t>
            </a:r>
            <a:r>
              <a:rPr lang="en-US" sz="2400" dirty="0">
                <a:latin typeface="Angsana New" pitchFamily="18" charset="-34"/>
                <a:cs typeface="Angsana New" pitchFamily="18" charset="-34"/>
              </a:rPr>
              <a:t>, NH3 &lt; en &lt; </a:t>
            </a:r>
            <a:r>
              <a:rPr lang="en-US" sz="2400" dirty="0" err="1">
                <a:latin typeface="Angsana New" pitchFamily="18" charset="-34"/>
                <a:cs typeface="Angsana New" pitchFamily="18" charset="-34"/>
              </a:rPr>
              <a:t>bipy</a:t>
            </a:r>
            <a:r>
              <a:rPr lang="en-US" sz="2400" dirty="0">
                <a:latin typeface="Angsana New" pitchFamily="18" charset="-34"/>
                <a:cs typeface="Angsana New" pitchFamily="18" charset="-34"/>
              </a:rPr>
              <a:t>, </a:t>
            </a:r>
            <a:r>
              <a:rPr lang="en-US" sz="2400" dirty="0" err="1">
                <a:latin typeface="Angsana New" pitchFamily="18" charset="-34"/>
                <a:cs typeface="Angsana New" pitchFamily="18" charset="-34"/>
              </a:rPr>
              <a:t>phen</a:t>
            </a:r>
            <a:r>
              <a:rPr lang="en-US" sz="2400" dirty="0">
                <a:latin typeface="Angsana New" pitchFamily="18" charset="-34"/>
                <a:cs typeface="Angsana New" pitchFamily="18" charset="-34"/>
              </a:rPr>
              <a:t> &lt; NO2- &lt; CH3-, C6H5-&lt; CN-  &lt;/cl</a:t>
            </a:r>
          </a:p>
          <a:p>
            <a:pPr algn="just"/>
            <a:r>
              <a:rPr lang="en-US" sz="2400" dirty="0">
                <a:latin typeface="Angsana New" pitchFamily="18" charset="-34"/>
                <a:cs typeface="Angsana New" pitchFamily="18" charset="-34"/>
              </a:rPr>
              <a:t> </a:t>
            </a:r>
          </a:p>
          <a:p>
            <a:pPr algn="just"/>
            <a:r>
              <a:rPr lang="en-US" sz="2400" dirty="0">
                <a:latin typeface="Angsana New" pitchFamily="18" charset="-34"/>
                <a:cs typeface="Angsana New" pitchFamily="18" charset="-34"/>
              </a:rPr>
              <a:t>Weak field ligands have small Δ and will form high spin complexes.</a:t>
            </a:r>
          </a:p>
          <a:p>
            <a:pPr algn="just"/>
            <a:r>
              <a:rPr lang="en-US" sz="2400" dirty="0">
                <a:latin typeface="Angsana New" pitchFamily="18" charset="-34"/>
                <a:cs typeface="Angsana New" pitchFamily="18" charset="-34"/>
              </a:rPr>
              <a:t>Strong field ligands have large Δ and will form low spin complexes.</a:t>
            </a:r>
          </a:p>
          <a:p>
            <a:pPr algn="just"/>
            <a:r>
              <a:rPr lang="en-US" sz="2400" baseline="30000" dirty="0">
                <a:latin typeface="Angsana New" pitchFamily="18" charset="-34"/>
                <a:cs typeface="Angsana New" pitchFamily="18" charset="-34"/>
              </a:rPr>
              <a:t>  </a:t>
            </a:r>
            <a:endParaRPr lang="en-US" sz="2400" dirty="0">
              <a:latin typeface="Angsana New" pitchFamily="18" charset="-34"/>
              <a:cs typeface="Angsana New" pitchFamily="18" charset="-34"/>
            </a:endParaRPr>
          </a:p>
        </p:txBody>
      </p:sp>
    </p:spTree>
    <p:extLst>
      <p:ext uri="{BB962C8B-B14F-4D97-AF65-F5344CB8AC3E}">
        <p14:creationId xmlns:p14="http://schemas.microsoft.com/office/powerpoint/2010/main" val="161187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559474"/>
            <a:ext cx="8382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Angsana New" pitchFamily="18" charset="-34"/>
                <a:ea typeface="Calibri" pitchFamily="34" charset="0"/>
                <a:cs typeface="Angsana New" pitchFamily="18" charset="-34"/>
              </a:rPr>
              <a:t>Octahedral Complexes:</a:t>
            </a:r>
            <a:endParaRPr kumimoji="0" lang="en-US" sz="2800" b="0" i="0" u="none" strike="noStrike" cap="none" normalizeH="0" baseline="0" dirty="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ngsana New" pitchFamily="18" charset="-34"/>
                <a:ea typeface="Times New Roman" pitchFamily="18" charset="0"/>
                <a:cs typeface="Angsana New" pitchFamily="18" charset="-34"/>
              </a:rPr>
              <a:t>The octahedral arrangement of six ligands surrounding the central metal ion is as shown in the figure.</a:t>
            </a:r>
            <a:endParaRPr kumimoji="0" lang="en-US" sz="2800" b="0" i="0" u="none" strike="noStrike" cap="none" normalizeH="0" baseline="0" dirty="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ngsana New" pitchFamily="18" charset="-34"/>
              <a:cs typeface="Angsana New" pitchFamily="18" charset="-34"/>
            </a:endParaRPr>
          </a:p>
        </p:txBody>
      </p:sp>
      <p:pic>
        <p:nvPicPr>
          <p:cNvPr id="3073" name="Picture 22" descr="Description: https://vlab.amrita.edu/userfiles/1/image/SHAPE%281%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28887"/>
            <a:ext cx="2828925" cy="28289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2861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7" name="Picture 6" descr="https://vlab.amrita.edu/userfiles/1/image/Oh%282%29.jpg"/>
          <p:cNvPicPr/>
          <p:nvPr/>
        </p:nvPicPr>
        <p:blipFill>
          <a:blip r:embed="rId3">
            <a:extLst>
              <a:ext uri="{28A0092B-C50C-407E-A947-70E740481C1C}">
                <a14:useLocalDpi xmlns:a14="http://schemas.microsoft.com/office/drawing/2010/main" val="0"/>
              </a:ext>
            </a:extLst>
          </a:blip>
          <a:srcRect/>
          <a:stretch>
            <a:fillRect/>
          </a:stretch>
        </p:blipFill>
        <p:spPr bwMode="auto">
          <a:xfrm>
            <a:off x="3752850" y="2514601"/>
            <a:ext cx="4781550" cy="2843212"/>
          </a:xfrm>
          <a:prstGeom prst="rect">
            <a:avLst/>
          </a:prstGeom>
          <a:noFill/>
          <a:ln>
            <a:noFill/>
          </a:ln>
        </p:spPr>
      </p:pic>
    </p:spTree>
    <p:extLst>
      <p:ext uri="{BB962C8B-B14F-4D97-AF65-F5344CB8AC3E}">
        <p14:creationId xmlns:p14="http://schemas.microsoft.com/office/powerpoint/2010/main" val="380770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0" y="32861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152400" y="609600"/>
            <a:ext cx="8915399" cy="5562600"/>
          </a:xfrm>
          <a:prstGeom prst="rect">
            <a:avLst/>
          </a:prstGeom>
          <a:noFill/>
          <a:ln w="9525">
            <a:noFill/>
            <a:miter lim="800000"/>
            <a:headEnd/>
            <a:tailEnd/>
          </a:ln>
          <a:effectLst/>
        </p:spPr>
      </p:pic>
    </p:spTree>
    <p:extLst>
      <p:ext uri="{BB962C8B-B14F-4D97-AF65-F5344CB8AC3E}">
        <p14:creationId xmlns:p14="http://schemas.microsoft.com/office/powerpoint/2010/main" val="380770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81085"/>
            <a:ext cx="8077200" cy="4524315"/>
          </a:xfrm>
          <a:prstGeom prst="rect">
            <a:avLst/>
          </a:prstGeom>
        </p:spPr>
        <p:txBody>
          <a:bodyPr wrap="square">
            <a:spAutoFit/>
          </a:bodyPr>
          <a:lstStyle/>
          <a:p>
            <a:pPr algn="just"/>
            <a:r>
              <a:rPr lang="en-US" sz="2400" dirty="0">
                <a:latin typeface="Angsana New" pitchFamily="18" charset="-34"/>
                <a:cs typeface="Angsana New" pitchFamily="18" charset="-34"/>
              </a:rPr>
              <a:t>In an octahedral complex, the metal ion is at the centre and the ligands are at the six corners.  In the figure, the directions x, y and z point to the three adjacent corners of the </a:t>
            </a:r>
            <a:r>
              <a:rPr lang="en-US" sz="2400" dirty="0" err="1">
                <a:latin typeface="Angsana New" pitchFamily="18" charset="-34"/>
                <a:cs typeface="Angsana New" pitchFamily="18" charset="-34"/>
              </a:rPr>
              <a:t>octahedran</a:t>
            </a:r>
            <a:r>
              <a:rPr lang="en-US" sz="2400" dirty="0">
                <a:latin typeface="Angsana New" pitchFamily="18" charset="-34"/>
                <a:cs typeface="Angsana New" pitchFamily="18" charset="-34"/>
              </a:rPr>
              <a:t>. The lobes of the </a:t>
            </a:r>
            <a:r>
              <a:rPr lang="en-US" sz="2400" dirty="0" err="1">
                <a:latin typeface="Angsana New" pitchFamily="18" charset="-34"/>
                <a:cs typeface="Angsana New" pitchFamily="18" charset="-34"/>
              </a:rPr>
              <a:t>eg</a:t>
            </a:r>
            <a:r>
              <a:rPr lang="en-US" sz="2400" dirty="0">
                <a:latin typeface="Angsana New" pitchFamily="18" charset="-34"/>
                <a:cs typeface="Angsana New" pitchFamily="18" charset="-34"/>
              </a:rPr>
              <a:t> orbitals (dx2-y2 and dz2) point along the x, y and z axis while the lobes of the t2g orbitals (</a:t>
            </a:r>
            <a:r>
              <a:rPr lang="en-US" sz="2400" dirty="0" err="1">
                <a:latin typeface="Angsana New" pitchFamily="18" charset="-34"/>
                <a:cs typeface="Angsana New" pitchFamily="18" charset="-34"/>
              </a:rPr>
              <a:t>dxy</a:t>
            </a:r>
            <a:r>
              <a:rPr lang="en-US" sz="2400" dirty="0">
                <a:latin typeface="Angsana New" pitchFamily="18" charset="-34"/>
                <a:cs typeface="Angsana New" pitchFamily="18" charset="-34"/>
              </a:rPr>
              <a:t>, </a:t>
            </a:r>
            <a:r>
              <a:rPr lang="en-US" sz="2400" dirty="0" err="1">
                <a:latin typeface="Angsana New" pitchFamily="18" charset="-34"/>
                <a:cs typeface="Angsana New" pitchFamily="18" charset="-34"/>
              </a:rPr>
              <a:t>dzx</a:t>
            </a:r>
            <a:r>
              <a:rPr lang="en-US" sz="2400" dirty="0">
                <a:latin typeface="Angsana New" pitchFamily="18" charset="-34"/>
                <a:cs typeface="Angsana New" pitchFamily="18" charset="-34"/>
              </a:rPr>
              <a:t> and </a:t>
            </a:r>
            <a:r>
              <a:rPr lang="en-US" sz="2400" dirty="0" err="1">
                <a:latin typeface="Angsana New" pitchFamily="18" charset="-34"/>
                <a:cs typeface="Angsana New" pitchFamily="18" charset="-34"/>
              </a:rPr>
              <a:t>dyz</a:t>
            </a:r>
            <a:r>
              <a:rPr lang="en-US" sz="2400" dirty="0">
                <a:latin typeface="Angsana New" pitchFamily="18" charset="-34"/>
                <a:cs typeface="Angsana New" pitchFamily="18" charset="-34"/>
              </a:rPr>
              <a:t>)point in between the axes. As a result, the approach of six ligands along the x, y z, -x,-y and –z directions will increase the energy of dx2-y2 and dz2 orbitals (which point towards the ligands) much more than that it increases the energy of </a:t>
            </a:r>
            <a:r>
              <a:rPr lang="en-US" sz="2400" dirty="0" err="1">
                <a:latin typeface="Angsana New" pitchFamily="18" charset="-34"/>
                <a:cs typeface="Angsana New" pitchFamily="18" charset="-34"/>
              </a:rPr>
              <a:t>dxy</a:t>
            </a:r>
            <a:r>
              <a:rPr lang="en-US" sz="2400" dirty="0">
                <a:latin typeface="Angsana New" pitchFamily="18" charset="-34"/>
                <a:cs typeface="Angsana New" pitchFamily="18" charset="-34"/>
              </a:rPr>
              <a:t>, </a:t>
            </a:r>
            <a:r>
              <a:rPr lang="en-US" sz="2400" dirty="0" err="1">
                <a:latin typeface="Angsana New" pitchFamily="18" charset="-34"/>
                <a:cs typeface="Angsana New" pitchFamily="18" charset="-34"/>
              </a:rPr>
              <a:t>dzx</a:t>
            </a:r>
            <a:r>
              <a:rPr lang="en-US" sz="2400" dirty="0">
                <a:latin typeface="Angsana New" pitchFamily="18" charset="-34"/>
                <a:cs typeface="Angsana New" pitchFamily="18" charset="-34"/>
              </a:rPr>
              <a:t> and </a:t>
            </a:r>
            <a:r>
              <a:rPr lang="en-US" sz="2400" dirty="0" err="1">
                <a:latin typeface="Angsana New" pitchFamily="18" charset="-34"/>
                <a:cs typeface="Angsana New" pitchFamily="18" charset="-34"/>
              </a:rPr>
              <a:t>dyz</a:t>
            </a:r>
            <a:r>
              <a:rPr lang="en-US" sz="2400" dirty="0">
                <a:latin typeface="Angsana New" pitchFamily="18" charset="-34"/>
                <a:cs typeface="Angsana New" pitchFamily="18" charset="-34"/>
              </a:rPr>
              <a:t> orbitals ( which point in between the metal-</a:t>
            </a:r>
            <a:r>
              <a:rPr lang="en-US" sz="2400" dirty="0" err="1">
                <a:latin typeface="Angsana New" pitchFamily="18" charset="-34"/>
                <a:cs typeface="Angsana New" pitchFamily="18" charset="-34"/>
              </a:rPr>
              <a:t>legand</a:t>
            </a:r>
            <a:r>
              <a:rPr lang="en-US" sz="2400" dirty="0">
                <a:latin typeface="Angsana New" pitchFamily="18" charset="-34"/>
                <a:cs typeface="Angsana New" pitchFamily="18" charset="-34"/>
              </a:rPr>
              <a:t> bond axis).</a:t>
            </a:r>
          </a:p>
        </p:txBody>
      </p:sp>
    </p:spTree>
    <p:extLst>
      <p:ext uri="{BB962C8B-B14F-4D97-AF65-F5344CB8AC3E}">
        <p14:creationId xmlns:p14="http://schemas.microsoft.com/office/powerpoint/2010/main" val="90030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81085"/>
            <a:ext cx="8077200" cy="3046988"/>
          </a:xfrm>
          <a:prstGeom prst="rect">
            <a:avLst/>
          </a:prstGeom>
        </p:spPr>
        <p:txBody>
          <a:bodyPr wrap="square">
            <a:spAutoFit/>
          </a:bodyPr>
          <a:lstStyle/>
          <a:p>
            <a:pPr algn="just"/>
            <a:r>
              <a:rPr lang="en-US" sz="2400" dirty="0">
                <a:latin typeface="Angsana New" pitchFamily="18" charset="-34"/>
                <a:cs typeface="Angsana New" pitchFamily="18" charset="-34"/>
              </a:rPr>
              <a:t>Thus, under the influence of an octahedral field, the d </a:t>
            </a:r>
            <a:r>
              <a:rPr lang="en-US" sz="2400" dirty="0" err="1">
                <a:latin typeface="Angsana New" pitchFamily="18" charset="-34"/>
                <a:cs typeface="Angsana New" pitchFamily="18" charset="-34"/>
              </a:rPr>
              <a:t>orbitals</a:t>
            </a:r>
            <a:r>
              <a:rPr lang="en-US" sz="2400" dirty="0">
                <a:latin typeface="Angsana New" pitchFamily="18" charset="-34"/>
                <a:cs typeface="Angsana New" pitchFamily="18" charset="-34"/>
              </a:rPr>
              <a:t> split into triply degenerate </a:t>
            </a:r>
            <a:r>
              <a:rPr lang="en-US" sz="2400" dirty="0" err="1">
                <a:latin typeface="Angsana New" pitchFamily="18" charset="-34"/>
                <a:cs typeface="Angsana New" pitchFamily="18" charset="-34"/>
              </a:rPr>
              <a:t>orbitals</a:t>
            </a:r>
            <a:r>
              <a:rPr lang="en-US" sz="2400" dirty="0">
                <a:latin typeface="Angsana New" pitchFamily="18" charset="-34"/>
                <a:cs typeface="Angsana New" pitchFamily="18" charset="-34"/>
              </a:rPr>
              <a:t> with less energy and another as doubly degenerate </a:t>
            </a:r>
            <a:r>
              <a:rPr lang="en-US" sz="2400" dirty="0" err="1">
                <a:latin typeface="Angsana New" pitchFamily="18" charset="-34"/>
                <a:cs typeface="Angsana New" pitchFamily="18" charset="-34"/>
              </a:rPr>
              <a:t>orbitals</a:t>
            </a:r>
            <a:r>
              <a:rPr lang="en-US" sz="2400" dirty="0">
                <a:latin typeface="Angsana New" pitchFamily="18" charset="-34"/>
                <a:cs typeface="Angsana New" pitchFamily="18" charset="-34"/>
              </a:rPr>
              <a:t> with higher energy. The main energy level between these two sets of </a:t>
            </a:r>
            <a:r>
              <a:rPr lang="en-US" sz="2400" dirty="0" err="1">
                <a:latin typeface="Angsana New" pitchFamily="18" charset="-34"/>
                <a:cs typeface="Angsana New" pitchFamily="18" charset="-34"/>
              </a:rPr>
              <a:t>orbitals</a:t>
            </a:r>
            <a:r>
              <a:rPr lang="en-US" sz="2400" dirty="0">
                <a:latin typeface="Angsana New" pitchFamily="18" charset="-34"/>
                <a:cs typeface="Angsana New" pitchFamily="18" charset="-34"/>
              </a:rPr>
              <a:t> is taken as zero, which is called </a:t>
            </a:r>
            <a:r>
              <a:rPr lang="en-US" sz="2400" b="1" i="1" dirty="0" err="1">
                <a:latin typeface="Angsana New" pitchFamily="18" charset="-34"/>
                <a:cs typeface="Angsana New" pitchFamily="18" charset="-34"/>
              </a:rPr>
              <a:t>bari</a:t>
            </a:r>
            <a:r>
              <a:rPr lang="en-US" sz="2400" b="1" i="1" dirty="0">
                <a:latin typeface="Angsana New" pitchFamily="18" charset="-34"/>
                <a:cs typeface="Angsana New" pitchFamily="18" charset="-34"/>
              </a:rPr>
              <a:t> centre</a:t>
            </a:r>
            <a:r>
              <a:rPr lang="en-US" sz="2400" dirty="0">
                <a:latin typeface="Angsana New" pitchFamily="18" charset="-34"/>
                <a:cs typeface="Angsana New" pitchFamily="18" charset="-34"/>
              </a:rPr>
              <a:t>. The splitting between these two </a:t>
            </a:r>
            <a:r>
              <a:rPr lang="en-US" sz="2400" dirty="0" err="1">
                <a:latin typeface="Angsana New" pitchFamily="18" charset="-34"/>
                <a:cs typeface="Angsana New" pitchFamily="18" charset="-34"/>
              </a:rPr>
              <a:t>orbitals</a:t>
            </a:r>
            <a:r>
              <a:rPr lang="en-US" sz="2400" dirty="0">
                <a:latin typeface="Angsana New" pitchFamily="18" charset="-34"/>
                <a:cs typeface="Angsana New" pitchFamily="18" charset="-34"/>
              </a:rPr>
              <a:t> is called crystal field splitting. The magnitude of stabilization will be 0.4 </a:t>
            </a:r>
            <a:r>
              <a:rPr lang="en-US" sz="2400" dirty="0" err="1">
                <a:latin typeface="Angsana New" pitchFamily="18" charset="-34"/>
                <a:cs typeface="Angsana New" pitchFamily="18" charset="-34"/>
              </a:rPr>
              <a:t>Δo</a:t>
            </a:r>
            <a:r>
              <a:rPr lang="en-US" sz="2400" dirty="0">
                <a:latin typeface="Angsana New" pitchFamily="18" charset="-34"/>
                <a:cs typeface="Angsana New" pitchFamily="18" charset="-34"/>
              </a:rPr>
              <a:t> and the magnitude of destabilization will be 0.6 </a:t>
            </a:r>
            <a:r>
              <a:rPr lang="en-US" sz="2400" dirty="0" err="1">
                <a:latin typeface="Angsana New" pitchFamily="18" charset="-34"/>
                <a:cs typeface="Angsana New" pitchFamily="18" charset="-34"/>
              </a:rPr>
              <a:t>Δo</a:t>
            </a:r>
            <a:r>
              <a:rPr lang="en-US" sz="2400" dirty="0">
                <a:latin typeface="Angsana New" pitchFamily="18" charset="-34"/>
                <a:cs typeface="Angsana New" pitchFamily="18" charset="-34"/>
              </a:rPr>
              <a:t>. </a:t>
            </a:r>
          </a:p>
        </p:txBody>
      </p:sp>
    </p:spTree>
    <p:extLst>
      <p:ext uri="{BB962C8B-B14F-4D97-AF65-F5344CB8AC3E}">
        <p14:creationId xmlns:p14="http://schemas.microsoft.com/office/powerpoint/2010/main" val="9003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635674"/>
            <a:ext cx="830580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Angsana New" pitchFamily="18" charset="-34"/>
                <a:ea typeface="Calibri" pitchFamily="34" charset="0"/>
                <a:cs typeface="Angsana New" pitchFamily="18" charset="-34"/>
              </a:rPr>
              <a:t>Tetrahedral Complex:</a:t>
            </a:r>
            <a:endParaRPr kumimoji="0" lang="en-US" sz="2800" b="0" i="0" u="none" strike="noStrike" cap="none" normalizeH="0" baseline="0" dirty="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ngsana New" pitchFamily="18" charset="-34"/>
                <a:ea typeface="Times New Roman" pitchFamily="18" charset="0"/>
                <a:cs typeface="Angsana New" pitchFamily="18" charset="-34"/>
              </a:rPr>
              <a:t>The tetrahedral arrangement of four ligands surrounding the metal ions is as shown in the figure.</a:t>
            </a:r>
            <a:endParaRPr kumimoji="0" lang="en-US" sz="2800" b="0" i="0" u="none" strike="noStrike" cap="none" normalizeH="0" baseline="0" dirty="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ngsana New" pitchFamily="18" charset="-34"/>
              <a:cs typeface="Angsana New" pitchFamily="18" charset="-34"/>
            </a:endParaRPr>
          </a:p>
        </p:txBody>
      </p:sp>
      <p:pic>
        <p:nvPicPr>
          <p:cNvPr id="4097" name="Picture 24" descr="Description: https://vlab.amrita.edu/userfiles/1/image/Oh%283%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2371725"/>
            <a:ext cx="3514725" cy="3371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8290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7" name="Picture 6" descr="https://vlab.amrita.edu/userfiles/1/image/SPLITING%20OF%20Td.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800350"/>
            <a:ext cx="3514725" cy="2514600"/>
          </a:xfrm>
          <a:prstGeom prst="rect">
            <a:avLst/>
          </a:prstGeom>
          <a:noFill/>
          <a:ln>
            <a:noFill/>
          </a:ln>
        </p:spPr>
      </p:pic>
    </p:spTree>
    <p:extLst>
      <p:ext uri="{BB962C8B-B14F-4D97-AF65-F5344CB8AC3E}">
        <p14:creationId xmlns:p14="http://schemas.microsoft.com/office/powerpoint/2010/main" val="973705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54534"/>
            <a:ext cx="8001000" cy="5693866"/>
          </a:xfrm>
          <a:prstGeom prst="rect">
            <a:avLst/>
          </a:prstGeom>
        </p:spPr>
        <p:txBody>
          <a:bodyPr wrap="square">
            <a:spAutoFit/>
          </a:bodyPr>
          <a:lstStyle/>
          <a:p>
            <a:pPr algn="just"/>
            <a:r>
              <a:rPr lang="en-US" sz="2800" dirty="0">
                <a:latin typeface="Angsana New" pitchFamily="18" charset="-34"/>
                <a:cs typeface="Angsana New" pitchFamily="18" charset="-34"/>
              </a:rPr>
              <a:t>A regular tetrahedron is a cube. One atom is at the centre of the cube and four of the eight corners of the cube are occupied by ligands. The directions x, y and z point to the face </a:t>
            </a:r>
            <a:r>
              <a:rPr lang="en-US" sz="2800" dirty="0" err="1">
                <a:latin typeface="Angsana New" pitchFamily="18" charset="-34"/>
                <a:cs typeface="Angsana New" pitchFamily="18" charset="-34"/>
              </a:rPr>
              <a:t>centres</a:t>
            </a:r>
            <a:r>
              <a:rPr lang="en-US" sz="2800" dirty="0">
                <a:latin typeface="Angsana New" pitchFamily="18" charset="-34"/>
                <a:cs typeface="Angsana New" pitchFamily="18" charset="-34"/>
              </a:rPr>
              <a:t>. The dx2-y2 and dz2 orbitals point along the x, y and z directions and </a:t>
            </a:r>
            <a:r>
              <a:rPr lang="en-US" sz="2800" dirty="0" err="1">
                <a:latin typeface="Angsana New" pitchFamily="18" charset="-34"/>
                <a:cs typeface="Angsana New" pitchFamily="18" charset="-34"/>
              </a:rPr>
              <a:t>dxy</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dzx</a:t>
            </a:r>
            <a:r>
              <a:rPr lang="en-US" sz="2800" dirty="0">
                <a:latin typeface="Angsana New" pitchFamily="18" charset="-34"/>
                <a:cs typeface="Angsana New" pitchFamily="18" charset="-34"/>
              </a:rPr>
              <a:t> and </a:t>
            </a:r>
            <a:r>
              <a:rPr lang="en-US" sz="2800" dirty="0" err="1">
                <a:latin typeface="Angsana New" pitchFamily="18" charset="-34"/>
                <a:cs typeface="Angsana New" pitchFamily="18" charset="-34"/>
              </a:rPr>
              <a:t>dyz</a:t>
            </a:r>
            <a:r>
              <a:rPr lang="en-US" sz="2800" dirty="0">
                <a:latin typeface="Angsana New" pitchFamily="18" charset="-34"/>
                <a:cs typeface="Angsana New" pitchFamily="18" charset="-34"/>
              </a:rPr>
              <a:t> orbitals point in between x, y and z directions.</a:t>
            </a:r>
          </a:p>
          <a:p>
            <a:pPr algn="just"/>
            <a:r>
              <a:rPr lang="en-US" sz="2800" dirty="0">
                <a:latin typeface="Angsana New" pitchFamily="18" charset="-34"/>
                <a:cs typeface="Angsana New" pitchFamily="18" charset="-34"/>
              </a:rPr>
              <a:t>The direction of approach of ligands does not coincide exactly with either the e or t2 orbitals. The t2 orbitals are pointing close to the direction in which the e orbitals are lying in between the ligands. As a result, the energy of t2 orbitals increases compared to the energy of e orbitals. Thus, d orbitals again split into two sets- triply degenerate t2 of higher energy and doubly degenerate e orbitals of lower energy. That is, t2 orbitals are raised by 0.4 </a:t>
            </a:r>
            <a:r>
              <a:rPr lang="en-US" sz="2800" dirty="0" err="1">
                <a:latin typeface="Angsana New" pitchFamily="18" charset="-34"/>
                <a:cs typeface="Angsana New" pitchFamily="18" charset="-34"/>
              </a:rPr>
              <a:t>Δt</a:t>
            </a:r>
            <a:r>
              <a:rPr lang="en-US" sz="2800" dirty="0">
                <a:latin typeface="Angsana New" pitchFamily="18" charset="-34"/>
                <a:cs typeface="Angsana New" pitchFamily="18" charset="-34"/>
              </a:rPr>
              <a:t> in energy and the e orbitals are stabilized by 0.6 </a:t>
            </a:r>
            <a:r>
              <a:rPr lang="en-US" sz="2800" dirty="0" err="1">
                <a:latin typeface="Angsana New" pitchFamily="18" charset="-34"/>
                <a:cs typeface="Angsana New" pitchFamily="18" charset="-34"/>
              </a:rPr>
              <a:t>Δt</a:t>
            </a:r>
            <a:r>
              <a:rPr lang="en-US" sz="2800" dirty="0">
                <a:latin typeface="Angsana New" pitchFamily="18" charset="-34"/>
                <a:cs typeface="Angsana New" pitchFamily="18" charset="-34"/>
              </a:rPr>
              <a:t> in energy. </a:t>
            </a:r>
          </a:p>
          <a:p>
            <a:pPr algn="just"/>
            <a:r>
              <a:rPr lang="en-US" sz="2800" dirty="0">
                <a:latin typeface="Angsana New" pitchFamily="18" charset="-34"/>
                <a:cs typeface="Angsana New" pitchFamily="18" charset="-34"/>
              </a:rPr>
              <a:t>The energy difference between the two sets of orbitals (</a:t>
            </a:r>
            <a:r>
              <a:rPr lang="en-US" sz="2800" dirty="0" err="1">
                <a:latin typeface="Angsana New" pitchFamily="18" charset="-34"/>
                <a:cs typeface="Angsana New" pitchFamily="18" charset="-34"/>
              </a:rPr>
              <a:t>Δt</a:t>
            </a:r>
            <a:r>
              <a:rPr lang="en-US" sz="2800" dirty="0">
                <a:latin typeface="Angsana New" pitchFamily="18" charset="-34"/>
                <a:cs typeface="Angsana New" pitchFamily="18" charset="-34"/>
              </a:rPr>
              <a:t>) will be about half the magnitude of that in an octahedral complex (</a:t>
            </a:r>
            <a:r>
              <a:rPr lang="en-US" sz="2800" dirty="0" err="1">
                <a:latin typeface="Angsana New" pitchFamily="18" charset="-34"/>
                <a:cs typeface="Angsana New" pitchFamily="18" charset="-34"/>
              </a:rPr>
              <a:t>Δo</a:t>
            </a:r>
            <a:r>
              <a:rPr lang="en-US" sz="2800" dirty="0">
                <a:latin typeface="Angsana New" pitchFamily="18" charset="-34"/>
                <a:cs typeface="Angsana New" pitchFamily="18" charset="-34"/>
              </a:rPr>
              <a:t>).</a:t>
            </a:r>
          </a:p>
        </p:txBody>
      </p:sp>
    </p:spTree>
    <p:extLst>
      <p:ext uri="{BB962C8B-B14F-4D97-AF65-F5344CB8AC3E}">
        <p14:creationId xmlns:p14="http://schemas.microsoft.com/office/powerpoint/2010/main" val="417098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452021"/>
            <a:ext cx="84582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Angsana New" pitchFamily="18" charset="-34"/>
                <a:ea typeface="Calibri" pitchFamily="34" charset="0"/>
                <a:cs typeface="Angsana New" pitchFamily="18" charset="-34"/>
              </a:rPr>
              <a:t>Crystal Field Stabilization Energy:</a:t>
            </a:r>
            <a:endParaRPr kumimoji="0" lang="en-US" sz="2800" b="0" i="0" u="none" strike="noStrike" cap="none" normalizeH="0" baseline="0" dirty="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ngsana New" pitchFamily="18" charset="-34"/>
                <a:ea typeface="Times New Roman" pitchFamily="18" charset="0"/>
                <a:cs typeface="Angsana New" pitchFamily="18" charset="-34"/>
              </a:rPr>
              <a:t>The crystal field stabilization energy (CFSE) is the stability that results from placing a transition metal ion in the crystal field generated by a set of ligands. It arises due to the fact that when the d-orbitals are split in a ligand field (as described above), some of them become lower in energy than before with respect to a spherical field known as the </a:t>
            </a:r>
            <a:r>
              <a:rPr kumimoji="0" lang="en-US" sz="2800" b="0" i="0" u="none" strike="noStrike" cap="none" normalizeH="0" baseline="0" dirty="0" err="1">
                <a:ln>
                  <a:noFill/>
                </a:ln>
                <a:solidFill>
                  <a:srgbClr val="000000"/>
                </a:solidFill>
                <a:effectLst/>
                <a:latin typeface="Angsana New" pitchFamily="18" charset="-34"/>
                <a:ea typeface="Times New Roman" pitchFamily="18" charset="0"/>
                <a:cs typeface="Angsana New" pitchFamily="18" charset="-34"/>
              </a:rPr>
              <a:t>bari</a:t>
            </a:r>
            <a:r>
              <a:rPr kumimoji="0" lang="en-US" sz="2800" b="0" i="0" u="none" strike="noStrike" cap="none" normalizeH="0" baseline="0" dirty="0">
                <a:ln>
                  <a:noFill/>
                </a:ln>
                <a:solidFill>
                  <a:srgbClr val="000000"/>
                </a:solidFill>
                <a:effectLst/>
                <a:latin typeface="Angsana New" pitchFamily="18" charset="-34"/>
                <a:ea typeface="Times New Roman" pitchFamily="18" charset="0"/>
                <a:cs typeface="Angsana New" pitchFamily="18" charset="-34"/>
              </a:rPr>
              <a:t> centre in which all five d-orbitals are degenerate. For example, in an octahedral case, the t2g set becomes lower in energy than the orbitals in the </a:t>
            </a:r>
            <a:r>
              <a:rPr kumimoji="0" lang="en-US" sz="2800" b="0" i="0" u="none" strike="noStrike" cap="none" normalizeH="0" baseline="0" dirty="0" err="1">
                <a:ln>
                  <a:noFill/>
                </a:ln>
                <a:solidFill>
                  <a:srgbClr val="000000"/>
                </a:solidFill>
                <a:effectLst/>
                <a:latin typeface="Angsana New" pitchFamily="18" charset="-34"/>
                <a:ea typeface="Times New Roman" pitchFamily="18" charset="0"/>
                <a:cs typeface="Angsana New" pitchFamily="18" charset="-34"/>
              </a:rPr>
              <a:t>bari</a:t>
            </a:r>
            <a:r>
              <a:rPr kumimoji="0" lang="en-US" sz="2800" b="0" i="0" u="none" strike="noStrike" cap="none" normalizeH="0" baseline="0" dirty="0">
                <a:ln>
                  <a:noFill/>
                </a:ln>
                <a:solidFill>
                  <a:srgbClr val="000000"/>
                </a:solidFill>
                <a:effectLst/>
                <a:latin typeface="Angsana New" pitchFamily="18" charset="-34"/>
                <a:ea typeface="Times New Roman" pitchFamily="18" charset="0"/>
                <a:cs typeface="Angsana New" pitchFamily="18" charset="-34"/>
              </a:rPr>
              <a:t> centre. Owing to the splitting of the d orbitals in a complex, the system gains an extra stability due to the rearrangement of the d electrons filling in the d levels of lower energy. The consequent gain in bonding energy is known as </a:t>
            </a:r>
            <a:r>
              <a:rPr kumimoji="0" lang="en-US" sz="2800" b="0" i="1" u="none" strike="noStrike" cap="none" normalizeH="0" baseline="0" dirty="0">
                <a:ln>
                  <a:noFill/>
                </a:ln>
                <a:solidFill>
                  <a:srgbClr val="000000"/>
                </a:solidFill>
                <a:effectLst/>
                <a:latin typeface="Angsana New" pitchFamily="18" charset="-34"/>
                <a:ea typeface="Times New Roman" pitchFamily="18" charset="0"/>
                <a:cs typeface="Angsana New" pitchFamily="18" charset="-34"/>
              </a:rPr>
              <a:t>crystal field stabilization energy </a:t>
            </a:r>
            <a:r>
              <a:rPr kumimoji="0" lang="en-US" sz="2800" b="0" i="0" u="none" strike="noStrike" cap="none" normalizeH="0" baseline="0" dirty="0">
                <a:ln>
                  <a:noFill/>
                </a:ln>
                <a:solidFill>
                  <a:srgbClr val="000000"/>
                </a:solidFill>
                <a:effectLst/>
                <a:latin typeface="Angsana New" pitchFamily="18" charset="-34"/>
                <a:ea typeface="Times New Roman" pitchFamily="18" charset="0"/>
                <a:cs typeface="Angsana New" pitchFamily="18" charset="-34"/>
              </a:rPr>
              <a:t>(CFSE). </a:t>
            </a:r>
            <a:endParaRPr kumimoji="0" lang="en-US" sz="2800" b="0" i="0" u="none" strike="noStrike" cap="none" normalizeH="0" baseline="0" dirty="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30000" dirty="0">
                <a:ln>
                  <a:noFill/>
                </a:ln>
                <a:solidFill>
                  <a:srgbClr val="000000"/>
                </a:solidFill>
                <a:effectLst/>
                <a:latin typeface="Angsana New" pitchFamily="18" charset="-34"/>
                <a:ea typeface="Times New Roman" pitchFamily="18" charset="0"/>
                <a:cs typeface="Angsana New" pitchFamily="18" charset="-34"/>
              </a:rPr>
              <a:t> </a:t>
            </a:r>
            <a:endParaRPr kumimoji="0" lang="en-US" sz="2800" b="0" i="0" u="none" strike="noStrike" cap="none" normalizeH="0" baseline="0" dirty="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ngsana New" pitchFamily="18" charset="-34"/>
              <a:cs typeface="Angsana New" pitchFamily="18" charset="-34"/>
            </a:endParaRPr>
          </a:p>
        </p:txBody>
      </p:sp>
      <p:pic>
        <p:nvPicPr>
          <p:cNvPr id="5121" name="Picture 26" descr="Description: https://vlab.amrita.edu/userfiles/1/image/cfse%281%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7" y="4772025"/>
            <a:ext cx="6143625" cy="1704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343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30000">
                <a:ln>
                  <a:noFill/>
                </a:ln>
                <a:solidFill>
                  <a:srgbClr val="000000"/>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37696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1" y="165557"/>
            <a:ext cx="815340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ngsana New" pitchFamily="18" charset="-34"/>
                <a:ea typeface="Calibri" pitchFamily="34" charset="0"/>
                <a:cs typeface="Angsana New" pitchFamily="18" charset="-34"/>
              </a:rPr>
              <a:t>Magnetism of transition metal complexes</a:t>
            </a:r>
            <a:endParaRPr lang="en-US" sz="2000" dirty="0">
              <a:latin typeface="Angsana New" pitchFamily="18" charset="-34"/>
              <a:ea typeface="Calibri" pitchFamily="34" charset="0"/>
              <a:cs typeface="Angsana New" pitchFamily="18" charset="-34"/>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Compounds with </a:t>
            </a:r>
            <a:r>
              <a:rPr kumimoji="0" lang="en-US" sz="2000" b="1" i="0" u="none" strike="noStrike" cap="none" normalizeH="0" baseline="0" dirty="0">
                <a:ln>
                  <a:noFill/>
                </a:ln>
                <a:solidFill>
                  <a:schemeClr val="tx1"/>
                </a:solidFill>
                <a:effectLst/>
                <a:latin typeface="Angsana New" pitchFamily="18" charset="-34"/>
                <a:ea typeface="Calibri" pitchFamily="34" charset="0"/>
                <a:cs typeface="Angsana New" pitchFamily="18" charset="-34"/>
              </a:rPr>
              <a:t>unpaired electrons</a:t>
            </a:r>
            <a:r>
              <a:rPr kumimoji="0" lang="en-US" sz="20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 have an inherent magnetic moment that arises from the </a:t>
            </a:r>
            <a:r>
              <a:rPr kumimoji="0" lang="en-US" sz="2000" b="1" i="0" u="none" strike="noStrike" cap="none" normalizeH="0" baseline="0" dirty="0">
                <a:ln>
                  <a:noFill/>
                </a:ln>
                <a:solidFill>
                  <a:schemeClr val="tx1"/>
                </a:solidFill>
                <a:effectLst/>
                <a:latin typeface="Angsana New" pitchFamily="18" charset="-34"/>
                <a:ea typeface="Calibri" pitchFamily="34" charset="0"/>
                <a:cs typeface="Angsana New" pitchFamily="18" charset="-34"/>
              </a:rPr>
              <a:t>electron spin</a:t>
            </a:r>
            <a:r>
              <a:rPr kumimoji="0" lang="en-US" sz="20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 Such compounds interact strongly with applied magnetic fields.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Their </a:t>
            </a:r>
            <a:r>
              <a:rPr kumimoji="0" lang="en-US" sz="2000" b="1" i="0" u="none" strike="noStrike" cap="none" normalizeH="0" baseline="0" dirty="0">
                <a:ln>
                  <a:noFill/>
                </a:ln>
                <a:solidFill>
                  <a:srgbClr val="663366"/>
                </a:solidFill>
                <a:effectLst/>
                <a:latin typeface="Angsana New" pitchFamily="18" charset="-34"/>
                <a:ea typeface="Calibri" pitchFamily="34" charset="0"/>
                <a:cs typeface="Angsana New" pitchFamily="18" charset="-34"/>
                <a:hlinkClick r:id="rId2" tooltip="w:Magnetic susceptibility"/>
              </a:rPr>
              <a:t>magnetic susceptibility</a:t>
            </a:r>
            <a:r>
              <a:rPr kumimoji="0" lang="en-US" sz="20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 provides a simple way to measure the number of unpaired electrons in a transition metal complex.</a:t>
            </a:r>
            <a:br>
              <a:rPr kumimoji="0" lang="en-US" sz="20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br>
            <a:r>
              <a:rPr kumimoji="0" lang="en-US" sz="20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If a transition metal complex has no unpaired electrons, it is </a:t>
            </a:r>
            <a:r>
              <a:rPr kumimoji="0" lang="en-US" sz="2000" b="1" i="0" u="none" strike="noStrike" cap="none" normalizeH="0" baseline="0" dirty="0">
                <a:ln>
                  <a:noFill/>
                </a:ln>
                <a:solidFill>
                  <a:srgbClr val="663366"/>
                </a:solidFill>
                <a:effectLst/>
                <a:latin typeface="Angsana New" pitchFamily="18" charset="-34"/>
                <a:ea typeface="Calibri" pitchFamily="34" charset="0"/>
                <a:cs typeface="Angsana New" pitchFamily="18" charset="-34"/>
                <a:hlinkClick r:id="rId3" tooltip="w:diamagnetism"/>
              </a:rPr>
              <a:t>diamagnetic</a:t>
            </a:r>
            <a:r>
              <a:rPr kumimoji="0" lang="en-US" sz="20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 and is weakly repelled from the high field region of an inhomogeneous magnetic field.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Complexes with unpaired electrons are typically </a:t>
            </a:r>
            <a:r>
              <a:rPr kumimoji="0" lang="en-US" sz="2000" b="1" i="0" u="none" strike="noStrike" cap="none" normalizeH="0" baseline="0" dirty="0">
                <a:ln>
                  <a:noFill/>
                </a:ln>
                <a:solidFill>
                  <a:srgbClr val="663366"/>
                </a:solidFill>
                <a:effectLst/>
                <a:latin typeface="Angsana New" pitchFamily="18" charset="-34"/>
                <a:ea typeface="Calibri" pitchFamily="34" charset="0"/>
                <a:cs typeface="Angsana New" pitchFamily="18" charset="-34"/>
                <a:hlinkClick r:id="rId4" tooltip="w:paramagnetism"/>
              </a:rPr>
              <a:t>paramagnetic</a:t>
            </a:r>
            <a:r>
              <a:rPr kumimoji="0" lang="en-US" sz="20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 The spins in paramagnets align independently in an applied magnetic field but do not align spontaneously in the absence of a field. Such compounds are attracted to a magnet, i.e., they are drawn into the high field region of an inhomogeneous field. The attractive force, which can be measured with a </a:t>
            </a:r>
            <a:r>
              <a:rPr kumimoji="0" lang="en-US" sz="2000" b="1" i="0" u="none" strike="noStrike" cap="none" normalizeH="0" baseline="0" dirty="0" err="1">
                <a:ln>
                  <a:noFill/>
                </a:ln>
                <a:solidFill>
                  <a:srgbClr val="663366"/>
                </a:solidFill>
                <a:effectLst/>
                <a:latin typeface="Angsana New" pitchFamily="18" charset="-34"/>
                <a:ea typeface="Calibri" pitchFamily="34" charset="0"/>
                <a:cs typeface="Angsana New" pitchFamily="18" charset="-34"/>
                <a:hlinkClick r:id="rId5" tooltip="w:Gouy balance"/>
              </a:rPr>
              <a:t>Guoy</a:t>
            </a:r>
            <a:r>
              <a:rPr kumimoji="0" lang="en-US" sz="2000" b="1" i="0" u="none" strike="noStrike" cap="none" normalizeH="0" baseline="0" dirty="0">
                <a:ln>
                  <a:noFill/>
                </a:ln>
                <a:solidFill>
                  <a:srgbClr val="663366"/>
                </a:solidFill>
                <a:effectLst/>
                <a:latin typeface="Angsana New" pitchFamily="18" charset="-34"/>
                <a:ea typeface="Calibri" pitchFamily="34" charset="0"/>
                <a:cs typeface="Angsana New" pitchFamily="18" charset="-34"/>
                <a:hlinkClick r:id="rId5" tooltip="w:Gouy balance"/>
              </a:rPr>
              <a:t> balance</a:t>
            </a:r>
            <a:r>
              <a:rPr kumimoji="0" lang="en-US" sz="20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 or a </a:t>
            </a:r>
            <a:r>
              <a:rPr kumimoji="0" lang="en-US" sz="2000" b="1" i="0" u="none" strike="noStrike" cap="none" normalizeH="0" baseline="0" dirty="0">
                <a:ln>
                  <a:noFill/>
                </a:ln>
                <a:solidFill>
                  <a:srgbClr val="663366"/>
                </a:solidFill>
                <a:effectLst/>
                <a:latin typeface="Angsana New" pitchFamily="18" charset="-34"/>
                <a:ea typeface="Calibri" pitchFamily="34" charset="0"/>
                <a:cs typeface="Angsana New" pitchFamily="18" charset="-34"/>
                <a:hlinkClick r:id="rId6" tooltip="w:magnetometer"/>
              </a:rPr>
              <a:t>SQUID magnetometer</a:t>
            </a:r>
            <a:r>
              <a:rPr kumimoji="0" lang="en-US" sz="20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 is proportional to the </a:t>
            </a:r>
            <a:r>
              <a:rPr kumimoji="0" lang="en-US" sz="2000" b="1" i="0" u="none" strike="noStrike" cap="none" normalizeH="0" baseline="0" dirty="0">
                <a:ln>
                  <a:noFill/>
                </a:ln>
                <a:solidFill>
                  <a:srgbClr val="663366"/>
                </a:solidFill>
                <a:effectLst/>
                <a:latin typeface="Angsana New" pitchFamily="18" charset="-34"/>
                <a:ea typeface="Calibri" pitchFamily="34" charset="0"/>
                <a:cs typeface="Angsana New" pitchFamily="18" charset="-34"/>
                <a:hlinkClick r:id="rId2" tooltip="w:Magnetic susceptibility"/>
              </a:rPr>
              <a:t>magnetic susceptibility</a:t>
            </a:r>
            <a:r>
              <a:rPr kumimoji="0" lang="en-US" sz="20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 (</a:t>
            </a:r>
            <a:r>
              <a:rPr kumimoji="0" lang="en-US" sz="2000" b="1" i="0" u="none" strike="noStrike" cap="none" normalizeH="0" baseline="0" dirty="0">
                <a:ln>
                  <a:noFill/>
                </a:ln>
                <a:solidFill>
                  <a:schemeClr val="tx1"/>
                </a:solidFill>
                <a:effectLst/>
                <a:latin typeface="Angsana New" pitchFamily="18" charset="-34"/>
                <a:ea typeface="Calibri" pitchFamily="34" charset="0"/>
                <a:cs typeface="Angsana New" pitchFamily="18" charset="-34"/>
              </a:rPr>
              <a:t>χ</a:t>
            </a:r>
            <a:r>
              <a:rPr kumimoji="0" lang="en-US" sz="20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 of the complex.</a:t>
            </a:r>
            <a:br>
              <a:rPr kumimoji="0" lang="en-US" sz="20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br>
            <a:br>
              <a:rPr kumimoji="0" lang="en-US" sz="20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br>
            <a:endParaRPr kumimoji="0" lang="en-US" sz="2000" b="0" i="0" u="none" strike="noStrike" cap="none" normalizeH="0" baseline="0" dirty="0">
              <a:ln>
                <a:noFill/>
              </a:ln>
              <a:solidFill>
                <a:schemeClr val="tx1"/>
              </a:solidFill>
              <a:effectLst/>
              <a:latin typeface="Angsana New" pitchFamily="18" charset="-34"/>
              <a:cs typeface="Angsana New" pitchFamily="18" charset="-34"/>
            </a:endParaRPr>
          </a:p>
        </p:txBody>
      </p:sp>
      <p:sp>
        <p:nvSpPr>
          <p:cNvPr id="5" name="Rectangle 4" descr="{\displaystyle \mu _{eff}={\sqrt {n(n+2)}}\mu _{B}}"/>
          <p:cNvSpPr>
            <a:spLocks noChangeAspect="1" noChangeArrowheads="1"/>
          </p:cNvSpPr>
          <p:nvPr/>
        </p:nvSpPr>
        <p:spPr bwMode="auto">
          <a:xfrm>
            <a:off x="0" y="0"/>
            <a:ext cx="310515" cy="31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1664388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18170"/>
            <a:ext cx="8001000" cy="3539430"/>
          </a:xfrm>
          <a:prstGeom prst="rect">
            <a:avLst/>
          </a:prstGeom>
        </p:spPr>
        <p:txBody>
          <a:bodyPr wrap="square">
            <a:spAutoFit/>
          </a:bodyPr>
          <a:lstStyle/>
          <a:p>
            <a:pPr lvl="0" algn="just" eaLnBrk="0" fontAlgn="base" hangingPunct="0">
              <a:spcBef>
                <a:spcPct val="0"/>
              </a:spcBef>
              <a:spcAft>
                <a:spcPct val="0"/>
              </a:spcAft>
            </a:pPr>
            <a:r>
              <a:rPr lang="en-US" sz="2800" dirty="0">
                <a:latin typeface="Angsana New" pitchFamily="18" charset="-34"/>
                <a:ea typeface="Calibri" pitchFamily="34" charset="0"/>
                <a:cs typeface="Angsana New" pitchFamily="18" charset="-34"/>
              </a:rPr>
              <a:t>The effective </a:t>
            </a:r>
            <a:r>
              <a:rPr lang="en-US" sz="2800" b="1" dirty="0">
                <a:latin typeface="Angsana New" pitchFamily="18" charset="-34"/>
                <a:ea typeface="Calibri" pitchFamily="34" charset="0"/>
                <a:cs typeface="Angsana New" pitchFamily="18" charset="-34"/>
              </a:rPr>
              <a:t>magnetic moment</a:t>
            </a:r>
            <a:r>
              <a:rPr lang="en-US" sz="2800" dirty="0">
                <a:latin typeface="Angsana New" pitchFamily="18" charset="-34"/>
                <a:ea typeface="Calibri" pitchFamily="34" charset="0"/>
                <a:cs typeface="Angsana New" pitchFamily="18" charset="-34"/>
              </a:rPr>
              <a:t> of an ion (</a:t>
            </a:r>
            <a:r>
              <a:rPr lang="en-US" sz="2800" b="1" dirty="0">
                <a:latin typeface="Angsana New" pitchFamily="18" charset="-34"/>
                <a:ea typeface="Calibri" pitchFamily="34" charset="0"/>
                <a:cs typeface="Angsana New" pitchFamily="18" charset="-34"/>
              </a:rPr>
              <a:t>µ</a:t>
            </a:r>
            <a:r>
              <a:rPr lang="en-US" sz="2800" b="1" baseline="-30000" dirty="0" err="1">
                <a:latin typeface="Angsana New" pitchFamily="18" charset="-34"/>
                <a:ea typeface="Calibri" pitchFamily="34" charset="0"/>
                <a:cs typeface="Angsana New" pitchFamily="18" charset="-34"/>
              </a:rPr>
              <a:t>eff</a:t>
            </a:r>
            <a:r>
              <a:rPr lang="en-US" sz="2800" dirty="0">
                <a:latin typeface="Angsana New" pitchFamily="18" charset="-34"/>
                <a:ea typeface="Calibri" pitchFamily="34" charset="0"/>
                <a:cs typeface="Angsana New" pitchFamily="18" charset="-34"/>
              </a:rPr>
              <a:t>), in the absence of spin-orbit coupling, is given by the sum of its spin and orbital moments:</a:t>
            </a:r>
            <a:endParaRPr lang="en-US" sz="2800" dirty="0">
              <a:latin typeface="Angsana New" pitchFamily="18" charset="-34"/>
              <a:cs typeface="Angsana New" pitchFamily="18" charset="-34"/>
            </a:endParaRPr>
          </a:p>
          <a:p>
            <a:pPr lvl="0" algn="just" eaLnBrk="0" fontAlgn="base" hangingPunct="0">
              <a:spcBef>
                <a:spcPct val="0"/>
              </a:spcBef>
              <a:spcAft>
                <a:spcPct val="0"/>
              </a:spcAft>
            </a:pPr>
            <a:r>
              <a:rPr lang="en-US" sz="2800" b="1" dirty="0">
                <a:latin typeface="Angsana New" pitchFamily="18" charset="-34"/>
                <a:ea typeface="Calibri" pitchFamily="34" charset="0"/>
                <a:cs typeface="Angsana New" pitchFamily="18" charset="-34"/>
              </a:rPr>
              <a:t>µ</a:t>
            </a:r>
            <a:r>
              <a:rPr lang="en-US" sz="2800" b="1" baseline="-30000" dirty="0" err="1">
                <a:latin typeface="Angsana New" pitchFamily="18" charset="-34"/>
                <a:ea typeface="Calibri" pitchFamily="34" charset="0"/>
                <a:cs typeface="Angsana New" pitchFamily="18" charset="-34"/>
              </a:rPr>
              <a:t>eff</a:t>
            </a:r>
            <a:r>
              <a:rPr lang="en-US" sz="2800" b="1" dirty="0">
                <a:latin typeface="Angsana New" pitchFamily="18" charset="-34"/>
                <a:ea typeface="Calibri" pitchFamily="34" charset="0"/>
                <a:cs typeface="Angsana New" pitchFamily="18" charset="-34"/>
              </a:rPr>
              <a:t> = µ</a:t>
            </a:r>
            <a:r>
              <a:rPr lang="en-US" sz="2800" b="1" baseline="-30000" dirty="0">
                <a:latin typeface="Angsana New" pitchFamily="18" charset="-34"/>
                <a:ea typeface="Calibri" pitchFamily="34" charset="0"/>
                <a:cs typeface="Angsana New" pitchFamily="18" charset="-34"/>
              </a:rPr>
              <a:t>spin</a:t>
            </a:r>
            <a:r>
              <a:rPr lang="en-US" sz="2800" b="1" dirty="0">
                <a:latin typeface="Angsana New" pitchFamily="18" charset="-34"/>
                <a:ea typeface="Calibri" pitchFamily="34" charset="0"/>
                <a:cs typeface="Angsana New" pitchFamily="18" charset="-34"/>
              </a:rPr>
              <a:t> + µ</a:t>
            </a:r>
            <a:r>
              <a:rPr lang="en-US" sz="2800" b="1" baseline="-30000" dirty="0">
                <a:latin typeface="Angsana New" pitchFamily="18" charset="-34"/>
                <a:ea typeface="Calibri" pitchFamily="34" charset="0"/>
                <a:cs typeface="Angsana New" pitchFamily="18" charset="-34"/>
              </a:rPr>
              <a:t>orbital</a:t>
            </a:r>
            <a:r>
              <a:rPr lang="en-US" sz="2800" b="1" dirty="0">
                <a:latin typeface="Angsana New" pitchFamily="18" charset="-34"/>
                <a:ea typeface="Calibri" pitchFamily="34" charset="0"/>
                <a:cs typeface="Angsana New" pitchFamily="18" charset="-34"/>
              </a:rPr>
              <a:t> = µ</a:t>
            </a:r>
            <a:r>
              <a:rPr lang="en-US" sz="2800" b="1" baseline="-30000" dirty="0">
                <a:latin typeface="Angsana New" pitchFamily="18" charset="-34"/>
                <a:ea typeface="Calibri" pitchFamily="34" charset="0"/>
                <a:cs typeface="Angsana New" pitchFamily="18" charset="-34"/>
              </a:rPr>
              <a:t>s</a:t>
            </a:r>
            <a:r>
              <a:rPr lang="en-US" sz="2800" b="1" dirty="0">
                <a:latin typeface="Angsana New" pitchFamily="18" charset="-34"/>
                <a:ea typeface="Calibri" pitchFamily="34" charset="0"/>
                <a:cs typeface="Angsana New" pitchFamily="18" charset="-34"/>
              </a:rPr>
              <a:t> + µ</a:t>
            </a:r>
            <a:r>
              <a:rPr lang="en-US" sz="2800" b="1" baseline="-30000" dirty="0">
                <a:latin typeface="Angsana New" pitchFamily="18" charset="-34"/>
                <a:ea typeface="Calibri" pitchFamily="34" charset="0"/>
                <a:cs typeface="Angsana New" pitchFamily="18" charset="-34"/>
              </a:rPr>
              <a:t>L</a:t>
            </a:r>
            <a:endParaRPr lang="en-US" sz="2800" dirty="0">
              <a:latin typeface="Angsana New" pitchFamily="18" charset="-34"/>
              <a:cs typeface="Angsana New" pitchFamily="18" charset="-34"/>
            </a:endParaRPr>
          </a:p>
          <a:p>
            <a:pPr lvl="0" algn="just" eaLnBrk="0" fontAlgn="base" hangingPunct="0">
              <a:spcBef>
                <a:spcPct val="0"/>
              </a:spcBef>
              <a:spcAft>
                <a:spcPct val="0"/>
              </a:spcAft>
            </a:pPr>
            <a:r>
              <a:rPr lang="en-US" sz="2800" dirty="0">
                <a:latin typeface="Angsana New" pitchFamily="18" charset="-34"/>
                <a:ea typeface="Calibri" pitchFamily="34" charset="0"/>
                <a:cs typeface="Angsana New" pitchFamily="18" charset="-34"/>
              </a:rPr>
              <a:t>In octahedral 3d metal complexes, the orbital angular momentum is largely "quenched" by symmetry, so we can approximate:</a:t>
            </a:r>
            <a:endParaRPr lang="en-US" sz="2800" dirty="0">
              <a:latin typeface="Angsana New" pitchFamily="18" charset="-34"/>
              <a:cs typeface="Angsana New" pitchFamily="18" charset="-34"/>
            </a:endParaRPr>
          </a:p>
          <a:p>
            <a:pPr lvl="0" algn="just" eaLnBrk="0" fontAlgn="base" hangingPunct="0">
              <a:spcBef>
                <a:spcPct val="0"/>
              </a:spcBef>
              <a:spcAft>
                <a:spcPct val="0"/>
              </a:spcAft>
            </a:pPr>
            <a:r>
              <a:rPr lang="en-US" sz="2800" b="1" dirty="0">
                <a:latin typeface="Angsana New" pitchFamily="18" charset="-34"/>
                <a:ea typeface="Calibri" pitchFamily="34" charset="0"/>
                <a:cs typeface="Angsana New" pitchFamily="18" charset="-34"/>
              </a:rPr>
              <a:t>µ</a:t>
            </a:r>
            <a:r>
              <a:rPr lang="en-US" sz="2800" b="1" baseline="-30000" dirty="0" err="1">
                <a:latin typeface="Angsana New" pitchFamily="18" charset="-34"/>
                <a:ea typeface="Calibri" pitchFamily="34" charset="0"/>
                <a:cs typeface="Angsana New" pitchFamily="18" charset="-34"/>
              </a:rPr>
              <a:t>eff</a:t>
            </a:r>
            <a:r>
              <a:rPr lang="en-US" sz="2800" b="1" dirty="0">
                <a:latin typeface="Angsana New" pitchFamily="18" charset="-34"/>
                <a:ea typeface="Calibri" pitchFamily="34" charset="0"/>
                <a:cs typeface="Angsana New" pitchFamily="18" charset="-34"/>
              </a:rPr>
              <a:t> ≈ µ</a:t>
            </a:r>
            <a:r>
              <a:rPr lang="en-US" sz="2800" b="1" baseline="-30000" dirty="0">
                <a:latin typeface="Angsana New" pitchFamily="18" charset="-34"/>
                <a:ea typeface="Calibri" pitchFamily="34" charset="0"/>
                <a:cs typeface="Angsana New" pitchFamily="18" charset="-34"/>
              </a:rPr>
              <a:t>s</a:t>
            </a:r>
            <a:endParaRPr lang="en-US" sz="2800" dirty="0">
              <a:latin typeface="Angsana New" pitchFamily="18" charset="-34"/>
              <a:cs typeface="Angsana New" pitchFamily="18" charset="-34"/>
            </a:endParaRPr>
          </a:p>
          <a:p>
            <a:pPr lvl="0" algn="just" eaLnBrk="0" fontAlgn="base" hangingPunct="0">
              <a:spcBef>
                <a:spcPct val="0"/>
              </a:spcBef>
              <a:spcAft>
                <a:spcPct val="0"/>
              </a:spcAft>
            </a:pPr>
            <a:r>
              <a:rPr lang="en-US" sz="2800" dirty="0">
                <a:latin typeface="Angsana New" pitchFamily="18" charset="-34"/>
                <a:ea typeface="Calibri" pitchFamily="34" charset="0"/>
                <a:cs typeface="Angsana New" pitchFamily="18" charset="-34"/>
              </a:rPr>
              <a:t>We can calculate µ</a:t>
            </a:r>
            <a:r>
              <a:rPr lang="en-US" sz="2800" baseline="-30000" dirty="0">
                <a:latin typeface="Angsana New" pitchFamily="18" charset="-34"/>
                <a:ea typeface="Calibri" pitchFamily="34" charset="0"/>
                <a:cs typeface="Angsana New" pitchFamily="18" charset="-34"/>
              </a:rPr>
              <a:t>s</a:t>
            </a:r>
            <a:r>
              <a:rPr lang="en-US" sz="2800" dirty="0">
                <a:latin typeface="Angsana New" pitchFamily="18" charset="-34"/>
                <a:ea typeface="Calibri" pitchFamily="34" charset="0"/>
                <a:cs typeface="Angsana New" pitchFamily="18" charset="-34"/>
              </a:rPr>
              <a:t> from the number of unpaired electrons (n) using:</a:t>
            </a:r>
          </a:p>
          <a:p>
            <a:pPr lvl="0" algn="just" eaLnBrk="0" fontAlgn="base" hangingPunct="0">
              <a:spcBef>
                <a:spcPct val="0"/>
              </a:spcBef>
              <a:spcAft>
                <a:spcPct val="0"/>
              </a:spcAft>
            </a:pPr>
            <a:endParaRPr lang="en-US" sz="2800" dirty="0">
              <a:latin typeface="Angsana New" pitchFamily="18" charset="-34"/>
              <a:cs typeface="Angsana New" pitchFamily="18" charset="-34"/>
            </a:endParaRPr>
          </a:p>
        </p:txBody>
      </p:sp>
      <p:sp>
        <p:nvSpPr>
          <p:cNvPr id="5" name="Rectangle 3"/>
          <p:cNvSpPr>
            <a:spLocks noChangeArrowheads="1"/>
          </p:cNvSpPr>
          <p:nvPr/>
        </p:nvSpPr>
        <p:spPr bwMode="auto">
          <a:xfrm>
            <a:off x="466164" y="4787205"/>
            <a:ext cx="8153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Here µ</a:t>
            </a:r>
            <a:r>
              <a:rPr kumimoji="0" lang="en-US" sz="2800" b="0" i="0" u="none" strike="noStrike" cap="none" normalizeH="0" baseline="-30000" dirty="0">
                <a:ln>
                  <a:noFill/>
                </a:ln>
                <a:solidFill>
                  <a:schemeClr val="tx1"/>
                </a:solidFill>
                <a:effectLst/>
                <a:latin typeface="Angsana New" pitchFamily="18" charset="-34"/>
                <a:ea typeface="Calibri" pitchFamily="34" charset="0"/>
                <a:cs typeface="Angsana New" pitchFamily="18" charset="-34"/>
              </a:rPr>
              <a:t>B</a:t>
            </a:r>
            <a:r>
              <a:rPr kumimoji="0" lang="en-US" sz="28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 is the </a:t>
            </a:r>
            <a:r>
              <a:rPr kumimoji="0" lang="en-US" sz="2800" b="1" i="0" u="none" strike="noStrike" cap="none" normalizeH="0" baseline="0" dirty="0">
                <a:ln>
                  <a:noFill/>
                </a:ln>
                <a:solidFill>
                  <a:srgbClr val="663366"/>
                </a:solidFill>
                <a:effectLst/>
                <a:latin typeface="Angsana New" pitchFamily="18" charset="-34"/>
                <a:ea typeface="Calibri" pitchFamily="34" charset="0"/>
                <a:cs typeface="Angsana New" pitchFamily="18" charset="-34"/>
                <a:hlinkClick r:id="rId2" tooltip="w:bohr magneton"/>
              </a:rPr>
              <a:t>Bohr </a:t>
            </a:r>
            <a:r>
              <a:rPr kumimoji="0" lang="en-US" sz="2800" b="1" i="0" u="none" strike="noStrike" cap="none" normalizeH="0" baseline="0" dirty="0" err="1">
                <a:ln>
                  <a:noFill/>
                </a:ln>
                <a:solidFill>
                  <a:srgbClr val="663366"/>
                </a:solidFill>
                <a:effectLst/>
                <a:latin typeface="Angsana New" pitchFamily="18" charset="-34"/>
                <a:ea typeface="Calibri" pitchFamily="34" charset="0"/>
                <a:cs typeface="Angsana New" pitchFamily="18" charset="-34"/>
                <a:hlinkClick r:id="rId2" tooltip="w:bohr magneton"/>
              </a:rPr>
              <a:t>magneton</a:t>
            </a:r>
            <a:r>
              <a:rPr kumimoji="0" lang="en-US" sz="28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 (= eh/4πm</a:t>
            </a:r>
            <a:r>
              <a:rPr kumimoji="0" lang="en-US" sz="2800" b="0" i="0" u="none" strike="noStrike" cap="none" normalizeH="0" baseline="-30000" dirty="0">
                <a:ln>
                  <a:noFill/>
                </a:ln>
                <a:solidFill>
                  <a:schemeClr val="tx1"/>
                </a:solidFill>
                <a:effectLst/>
                <a:latin typeface="Angsana New" pitchFamily="18" charset="-34"/>
                <a:ea typeface="Calibri" pitchFamily="34" charset="0"/>
                <a:cs typeface="Angsana New" pitchFamily="18" charset="-34"/>
              </a:rPr>
              <a:t>e</a:t>
            </a:r>
            <a:r>
              <a:rPr kumimoji="0" lang="en-US" sz="28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 = 9.3 x 10</a:t>
            </a:r>
            <a:r>
              <a:rPr kumimoji="0" lang="en-US" sz="2800" b="0" i="0" u="none" strike="noStrike" cap="none" normalizeH="0" baseline="30000" dirty="0">
                <a:ln>
                  <a:noFill/>
                </a:ln>
                <a:solidFill>
                  <a:schemeClr val="tx1"/>
                </a:solidFill>
                <a:effectLst/>
                <a:latin typeface="Angsana New" pitchFamily="18" charset="-34"/>
                <a:ea typeface="Calibri" pitchFamily="34" charset="0"/>
                <a:cs typeface="Angsana New" pitchFamily="18" charset="-34"/>
              </a:rPr>
              <a:t>-24</a:t>
            </a:r>
            <a:r>
              <a:rPr kumimoji="0" lang="en-US" sz="2800" b="0" i="0" u="none" strike="noStrike" cap="none" normalizeH="0" baseline="0" dirty="0">
                <a:ln>
                  <a:noFill/>
                </a:ln>
                <a:solidFill>
                  <a:schemeClr val="tx1"/>
                </a:solidFill>
                <a:effectLst/>
                <a:latin typeface="Angsana New" pitchFamily="18" charset="-34"/>
                <a:ea typeface="Calibri" pitchFamily="34" charset="0"/>
                <a:cs typeface="Angsana New" pitchFamily="18" charset="-34"/>
              </a:rPr>
              <a:t> J/T. This spin-only formula is a good approximation for first-row transition metal complexes, especially high spin complexes.</a:t>
            </a:r>
            <a:endParaRPr kumimoji="0" lang="en-US" sz="2800" b="0" i="0" u="none" strike="noStrike" cap="none" normalizeH="0" baseline="0" dirty="0">
              <a:ln>
                <a:noFill/>
              </a:ln>
              <a:solidFill>
                <a:schemeClr val="tx1"/>
              </a:solidFill>
              <a:effectLst/>
              <a:latin typeface="Angsana New" pitchFamily="18" charset="-34"/>
              <a:cs typeface="Angsana New" pitchFamily="18" charset="-34"/>
            </a:endParaRPr>
          </a:p>
        </p:txBody>
      </p:sp>
    </p:spTree>
    <p:extLst>
      <p:ext uri="{BB962C8B-B14F-4D97-AF65-F5344CB8AC3E}">
        <p14:creationId xmlns:p14="http://schemas.microsoft.com/office/powerpoint/2010/main" val="1568860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54534"/>
            <a:ext cx="8229600" cy="5324535"/>
          </a:xfrm>
          <a:prstGeom prst="rect">
            <a:avLst/>
          </a:prstGeom>
        </p:spPr>
        <p:txBody>
          <a:bodyPr wrap="square">
            <a:spAutoFit/>
          </a:bodyPr>
          <a:lstStyle/>
          <a:p>
            <a:pPr algn="just"/>
            <a:r>
              <a:rPr lang="en-US" sz="2000" dirty="0">
                <a:latin typeface="Angsana New" pitchFamily="18" charset="-34"/>
                <a:cs typeface="Angsana New" pitchFamily="18" charset="-34"/>
              </a:rPr>
              <a:t>The valence bond theory could not explain the </a:t>
            </a:r>
            <a:r>
              <a:rPr lang="en-US" sz="2000" u="sng" dirty="0">
                <a:latin typeface="Angsana New" pitchFamily="18" charset="-34"/>
                <a:cs typeface="Angsana New" pitchFamily="18" charset="-34"/>
                <a:hlinkClick r:id="rId2"/>
              </a:rPr>
              <a:t>stability</a:t>
            </a:r>
            <a:r>
              <a:rPr lang="en-US" sz="2000" dirty="0">
                <a:latin typeface="Angsana New" pitchFamily="18" charset="-34"/>
                <a:cs typeface="Angsana New" pitchFamily="18" charset="-34"/>
              </a:rPr>
              <a:t> of the </a:t>
            </a:r>
            <a:r>
              <a:rPr lang="en-US" sz="2000" u="sng" dirty="0">
                <a:latin typeface="Angsana New" pitchFamily="18" charset="-34"/>
                <a:cs typeface="Angsana New" pitchFamily="18" charset="-34"/>
                <a:hlinkClick r:id="rId3"/>
              </a:rPr>
              <a:t>coordination compounds</a:t>
            </a:r>
            <a:r>
              <a:rPr lang="en-US" sz="2000" dirty="0">
                <a:latin typeface="Angsana New" pitchFamily="18" charset="-34"/>
                <a:cs typeface="Angsana New" pitchFamily="18" charset="-34"/>
              </a:rPr>
              <a:t>. It also failed to throw a light on the differences between strong and weak ligands. Therefore, scientists proposed the crystal field theory.</a:t>
            </a:r>
          </a:p>
          <a:p>
            <a:pPr algn="just"/>
            <a:endParaRPr lang="en-US" sz="2000" dirty="0">
              <a:latin typeface="Angsana New" pitchFamily="18" charset="-34"/>
              <a:cs typeface="Angsana New" pitchFamily="18" charset="-34"/>
            </a:endParaRPr>
          </a:p>
          <a:p>
            <a:pPr algn="just"/>
            <a:r>
              <a:rPr lang="en-US" sz="2000" dirty="0">
                <a:latin typeface="Angsana New" pitchFamily="18" charset="-34"/>
                <a:cs typeface="Angsana New" pitchFamily="18" charset="-34"/>
              </a:rPr>
              <a:t>According to this theory, the metal-ligand bond acts as an ionic bond arising purely from the electrostatic interactions between the metal ions and ligands. This theory takes anions as point charges and neutral molecules as </a:t>
            </a:r>
            <a:r>
              <a:rPr lang="en-US" sz="2000" u="sng" dirty="0">
                <a:latin typeface="Angsana New" pitchFamily="18" charset="-34"/>
                <a:cs typeface="Angsana New" pitchFamily="18" charset="-34"/>
                <a:hlinkClick r:id="rId4"/>
              </a:rPr>
              <a:t>dipoles</a:t>
            </a:r>
            <a:r>
              <a:rPr lang="en-US" sz="2000" dirty="0">
                <a:latin typeface="Angsana New" pitchFamily="18" charset="-34"/>
                <a:cs typeface="Angsana New" pitchFamily="18" charset="-34"/>
              </a:rPr>
              <a:t>. When the transition metals do not bond to any ligand, their d orbitals degenerate. This means that they have the same amount of energy.</a:t>
            </a:r>
          </a:p>
          <a:p>
            <a:pPr algn="just"/>
            <a:endParaRPr lang="en-US" sz="2000" dirty="0">
              <a:latin typeface="Angsana New" pitchFamily="18" charset="-34"/>
              <a:cs typeface="Angsana New" pitchFamily="18" charset="-34"/>
            </a:endParaRPr>
          </a:p>
          <a:p>
            <a:pPr algn="just"/>
            <a:r>
              <a:rPr lang="en-US" sz="2000" dirty="0">
                <a:latin typeface="Angsana New" pitchFamily="18" charset="-34"/>
                <a:cs typeface="Angsana New" pitchFamily="18" charset="-34"/>
              </a:rPr>
              <a:t>When they start bonding with other ligands, the d orbitals split apart and become non-degenerate. This bonding occurs mainly due to different symmetries of the d orbitals and the inductive effect of the ligands on the </a:t>
            </a:r>
            <a:r>
              <a:rPr lang="en-US" sz="2000" u="sng" dirty="0">
                <a:latin typeface="Angsana New" pitchFamily="18" charset="-34"/>
                <a:cs typeface="Angsana New" pitchFamily="18" charset="-34"/>
                <a:hlinkClick r:id="rId5"/>
              </a:rPr>
              <a:t>electrons</a:t>
            </a:r>
            <a:r>
              <a:rPr lang="en-US" sz="2000" dirty="0">
                <a:latin typeface="Angsana New" pitchFamily="18" charset="-34"/>
                <a:cs typeface="Angsana New" pitchFamily="18" charset="-34"/>
              </a:rPr>
              <a:t>. The pattern of the splitting of d orbitals depends on upon the nature of </a:t>
            </a:r>
            <a:r>
              <a:rPr lang="en-US" sz="2000" u="sng" dirty="0">
                <a:latin typeface="Angsana New" pitchFamily="18" charset="-34"/>
                <a:cs typeface="Angsana New" pitchFamily="18" charset="-34"/>
                <a:hlinkClick r:id="rId6"/>
              </a:rPr>
              <a:t>crystal</a:t>
            </a:r>
            <a:r>
              <a:rPr lang="en-US" sz="2000" dirty="0">
                <a:latin typeface="Angsana New" pitchFamily="18" charset="-34"/>
                <a:cs typeface="Angsana New" pitchFamily="18" charset="-34"/>
              </a:rPr>
              <a:t> field.</a:t>
            </a:r>
          </a:p>
        </p:txBody>
      </p:sp>
    </p:spTree>
    <p:extLst>
      <p:ext uri="{BB962C8B-B14F-4D97-AF65-F5344CB8AC3E}">
        <p14:creationId xmlns:p14="http://schemas.microsoft.com/office/powerpoint/2010/main" val="390463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Impact" pitchFamily="34" charset="0"/>
              </a:rPr>
              <a:t>Salient features of CFT</a:t>
            </a:r>
          </a:p>
        </p:txBody>
      </p:sp>
      <p:sp>
        <p:nvSpPr>
          <p:cNvPr id="3" name="Content Placeholder 2"/>
          <p:cNvSpPr>
            <a:spLocks noGrp="1"/>
          </p:cNvSpPr>
          <p:nvPr>
            <p:ph idx="1"/>
          </p:nvPr>
        </p:nvSpPr>
        <p:spPr/>
        <p:txBody>
          <a:bodyPr/>
          <a:lstStyle/>
          <a:p>
            <a:pPr>
              <a:buClr>
                <a:srgbClr val="C00000"/>
              </a:buClr>
              <a:buFont typeface="Wingdings" pitchFamily="2" charset="2"/>
              <a:buChar char="v"/>
            </a:pPr>
            <a:r>
              <a:rPr lang="en-US" dirty="0">
                <a:solidFill>
                  <a:srgbClr val="0000CC"/>
                </a:solidFill>
                <a:latin typeface="Cambria" pitchFamily="18" charset="0"/>
              </a:rPr>
              <a:t>In a complex central metal atom or ion is surrounded by various </a:t>
            </a:r>
            <a:r>
              <a:rPr lang="en-US" dirty="0" err="1">
                <a:solidFill>
                  <a:srgbClr val="0000CC"/>
                </a:solidFill>
                <a:latin typeface="Cambria" pitchFamily="18" charset="0"/>
              </a:rPr>
              <a:t>ligands</a:t>
            </a:r>
            <a:r>
              <a:rPr lang="en-US" dirty="0">
                <a:solidFill>
                  <a:srgbClr val="0000CC"/>
                </a:solidFill>
                <a:latin typeface="Cambria" pitchFamily="18" charset="0"/>
              </a:rPr>
              <a:t>.</a:t>
            </a:r>
          </a:p>
          <a:p>
            <a:pPr>
              <a:buClr>
                <a:srgbClr val="C00000"/>
              </a:buClr>
              <a:buFont typeface="Wingdings" pitchFamily="2" charset="2"/>
              <a:buChar char="v"/>
            </a:pPr>
            <a:r>
              <a:rPr lang="en-US" dirty="0" err="1">
                <a:solidFill>
                  <a:srgbClr val="0000CC"/>
                </a:solidFill>
                <a:latin typeface="Cambria" pitchFamily="18" charset="0"/>
              </a:rPr>
              <a:t>Ligands</a:t>
            </a:r>
            <a:r>
              <a:rPr lang="en-US" dirty="0">
                <a:solidFill>
                  <a:srgbClr val="0000CC"/>
                </a:solidFill>
                <a:latin typeface="Cambria" pitchFamily="18" charset="0"/>
              </a:rPr>
              <a:t> are negatively charged ions or neutral molecules, having lone pair of electrons (i.e. H</a:t>
            </a:r>
            <a:r>
              <a:rPr lang="en-US" baseline="-25000" dirty="0">
                <a:solidFill>
                  <a:srgbClr val="0000CC"/>
                </a:solidFill>
                <a:latin typeface="Cambria" pitchFamily="18" charset="0"/>
              </a:rPr>
              <a:t>2</a:t>
            </a:r>
            <a:r>
              <a:rPr lang="en-US" dirty="0">
                <a:solidFill>
                  <a:srgbClr val="0000CC"/>
                </a:solidFill>
                <a:latin typeface="Cambria" pitchFamily="18" charset="0"/>
              </a:rPr>
              <a:t>O,  NH</a:t>
            </a:r>
            <a:r>
              <a:rPr lang="en-US" baseline="-25000" dirty="0">
                <a:solidFill>
                  <a:srgbClr val="0000CC"/>
                </a:solidFill>
                <a:latin typeface="Cambria" pitchFamily="18" charset="0"/>
              </a:rPr>
              <a:t>3</a:t>
            </a:r>
            <a:r>
              <a:rPr lang="en-US" dirty="0">
                <a:solidFill>
                  <a:srgbClr val="0000CC"/>
                </a:solidFill>
                <a:latin typeface="Cambria" pitchFamily="18" charset="0"/>
              </a:rPr>
              <a:t>).</a:t>
            </a:r>
          </a:p>
          <a:p>
            <a:pPr>
              <a:buClr>
                <a:srgbClr val="C00000"/>
              </a:buClr>
              <a:buFont typeface="Wingdings" pitchFamily="2" charset="2"/>
              <a:buChar char="v"/>
            </a:pPr>
            <a:r>
              <a:rPr lang="en-US" dirty="0">
                <a:solidFill>
                  <a:srgbClr val="0000CC"/>
                </a:solidFill>
                <a:latin typeface="Cambria" pitchFamily="18" charset="0"/>
              </a:rPr>
              <a:t>Metal ion &amp; </a:t>
            </a:r>
            <a:r>
              <a:rPr lang="en-US" dirty="0" err="1">
                <a:solidFill>
                  <a:srgbClr val="0000CC"/>
                </a:solidFill>
                <a:latin typeface="Cambria" pitchFamily="18" charset="0"/>
              </a:rPr>
              <a:t>ligands</a:t>
            </a:r>
            <a:r>
              <a:rPr lang="en-US" dirty="0">
                <a:solidFill>
                  <a:srgbClr val="0000CC"/>
                </a:solidFill>
                <a:latin typeface="Cambria" pitchFamily="18" charset="0"/>
              </a:rPr>
              <a:t> are considered point charges. Their interaction is purely electrostatics (ionic).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Impact" pitchFamily="34" charset="0"/>
              </a:rPr>
              <a:t>Important features of CFT</a:t>
            </a:r>
          </a:p>
        </p:txBody>
      </p:sp>
      <p:sp>
        <p:nvSpPr>
          <p:cNvPr id="3" name="Content Placeholder 2"/>
          <p:cNvSpPr>
            <a:spLocks noGrp="1"/>
          </p:cNvSpPr>
          <p:nvPr>
            <p:ph idx="1"/>
          </p:nvPr>
        </p:nvSpPr>
        <p:spPr>
          <a:xfrm>
            <a:off x="304800" y="1600200"/>
            <a:ext cx="8610600" cy="4572000"/>
          </a:xfrm>
        </p:spPr>
        <p:txBody>
          <a:bodyPr>
            <a:normAutofit fontScale="77500" lnSpcReduction="20000"/>
          </a:bodyPr>
          <a:lstStyle/>
          <a:p>
            <a:pPr>
              <a:lnSpc>
                <a:spcPct val="120000"/>
              </a:lnSpc>
              <a:buClr>
                <a:srgbClr val="C00000"/>
              </a:buClr>
              <a:buFont typeface="Wingdings" pitchFamily="2" charset="2"/>
              <a:buChar char="v"/>
            </a:pPr>
            <a:r>
              <a:rPr lang="en-US" dirty="0">
                <a:solidFill>
                  <a:srgbClr val="0000CC"/>
                </a:solidFill>
                <a:latin typeface="Cambria" pitchFamily="18" charset="0"/>
              </a:rPr>
              <a:t>When </a:t>
            </a:r>
            <a:r>
              <a:rPr lang="en-US" dirty="0" err="1">
                <a:solidFill>
                  <a:srgbClr val="0000CC"/>
                </a:solidFill>
                <a:latin typeface="Cambria" pitchFamily="18" charset="0"/>
              </a:rPr>
              <a:t>ligands</a:t>
            </a:r>
            <a:r>
              <a:rPr lang="en-US" dirty="0">
                <a:solidFill>
                  <a:srgbClr val="0000CC"/>
                </a:solidFill>
                <a:latin typeface="Cambria" pitchFamily="18" charset="0"/>
              </a:rPr>
              <a:t> approach to central metal, degeneracy of d-</a:t>
            </a:r>
            <a:r>
              <a:rPr lang="en-US" dirty="0" err="1">
                <a:solidFill>
                  <a:srgbClr val="0000CC"/>
                </a:solidFill>
                <a:latin typeface="Cambria" pitchFamily="18" charset="0"/>
              </a:rPr>
              <a:t>orbitals</a:t>
            </a:r>
            <a:r>
              <a:rPr lang="en-US" dirty="0">
                <a:solidFill>
                  <a:srgbClr val="0000CC"/>
                </a:solidFill>
                <a:latin typeface="Cambria" pitchFamily="18" charset="0"/>
              </a:rPr>
              <a:t> in metal removed due to repulsion between metal &amp; </a:t>
            </a:r>
            <a:r>
              <a:rPr lang="en-US" dirty="0" err="1">
                <a:solidFill>
                  <a:srgbClr val="0000CC"/>
                </a:solidFill>
                <a:latin typeface="Cambria" pitchFamily="18" charset="0"/>
              </a:rPr>
              <a:t>ligands</a:t>
            </a:r>
            <a:r>
              <a:rPr lang="en-US" dirty="0">
                <a:solidFill>
                  <a:srgbClr val="0000CC"/>
                </a:solidFill>
                <a:latin typeface="Cambria" pitchFamily="18" charset="0"/>
              </a:rPr>
              <a:t> &amp; split into different energy levels (t2g or </a:t>
            </a:r>
            <a:r>
              <a:rPr lang="en-US" dirty="0" err="1">
                <a:solidFill>
                  <a:srgbClr val="0000CC"/>
                </a:solidFill>
                <a:latin typeface="Cambria" pitchFamily="18" charset="0"/>
              </a:rPr>
              <a:t>eg</a:t>
            </a:r>
            <a:r>
              <a:rPr lang="en-US" dirty="0">
                <a:solidFill>
                  <a:srgbClr val="0000CC"/>
                </a:solidFill>
                <a:latin typeface="Cambria" pitchFamily="18" charset="0"/>
              </a:rPr>
              <a:t>). The repulsion is more if </a:t>
            </a:r>
            <a:r>
              <a:rPr lang="en-US" dirty="0" err="1">
                <a:solidFill>
                  <a:srgbClr val="0000CC"/>
                </a:solidFill>
                <a:latin typeface="Cambria" pitchFamily="18" charset="0"/>
              </a:rPr>
              <a:t>ligands</a:t>
            </a:r>
            <a:r>
              <a:rPr lang="en-US" dirty="0">
                <a:solidFill>
                  <a:srgbClr val="0000CC"/>
                </a:solidFill>
                <a:latin typeface="Cambria" pitchFamily="18" charset="0"/>
              </a:rPr>
              <a:t> approach along the axis of d-</a:t>
            </a:r>
            <a:r>
              <a:rPr lang="en-US" dirty="0" err="1">
                <a:solidFill>
                  <a:srgbClr val="0000CC"/>
                </a:solidFill>
                <a:latin typeface="Cambria" pitchFamily="18" charset="0"/>
              </a:rPr>
              <a:t>orbitals</a:t>
            </a:r>
            <a:r>
              <a:rPr lang="en-US" dirty="0">
                <a:solidFill>
                  <a:srgbClr val="0000CC"/>
                </a:solidFill>
                <a:latin typeface="Cambria" pitchFamily="18" charset="0"/>
              </a:rPr>
              <a:t> &amp; acquire higher energy (</a:t>
            </a:r>
            <a:r>
              <a:rPr lang="en-US" dirty="0" err="1">
                <a:solidFill>
                  <a:srgbClr val="0000CC"/>
                </a:solidFill>
                <a:latin typeface="Cambria" pitchFamily="18" charset="0"/>
              </a:rPr>
              <a:t>eg</a:t>
            </a:r>
            <a:r>
              <a:rPr lang="en-US" dirty="0">
                <a:solidFill>
                  <a:srgbClr val="0000CC"/>
                </a:solidFill>
                <a:latin typeface="Cambria" pitchFamily="18" charset="0"/>
              </a:rPr>
              <a:t> in oh or t2g in Td). While repulsion is less if </a:t>
            </a:r>
            <a:r>
              <a:rPr lang="en-US" dirty="0" err="1">
                <a:solidFill>
                  <a:srgbClr val="0000CC"/>
                </a:solidFill>
                <a:latin typeface="Cambria" pitchFamily="18" charset="0"/>
              </a:rPr>
              <a:t>ligands</a:t>
            </a:r>
            <a:r>
              <a:rPr lang="en-US" dirty="0">
                <a:solidFill>
                  <a:srgbClr val="0000CC"/>
                </a:solidFill>
                <a:latin typeface="Cambria" pitchFamily="18" charset="0"/>
              </a:rPr>
              <a:t> approach in between the axis of d-</a:t>
            </a:r>
            <a:r>
              <a:rPr lang="en-US" dirty="0" err="1">
                <a:solidFill>
                  <a:srgbClr val="0000CC"/>
                </a:solidFill>
                <a:latin typeface="Cambria" pitchFamily="18" charset="0"/>
              </a:rPr>
              <a:t>orbitals</a:t>
            </a:r>
            <a:r>
              <a:rPr lang="en-US" dirty="0">
                <a:solidFill>
                  <a:srgbClr val="0000CC"/>
                </a:solidFill>
                <a:latin typeface="Cambria" pitchFamily="18" charset="0"/>
              </a:rPr>
              <a:t> &amp; acquire less energy (t2g in oh or </a:t>
            </a:r>
            <a:r>
              <a:rPr lang="en-US" dirty="0" err="1">
                <a:solidFill>
                  <a:srgbClr val="0000CC"/>
                </a:solidFill>
                <a:latin typeface="Cambria" pitchFamily="18" charset="0"/>
              </a:rPr>
              <a:t>eg</a:t>
            </a:r>
            <a:r>
              <a:rPr lang="en-US" dirty="0">
                <a:solidFill>
                  <a:srgbClr val="0000CC"/>
                </a:solidFill>
                <a:latin typeface="Cambria" pitchFamily="18" charset="0"/>
              </a:rPr>
              <a:t> in Td). Thus difference between these </a:t>
            </a:r>
            <a:r>
              <a:rPr lang="en-US" dirty="0" err="1">
                <a:solidFill>
                  <a:srgbClr val="0000CC"/>
                </a:solidFill>
                <a:latin typeface="Cambria" pitchFamily="18" charset="0"/>
              </a:rPr>
              <a:t>splited</a:t>
            </a:r>
            <a:r>
              <a:rPr lang="en-US" dirty="0">
                <a:solidFill>
                  <a:srgbClr val="0000CC"/>
                </a:solidFill>
                <a:latin typeface="Cambria" pitchFamily="18" charset="0"/>
              </a:rPr>
              <a:t> energy is called crystal field stabilizing energy (CFSE) &amp; denoted by 10 </a:t>
            </a:r>
            <a:r>
              <a:rPr lang="en-US" dirty="0" err="1">
                <a:solidFill>
                  <a:srgbClr val="0000CC"/>
                </a:solidFill>
                <a:latin typeface="Cambria" pitchFamily="18" charset="0"/>
              </a:rPr>
              <a:t>Dq</a:t>
            </a:r>
            <a:r>
              <a:rPr lang="en-US" dirty="0">
                <a:solidFill>
                  <a:srgbClr val="0000CC"/>
                </a:solidFill>
                <a:latin typeface="Cambria" pitchFamily="18" charset="0"/>
              </a:rPr>
              <a:t> or small delta. 10Dq Value depends on geometry of complexes.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Impact" pitchFamily="34" charset="0"/>
              </a:rPr>
              <a:t>Important features of CFT</a:t>
            </a:r>
          </a:p>
        </p:txBody>
      </p:sp>
      <p:sp>
        <p:nvSpPr>
          <p:cNvPr id="3" name="Content Placeholder 2"/>
          <p:cNvSpPr>
            <a:spLocks noGrp="1"/>
          </p:cNvSpPr>
          <p:nvPr>
            <p:ph idx="1"/>
          </p:nvPr>
        </p:nvSpPr>
        <p:spPr/>
        <p:txBody>
          <a:bodyPr>
            <a:normAutofit fontScale="92500"/>
          </a:bodyPr>
          <a:lstStyle/>
          <a:p>
            <a:pPr>
              <a:buClr>
                <a:srgbClr val="C00000"/>
              </a:buClr>
              <a:buFont typeface="Wingdings" pitchFamily="2" charset="2"/>
              <a:buChar char="v"/>
            </a:pPr>
            <a:r>
              <a:rPr lang="en-US" dirty="0">
                <a:solidFill>
                  <a:srgbClr val="0000CC"/>
                </a:solidFill>
                <a:latin typeface="Cambria" pitchFamily="18" charset="0"/>
              </a:rPr>
              <a:t>Electrons of metal are filled in </a:t>
            </a:r>
            <a:r>
              <a:rPr lang="en-US" dirty="0" err="1">
                <a:solidFill>
                  <a:srgbClr val="0000CC"/>
                </a:solidFill>
                <a:latin typeface="Cambria" pitchFamily="18" charset="0"/>
              </a:rPr>
              <a:t>splited</a:t>
            </a:r>
            <a:r>
              <a:rPr lang="en-US" dirty="0">
                <a:solidFill>
                  <a:srgbClr val="0000CC"/>
                </a:solidFill>
                <a:latin typeface="Cambria" pitchFamily="18" charset="0"/>
              </a:rPr>
              <a:t> d-orbital. According to </a:t>
            </a:r>
            <a:r>
              <a:rPr lang="en-US" dirty="0" err="1">
                <a:solidFill>
                  <a:srgbClr val="0000CC"/>
                </a:solidFill>
                <a:latin typeface="Cambria" pitchFamily="18" charset="0"/>
              </a:rPr>
              <a:t>Hund's</a:t>
            </a:r>
            <a:r>
              <a:rPr lang="en-US" dirty="0">
                <a:solidFill>
                  <a:srgbClr val="0000CC"/>
                </a:solidFill>
                <a:latin typeface="Cambria" pitchFamily="18" charset="0"/>
              </a:rPr>
              <a:t> rule i.e. from lower energy levels.</a:t>
            </a:r>
          </a:p>
          <a:p>
            <a:pPr>
              <a:buClr>
                <a:srgbClr val="C00000"/>
              </a:buClr>
              <a:buFont typeface="Wingdings" pitchFamily="2" charset="2"/>
              <a:buChar char="v"/>
            </a:pPr>
            <a:r>
              <a:rPr lang="en-US" dirty="0">
                <a:solidFill>
                  <a:srgbClr val="0000CC"/>
                </a:solidFill>
                <a:latin typeface="Cambria" pitchFamily="18" charset="0"/>
              </a:rPr>
              <a:t>Since there is no orbital overlapping hence no covalent character in bonding.</a:t>
            </a:r>
          </a:p>
          <a:p>
            <a:pPr>
              <a:buClr>
                <a:srgbClr val="C00000"/>
              </a:buClr>
              <a:buFont typeface="Wingdings" pitchFamily="2" charset="2"/>
              <a:buChar char="v"/>
            </a:pPr>
            <a:r>
              <a:rPr lang="en-US" dirty="0">
                <a:solidFill>
                  <a:srgbClr val="0000CC"/>
                </a:solidFill>
                <a:latin typeface="Cambria" pitchFamily="18" charset="0"/>
              </a:rPr>
              <a:t>The magnitude of CFSE depends on nature &amp; number of </a:t>
            </a:r>
            <a:r>
              <a:rPr lang="en-US" dirty="0" err="1">
                <a:solidFill>
                  <a:srgbClr val="0000CC"/>
                </a:solidFill>
                <a:latin typeface="Cambria" pitchFamily="18" charset="0"/>
              </a:rPr>
              <a:t>ligands</a:t>
            </a:r>
            <a:r>
              <a:rPr lang="en-US" dirty="0">
                <a:solidFill>
                  <a:srgbClr val="0000CC"/>
                </a:solidFill>
                <a:latin typeface="Cambria" pitchFamily="18" charset="0"/>
              </a:rPr>
              <a:t> &amp; also geometry of complex.</a:t>
            </a:r>
          </a:p>
          <a:p>
            <a:pPr>
              <a:buClr>
                <a:srgbClr val="C00000"/>
              </a:buClr>
              <a:buFont typeface="Wingdings" pitchFamily="2" charset="2"/>
              <a:buChar char="v"/>
            </a:pPr>
            <a:r>
              <a:rPr lang="en-US" dirty="0">
                <a:solidFill>
                  <a:srgbClr val="0000CC"/>
                </a:solidFill>
                <a:latin typeface="Cambria" pitchFamily="18" charset="0"/>
              </a:rPr>
              <a:t>      If CFSE&gt; 0 then stable complex, if CFSE &lt; 0 then unstable complex.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Impact" pitchFamily="34" charset="0"/>
              </a:rPr>
              <a:t>Shape of d-</a:t>
            </a:r>
            <a:r>
              <a:rPr lang="en-US" dirty="0" err="1">
                <a:solidFill>
                  <a:srgbClr val="FF0000"/>
                </a:solidFill>
                <a:latin typeface="Impact" pitchFamily="34" charset="0"/>
              </a:rPr>
              <a:t>orbitals</a:t>
            </a:r>
            <a:endParaRPr lang="en-US" dirty="0">
              <a:solidFill>
                <a:srgbClr val="FF0000"/>
              </a:solidFill>
              <a:latin typeface="Impact" pitchFamily="34" charset="0"/>
            </a:endParaRPr>
          </a:p>
        </p:txBody>
      </p:sp>
      <p:sp>
        <p:nvSpPr>
          <p:cNvPr id="1026" name="AutoShape 2" descr="Orbitals Chemistry (Shapes of Atomic Orbitals) - Shape of s, p, d, and f  Orbita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Orbitals Chemistry (Shapes of Atomic Orbitals) - Shape of s, p, d, and f  Orbital"/>
          <p:cNvPicPr>
            <a:picLocks noChangeAspect="1" noChangeArrowheads="1"/>
          </p:cNvPicPr>
          <p:nvPr/>
        </p:nvPicPr>
        <p:blipFill>
          <a:blip r:embed="rId2"/>
          <a:srcRect t="8065" b="4839"/>
          <a:stretch>
            <a:fillRect/>
          </a:stretch>
        </p:blipFill>
        <p:spPr bwMode="auto">
          <a:xfrm>
            <a:off x="1143000" y="1905000"/>
            <a:ext cx="6667500" cy="4114800"/>
          </a:xfrm>
          <a:prstGeom prst="rect">
            <a:avLst/>
          </a:prstGeom>
          <a:noFill/>
        </p:spPr>
      </p:pic>
      <p:sp>
        <p:nvSpPr>
          <p:cNvPr id="7" name="TextBox 6"/>
          <p:cNvSpPr txBox="1"/>
          <p:nvPr/>
        </p:nvSpPr>
        <p:spPr>
          <a:xfrm>
            <a:off x="2895600" y="3657600"/>
            <a:ext cx="447558" cy="369332"/>
          </a:xfrm>
          <a:prstGeom prst="rect">
            <a:avLst/>
          </a:prstGeom>
          <a:noFill/>
        </p:spPr>
        <p:txBody>
          <a:bodyPr wrap="none" rtlCol="0">
            <a:spAutoFit/>
          </a:bodyPr>
          <a:lstStyle/>
          <a:p>
            <a:r>
              <a:rPr lang="en-US" b="1" dirty="0"/>
              <a:t>d</a:t>
            </a:r>
            <a:r>
              <a:rPr lang="en-US" b="1" baseline="-25000" dirty="0"/>
              <a:t>z</a:t>
            </a:r>
            <a:r>
              <a:rPr lang="en-US" b="1" baseline="30000" dirty="0"/>
              <a:t>2</a:t>
            </a:r>
          </a:p>
        </p:txBody>
      </p:sp>
      <p:sp>
        <p:nvSpPr>
          <p:cNvPr id="8" name="TextBox 7"/>
          <p:cNvSpPr txBox="1"/>
          <p:nvPr/>
        </p:nvSpPr>
        <p:spPr>
          <a:xfrm>
            <a:off x="5410200" y="3505200"/>
            <a:ext cx="737702" cy="369332"/>
          </a:xfrm>
          <a:prstGeom prst="rect">
            <a:avLst/>
          </a:prstGeom>
          <a:noFill/>
        </p:spPr>
        <p:txBody>
          <a:bodyPr wrap="none" rtlCol="0">
            <a:spAutoFit/>
          </a:bodyPr>
          <a:lstStyle/>
          <a:p>
            <a:r>
              <a:rPr lang="en-US" b="1" dirty="0"/>
              <a:t>d</a:t>
            </a:r>
            <a:r>
              <a:rPr lang="en-US" b="1" baseline="-25000" dirty="0"/>
              <a:t>x</a:t>
            </a:r>
            <a:r>
              <a:rPr lang="en-US" b="1" baseline="30000" dirty="0"/>
              <a:t>2</a:t>
            </a:r>
            <a:r>
              <a:rPr lang="en-US" b="1" baseline="-25000" dirty="0"/>
              <a:t>-dy</a:t>
            </a:r>
            <a:r>
              <a:rPr lang="en-US" b="1" baseline="30000" dirty="0"/>
              <a:t>2</a:t>
            </a:r>
          </a:p>
        </p:txBody>
      </p:sp>
      <p:sp>
        <p:nvSpPr>
          <p:cNvPr id="9" name="TextBox 8"/>
          <p:cNvSpPr txBox="1"/>
          <p:nvPr/>
        </p:nvSpPr>
        <p:spPr>
          <a:xfrm>
            <a:off x="7696200" y="3124200"/>
            <a:ext cx="712054" cy="369332"/>
          </a:xfrm>
          <a:prstGeom prst="rect">
            <a:avLst/>
          </a:prstGeom>
          <a:noFill/>
        </p:spPr>
        <p:txBody>
          <a:bodyPr wrap="none" rtlCol="0">
            <a:spAutoFit/>
          </a:bodyPr>
          <a:lstStyle/>
          <a:p>
            <a:r>
              <a:rPr lang="en-US" b="1" dirty="0" err="1"/>
              <a:t>e</a:t>
            </a:r>
            <a:r>
              <a:rPr lang="en-US" b="1" baseline="-25000" dirty="0" err="1"/>
              <a:t>g</a:t>
            </a:r>
            <a:r>
              <a:rPr lang="en-US" b="1" dirty="0"/>
              <a:t> set</a:t>
            </a:r>
          </a:p>
        </p:txBody>
      </p:sp>
      <p:sp>
        <p:nvSpPr>
          <p:cNvPr id="10" name="TextBox 9"/>
          <p:cNvSpPr txBox="1"/>
          <p:nvPr/>
        </p:nvSpPr>
        <p:spPr>
          <a:xfrm>
            <a:off x="7848600" y="5029200"/>
            <a:ext cx="755335" cy="369332"/>
          </a:xfrm>
          <a:prstGeom prst="rect">
            <a:avLst/>
          </a:prstGeom>
          <a:noFill/>
        </p:spPr>
        <p:txBody>
          <a:bodyPr wrap="none" rtlCol="0">
            <a:spAutoFit/>
          </a:bodyPr>
          <a:lstStyle/>
          <a:p>
            <a:r>
              <a:rPr lang="en-US" b="1" dirty="0"/>
              <a:t>t</a:t>
            </a:r>
            <a:r>
              <a:rPr lang="en-US" b="1" baseline="-25000" dirty="0"/>
              <a:t>2g</a:t>
            </a:r>
            <a:r>
              <a:rPr lang="en-US" b="1" dirty="0"/>
              <a:t> 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52400"/>
            <a:ext cx="8001000" cy="5693866"/>
          </a:xfrm>
          <a:prstGeom prst="rect">
            <a:avLst/>
          </a:prstGeom>
        </p:spPr>
        <p:txBody>
          <a:bodyPr wrap="square">
            <a:spAutoFit/>
          </a:bodyPr>
          <a:lstStyle/>
          <a:p>
            <a:pPr algn="just"/>
            <a:r>
              <a:rPr lang="en-US" sz="2800" b="1" dirty="0">
                <a:latin typeface="Angsana New" pitchFamily="18" charset="-34"/>
                <a:cs typeface="Angsana New" pitchFamily="18" charset="-34"/>
              </a:rPr>
              <a:t>Splitting of Crystal Fields</a:t>
            </a:r>
          </a:p>
          <a:p>
            <a:pPr algn="just"/>
            <a:r>
              <a:rPr lang="en-US" sz="2800" dirty="0">
                <a:latin typeface="Angsana New" pitchFamily="18" charset="-34"/>
                <a:cs typeface="Angsana New" pitchFamily="18" charset="-34"/>
              </a:rPr>
              <a:t>In case of an octahedral coordination compound, there are six ligands that surround the metal atom/ion. In these cases, we observe repulsion between the electrons in d orbitals and ligand electrons. This repulsion is more in the case of d</a:t>
            </a:r>
            <a:r>
              <a:rPr lang="en-US" sz="2800" baseline="-25000" dirty="0">
                <a:latin typeface="Angsana New" pitchFamily="18" charset="-34"/>
                <a:cs typeface="Angsana New" pitchFamily="18" charset="-34"/>
              </a:rPr>
              <a:t>x2-y2 </a:t>
            </a:r>
            <a:r>
              <a:rPr lang="en-US" sz="2800" dirty="0">
                <a:latin typeface="Angsana New" pitchFamily="18" charset="-34"/>
                <a:cs typeface="Angsana New" pitchFamily="18" charset="-34"/>
              </a:rPr>
              <a:t>and d</a:t>
            </a:r>
            <a:r>
              <a:rPr lang="en-US" sz="2800" baseline="-25000" dirty="0">
                <a:latin typeface="Angsana New" pitchFamily="18" charset="-34"/>
                <a:cs typeface="Angsana New" pitchFamily="18" charset="-34"/>
              </a:rPr>
              <a:t>z2</a:t>
            </a:r>
            <a:r>
              <a:rPr lang="en-US" sz="2800" dirty="0">
                <a:latin typeface="Angsana New" pitchFamily="18" charset="-34"/>
                <a:cs typeface="Angsana New" pitchFamily="18" charset="-34"/>
              </a:rPr>
              <a:t> orbitals. This is because they point towards the axes along the direction of ligand. Hence, their energy is higher as compared to the average energy in spherical crystal field.</a:t>
            </a:r>
          </a:p>
          <a:p>
            <a:pPr algn="just"/>
            <a:r>
              <a:rPr lang="en-US" sz="2800" dirty="0">
                <a:latin typeface="Angsana New" pitchFamily="18" charset="-34"/>
                <a:cs typeface="Angsana New" pitchFamily="18" charset="-34"/>
              </a:rPr>
              <a:t>While,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xy</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yz</a:t>
            </a:r>
            <a:r>
              <a:rPr lang="en-US" sz="2800" dirty="0" err="1">
                <a:latin typeface="Angsana New" pitchFamily="18" charset="-34"/>
                <a:cs typeface="Angsana New" pitchFamily="18" charset="-34"/>
              </a:rPr>
              <a:t>and</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xz</a:t>
            </a:r>
            <a:r>
              <a:rPr lang="en-US" sz="2800" dirty="0">
                <a:latin typeface="Angsana New" pitchFamily="18" charset="-34"/>
                <a:cs typeface="Angsana New" pitchFamily="18" charset="-34"/>
              </a:rPr>
              <a:t> orbitals experience lower repulsions as they are directed between the axes. Hence, these three orbitals possess lower energy than the </a:t>
            </a:r>
            <a:r>
              <a:rPr lang="en-US" sz="2800" dirty="0">
                <a:latin typeface="Angsana New" pitchFamily="18" charset="-34"/>
                <a:cs typeface="Angsana New" pitchFamily="18" charset="-34"/>
                <a:hlinkClick r:id="rId2"/>
              </a:rPr>
              <a:t>average</a:t>
            </a:r>
            <a:r>
              <a:rPr lang="en-US" sz="2800" dirty="0">
                <a:latin typeface="Angsana New" pitchFamily="18" charset="-34"/>
                <a:cs typeface="Angsana New" pitchFamily="18" charset="-34"/>
              </a:rPr>
              <a:t> energy in spherical crystal field. Thus, we get two energy levels:</a:t>
            </a:r>
          </a:p>
          <a:p>
            <a:pPr algn="just"/>
            <a:r>
              <a:rPr lang="en-US" sz="2800" i="1" dirty="0">
                <a:latin typeface="Angsana New" pitchFamily="18" charset="-34"/>
                <a:cs typeface="Angsana New" pitchFamily="18" charset="-34"/>
              </a:rPr>
              <a:t>	</a:t>
            </a:r>
          </a:p>
          <a:p>
            <a:pPr algn="just"/>
            <a:r>
              <a:rPr lang="en-US" sz="2800" i="1" dirty="0">
                <a:latin typeface="Angsana New" pitchFamily="18" charset="-34"/>
                <a:cs typeface="Angsana New" pitchFamily="18" charset="-34"/>
              </a:rPr>
              <a:t>	t</a:t>
            </a:r>
            <a:r>
              <a:rPr lang="en-US" sz="2800" baseline="-25000" dirty="0">
                <a:latin typeface="Angsana New" pitchFamily="18" charset="-34"/>
                <a:cs typeface="Angsana New" pitchFamily="18" charset="-34"/>
              </a:rPr>
              <a:t>2g</a:t>
            </a:r>
            <a:r>
              <a:rPr lang="en-US" sz="2800" dirty="0">
                <a:latin typeface="Angsana New" pitchFamily="18" charset="-34"/>
                <a:cs typeface="Angsana New" pitchFamily="18" charset="-34"/>
              </a:rPr>
              <a:t>– set of three orbitals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xy</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yz</a:t>
            </a:r>
            <a:r>
              <a:rPr lang="en-US" sz="2800" dirty="0">
                <a:latin typeface="Angsana New" pitchFamily="18" charset="-34"/>
                <a:cs typeface="Angsana New" pitchFamily="18" charset="-34"/>
              </a:rPr>
              <a:t> and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xz</a:t>
            </a:r>
            <a:r>
              <a:rPr lang="en-US" sz="2800" dirty="0">
                <a:latin typeface="Angsana New" pitchFamily="18" charset="-34"/>
                <a:cs typeface="Angsana New" pitchFamily="18" charset="-34"/>
              </a:rPr>
              <a:t>) with lower energy</a:t>
            </a:r>
          </a:p>
          <a:p>
            <a:pPr algn="just"/>
            <a:r>
              <a:rPr lang="en-US" sz="2800" i="1" dirty="0">
                <a:latin typeface="Angsana New" pitchFamily="18" charset="-34"/>
                <a:cs typeface="Angsana New" pitchFamily="18" charset="-34"/>
              </a:rPr>
              <a:t>	</a:t>
            </a:r>
            <a:r>
              <a:rPr lang="en-US" sz="2800" i="1" dirty="0" err="1">
                <a:latin typeface="Angsana New" pitchFamily="18" charset="-34"/>
                <a:cs typeface="Angsana New" pitchFamily="18" charset="-34"/>
              </a:rPr>
              <a:t>e</a:t>
            </a:r>
            <a:r>
              <a:rPr lang="en-US" sz="2800" baseline="-25000" dirty="0" err="1">
                <a:latin typeface="Angsana New" pitchFamily="18" charset="-34"/>
                <a:cs typeface="Angsana New" pitchFamily="18" charset="-34"/>
              </a:rPr>
              <a:t>g</a:t>
            </a:r>
            <a:r>
              <a:rPr lang="en-US" sz="2800" dirty="0">
                <a:latin typeface="Angsana New" pitchFamily="18" charset="-34"/>
                <a:cs typeface="Angsana New" pitchFamily="18" charset="-34"/>
              </a:rPr>
              <a:t> – set of two orbitals (d</a:t>
            </a:r>
            <a:r>
              <a:rPr lang="en-US" sz="2800" baseline="-25000" dirty="0">
                <a:latin typeface="Angsana New" pitchFamily="18" charset="-34"/>
                <a:cs typeface="Angsana New" pitchFamily="18" charset="-34"/>
              </a:rPr>
              <a:t>x2-y2 </a:t>
            </a:r>
            <a:r>
              <a:rPr lang="en-US" sz="2800" dirty="0">
                <a:latin typeface="Angsana New" pitchFamily="18" charset="-34"/>
                <a:cs typeface="Angsana New" pitchFamily="18" charset="-34"/>
              </a:rPr>
              <a:t>and d</a:t>
            </a:r>
            <a:r>
              <a:rPr lang="en-US" sz="2800" baseline="-25000" dirty="0">
                <a:latin typeface="Angsana New" pitchFamily="18" charset="-34"/>
                <a:cs typeface="Angsana New" pitchFamily="18" charset="-34"/>
              </a:rPr>
              <a:t>z2</a:t>
            </a:r>
            <a:r>
              <a:rPr lang="en-US" sz="2800" dirty="0">
                <a:latin typeface="Angsana New" pitchFamily="18" charset="-34"/>
                <a:cs typeface="Angsana New" pitchFamily="18" charset="-34"/>
              </a:rPr>
              <a:t>) with higher energy</a:t>
            </a:r>
          </a:p>
        </p:txBody>
      </p:sp>
    </p:spTree>
    <p:extLst>
      <p:ext uri="{BB962C8B-B14F-4D97-AF65-F5344CB8AC3E}">
        <p14:creationId xmlns:p14="http://schemas.microsoft.com/office/powerpoint/2010/main" val="305720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18157"/>
            <a:ext cx="83820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Angsana New" pitchFamily="18" charset="-34"/>
                <a:ea typeface="Times New Roman" pitchFamily="18" charset="0"/>
                <a:cs typeface="Angsana New" pitchFamily="18" charset="-34"/>
              </a:rPr>
              <a:t>Orbital Splitting:</a:t>
            </a:r>
            <a:endParaRPr kumimoji="0" lang="en-US" sz="2400" b="0" i="0" u="none" strike="noStrike" cap="none" normalizeH="0" baseline="0" dirty="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Angsana New" pitchFamily="18" charset="-34"/>
                <a:ea typeface="Times New Roman" pitchFamily="18" charset="0"/>
                <a:cs typeface="Angsana New" pitchFamily="18" charset="-34"/>
              </a:rPr>
              <a:t>The five d-orbitals are given the symbols </a:t>
            </a:r>
            <a:r>
              <a:rPr kumimoji="0" lang="en-US" sz="2400" b="0" i="0" u="none" strike="noStrike" cap="none" normalizeH="0" baseline="0" dirty="0" err="1">
                <a:ln>
                  <a:noFill/>
                </a:ln>
                <a:solidFill>
                  <a:srgbClr val="000000"/>
                </a:solidFill>
                <a:effectLst/>
                <a:latin typeface="Angsana New" pitchFamily="18" charset="-34"/>
                <a:ea typeface="Times New Roman" pitchFamily="18" charset="0"/>
                <a:cs typeface="Angsana New" pitchFamily="18" charset="-34"/>
              </a:rPr>
              <a:t>dxy</a:t>
            </a:r>
            <a:r>
              <a:rPr kumimoji="0" lang="en-US" sz="2400" b="0" i="0" u="none" strike="noStrike" cap="none" normalizeH="0" baseline="0" dirty="0">
                <a:ln>
                  <a:noFill/>
                </a:ln>
                <a:solidFill>
                  <a:srgbClr val="000000"/>
                </a:solidFill>
                <a:effectLst/>
                <a:latin typeface="Angsana New" pitchFamily="18" charset="-34"/>
                <a:ea typeface="Times New Roman" pitchFamily="18" charset="0"/>
                <a:cs typeface="Angsana New" pitchFamily="18" charset="-34"/>
              </a:rPr>
              <a:t>, </a:t>
            </a:r>
            <a:r>
              <a:rPr kumimoji="0" lang="en-US" sz="2400" b="0" i="0" u="none" strike="noStrike" cap="none" normalizeH="0" baseline="0" dirty="0" err="1">
                <a:ln>
                  <a:noFill/>
                </a:ln>
                <a:solidFill>
                  <a:srgbClr val="000000"/>
                </a:solidFill>
                <a:effectLst/>
                <a:latin typeface="Angsana New" pitchFamily="18" charset="-34"/>
                <a:ea typeface="Times New Roman" pitchFamily="18" charset="0"/>
                <a:cs typeface="Angsana New" pitchFamily="18" charset="-34"/>
              </a:rPr>
              <a:t>dzx</a:t>
            </a:r>
            <a:r>
              <a:rPr kumimoji="0" lang="en-US" sz="2400" b="0" i="0" u="none" strike="noStrike" cap="none" normalizeH="0" baseline="0" dirty="0">
                <a:ln>
                  <a:noFill/>
                </a:ln>
                <a:solidFill>
                  <a:srgbClr val="000000"/>
                </a:solidFill>
                <a:effectLst/>
                <a:latin typeface="Angsana New" pitchFamily="18" charset="-34"/>
                <a:ea typeface="Times New Roman" pitchFamily="18" charset="0"/>
                <a:cs typeface="Angsana New" pitchFamily="18" charset="-34"/>
              </a:rPr>
              <a:t>, </a:t>
            </a:r>
            <a:r>
              <a:rPr kumimoji="0" lang="en-US" sz="2400" b="0" i="0" u="none" strike="noStrike" cap="none" normalizeH="0" baseline="0" dirty="0" err="1">
                <a:ln>
                  <a:noFill/>
                </a:ln>
                <a:solidFill>
                  <a:srgbClr val="000000"/>
                </a:solidFill>
                <a:effectLst/>
                <a:latin typeface="Angsana New" pitchFamily="18" charset="-34"/>
                <a:ea typeface="Times New Roman" pitchFamily="18" charset="0"/>
                <a:cs typeface="Angsana New" pitchFamily="18" charset="-34"/>
              </a:rPr>
              <a:t>dyz</a:t>
            </a:r>
            <a:r>
              <a:rPr kumimoji="0" lang="en-US" sz="2400" b="0" i="0" u="none" strike="noStrike" cap="none" normalizeH="0" baseline="0" dirty="0">
                <a:ln>
                  <a:noFill/>
                </a:ln>
                <a:solidFill>
                  <a:srgbClr val="000000"/>
                </a:solidFill>
                <a:effectLst/>
                <a:latin typeface="Angsana New" pitchFamily="18" charset="-34"/>
                <a:ea typeface="Times New Roman" pitchFamily="18" charset="0"/>
                <a:cs typeface="Angsana New" pitchFamily="18" charset="-34"/>
              </a:rPr>
              <a:t>, dx</a:t>
            </a:r>
            <a:r>
              <a:rPr kumimoji="0" lang="en-US" sz="2400" b="0" i="0" u="none" strike="noStrike" cap="none" normalizeH="0" baseline="30000" dirty="0">
                <a:ln>
                  <a:noFill/>
                </a:ln>
                <a:solidFill>
                  <a:srgbClr val="000000"/>
                </a:solidFill>
                <a:effectLst/>
                <a:latin typeface="Angsana New" pitchFamily="18" charset="-34"/>
                <a:ea typeface="Times New Roman" pitchFamily="18" charset="0"/>
                <a:cs typeface="Angsana New" pitchFamily="18" charset="-34"/>
              </a:rPr>
              <a:t>2</a:t>
            </a:r>
            <a:r>
              <a:rPr kumimoji="0" lang="en-US" sz="2400" b="0" i="0" u="none" strike="noStrike" cap="none" normalizeH="0" baseline="0" dirty="0">
                <a:ln>
                  <a:noFill/>
                </a:ln>
                <a:solidFill>
                  <a:srgbClr val="000000"/>
                </a:solidFill>
                <a:effectLst/>
                <a:latin typeface="Angsana New" pitchFamily="18" charset="-34"/>
                <a:ea typeface="Times New Roman" pitchFamily="18" charset="0"/>
                <a:cs typeface="Angsana New" pitchFamily="18" charset="-34"/>
              </a:rPr>
              <a:t>-y</a:t>
            </a:r>
            <a:r>
              <a:rPr kumimoji="0" lang="en-US" sz="2400" b="0" i="0" u="none" strike="noStrike" cap="none" normalizeH="0" baseline="30000" dirty="0">
                <a:ln>
                  <a:noFill/>
                </a:ln>
                <a:solidFill>
                  <a:srgbClr val="000000"/>
                </a:solidFill>
                <a:effectLst/>
                <a:latin typeface="Angsana New" pitchFamily="18" charset="-34"/>
                <a:ea typeface="Times New Roman" pitchFamily="18" charset="0"/>
                <a:cs typeface="Angsana New" pitchFamily="18" charset="-34"/>
              </a:rPr>
              <a:t>2</a:t>
            </a:r>
            <a:r>
              <a:rPr kumimoji="0" lang="en-US" sz="2400" b="0" i="0" u="none" strike="noStrike" cap="none" normalizeH="0" baseline="0" dirty="0">
                <a:ln>
                  <a:noFill/>
                </a:ln>
                <a:solidFill>
                  <a:srgbClr val="000000"/>
                </a:solidFill>
                <a:effectLst/>
                <a:latin typeface="Angsana New" pitchFamily="18" charset="-34"/>
                <a:ea typeface="Times New Roman" pitchFamily="18" charset="0"/>
                <a:cs typeface="Angsana New" pitchFamily="18" charset="-34"/>
              </a:rPr>
              <a:t> and dz</a:t>
            </a:r>
            <a:r>
              <a:rPr kumimoji="0" lang="en-US" sz="2400" b="0" i="0" u="none" strike="noStrike" cap="none" normalizeH="0" baseline="30000" dirty="0">
                <a:ln>
                  <a:noFill/>
                </a:ln>
                <a:solidFill>
                  <a:srgbClr val="000000"/>
                </a:solidFill>
                <a:effectLst/>
                <a:latin typeface="Angsana New" pitchFamily="18" charset="-34"/>
                <a:ea typeface="Times New Roman" pitchFamily="18" charset="0"/>
                <a:cs typeface="Angsana New" pitchFamily="18" charset="-34"/>
              </a:rPr>
              <a:t>2</a:t>
            </a:r>
            <a:r>
              <a:rPr kumimoji="0" lang="en-US" sz="2400" b="0" i="0" u="none" strike="noStrike" cap="none" normalizeH="0" baseline="0" dirty="0">
                <a:ln>
                  <a:noFill/>
                </a:ln>
                <a:solidFill>
                  <a:srgbClr val="000000"/>
                </a:solidFill>
                <a:effectLst/>
                <a:latin typeface="Angsana New" pitchFamily="18" charset="-34"/>
                <a:ea typeface="Times New Roman" pitchFamily="18" charset="0"/>
                <a:cs typeface="Angsana New" pitchFamily="18" charset="-34"/>
              </a:rPr>
              <a:t>. In a complex they are all differently aligned relative to the incoming charge. Depending on the geometry of the complex, some of the d-orbitals will point directly towards the ligands, while some will point between them. Those which point at the ligands will experience more repulsion between their own electrons and those of the incoming ligands, than will those which do not point directly at them. Thus, the orbitals pointing at the ligands will be less stable and higher in energy. Now all the d-orbitals are no longer equivalent, giving rise to the phenomenon of orbital splitting, and the difference in energy between the more and less repelled orbitals is called the crystal field splitting parameter.</a:t>
            </a:r>
            <a:endParaRPr kumimoji="0" lang="en-US" sz="2400" b="0" i="0" u="none" strike="noStrike" cap="none" normalizeH="0" baseline="0" dirty="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ngsana New" pitchFamily="18" charset="-34"/>
              <a:cs typeface="Angsana New" pitchFamily="18" charset="-34"/>
            </a:endParaRPr>
          </a:p>
        </p:txBody>
      </p:sp>
      <p:pic>
        <p:nvPicPr>
          <p:cNvPr id="1025" name="Picture 19" descr="Description: http://vlab.amrita.edu/userfiles/1/1484807233_d-orbit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12" y="5257800"/>
            <a:ext cx="5514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584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0" descr="Description: https://vlab.amrita.edu/userfiles/1/image/co-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0"/>
            <a:ext cx="31242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1" descr="Description: https://vlab.amrita.edu/userfiles/1/image/low%20s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6612" y="4114800"/>
            <a:ext cx="312420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457200" y="393918"/>
            <a:ext cx="8382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ngsana New" pitchFamily="18" charset="-34"/>
                <a:ea typeface="Times New Roman" pitchFamily="18" charset="0"/>
                <a:cs typeface="Angsana New" pitchFamily="18" charset="-34"/>
              </a:rPr>
              <a:t>The electrons can go into either a high spin or low spin arrangement depending on the magnitude of the crystal field splitting energy.</a:t>
            </a:r>
            <a:endParaRPr kumimoji="0" lang="en-US" sz="2800" b="0" i="0" u="none" strike="noStrike" cap="none" normalizeH="0" baseline="0" dirty="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ngsana New" pitchFamily="18" charset="-34"/>
                <a:ea typeface="Times New Roman" pitchFamily="18" charset="0"/>
                <a:cs typeface="Angsana New" pitchFamily="18" charset="-34"/>
              </a:rPr>
              <a:t> </a:t>
            </a:r>
            <a:endParaRPr kumimoji="0" lang="en-US" sz="2800" b="0" i="0" u="none" strike="noStrike" cap="none" normalizeH="0" baseline="0" dirty="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ngsana New" pitchFamily="18" charset="-34"/>
              <a:cs typeface="Angsana New" pitchFamily="18" charset="-34"/>
            </a:endParaRPr>
          </a:p>
        </p:txBody>
      </p:sp>
      <p:sp>
        <p:nvSpPr>
          <p:cNvPr id="5" name="Rectangle 4"/>
          <p:cNvSpPr>
            <a:spLocks noChangeArrowheads="1"/>
          </p:cNvSpPr>
          <p:nvPr/>
        </p:nvSpPr>
        <p:spPr bwMode="auto">
          <a:xfrm>
            <a:off x="3124200" y="3155721"/>
            <a:ext cx="15621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High spin                 </a:t>
            </a:r>
            <a:endParaRPr kumimoji="0" lang="en-US" sz="8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a:spLocks noChangeArrowheads="1"/>
          </p:cNvSpPr>
          <p:nvPr/>
        </p:nvSpPr>
        <p:spPr bwMode="auto">
          <a:xfrm rot="10800000" flipV="1">
            <a:off x="3128682" y="5491162"/>
            <a:ext cx="1143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Calibri" pitchFamily="34" charset="0"/>
                <a:ea typeface="Times New Roman" pitchFamily="18" charset="0"/>
                <a:cs typeface="Times New Roman" pitchFamily="18" charset="0"/>
              </a:rPr>
              <a:t>       </a:t>
            </a:r>
            <a:r>
              <a:rPr kumimoji="0" lang="en-US" sz="14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Low</a:t>
            </a:r>
            <a:r>
              <a:rPr kumimoji="0" lang="en-US" sz="1400" b="0" i="0" u="none" strike="noStrike" cap="none" normalizeH="0" dirty="0">
                <a:ln>
                  <a:noFill/>
                </a:ln>
                <a:solidFill>
                  <a:srgbClr val="000000"/>
                </a:solidFill>
                <a:effectLst/>
                <a:latin typeface="Calibri" pitchFamily="34" charset="0"/>
                <a:ea typeface="Times New Roman" pitchFamily="18" charset="0"/>
                <a:cs typeface="Times New Roman" pitchFamily="18" charset="0"/>
              </a:rPr>
              <a:t> </a:t>
            </a:r>
            <a:r>
              <a:rPr kumimoji="0" lang="en-US" sz="1400"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spin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00527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08AB10F76A544879F6E7C516FD50A" ma:contentTypeVersion="9" ma:contentTypeDescription="Create a new document." ma:contentTypeScope="" ma:versionID="5c17f0e49c7be6a7a5c7312683d81cfa">
  <xsd:schema xmlns:xsd="http://www.w3.org/2001/XMLSchema" xmlns:xs="http://www.w3.org/2001/XMLSchema" xmlns:p="http://schemas.microsoft.com/office/2006/metadata/properties" xmlns:ns2="9181d3a4-9477-4f69-aa8b-e80335b14a27" targetNamespace="http://schemas.microsoft.com/office/2006/metadata/properties" ma:root="true" ma:fieldsID="cc893a24b379bd46df19aed544b003fc" ns2:_="">
    <xsd:import namespace="9181d3a4-9477-4f69-aa8b-e80335b14a2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81d3a4-9477-4f69-aa8b-e80335b14a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A7AF41-5F14-4D93-B276-A906F9348E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81d3a4-9477-4f69-aa8b-e80335b14a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6608DE-42E1-4909-8398-154D7D5DD46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CC3537F-12E4-46FF-9B7D-B7F91925C7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360</TotalTime>
  <Words>1807</Words>
  <Application>Microsoft Office PowerPoint</Application>
  <PresentationFormat>On-screen Show (4:3)</PresentationFormat>
  <Paragraphs>65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Angsana New</vt:lpstr>
      <vt:lpstr>Arial</vt:lpstr>
      <vt:lpstr>Calibri</vt:lpstr>
      <vt:lpstr>Cambria</vt:lpstr>
      <vt:lpstr>Impact</vt:lpstr>
      <vt:lpstr>Wingdings</vt:lpstr>
      <vt:lpstr>Office Theme</vt:lpstr>
      <vt:lpstr>Crystal Field Theory</vt:lpstr>
      <vt:lpstr>PowerPoint Presentation</vt:lpstr>
      <vt:lpstr>Salient features of CFT</vt:lpstr>
      <vt:lpstr>Important features of CFT</vt:lpstr>
      <vt:lpstr>Important features of CFT</vt:lpstr>
      <vt:lpstr>Shape of d-orbitals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Crystal Field Theory</dc:title>
  <dc:creator>Windows User</dc:creator>
  <cp:lastModifiedBy>Bharathwaj Supreme</cp:lastModifiedBy>
  <cp:revision>39</cp:revision>
  <dcterms:created xsi:type="dcterms:W3CDTF">2021-04-23T04:00:24Z</dcterms:created>
  <dcterms:modified xsi:type="dcterms:W3CDTF">2021-05-12T04:40:01Z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0x010100A0508AB10F76A544879F6E7C516FD50A</vt:lpwstr>
  </property>
</Properties>
</file>