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3605" y="461899"/>
            <a:ext cx="325678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586230"/>
            <a:ext cx="8561705" cy="170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50850"/>
            <a:ext cx="73602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000000"/>
                </a:solidFill>
              </a:rPr>
              <a:t>Determination </a:t>
            </a:r>
            <a:r>
              <a:rPr sz="4800" spc="-5" dirty="0">
                <a:solidFill>
                  <a:srgbClr val="000000"/>
                </a:solidFill>
              </a:rPr>
              <a:t>of </a:t>
            </a:r>
            <a:r>
              <a:rPr sz="4800" spc="-15" dirty="0">
                <a:solidFill>
                  <a:srgbClr val="000000"/>
                </a:solidFill>
              </a:rPr>
              <a:t>Hardness </a:t>
            </a:r>
            <a:r>
              <a:rPr sz="4800" spc="-5" dirty="0">
                <a:solidFill>
                  <a:srgbClr val="000000"/>
                </a:solidFill>
              </a:rPr>
              <a:t>of  </a:t>
            </a:r>
            <a:r>
              <a:rPr sz="4800" spc="-55" dirty="0">
                <a:solidFill>
                  <a:srgbClr val="000000"/>
                </a:solidFill>
              </a:rPr>
              <a:t>Water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21" y="262487"/>
            <a:ext cx="8832356" cy="120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8864" y="461899"/>
            <a:ext cx="4520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spc="-10" dirty="0"/>
              <a:t>is</a:t>
            </a:r>
            <a:r>
              <a:rPr spc="-75" dirty="0"/>
              <a:t> </a:t>
            </a:r>
            <a:r>
              <a:rPr spc="-5" dirty="0"/>
              <a:t>Hardness..?</a:t>
            </a:r>
          </a:p>
        </p:txBody>
      </p:sp>
      <p:sp>
        <p:nvSpPr>
          <p:cNvPr id="4" name="object 4"/>
          <p:cNvSpPr/>
          <p:nvPr/>
        </p:nvSpPr>
        <p:spPr>
          <a:xfrm>
            <a:off x="229361" y="1600961"/>
            <a:ext cx="8763000" cy="5029200"/>
          </a:xfrm>
          <a:custGeom>
            <a:avLst/>
            <a:gdLst/>
            <a:ahLst/>
            <a:cxnLst/>
            <a:rect l="l" t="t" r="r" b="b"/>
            <a:pathLst>
              <a:path w="8763000" h="5029200">
                <a:moveTo>
                  <a:pt x="0" y="5029200"/>
                </a:moveTo>
                <a:lnTo>
                  <a:pt x="8763000" y="5029200"/>
                </a:lnTo>
                <a:lnTo>
                  <a:pt x="87630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840" y="1583181"/>
            <a:ext cx="8531860" cy="459536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19100" marR="245745" indent="-342900" algn="just">
              <a:lnSpc>
                <a:spcPct val="90100"/>
              </a:lnSpc>
              <a:spcBef>
                <a:spcPts val="355"/>
              </a:spcBef>
              <a:buFont typeface="Arial"/>
              <a:buChar char="•"/>
              <a:tabLst>
                <a:tab pos="344488" algn="l"/>
                <a:tab pos="404813" algn="l"/>
              </a:tabLst>
            </a:pPr>
            <a:r>
              <a:rPr sz="2200" b="1" spc="-10" dirty="0">
                <a:latin typeface="Calibri"/>
                <a:cs typeface="Calibri"/>
              </a:rPr>
              <a:t>Generally hardness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spc="-20" dirty="0">
                <a:latin typeface="Calibri"/>
                <a:cs typeface="Calibri"/>
              </a:rPr>
              <a:t>water </a:t>
            </a:r>
            <a:r>
              <a:rPr sz="2200" b="1" spc="-5" dirty="0">
                <a:latin typeface="Calibri"/>
                <a:cs typeface="Calibri"/>
              </a:rPr>
              <a:t>is </a:t>
            </a:r>
            <a:r>
              <a:rPr sz="2200" b="1" spc="-10" dirty="0">
                <a:latin typeface="Calibri"/>
                <a:cs typeface="Calibri"/>
              </a:rPr>
              <a:t>defined </a:t>
            </a:r>
            <a:r>
              <a:rPr sz="2200" b="1" spc="-5" dirty="0">
                <a:latin typeface="Calibri"/>
                <a:cs typeface="Calibri"/>
              </a:rPr>
              <a:t>as </a:t>
            </a:r>
            <a:r>
              <a:rPr sz="2200" b="1" spc="-10" dirty="0">
                <a:latin typeface="Calibri"/>
                <a:cs typeface="Calibri"/>
              </a:rPr>
              <a:t>the measure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spc="-10" dirty="0">
                <a:latin typeface="Calibri"/>
                <a:cs typeface="Calibri"/>
              </a:rPr>
              <a:t>capacity </a:t>
            </a:r>
            <a:r>
              <a:rPr sz="2200" b="1" spc="-5" dirty="0">
                <a:latin typeface="Calibri"/>
                <a:cs typeface="Calibri"/>
              </a:rPr>
              <a:t>of  </a:t>
            </a:r>
            <a:r>
              <a:rPr sz="2200" b="1" spc="-20" dirty="0">
                <a:latin typeface="Calibri"/>
                <a:cs typeface="Calibri"/>
              </a:rPr>
              <a:t>water </a:t>
            </a:r>
            <a:r>
              <a:rPr sz="2200" b="1" spc="-15" dirty="0">
                <a:latin typeface="Calibri"/>
                <a:cs typeface="Calibri"/>
              </a:rPr>
              <a:t>to precipitate </a:t>
            </a:r>
            <a:r>
              <a:rPr sz="2200" b="1" spc="-5" dirty="0">
                <a:latin typeface="Calibri"/>
                <a:cs typeface="Calibri"/>
              </a:rPr>
              <a:t>soap i.e., the </a:t>
            </a:r>
            <a:r>
              <a:rPr sz="2200" b="1" spc="-10" dirty="0">
                <a:latin typeface="Calibri"/>
                <a:cs typeface="Calibri"/>
              </a:rPr>
              <a:t>capacity </a:t>
            </a:r>
            <a:r>
              <a:rPr sz="2200" b="1" spc="-5" dirty="0">
                <a:latin typeface="Calibri"/>
                <a:cs typeface="Calibri"/>
              </a:rPr>
              <a:t>of the </a:t>
            </a:r>
            <a:r>
              <a:rPr sz="2200" b="1" spc="-20" dirty="0">
                <a:latin typeface="Calibri"/>
                <a:cs typeface="Calibri"/>
              </a:rPr>
              <a:t>water to form </a:t>
            </a:r>
            <a:r>
              <a:rPr sz="2200" b="1" spc="-10" dirty="0">
                <a:latin typeface="Calibri"/>
                <a:cs typeface="Calibri"/>
              </a:rPr>
              <a:t>lather  </a:t>
            </a:r>
            <a:r>
              <a:rPr sz="2200" b="1" spc="-5" dirty="0">
                <a:latin typeface="Calibri"/>
                <a:cs typeface="Calibri"/>
              </a:rPr>
              <a:t>with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soap.</a:t>
            </a:r>
            <a:endParaRPr sz="2200" b="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50" b="1">
              <a:latin typeface="Calibri"/>
              <a:cs typeface="Calibri"/>
            </a:endParaRPr>
          </a:p>
          <a:p>
            <a:pPr marL="419100" indent="-342900" algn="just">
              <a:lnSpc>
                <a:spcPts val="2510"/>
              </a:lnSpc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200" b="1" spc="-10" dirty="0">
                <a:latin typeface="Calibri"/>
                <a:cs typeface="Calibri"/>
              </a:rPr>
              <a:t>Hard </a:t>
            </a:r>
            <a:r>
              <a:rPr sz="2200" b="1" spc="-20" dirty="0">
                <a:latin typeface="Calibri"/>
                <a:cs typeface="Calibri"/>
              </a:rPr>
              <a:t>water </a:t>
            </a:r>
            <a:r>
              <a:rPr sz="2200" b="1" spc="-15" dirty="0">
                <a:latin typeface="Calibri"/>
                <a:cs typeface="Calibri"/>
              </a:rPr>
              <a:t>contains </a:t>
            </a:r>
            <a:r>
              <a:rPr sz="2200" b="1" spc="-10" dirty="0">
                <a:latin typeface="Calibri"/>
                <a:cs typeface="Calibri"/>
              </a:rPr>
              <a:t>dissolved minerals such </a:t>
            </a:r>
            <a:r>
              <a:rPr sz="2200" b="1" spc="-5" dirty="0">
                <a:latin typeface="Calibri"/>
                <a:cs typeface="Calibri"/>
              </a:rPr>
              <a:t>as </a:t>
            </a:r>
            <a:r>
              <a:rPr sz="2200" b="1" spc="5" dirty="0">
                <a:latin typeface="Calibri"/>
                <a:cs typeface="Calibri"/>
              </a:rPr>
              <a:t>Ca</a:t>
            </a:r>
            <a:r>
              <a:rPr sz="2175" b="1" spc="7" baseline="24904" dirty="0">
                <a:latin typeface="Calibri"/>
                <a:cs typeface="Calibri"/>
              </a:rPr>
              <a:t>2+</a:t>
            </a:r>
            <a:r>
              <a:rPr sz="2200" b="1" spc="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Mg</a:t>
            </a:r>
            <a:r>
              <a:rPr sz="2175" b="1" spc="-7" baseline="24904" dirty="0">
                <a:latin typeface="Calibri"/>
                <a:cs typeface="Calibri"/>
              </a:rPr>
              <a:t>2+</a:t>
            </a:r>
            <a:r>
              <a:rPr sz="2200" b="1" spc="-5" dirty="0">
                <a:latin typeface="Calibri"/>
                <a:cs typeface="Calibri"/>
              </a:rPr>
              <a:t>, </a:t>
            </a:r>
            <a:r>
              <a:rPr sz="2200" b="1" spc="-10" dirty="0">
                <a:latin typeface="Calibri"/>
                <a:cs typeface="Calibri"/>
              </a:rPr>
              <a:t>Fe</a:t>
            </a:r>
            <a:r>
              <a:rPr sz="2175" b="1" spc="-15" baseline="24904" dirty="0">
                <a:latin typeface="Calibri"/>
                <a:cs typeface="Calibri"/>
              </a:rPr>
              <a:t>3+</a:t>
            </a:r>
            <a:r>
              <a:rPr sz="2200" b="1" spc="-10" dirty="0">
                <a:latin typeface="Calibri"/>
                <a:cs typeface="Calibri"/>
              </a:rPr>
              <a:t>,</a:t>
            </a:r>
            <a:r>
              <a:rPr sz="2200" b="1" spc="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SO</a:t>
            </a:r>
            <a:r>
              <a:rPr sz="2175" b="1" baseline="-21072" dirty="0">
                <a:latin typeface="Calibri"/>
                <a:cs typeface="Calibri"/>
              </a:rPr>
              <a:t>4</a:t>
            </a:r>
            <a:r>
              <a:rPr sz="2175" b="1" baseline="24904" dirty="0">
                <a:latin typeface="Calibri"/>
                <a:cs typeface="Calibri"/>
              </a:rPr>
              <a:t>2-</a:t>
            </a:r>
            <a:endParaRPr sz="2175" b="1" baseline="24904">
              <a:latin typeface="Calibri"/>
              <a:cs typeface="Calibri"/>
            </a:endParaRPr>
          </a:p>
          <a:p>
            <a:pPr marL="419100" algn="just">
              <a:lnSpc>
                <a:spcPts val="2510"/>
              </a:lnSpc>
            </a:pPr>
            <a:r>
              <a:rPr sz="2200" b="1" spc="-10" smtClean="0">
                <a:latin typeface="Calibri"/>
                <a:cs typeface="Calibri"/>
              </a:rPr>
              <a:t>etc</a:t>
            </a:r>
            <a:r>
              <a:rPr sz="2200" b="1" spc="-10" dirty="0">
                <a:latin typeface="Calibri"/>
                <a:cs typeface="Calibri"/>
              </a:rPr>
              <a:t>.,</a:t>
            </a:r>
            <a:endParaRPr sz="2200" b="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b="1">
              <a:latin typeface="Calibri"/>
              <a:cs typeface="Calibri"/>
            </a:endParaRPr>
          </a:p>
          <a:p>
            <a:pPr marL="419100" marR="30480" indent="-342900">
              <a:lnSpc>
                <a:spcPts val="2380"/>
              </a:lnSpc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200" b="1" spc="-10" dirty="0">
                <a:latin typeface="Calibri"/>
                <a:cs typeface="Calibri"/>
              </a:rPr>
              <a:t>The degree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spc="-10" dirty="0">
                <a:latin typeface="Calibri"/>
                <a:cs typeface="Calibri"/>
              </a:rPr>
              <a:t>hardness </a:t>
            </a:r>
            <a:r>
              <a:rPr sz="2200" b="1" spc="-5" dirty="0">
                <a:latin typeface="Calibri"/>
                <a:cs typeface="Calibri"/>
              </a:rPr>
              <a:t>is measured in </a:t>
            </a:r>
            <a:r>
              <a:rPr sz="2200" b="1" spc="-15" dirty="0">
                <a:latin typeface="Calibri"/>
                <a:cs typeface="Calibri"/>
              </a:rPr>
              <a:t>Parts </a:t>
            </a:r>
            <a:r>
              <a:rPr sz="2200" b="1" spc="-20" dirty="0">
                <a:latin typeface="Calibri"/>
                <a:cs typeface="Calibri"/>
              </a:rPr>
              <a:t>Per </a:t>
            </a:r>
            <a:r>
              <a:rPr sz="2200" b="1" spc="-5">
                <a:latin typeface="Calibri"/>
                <a:cs typeface="Calibri"/>
              </a:rPr>
              <a:t>Million(ppm</a:t>
            </a:r>
            <a:r>
              <a:rPr sz="2200" b="1" spc="-5" smtClean="0">
                <a:latin typeface="Calibri"/>
                <a:cs typeface="Calibri"/>
              </a:rPr>
              <a:t>)</a:t>
            </a:r>
            <a:endParaRPr sz="2200" b="1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300" b="1" smtClean="0">
              <a:latin typeface="Calibri"/>
              <a:cs typeface="Calibri"/>
            </a:endParaRPr>
          </a:p>
          <a:p>
            <a:pPr marL="393065" marR="3449320" indent="-317500">
              <a:lnSpc>
                <a:spcPct val="110000"/>
              </a:lnSpc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b="1" smtClean="0"/>
              <a:t>	</a:t>
            </a:r>
            <a:r>
              <a:rPr sz="2200" b="1" spc="-30" smtClean="0">
                <a:latin typeface="Calibri"/>
                <a:cs typeface="Calibri"/>
              </a:rPr>
              <a:t>Water </a:t>
            </a:r>
            <a:r>
              <a:rPr sz="2200" b="1" spc="-5" dirty="0">
                <a:latin typeface="Calibri"/>
                <a:cs typeface="Calibri"/>
              </a:rPr>
              <a:t>with </a:t>
            </a:r>
            <a:r>
              <a:rPr sz="2200" b="1" spc="-20" dirty="0">
                <a:latin typeface="Calibri"/>
                <a:cs typeface="Calibri"/>
              </a:rPr>
              <a:t>different </a:t>
            </a:r>
            <a:r>
              <a:rPr sz="2200" b="1" spc="-10" dirty="0">
                <a:latin typeface="Calibri"/>
                <a:cs typeface="Calibri"/>
              </a:rPr>
              <a:t>degrees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spc="-10">
                <a:latin typeface="Calibri"/>
                <a:cs typeface="Calibri"/>
              </a:rPr>
              <a:t>hardness </a:t>
            </a:r>
            <a:r>
              <a:rPr sz="2200" b="1" spc="-10" smtClean="0">
                <a:latin typeface="Calibri"/>
                <a:cs typeface="Calibri"/>
              </a:rPr>
              <a:t> </a:t>
            </a:r>
            <a:r>
              <a:rPr sz="2200" b="1" spc="-5" smtClean="0">
                <a:latin typeface="Calibri"/>
                <a:cs typeface="Calibri"/>
              </a:rPr>
              <a:t>is </a:t>
            </a:r>
            <a:r>
              <a:rPr sz="2200" b="1" spc="-10" smtClean="0">
                <a:latin typeface="Calibri"/>
                <a:cs typeface="Calibri"/>
              </a:rPr>
              <a:t>used </a:t>
            </a:r>
            <a:r>
              <a:rPr sz="2200" b="1" spc="-20" smtClean="0">
                <a:latin typeface="Calibri"/>
                <a:cs typeface="Calibri"/>
              </a:rPr>
              <a:t>for different </a:t>
            </a:r>
            <a:r>
              <a:rPr sz="2200" b="1" spc="-5" smtClean="0">
                <a:latin typeface="Calibri"/>
                <a:cs typeface="Calibri"/>
              </a:rPr>
              <a:t>purposes </a:t>
            </a:r>
            <a:r>
              <a:rPr sz="2200" b="1" spc="-10" smtClean="0">
                <a:latin typeface="Calibri"/>
                <a:cs typeface="Calibri"/>
              </a:rPr>
              <a:t>such </a:t>
            </a:r>
            <a:r>
              <a:rPr sz="2200" b="1" smtClean="0">
                <a:latin typeface="Calibri"/>
                <a:cs typeface="Calibri"/>
              </a:rPr>
              <a:t>as  </a:t>
            </a:r>
            <a:r>
              <a:rPr sz="2200" b="1" spc="-5" smtClean="0">
                <a:latin typeface="Calibri"/>
                <a:cs typeface="Calibri"/>
              </a:rPr>
              <a:t>household </a:t>
            </a:r>
            <a:r>
              <a:rPr sz="2200" b="1" spc="-5" dirty="0">
                <a:latin typeface="Calibri"/>
                <a:cs typeface="Calibri"/>
              </a:rPr>
              <a:t>and </a:t>
            </a:r>
            <a:r>
              <a:rPr sz="2200" b="1" spc="-10" dirty="0">
                <a:latin typeface="Calibri"/>
                <a:cs typeface="Calibri"/>
              </a:rPr>
              <a:t>industrial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purposes.</a:t>
            </a:r>
            <a:endParaRPr sz="2200" b="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038" y="262487"/>
            <a:ext cx="8289440" cy="120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508" y="461899"/>
            <a:ext cx="6336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Why </a:t>
            </a:r>
            <a:r>
              <a:rPr spc="-10" dirty="0"/>
              <a:t>determine</a:t>
            </a:r>
            <a:r>
              <a:rPr spc="-60" dirty="0"/>
              <a:t> </a:t>
            </a:r>
            <a:r>
              <a:rPr spc="-5" dirty="0"/>
              <a:t>Hardness..?</a:t>
            </a:r>
          </a:p>
        </p:txBody>
      </p:sp>
      <p:sp>
        <p:nvSpPr>
          <p:cNvPr id="4" name="object 4"/>
          <p:cNvSpPr/>
          <p:nvPr/>
        </p:nvSpPr>
        <p:spPr>
          <a:xfrm>
            <a:off x="457962" y="1600961"/>
            <a:ext cx="8229600" cy="4953000"/>
          </a:xfrm>
          <a:custGeom>
            <a:avLst/>
            <a:gdLst/>
            <a:ahLst/>
            <a:cxnLst/>
            <a:rect l="l" t="t" r="r" b="b"/>
            <a:pathLst>
              <a:path w="8229600" h="4953000">
                <a:moveTo>
                  <a:pt x="0" y="4953000"/>
                </a:moveTo>
                <a:lnTo>
                  <a:pt x="8229600" y="4953000"/>
                </a:lnTo>
                <a:lnTo>
                  <a:pt x="8229600" y="0"/>
                </a:lnTo>
                <a:lnTo>
                  <a:pt x="0" y="0"/>
                </a:lnTo>
                <a:lnTo>
                  <a:pt x="0" y="495300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540" y="1607261"/>
            <a:ext cx="812419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86042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It is </a:t>
            </a:r>
            <a:r>
              <a:rPr sz="3200" spc="-5" dirty="0">
                <a:latin typeface="Calibri"/>
                <a:cs typeface="Calibri"/>
              </a:rPr>
              <a:t>essential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know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hardness </a:t>
            </a:r>
            <a:r>
              <a:rPr sz="3200" dirty="0">
                <a:latin typeface="Calibri"/>
                <a:cs typeface="Calibri"/>
              </a:rPr>
              <a:t>of the  </a:t>
            </a:r>
            <a:r>
              <a:rPr sz="3200" spc="-20" dirty="0">
                <a:latin typeface="Calibri"/>
                <a:cs typeface="Calibri"/>
              </a:rPr>
              <a:t>water </a:t>
            </a: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defines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purpose of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  <a:p>
            <a:pPr marL="381000" marR="304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/>
                <a:cs typeface="Calibri"/>
              </a:rPr>
              <a:t>Hard </a:t>
            </a:r>
            <a:r>
              <a:rPr sz="3200" spc="-20" dirty="0">
                <a:latin typeface="Calibri"/>
                <a:cs typeface="Calibri"/>
              </a:rPr>
              <a:t>water </a:t>
            </a:r>
            <a:r>
              <a:rPr sz="3200" dirty="0">
                <a:latin typeface="Calibri"/>
                <a:cs typeface="Calibri"/>
              </a:rPr>
              <a:t>is not a </a:t>
            </a:r>
            <a:r>
              <a:rPr sz="3200" spc="-5" dirty="0">
                <a:latin typeface="Calibri"/>
                <a:cs typeface="Calibri"/>
              </a:rPr>
              <a:t>health </a:t>
            </a:r>
            <a:r>
              <a:rPr sz="3200" spc="-20" dirty="0">
                <a:latin typeface="Calibri"/>
                <a:cs typeface="Calibri"/>
              </a:rPr>
              <a:t>hazard </a:t>
            </a:r>
            <a:r>
              <a:rPr sz="3200" spc="-5" dirty="0">
                <a:latin typeface="Calibri"/>
                <a:cs typeface="Calibri"/>
              </a:rPr>
              <a:t>but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cannot 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industrial applications such </a:t>
            </a:r>
            <a:r>
              <a:rPr sz="3200" dirty="0">
                <a:latin typeface="Calibri"/>
                <a:cs typeface="Calibri"/>
              </a:rPr>
              <a:t>as in  </a:t>
            </a:r>
            <a:r>
              <a:rPr sz="3200" spc="-10" dirty="0">
                <a:latin typeface="Calibri"/>
                <a:cs typeface="Calibri"/>
              </a:rPr>
              <a:t>boilers,pipes,etc.,</a:t>
            </a:r>
            <a:endParaRPr sz="3200">
              <a:latin typeface="Calibri"/>
              <a:cs typeface="Calibri"/>
            </a:endParaRPr>
          </a:p>
          <a:p>
            <a:pPr marL="381000" marR="28575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tendency of </a:t>
            </a:r>
            <a:r>
              <a:rPr sz="3200" spc="-15" dirty="0">
                <a:latin typeface="Calibri"/>
                <a:cs typeface="Calibri"/>
              </a:rPr>
              <a:t>forming </a:t>
            </a:r>
            <a:r>
              <a:rPr sz="3200" spc="-10" dirty="0">
                <a:latin typeface="Calibri"/>
                <a:cs typeface="Calibri"/>
              </a:rPr>
              <a:t>CaCO</a:t>
            </a:r>
            <a:r>
              <a:rPr sz="3150" spc="-15" baseline="-21164" dirty="0">
                <a:latin typeface="Calibri"/>
                <a:cs typeface="Calibri"/>
              </a:rPr>
              <a:t>3 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precipitate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10" dirty="0">
                <a:latin typeface="Calibri"/>
                <a:cs typeface="Calibri"/>
              </a:rPr>
              <a:t>later </a:t>
            </a:r>
            <a:r>
              <a:rPr sz="3200" spc="-5" dirty="0">
                <a:latin typeface="Calibri"/>
                <a:cs typeface="Calibri"/>
              </a:rPr>
              <a:t>results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sludge/scale  formation.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21" y="262487"/>
            <a:ext cx="8832356" cy="120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428" y="461899"/>
            <a:ext cx="6163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Determination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Hardness</a:t>
            </a:r>
          </a:p>
        </p:txBody>
      </p:sp>
      <p:sp>
        <p:nvSpPr>
          <p:cNvPr id="4" name="object 4"/>
          <p:cNvSpPr/>
          <p:nvPr/>
        </p:nvSpPr>
        <p:spPr>
          <a:xfrm>
            <a:off x="229361" y="1600961"/>
            <a:ext cx="8763000" cy="5105400"/>
          </a:xfrm>
          <a:custGeom>
            <a:avLst/>
            <a:gdLst/>
            <a:ahLst/>
            <a:cxnLst/>
            <a:rect l="l" t="t" r="r" b="b"/>
            <a:pathLst>
              <a:path w="8763000" h="5105400">
                <a:moveTo>
                  <a:pt x="0" y="5105400"/>
                </a:moveTo>
                <a:lnTo>
                  <a:pt x="8763000" y="5105400"/>
                </a:lnTo>
                <a:lnTo>
                  <a:pt x="8763000" y="0"/>
                </a:lnTo>
                <a:lnTo>
                  <a:pt x="0" y="0"/>
                </a:lnTo>
                <a:lnTo>
                  <a:pt x="0" y="510540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540" y="1613661"/>
            <a:ext cx="8519795" cy="4090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6738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hardness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water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estimated by </a:t>
            </a:r>
            <a:r>
              <a:rPr sz="2400" dirty="0">
                <a:latin typeface="Calibri"/>
                <a:cs typeface="Calibri"/>
              </a:rPr>
              <a:t>methods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 </a:t>
            </a:r>
            <a:r>
              <a:rPr sz="2400" spc="-10" dirty="0">
                <a:latin typeface="Calibri"/>
                <a:cs typeface="Calibri"/>
              </a:rPr>
              <a:t>gravimetric </a:t>
            </a:r>
            <a:r>
              <a:rPr sz="2400" spc="-5" dirty="0">
                <a:latin typeface="Calibri"/>
                <a:cs typeface="Calibri"/>
              </a:rPr>
              <a:t>analysis, </a:t>
            </a:r>
            <a:r>
              <a:rPr sz="2400" spc="-60" dirty="0">
                <a:latin typeface="Calibri"/>
                <a:cs typeface="Calibri"/>
              </a:rPr>
              <a:t>EDTA </a:t>
            </a:r>
            <a:r>
              <a:rPr sz="2400" spc="-10" dirty="0">
                <a:latin typeface="Calibri"/>
                <a:cs typeface="Calibri"/>
              </a:rPr>
              <a:t>titration, </a:t>
            </a:r>
            <a:r>
              <a:rPr sz="2400" spc="-15" dirty="0">
                <a:latin typeface="Calibri"/>
                <a:cs typeface="Calibri"/>
              </a:rPr>
              <a:t>atomic </a:t>
            </a:r>
            <a:r>
              <a:rPr sz="2400" spc="-5" dirty="0">
                <a:latin typeface="Calibri"/>
                <a:cs typeface="Calibri"/>
              </a:rPr>
              <a:t>absorption,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etc.,</a:t>
            </a:r>
            <a:endParaRPr sz="2400">
              <a:latin typeface="Calibri"/>
              <a:cs typeface="Calibri"/>
            </a:endParaRPr>
          </a:p>
          <a:p>
            <a:pPr marL="406400" marR="558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above </a:t>
            </a:r>
            <a:r>
              <a:rPr sz="2400" spc="-5" dirty="0">
                <a:latin typeface="Calibri"/>
                <a:cs typeface="Calibri"/>
              </a:rPr>
              <a:t>methods, </a:t>
            </a:r>
            <a:r>
              <a:rPr sz="2400" spc="-60" dirty="0">
                <a:latin typeface="Calibri"/>
                <a:cs typeface="Calibri"/>
              </a:rPr>
              <a:t>EDTA </a:t>
            </a:r>
            <a:r>
              <a:rPr sz="2400" spc="-10" dirty="0">
                <a:latin typeface="Calibri"/>
                <a:cs typeface="Calibri"/>
              </a:rPr>
              <a:t>titration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most inexpensive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spc="-25" dirty="0">
                <a:latin typeface="Calibri"/>
                <a:cs typeface="Calibri"/>
              </a:rPr>
              <a:t>way </a:t>
            </a:r>
            <a:r>
              <a:rPr sz="2400" spc="-5" dirty="0">
                <a:latin typeface="Calibri"/>
                <a:cs typeface="Calibri"/>
              </a:rPr>
              <a:t>of determining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hardness.</a:t>
            </a:r>
            <a:endParaRPr sz="2400">
              <a:latin typeface="Calibri"/>
              <a:cs typeface="Calibri"/>
            </a:endParaRPr>
          </a:p>
          <a:p>
            <a:pPr marL="4064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hardness:Temporary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Permanent.</a:t>
            </a:r>
            <a:endParaRPr sz="2400">
              <a:latin typeface="Calibri"/>
              <a:cs typeface="Calibri"/>
            </a:endParaRPr>
          </a:p>
          <a:p>
            <a:pPr marL="406400" marR="368300" indent="-1905" algn="just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latin typeface="Calibri"/>
                <a:cs typeface="Calibri"/>
              </a:rPr>
              <a:t>Temporary </a:t>
            </a:r>
            <a:r>
              <a:rPr sz="2400" spc="-10" dirty="0">
                <a:latin typeface="Calibri"/>
                <a:cs typeface="Calibri"/>
              </a:rPr>
              <a:t>Hardness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bicarbonate </a:t>
            </a:r>
            <a:r>
              <a:rPr sz="2400" dirty="0">
                <a:latin typeface="Calibri"/>
                <a:cs typeface="Calibri"/>
              </a:rPr>
              <a:t>ions(Ca,Mg  </a:t>
            </a:r>
            <a:r>
              <a:rPr sz="2400" spc="-10" dirty="0">
                <a:latin typeface="Calibri"/>
                <a:cs typeface="Calibri"/>
              </a:rPr>
              <a:t>bicarbonates) </a:t>
            </a:r>
            <a:r>
              <a:rPr sz="2400" spc="-5" dirty="0">
                <a:latin typeface="Calibri"/>
                <a:cs typeface="Calibri"/>
              </a:rPr>
              <a:t>being </a:t>
            </a:r>
            <a:r>
              <a:rPr sz="2400" spc="-10" dirty="0">
                <a:latin typeface="Calibri"/>
                <a:cs typeface="Calibri"/>
              </a:rPr>
              <a:t>present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5" dirty="0">
                <a:latin typeface="Calibri"/>
                <a:cs typeface="Calibri"/>
              </a:rPr>
              <a:t>water.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removed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spc="-5" dirty="0">
                <a:latin typeface="Calibri"/>
                <a:cs typeface="Calibri"/>
              </a:rPr>
              <a:t>heating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water.</a:t>
            </a:r>
            <a:endParaRPr sz="2400">
              <a:latin typeface="Calibri"/>
              <a:cs typeface="Calibri"/>
            </a:endParaRPr>
          </a:p>
          <a:p>
            <a:pPr marL="473075" indent="-68263">
              <a:lnSpc>
                <a:spcPct val="100000"/>
              </a:lnSpc>
              <a:spcBef>
                <a:spcPts val="580"/>
              </a:spcBef>
              <a:tabLst>
                <a:tab pos="3150870" algn="l"/>
              </a:tabLst>
            </a:pPr>
            <a:r>
              <a:rPr sz="2400" spc="-5" dirty="0">
                <a:latin typeface="Calibri"/>
                <a:cs typeface="Calibri"/>
              </a:rPr>
              <a:t>Eg:Ca (HCO</a:t>
            </a:r>
            <a:r>
              <a:rPr sz="2400" spc="-7" baseline="-20833" dirty="0">
                <a:latin typeface="Calibri"/>
                <a:cs typeface="Calibri"/>
              </a:rPr>
              <a:t>3</a:t>
            </a:r>
            <a:r>
              <a:rPr sz="2400" spc="21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spc="262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------&gt;	</a:t>
            </a:r>
            <a:r>
              <a:rPr sz="2400" spc="-10" dirty="0">
                <a:latin typeface="Calibri"/>
                <a:cs typeface="Calibri"/>
              </a:rPr>
              <a:t>CaCO</a:t>
            </a:r>
            <a:r>
              <a:rPr sz="2400" spc="-15" baseline="-20833" dirty="0">
                <a:latin typeface="Calibri"/>
                <a:cs typeface="Calibri"/>
              </a:rPr>
              <a:t>3 </a:t>
            </a:r>
            <a:r>
              <a:rPr sz="2400" spc="-10" dirty="0">
                <a:latin typeface="Calibri"/>
                <a:cs typeface="Calibri"/>
              </a:rPr>
              <a:t>+CO</a:t>
            </a:r>
            <a:r>
              <a:rPr sz="2400" spc="-15" baseline="-20833" dirty="0">
                <a:latin typeface="Calibri"/>
                <a:cs typeface="Calibri"/>
              </a:rPr>
              <a:t>2</a:t>
            </a:r>
            <a:r>
              <a:rPr sz="2400" spc="-7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+H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473075" indent="-68263">
              <a:lnSpc>
                <a:spcPct val="100000"/>
              </a:lnSpc>
              <a:spcBef>
                <a:spcPts val="575"/>
              </a:spcBef>
            </a:pPr>
            <a:r>
              <a:rPr sz="2400" spc="-10" smtClean="0">
                <a:latin typeface="Calibri"/>
                <a:cs typeface="Calibri"/>
              </a:rPr>
              <a:t>Permanent </a:t>
            </a:r>
            <a:r>
              <a:rPr sz="2400" spc="-10" dirty="0">
                <a:latin typeface="Calibri"/>
                <a:cs typeface="Calibri"/>
              </a:rPr>
              <a:t>hardness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chlorides and </a:t>
            </a:r>
            <a:r>
              <a:rPr sz="2400" spc="-10" dirty="0">
                <a:latin typeface="Calibri"/>
                <a:cs typeface="Calibri"/>
              </a:rPr>
              <a:t>sulphates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</a:t>
            </a:r>
            <a:r>
              <a:rPr sz="2400" baseline="24305" dirty="0">
                <a:latin typeface="Calibri"/>
                <a:cs typeface="Calibri"/>
              </a:rPr>
              <a:t>2+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5289" y="5648655"/>
            <a:ext cx="6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540" y="5637987"/>
            <a:ext cx="7581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448560" algn="l"/>
              </a:tabLst>
            </a:pPr>
            <a:r>
              <a:rPr sz="2400" spc="-5" dirty="0">
                <a:latin typeface="Calibri"/>
                <a:cs typeface="Calibri"/>
              </a:rPr>
              <a:t>Mg</a:t>
            </a:r>
            <a:r>
              <a:rPr sz="2400" spc="-7" baseline="24305" dirty="0">
                <a:latin typeface="Calibri"/>
                <a:cs typeface="Calibri"/>
              </a:rPr>
              <a:t>+2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Fe</a:t>
            </a:r>
            <a:r>
              <a:rPr sz="2400" spc="-15" baseline="24305" dirty="0">
                <a:latin typeface="Calibri"/>
                <a:cs typeface="Calibri"/>
              </a:rPr>
              <a:t>3+</a:t>
            </a:r>
            <a:r>
              <a:rPr sz="2400" spc="30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7" baseline="-20833" dirty="0">
                <a:latin typeface="Calibri"/>
                <a:cs typeface="Calibri"/>
              </a:rPr>
              <a:t>4	</a:t>
            </a:r>
            <a:r>
              <a:rPr sz="2400" dirty="0">
                <a:latin typeface="Calibri"/>
                <a:cs typeface="Calibri"/>
              </a:rPr>
              <a:t>ions and it </a:t>
            </a:r>
            <a:r>
              <a:rPr sz="2400" spc="-5" dirty="0">
                <a:latin typeface="Calibri"/>
                <a:cs typeface="Calibri"/>
              </a:rPr>
              <a:t>cannot be </a:t>
            </a:r>
            <a:r>
              <a:rPr sz="2400" spc="-15" dirty="0">
                <a:latin typeface="Calibri"/>
                <a:cs typeface="Calibri"/>
              </a:rPr>
              <a:t>removed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boiling.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22" y="262487"/>
            <a:ext cx="8908556" cy="120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EDTA</a:t>
            </a:r>
            <a:r>
              <a:rPr spc="-75" dirty="0"/>
              <a:t> </a:t>
            </a:r>
            <a:r>
              <a:rPr spc="-15" dirty="0"/>
              <a:t>Titration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3162" y="1600961"/>
            <a:ext cx="8839200" cy="5105400"/>
          </a:xfrm>
          <a:custGeom>
            <a:avLst/>
            <a:gdLst/>
            <a:ahLst/>
            <a:cxnLst/>
            <a:rect l="l" t="t" r="r" b="b"/>
            <a:pathLst>
              <a:path w="8839200" h="5105400">
                <a:moveTo>
                  <a:pt x="0" y="5105400"/>
                </a:moveTo>
                <a:lnTo>
                  <a:pt x="8839200" y="5105400"/>
                </a:lnTo>
                <a:lnTo>
                  <a:pt x="8839200" y="0"/>
                </a:lnTo>
                <a:lnTo>
                  <a:pt x="0" y="0"/>
                </a:lnTo>
                <a:lnTo>
                  <a:pt x="0" y="510540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39" y="1613661"/>
            <a:ext cx="8486140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2959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-10" dirty="0">
                <a:latin typeface="Calibri"/>
                <a:cs typeface="Calibri"/>
              </a:rPr>
              <a:t>Permanent hardness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usually determined </a:t>
            </a:r>
            <a:r>
              <a:rPr sz="2400" spc="-10" dirty="0">
                <a:latin typeface="Calibri"/>
                <a:cs typeface="Calibri"/>
              </a:rPr>
              <a:t>by titrating </a:t>
            </a:r>
            <a:r>
              <a:rPr sz="2400" dirty="0">
                <a:latin typeface="Calibri"/>
                <a:cs typeface="Calibri"/>
              </a:rPr>
              <a:t>it with a  </a:t>
            </a:r>
            <a:r>
              <a:rPr sz="2400" spc="-15" dirty="0">
                <a:latin typeface="Calibri"/>
                <a:cs typeface="Calibri"/>
              </a:rPr>
              <a:t>standard </a:t>
            </a:r>
            <a:r>
              <a:rPr sz="2400" spc="-5" dirty="0">
                <a:latin typeface="Calibri"/>
                <a:cs typeface="Calibri"/>
              </a:rPr>
              <a:t>solution of </a:t>
            </a:r>
            <a:r>
              <a:rPr sz="2400" spc="-10" dirty="0">
                <a:latin typeface="Calibri"/>
                <a:cs typeface="Calibri"/>
              </a:rPr>
              <a:t>ethylenediamminetetraacetic </a:t>
            </a:r>
            <a:r>
              <a:rPr sz="2400" spc="-5" dirty="0">
                <a:latin typeface="Calibri"/>
                <a:cs typeface="Calibri"/>
              </a:rPr>
              <a:t>acid,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EDTA.</a:t>
            </a:r>
            <a:endParaRPr sz="2400">
              <a:latin typeface="Calibri"/>
              <a:cs typeface="Calibri"/>
            </a:endParaRPr>
          </a:p>
          <a:p>
            <a:pPr marL="419100" marR="812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60" dirty="0">
                <a:latin typeface="Calibri"/>
                <a:cs typeface="Calibri"/>
              </a:rPr>
              <a:t>EDTA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complexing, </a:t>
            </a:r>
            <a:r>
              <a:rPr sz="2400" spc="-5" dirty="0">
                <a:latin typeface="Calibri"/>
                <a:cs typeface="Calibri"/>
              </a:rPr>
              <a:t>or chelating </a:t>
            </a:r>
            <a:r>
              <a:rPr sz="2400" spc="-10" dirty="0">
                <a:latin typeface="Calibri"/>
                <a:cs typeface="Calibri"/>
              </a:rPr>
              <a:t>agent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capture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metal </a:t>
            </a:r>
            <a:r>
              <a:rPr sz="2400" spc="-5" dirty="0">
                <a:latin typeface="Calibri"/>
                <a:cs typeface="Calibri"/>
              </a:rPr>
              <a:t>ions.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causes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water to </a:t>
            </a:r>
            <a:r>
              <a:rPr sz="2400" spc="-10" dirty="0">
                <a:latin typeface="Calibri"/>
                <a:cs typeface="Calibri"/>
              </a:rPr>
              <a:t>become </a:t>
            </a:r>
            <a:r>
              <a:rPr sz="2400" spc="-5" dirty="0">
                <a:latin typeface="Calibri"/>
                <a:cs typeface="Calibri"/>
              </a:rPr>
              <a:t>softened, but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metal </a:t>
            </a:r>
            <a:r>
              <a:rPr sz="2400" dirty="0">
                <a:latin typeface="Calibri"/>
                <a:cs typeface="Calibri"/>
              </a:rPr>
              <a:t>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removed 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water.</a:t>
            </a:r>
            <a:endParaRPr sz="2400">
              <a:latin typeface="Calibri"/>
              <a:cs typeface="Calibri"/>
            </a:endParaRPr>
          </a:p>
          <a:p>
            <a:pPr marL="485775" marR="2301240" indent="-410209">
              <a:lnSpc>
                <a:spcPct val="120000"/>
              </a:lnSpc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Calibri"/>
                <a:cs typeface="Calibri"/>
              </a:rPr>
              <a:t>This method </a:t>
            </a:r>
            <a:r>
              <a:rPr sz="2400" dirty="0">
                <a:latin typeface="Calibri"/>
                <a:cs typeface="Calibri"/>
              </a:rPr>
              <a:t>includes a </a:t>
            </a:r>
            <a:r>
              <a:rPr sz="2400" spc="-5" dirty="0">
                <a:latin typeface="Calibri"/>
                <a:cs typeface="Calibri"/>
              </a:rPr>
              <a:t>series </a:t>
            </a:r>
            <a:r>
              <a:rPr sz="2400" spc="-10" dirty="0">
                <a:latin typeface="Calibri"/>
                <a:cs typeface="Calibri"/>
              </a:rPr>
              <a:t>of titrations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total,permanent,temporary,Ca,  </a:t>
            </a:r>
            <a:r>
              <a:rPr sz="2400" dirty="0">
                <a:latin typeface="Calibri"/>
                <a:cs typeface="Calibri"/>
              </a:rPr>
              <a:t>Mg </a:t>
            </a:r>
            <a:r>
              <a:rPr sz="2400" spc="-10" dirty="0">
                <a:latin typeface="Calibri"/>
                <a:cs typeface="Calibri"/>
              </a:rPr>
              <a:t>hardness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15" dirty="0">
                <a:latin typeface="Calibri"/>
                <a:cs typeface="Calibri"/>
              </a:rPr>
              <a:t>water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sample.</a:t>
            </a:r>
            <a:endParaRPr sz="2400">
              <a:latin typeface="Calibri"/>
              <a:cs typeface="Calibri"/>
            </a:endParaRPr>
          </a:p>
          <a:p>
            <a:pPr marL="485775" marR="2145665" indent="-410209">
              <a:lnSpc>
                <a:spcPct val="120000"/>
              </a:lnSpc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60" dirty="0">
                <a:latin typeface="Calibri"/>
                <a:cs typeface="Calibri"/>
              </a:rPr>
              <a:t>EDTA </a:t>
            </a:r>
            <a:r>
              <a:rPr sz="2400" spc="-5" dirty="0">
                <a:latin typeface="Calibri"/>
                <a:cs typeface="Calibri"/>
              </a:rPr>
              <a:t>soln.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standardized </a:t>
            </a:r>
            <a:r>
              <a:rPr sz="2400" spc="-10" dirty="0">
                <a:latin typeface="Calibri"/>
                <a:cs typeface="Calibri"/>
              </a:rPr>
              <a:t>by titrating 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against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standard </a:t>
            </a:r>
            <a:r>
              <a:rPr sz="2400" spc="-5" dirty="0">
                <a:latin typeface="Calibri"/>
                <a:cs typeface="Calibri"/>
              </a:rPr>
              <a:t>CACl</a:t>
            </a:r>
            <a:r>
              <a:rPr sz="2400" spc="-7" baseline="-20833" dirty="0">
                <a:latin typeface="Calibri"/>
                <a:cs typeface="Calibri"/>
              </a:rPr>
              <a:t>2 </a:t>
            </a:r>
            <a:r>
              <a:rPr sz="2400" spc="-5" dirty="0">
                <a:latin typeface="Calibri"/>
                <a:cs typeface="Calibri"/>
              </a:rPr>
              <a:t>solution </a:t>
            </a:r>
            <a:r>
              <a:rPr sz="2400" dirty="0">
                <a:latin typeface="Calibri"/>
                <a:cs typeface="Calibri"/>
              </a:rPr>
              <a:t>and its  </a:t>
            </a:r>
            <a:r>
              <a:rPr sz="2400" spc="-5" dirty="0">
                <a:latin typeface="Calibri"/>
                <a:cs typeface="Calibri"/>
              </a:rPr>
              <a:t>normality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found </a:t>
            </a:r>
            <a:r>
              <a:rPr sz="2400" spc="-5" dirty="0">
                <a:latin typeface="Calibri"/>
                <a:cs typeface="Calibri"/>
              </a:rPr>
              <a:t>out. End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appearance  of </a:t>
            </a:r>
            <a:r>
              <a:rPr sz="2400" spc="-10" dirty="0">
                <a:latin typeface="Calibri"/>
                <a:cs typeface="Calibri"/>
              </a:rPr>
              <a:t>steel </a:t>
            </a:r>
            <a:r>
              <a:rPr sz="2400" spc="-5" dirty="0">
                <a:latin typeface="Calibri"/>
                <a:cs typeface="Calibri"/>
              </a:rPr>
              <a:t>blue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color.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200" y="3200400"/>
            <a:ext cx="2391155" cy="3438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0" y="228600"/>
            <a:ext cx="3241548" cy="1938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3600" y="2286000"/>
            <a:ext cx="2709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Colors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soln </a:t>
            </a:r>
            <a:r>
              <a:rPr sz="1800" spc="-15" dirty="0">
                <a:latin typeface="Calibri"/>
                <a:cs typeface="Calibri"/>
              </a:rPr>
              <a:t>before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153162"/>
            <a:ext cx="5486400" cy="6553200"/>
          </a:xfrm>
          <a:custGeom>
            <a:avLst/>
            <a:gdLst/>
            <a:ahLst/>
            <a:cxnLst/>
            <a:rect l="l" t="t" r="r" b="b"/>
            <a:pathLst>
              <a:path w="5486400" h="6553200">
                <a:moveTo>
                  <a:pt x="0" y="6553200"/>
                </a:moveTo>
                <a:lnTo>
                  <a:pt x="5486400" y="6553200"/>
                </a:lnTo>
                <a:lnTo>
                  <a:pt x="54864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807300"/>
            <a:ext cx="5308600" cy="42981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149860" indent="-342900">
              <a:lnSpc>
                <a:spcPct val="9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smtClean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total </a:t>
            </a:r>
            <a:r>
              <a:rPr sz="2200" spc="-10" dirty="0">
                <a:latin typeface="Calibri"/>
                <a:cs typeface="Calibri"/>
              </a:rPr>
              <a:t>hardness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found </a:t>
            </a:r>
            <a:r>
              <a:rPr sz="2200" spc="-5" dirty="0">
                <a:latin typeface="Calibri"/>
                <a:cs typeface="Calibri"/>
              </a:rPr>
              <a:t>out </a:t>
            </a:r>
            <a:r>
              <a:rPr sz="2200" spc="-10" dirty="0">
                <a:latin typeface="Calibri"/>
                <a:cs typeface="Calibri"/>
              </a:rPr>
              <a:t>by  </a:t>
            </a:r>
            <a:r>
              <a:rPr sz="2200" spc="-15" dirty="0">
                <a:latin typeface="Calibri"/>
                <a:cs typeface="Calibri"/>
              </a:rPr>
              <a:t>titrating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water </a:t>
            </a:r>
            <a:r>
              <a:rPr sz="2200" spc="-5" dirty="0">
                <a:latin typeface="Calibri"/>
                <a:cs typeface="Calibri"/>
              </a:rPr>
              <a:t>sample(added </a:t>
            </a:r>
            <a:r>
              <a:rPr sz="2200" spc="-20" dirty="0">
                <a:latin typeface="Calibri"/>
                <a:cs typeface="Calibri"/>
              </a:rPr>
              <a:t>buffer  </a:t>
            </a:r>
            <a:r>
              <a:rPr sz="2200" spc="-5" dirty="0">
                <a:latin typeface="Calibri"/>
                <a:cs typeface="Calibri"/>
              </a:rPr>
              <a:t>soln and </a:t>
            </a:r>
            <a:r>
              <a:rPr sz="2200" spc="-25" dirty="0">
                <a:latin typeface="Calibri"/>
                <a:cs typeface="Calibri"/>
              </a:rPr>
              <a:t>EBT </a:t>
            </a:r>
            <a:r>
              <a:rPr sz="2200" spc="-10" dirty="0">
                <a:latin typeface="Calibri"/>
                <a:cs typeface="Calibri"/>
              </a:rPr>
              <a:t>indicator) against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5" dirty="0">
                <a:latin typeface="Calibri"/>
                <a:cs typeface="Calibri"/>
              </a:rPr>
              <a:t>standardized </a:t>
            </a:r>
            <a:r>
              <a:rPr sz="2200" spc="-55" dirty="0">
                <a:latin typeface="Calibri"/>
                <a:cs typeface="Calibri"/>
              </a:rPr>
              <a:t>EDTA </a:t>
            </a:r>
            <a:r>
              <a:rPr sz="2200" spc="-5" dirty="0">
                <a:latin typeface="Calibri"/>
                <a:cs typeface="Calibri"/>
              </a:rPr>
              <a:t>solution with end </a:t>
            </a:r>
            <a:r>
              <a:rPr sz="2200" spc="-10" dirty="0">
                <a:latin typeface="Calibri"/>
                <a:cs typeface="Calibri"/>
              </a:rPr>
              <a:t>point 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spc="-15" dirty="0">
                <a:latin typeface="Calibri"/>
                <a:cs typeface="Calibri"/>
              </a:rPr>
              <a:t>steel </a:t>
            </a:r>
            <a:r>
              <a:rPr sz="2200" spc="-10" dirty="0">
                <a:latin typeface="Calibri"/>
                <a:cs typeface="Calibri"/>
              </a:rPr>
              <a:t>blue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45">
                <a:latin typeface="Calibri"/>
                <a:cs typeface="Calibri"/>
              </a:rPr>
              <a:t>color</a:t>
            </a:r>
            <a:r>
              <a:rPr sz="2200" spc="-45" smtClean="0">
                <a:latin typeface="Calibri"/>
                <a:cs typeface="Calibri"/>
              </a:rPr>
              <a:t>.</a:t>
            </a:r>
            <a:endParaRPr lang="en-US" sz="2200" spc="-45" dirty="0" smtClean="0">
              <a:latin typeface="Calibri"/>
              <a:cs typeface="Calibri"/>
            </a:endParaRPr>
          </a:p>
          <a:p>
            <a:pPr marL="355600" marR="149860" indent="-342900">
              <a:lnSpc>
                <a:spcPct val="9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200">
              <a:latin typeface="Calibri"/>
              <a:cs typeface="Calibri"/>
            </a:endParaRPr>
          </a:p>
          <a:p>
            <a:pPr marL="355600" marR="361315" indent="-342900" algn="just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smtClean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permanent hardness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found </a:t>
            </a:r>
            <a:r>
              <a:rPr sz="2200" spc="-5" dirty="0">
                <a:latin typeface="Calibri"/>
                <a:cs typeface="Calibri"/>
              </a:rPr>
              <a:t>out </a:t>
            </a:r>
            <a:r>
              <a:rPr sz="2200" spc="-10" dirty="0">
                <a:latin typeface="Calibri"/>
                <a:cs typeface="Calibri"/>
              </a:rPr>
              <a:t>by  </a:t>
            </a:r>
            <a:r>
              <a:rPr sz="2200" spc="-15" dirty="0">
                <a:latin typeface="Calibri"/>
                <a:cs typeface="Calibri"/>
              </a:rPr>
              <a:t>titrating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boiled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filtered hard </a:t>
            </a:r>
            <a:r>
              <a:rPr sz="2200" spc="-20" dirty="0">
                <a:latin typeface="Calibri"/>
                <a:cs typeface="Calibri"/>
              </a:rPr>
              <a:t>water 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spc="-10" dirty="0">
                <a:latin typeface="Calibri"/>
                <a:cs typeface="Calibri"/>
              </a:rPr>
              <a:t>against </a:t>
            </a:r>
            <a:r>
              <a:rPr sz="2200" spc="-55" dirty="0">
                <a:latin typeface="Calibri"/>
                <a:cs typeface="Calibri"/>
              </a:rPr>
              <a:t>EDTA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>
                <a:latin typeface="Calibri"/>
                <a:cs typeface="Calibri"/>
              </a:rPr>
              <a:t>solution</a:t>
            </a:r>
            <a:r>
              <a:rPr sz="2200" spc="-5" smtClean="0">
                <a:latin typeface="Calibri"/>
                <a:cs typeface="Calibri"/>
              </a:rPr>
              <a:t>.</a:t>
            </a:r>
            <a:endParaRPr lang="en-US" sz="2200" spc="-5" dirty="0" smtClean="0">
              <a:latin typeface="Calibri"/>
              <a:cs typeface="Calibri"/>
            </a:endParaRPr>
          </a:p>
          <a:p>
            <a:pPr marL="355600" marR="361315" indent="-342900" algn="just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</a:tabLst>
            </a:pP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38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0" dirty="0">
                <a:latin typeface="Calibri"/>
                <a:cs typeface="Calibri"/>
              </a:rPr>
              <a:t>Temporary </a:t>
            </a:r>
            <a:r>
              <a:rPr sz="2200" spc="-10" dirty="0">
                <a:latin typeface="Calibri"/>
                <a:cs typeface="Calibri"/>
              </a:rPr>
              <a:t>hardness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found </a:t>
            </a:r>
            <a:r>
              <a:rPr sz="2200" spc="-10" dirty="0">
                <a:latin typeface="Calibri"/>
                <a:cs typeface="Calibri"/>
              </a:rPr>
              <a:t>by subtracting 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permanent hardness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total  </a:t>
            </a:r>
            <a:r>
              <a:rPr sz="2200" spc="-10">
                <a:latin typeface="Calibri"/>
                <a:cs typeface="Calibri"/>
              </a:rPr>
              <a:t>hardness</a:t>
            </a:r>
            <a:r>
              <a:rPr sz="2200" spc="-10" smtClean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22" y="262487"/>
            <a:ext cx="8908556" cy="120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4189" y="461899"/>
            <a:ext cx="3055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Mechani</a:t>
            </a:r>
            <a:r>
              <a:rPr spc="5" dirty="0"/>
              <a:t>s</a:t>
            </a:r>
            <a:r>
              <a:rPr dirty="0"/>
              <a:t>m…</a:t>
            </a:r>
          </a:p>
        </p:txBody>
      </p:sp>
      <p:sp>
        <p:nvSpPr>
          <p:cNvPr id="4" name="object 4"/>
          <p:cNvSpPr/>
          <p:nvPr/>
        </p:nvSpPr>
        <p:spPr>
          <a:xfrm>
            <a:off x="153162" y="1600961"/>
            <a:ext cx="8839200" cy="5105400"/>
          </a:xfrm>
          <a:custGeom>
            <a:avLst/>
            <a:gdLst/>
            <a:ahLst/>
            <a:cxnLst/>
            <a:rect l="l" t="t" r="r" b="b"/>
            <a:pathLst>
              <a:path w="8839200" h="5105400">
                <a:moveTo>
                  <a:pt x="0" y="5105400"/>
                </a:moveTo>
                <a:lnTo>
                  <a:pt x="8839200" y="5105400"/>
                </a:lnTo>
                <a:lnTo>
                  <a:pt x="8839200" y="0"/>
                </a:lnTo>
                <a:lnTo>
                  <a:pt x="0" y="0"/>
                </a:lnTo>
                <a:lnTo>
                  <a:pt x="0" y="510540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0" dirty="0"/>
              <a:t>EDTA </a:t>
            </a:r>
            <a:r>
              <a:rPr dirty="0"/>
              <a:t>is a </a:t>
            </a:r>
            <a:r>
              <a:rPr spc="-15" dirty="0"/>
              <a:t>versatile </a:t>
            </a:r>
            <a:r>
              <a:rPr spc="-5" dirty="0"/>
              <a:t>chelating agent. </a:t>
            </a:r>
            <a:r>
              <a:rPr dirty="0"/>
              <a:t>A </a:t>
            </a:r>
            <a:r>
              <a:rPr b="1" spc="-5" dirty="0">
                <a:latin typeface="Calibri"/>
                <a:cs typeface="Calibri"/>
              </a:rPr>
              <a:t>chelating </a:t>
            </a:r>
            <a:r>
              <a:rPr b="1" spc="-15" dirty="0">
                <a:latin typeface="Calibri"/>
                <a:cs typeface="Calibri"/>
              </a:rPr>
              <a:t>agent </a:t>
            </a:r>
            <a:r>
              <a:rPr dirty="0"/>
              <a:t>is a </a:t>
            </a:r>
            <a:r>
              <a:rPr spc="-10" dirty="0"/>
              <a:t>substance</a:t>
            </a:r>
            <a:r>
              <a:rPr spc="145" dirty="0"/>
              <a:t> </a:t>
            </a:r>
            <a:r>
              <a:rPr dirty="0"/>
              <a:t>whose</a:t>
            </a:r>
          </a:p>
          <a:p>
            <a:pPr marL="355600">
              <a:lnSpc>
                <a:spcPts val="2160"/>
              </a:lnSpc>
            </a:pPr>
            <a:r>
              <a:rPr dirty="0"/>
              <a:t>molecules </a:t>
            </a:r>
            <a:r>
              <a:rPr spc="-5" dirty="0"/>
              <a:t>can </a:t>
            </a:r>
            <a:r>
              <a:rPr spc="-10" dirty="0"/>
              <a:t>form </a:t>
            </a:r>
            <a:r>
              <a:rPr spc="-15" dirty="0"/>
              <a:t>several </a:t>
            </a:r>
            <a:r>
              <a:rPr dirty="0"/>
              <a:t>bonds </a:t>
            </a:r>
            <a:r>
              <a:rPr spc="-10" dirty="0"/>
              <a:t>to </a:t>
            </a:r>
            <a:r>
              <a:rPr dirty="0"/>
              <a:t>a </a:t>
            </a:r>
            <a:r>
              <a:rPr spc="-5" dirty="0"/>
              <a:t>single </a:t>
            </a:r>
            <a:r>
              <a:rPr spc="-10" dirty="0"/>
              <a:t>metal </a:t>
            </a:r>
            <a:r>
              <a:rPr dirty="0"/>
              <a:t>ion. </a:t>
            </a:r>
            <a:r>
              <a:rPr spc="-5" dirty="0"/>
              <a:t>Chelating</a:t>
            </a:r>
            <a:r>
              <a:rPr spc="-25" dirty="0"/>
              <a:t> </a:t>
            </a:r>
            <a:r>
              <a:rPr spc="-5" dirty="0"/>
              <a:t>agents</a:t>
            </a:r>
          </a:p>
          <a:p>
            <a:pPr marL="355600" marR="5080">
              <a:lnSpc>
                <a:spcPts val="2160"/>
              </a:lnSpc>
              <a:spcBef>
                <a:spcPts val="150"/>
              </a:spcBef>
            </a:pPr>
            <a:r>
              <a:rPr spc="-10" dirty="0"/>
              <a:t>are </a:t>
            </a:r>
            <a:r>
              <a:rPr b="1" spc="-10" dirty="0">
                <a:latin typeface="Calibri"/>
                <a:cs typeface="Calibri"/>
              </a:rPr>
              <a:t>multi-dentate </a:t>
            </a:r>
            <a:r>
              <a:rPr b="1" spc="-5" dirty="0">
                <a:latin typeface="Calibri"/>
                <a:cs typeface="Calibri"/>
              </a:rPr>
              <a:t>ligands</a:t>
            </a:r>
            <a:r>
              <a:rPr spc="-5" dirty="0"/>
              <a:t>. </a:t>
            </a:r>
            <a:r>
              <a:rPr dirty="0"/>
              <a:t>A </a:t>
            </a:r>
            <a:r>
              <a:rPr b="1" spc="-5" dirty="0">
                <a:latin typeface="Calibri"/>
                <a:cs typeface="Calibri"/>
              </a:rPr>
              <a:t>ligand </a:t>
            </a:r>
            <a:r>
              <a:rPr dirty="0"/>
              <a:t>is a </a:t>
            </a:r>
            <a:r>
              <a:rPr spc="-10" dirty="0"/>
              <a:t>substance </a:t>
            </a:r>
            <a:r>
              <a:rPr spc="-5" dirty="0"/>
              <a:t>that </a:t>
            </a:r>
            <a:r>
              <a:rPr dirty="0"/>
              <a:t>binds </a:t>
            </a:r>
            <a:r>
              <a:rPr spc="-5" dirty="0"/>
              <a:t>with </a:t>
            </a:r>
            <a:r>
              <a:rPr dirty="0"/>
              <a:t>a </a:t>
            </a:r>
            <a:r>
              <a:rPr spc="-10" dirty="0"/>
              <a:t>metal </a:t>
            </a:r>
            <a:r>
              <a:rPr dirty="0"/>
              <a:t>ion </a:t>
            </a:r>
            <a:r>
              <a:rPr spc="-15" dirty="0"/>
              <a:t>to  form </a:t>
            </a:r>
            <a:r>
              <a:rPr dirty="0"/>
              <a:t>a </a:t>
            </a:r>
            <a:r>
              <a:rPr spc="-10" dirty="0"/>
              <a:t>complex ion.</a:t>
            </a:r>
            <a:r>
              <a:rPr b="1" spc="-10" dirty="0">
                <a:latin typeface="Calibri"/>
                <a:cs typeface="Calibri"/>
              </a:rPr>
              <a:t>Multidentate </a:t>
            </a:r>
            <a:r>
              <a:rPr b="1" spc="-5" dirty="0">
                <a:latin typeface="Calibri"/>
                <a:cs typeface="Calibri"/>
              </a:rPr>
              <a:t>ligands </a:t>
            </a:r>
            <a:r>
              <a:rPr spc="-10" dirty="0"/>
              <a:t>are many </a:t>
            </a:r>
            <a:r>
              <a:rPr spc="-5" dirty="0"/>
              <a:t>clawed, holding </a:t>
            </a:r>
            <a:r>
              <a:rPr spc="-15" dirty="0"/>
              <a:t>onto </a:t>
            </a:r>
            <a:r>
              <a:rPr dirty="0"/>
              <a:t>the  </a:t>
            </a:r>
            <a:r>
              <a:rPr spc="-10" dirty="0"/>
              <a:t>metal </a:t>
            </a:r>
            <a:r>
              <a:rPr dirty="0"/>
              <a:t>ion </a:t>
            </a:r>
            <a:r>
              <a:rPr spc="-15" dirty="0"/>
              <a:t>to </a:t>
            </a:r>
            <a:r>
              <a:rPr spc="-10" dirty="0"/>
              <a:t>form </a:t>
            </a:r>
            <a:r>
              <a:rPr dirty="0"/>
              <a:t>a </a:t>
            </a:r>
            <a:r>
              <a:rPr spc="-10" dirty="0"/>
              <a:t>very stable complex. </a:t>
            </a:r>
            <a:r>
              <a:rPr spc="-50" dirty="0"/>
              <a:t>EDTA </a:t>
            </a:r>
            <a:r>
              <a:rPr spc="-5" dirty="0"/>
              <a:t>can </a:t>
            </a:r>
            <a:r>
              <a:rPr spc="-15" dirty="0"/>
              <a:t>form four </a:t>
            </a:r>
            <a:r>
              <a:rPr spc="-5" dirty="0"/>
              <a:t>or six </a:t>
            </a:r>
            <a:r>
              <a:rPr dirty="0"/>
              <a:t>bonds </a:t>
            </a:r>
            <a:r>
              <a:rPr spc="-5" dirty="0"/>
              <a:t>with </a:t>
            </a:r>
            <a:r>
              <a:rPr dirty="0"/>
              <a:t>a  </a:t>
            </a:r>
            <a:r>
              <a:rPr spc="-10" dirty="0"/>
              <a:t>metal </a:t>
            </a:r>
            <a:r>
              <a:rPr dirty="0"/>
              <a:t>ion, </a:t>
            </a:r>
            <a:r>
              <a:rPr spc="-10" dirty="0"/>
              <a:t>forming </a:t>
            </a:r>
            <a:r>
              <a:rPr dirty="0"/>
              <a:t>a </a:t>
            </a:r>
            <a:r>
              <a:rPr spc="-10" dirty="0"/>
              <a:t>stable</a:t>
            </a:r>
            <a:r>
              <a:rPr dirty="0"/>
              <a:t> </a:t>
            </a:r>
            <a:r>
              <a:rPr spc="-10" dirty="0"/>
              <a:t>complex.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3293186"/>
            <a:ext cx="114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3216986"/>
            <a:ext cx="504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-16666" dirty="0">
                <a:latin typeface="Calibri"/>
                <a:cs typeface="Calibri"/>
              </a:rPr>
              <a:t>Ca</a:t>
            </a:r>
            <a:r>
              <a:rPr sz="1300" dirty="0">
                <a:latin typeface="Calibri"/>
                <a:cs typeface="Calibri"/>
              </a:rPr>
              <a:t>2+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564" y="3263086"/>
            <a:ext cx="4237990" cy="697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+ </a:t>
            </a:r>
            <a:r>
              <a:rPr sz="2000" spc="-15" dirty="0">
                <a:latin typeface="Calibri"/>
                <a:cs typeface="Calibri"/>
              </a:rPr>
              <a:t>EBT </a:t>
            </a:r>
            <a:r>
              <a:rPr sz="2000" spc="-5" dirty="0">
                <a:latin typeface="Calibri"/>
                <a:cs typeface="Calibri"/>
              </a:rPr>
              <a:t>------&gt;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[Ca-EBT]</a:t>
            </a:r>
            <a:endParaRPr sz="2000">
              <a:latin typeface="Calibri"/>
              <a:cs typeface="Calibri"/>
            </a:endParaRPr>
          </a:p>
          <a:p>
            <a:pPr marL="1282065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latin typeface="Calibri"/>
                <a:cs typeface="Calibri"/>
              </a:rPr>
              <a:t>Unstable complex(Wine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5098" y="3934434"/>
            <a:ext cx="63817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40"/>
              </a:spcBef>
            </a:pPr>
            <a:r>
              <a:rPr sz="2000" spc="-15" dirty="0">
                <a:latin typeface="Calibri"/>
                <a:cs typeface="Calibri"/>
              </a:rPr>
              <a:t>EBT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lue)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040" y="3934434"/>
            <a:ext cx="3998595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296035" algn="l"/>
                <a:tab pos="3858260" algn="l"/>
              </a:tabLst>
            </a:pPr>
            <a:r>
              <a:rPr sz="2000" dirty="0">
                <a:latin typeface="Calibri"/>
                <a:cs typeface="Calibri"/>
              </a:rPr>
              <a:t>[C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-E</a:t>
            </a:r>
            <a:r>
              <a:rPr sz="2000" spc="-5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]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	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D</a:t>
            </a:r>
            <a:r>
              <a:rPr sz="2000" spc="-16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-------</a:t>
            </a:r>
            <a:r>
              <a:rPr sz="2000" dirty="0">
                <a:latin typeface="Calibri"/>
                <a:cs typeface="Calibri"/>
              </a:rPr>
              <a:t>&gt; [C</a:t>
            </a:r>
            <a:r>
              <a:rPr sz="2000" spc="-5" dirty="0">
                <a:latin typeface="Calibri"/>
                <a:cs typeface="Calibri"/>
              </a:rPr>
              <a:t>a-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D</a:t>
            </a:r>
            <a:r>
              <a:rPr sz="2000" spc="-16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A]	+</a:t>
            </a:r>
            <a:endParaRPr sz="2000">
              <a:latin typeface="Calibri"/>
              <a:cs typeface="Calibri"/>
            </a:endParaRPr>
          </a:p>
          <a:p>
            <a:pPr marL="2471420" marR="65405" indent="-114935">
              <a:lnSpc>
                <a:spcPct val="110000"/>
              </a:lnSpc>
            </a:pPr>
            <a:r>
              <a:rPr sz="2000" spc="-5" dirty="0">
                <a:latin typeface="Calibri"/>
                <a:cs typeface="Calibri"/>
              </a:rPr>
              <a:t>Stable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  </a:t>
            </a:r>
            <a:r>
              <a:rPr sz="2000" spc="-5" dirty="0">
                <a:latin typeface="Calibri"/>
                <a:cs typeface="Calibri"/>
              </a:rPr>
              <a:t>(Colorless)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40" y="5062626"/>
            <a:ext cx="8689340" cy="117475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650"/>
              </a:spcBef>
            </a:pPr>
            <a:r>
              <a:rPr sz="2000" spc="-5" dirty="0">
                <a:latin typeface="Calibri"/>
                <a:cs typeface="Calibri"/>
              </a:rPr>
              <a:t>Same reaction occurs </a:t>
            </a:r>
            <a:r>
              <a:rPr sz="2000" dirty="0">
                <a:latin typeface="Calibri"/>
                <a:cs typeface="Calibri"/>
              </a:rPr>
              <a:t>incase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10" dirty="0">
                <a:latin typeface="Calibri"/>
                <a:cs typeface="Calibri"/>
              </a:rPr>
              <a:t>Mg</a:t>
            </a:r>
            <a:r>
              <a:rPr sz="1950" spc="15" baseline="25641" dirty="0">
                <a:latin typeface="Calibri"/>
                <a:cs typeface="Calibri"/>
              </a:rPr>
              <a:t>2+</a:t>
            </a:r>
            <a:r>
              <a:rPr sz="1950" spc="-30" baseline="2564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also.</a:t>
            </a:r>
            <a:endParaRPr sz="2000">
              <a:latin typeface="Calibri"/>
              <a:cs typeface="Calibri"/>
            </a:endParaRPr>
          </a:p>
          <a:p>
            <a:pPr marL="381000" marR="43180" indent="-342900">
              <a:lnSpc>
                <a:spcPts val="3140"/>
              </a:lnSpc>
              <a:spcBef>
                <a:spcPts val="4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2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the end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titration </a:t>
            </a:r>
            <a:r>
              <a:rPr sz="2000" spc="-15" dirty="0">
                <a:latin typeface="Calibri"/>
                <a:cs typeface="Calibri"/>
              </a:rPr>
              <a:t>EBT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released </a:t>
            </a:r>
            <a:r>
              <a:rPr sz="2000" spc="-10" dirty="0">
                <a:latin typeface="Calibri"/>
                <a:cs typeface="Calibri"/>
              </a:rPr>
              <a:t>free, </a:t>
            </a:r>
            <a:r>
              <a:rPr sz="2000" spc="-5" dirty="0">
                <a:latin typeface="Calibri"/>
                <a:cs typeface="Calibri"/>
              </a:rPr>
              <a:t>resulting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formation </a:t>
            </a:r>
            <a:r>
              <a:rPr sz="2000" spc="-5" dirty="0">
                <a:latin typeface="Calibri"/>
                <a:cs typeface="Calibri"/>
              </a:rPr>
              <a:t>of blue  </a:t>
            </a:r>
            <a:r>
              <a:rPr sz="2000" spc="-40" dirty="0">
                <a:latin typeface="Calibri"/>
                <a:cs typeface="Calibri"/>
              </a:rPr>
              <a:t>color.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80557" y="3352800"/>
            <a:ext cx="2752877" cy="1590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22" y="140567"/>
            <a:ext cx="8908556" cy="120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5798" y="339597"/>
            <a:ext cx="3230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Pros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0207" y="1435608"/>
            <a:ext cx="8865235" cy="5283835"/>
            <a:chOff x="140207" y="1435608"/>
            <a:chExt cx="8865235" cy="5283835"/>
          </a:xfrm>
        </p:grpSpPr>
        <p:sp>
          <p:nvSpPr>
            <p:cNvPr id="5" name="object 5"/>
            <p:cNvSpPr/>
            <p:nvPr/>
          </p:nvSpPr>
          <p:spPr>
            <a:xfrm>
              <a:off x="153161" y="1448562"/>
              <a:ext cx="8839200" cy="5257800"/>
            </a:xfrm>
            <a:custGeom>
              <a:avLst/>
              <a:gdLst/>
              <a:ahLst/>
              <a:cxnLst/>
              <a:rect l="l" t="t" r="r" b="b"/>
              <a:pathLst>
                <a:path w="8839200" h="5257800">
                  <a:moveTo>
                    <a:pt x="88392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8839200" y="52578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448562"/>
              <a:ext cx="8839200" cy="5257800"/>
            </a:xfrm>
            <a:custGeom>
              <a:avLst/>
              <a:gdLst/>
              <a:ahLst/>
              <a:cxnLst/>
              <a:rect l="l" t="t" r="r" b="b"/>
              <a:pathLst>
                <a:path w="8839200" h="5257800">
                  <a:moveTo>
                    <a:pt x="0" y="5257800"/>
                  </a:moveTo>
                  <a:lnTo>
                    <a:pt x="8839200" y="52578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525780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639" y="1844171"/>
            <a:ext cx="8786495" cy="379462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670"/>
              </a:spcBef>
            </a:pPr>
            <a:r>
              <a:rPr sz="2400" b="1" spc="-35" dirty="0">
                <a:latin typeface="Calibri"/>
                <a:cs typeface="Calibri"/>
              </a:rPr>
              <a:t>ADVANTAGES:</a:t>
            </a:r>
            <a:endParaRPr sz="2400" b="1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It is a </a:t>
            </a:r>
            <a:r>
              <a:rPr sz="2400" spc="-5" dirty="0">
                <a:latin typeface="Calibri"/>
                <a:cs typeface="Calibri"/>
              </a:rPr>
              <a:t>very simple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fairly </a:t>
            </a:r>
            <a:r>
              <a:rPr sz="2400" spc="-15" dirty="0">
                <a:latin typeface="Calibri"/>
                <a:cs typeface="Calibri"/>
              </a:rPr>
              <a:t>accurate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  <a:p>
            <a:pPr marL="419100" marR="4502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It also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15" dirty="0">
                <a:latin typeface="Calibri"/>
                <a:cs typeface="Calibri"/>
              </a:rPr>
              <a:t>cost </a:t>
            </a:r>
            <a:r>
              <a:rPr sz="2400" spc="-10" dirty="0">
                <a:latin typeface="Calibri"/>
                <a:cs typeface="Calibri"/>
              </a:rPr>
              <a:t>efficient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burette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10" dirty="0">
                <a:latin typeface="Calibri"/>
                <a:cs typeface="Calibri"/>
              </a:rPr>
              <a:t>conical </a:t>
            </a:r>
            <a:r>
              <a:rPr sz="2400" spc="-5" dirty="0">
                <a:latin typeface="Calibri"/>
                <a:cs typeface="Calibri"/>
              </a:rPr>
              <a:t>flask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10" dirty="0"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  <a:p>
            <a:pPr marL="419100" marR="62547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It also </a:t>
            </a:r>
            <a:r>
              <a:rPr sz="2400" spc="-5" dirty="0">
                <a:latin typeface="Calibri"/>
                <a:cs typeface="Calibri"/>
              </a:rPr>
              <a:t>very quick </a:t>
            </a:r>
            <a:r>
              <a:rPr sz="2400" dirty="0">
                <a:latin typeface="Calibri"/>
                <a:cs typeface="Calibri"/>
              </a:rPr>
              <a:t>and time </a:t>
            </a:r>
            <a:r>
              <a:rPr sz="2400" spc="-10" dirty="0">
                <a:latin typeface="Calibri"/>
                <a:cs typeface="Calibri"/>
              </a:rPr>
              <a:t>efficient process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compared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gravimetric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 marL="348615">
              <a:lnSpc>
                <a:spcPct val="100000"/>
              </a:lnSpc>
              <a:spcBef>
                <a:spcPts val="575"/>
              </a:spcBef>
            </a:pPr>
            <a:r>
              <a:rPr sz="2400" b="1" spc="-30" dirty="0">
                <a:latin typeface="Calibri"/>
                <a:cs typeface="Calibri"/>
              </a:rPr>
              <a:t>DISADVANTAGES:</a:t>
            </a:r>
            <a:endParaRPr sz="2400" b="1">
              <a:latin typeface="Calibri"/>
              <a:cs typeface="Calibri"/>
            </a:endParaRPr>
          </a:p>
          <a:p>
            <a:pPr marL="419100" marR="39497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disadvantage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that there </a:t>
            </a:r>
            <a:r>
              <a:rPr sz="2400" spc="-5" dirty="0">
                <a:latin typeface="Calibri"/>
                <a:cs typeface="Calibri"/>
              </a:rPr>
              <a:t>might be some human </a:t>
            </a:r>
            <a:r>
              <a:rPr sz="2400" spc="-15" dirty="0">
                <a:latin typeface="Calibri"/>
                <a:cs typeface="Calibri"/>
              </a:rPr>
              <a:t>errors </a:t>
            </a:r>
            <a:r>
              <a:rPr sz="2400" spc="-5" dirty="0">
                <a:latin typeface="Calibri"/>
                <a:cs typeface="Calibri"/>
              </a:rPr>
              <a:t>due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solutions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hand</a:t>
            </a:r>
            <a:r>
              <a:rPr sz="2400" spc="-5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28600"/>
            <a:ext cx="2232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Simple Procedures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Ex No: </a:t>
            </a:r>
            <a:r>
              <a:rPr lang="en-US" b="1" u="sng" dirty="0" smtClean="0"/>
              <a:t>1</a:t>
            </a:r>
            <a:endParaRPr lang="en-US" b="1" u="sng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9656" tIns="87285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" y="1295400"/>
            <a:ext cx="91241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Deermination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 Hardness (Ca</a:t>
            </a:r>
            <a:r>
              <a:rPr kumimoji="0" lang="en-US" sz="2000" b="1" i="0" u="sng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2+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of Water using EDTA – </a:t>
            </a:r>
            <a:r>
              <a:rPr kumimoji="0" lang="en-US" sz="2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Complexometry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362200"/>
          <a:ext cx="8610600" cy="3485923"/>
        </p:xfrm>
        <a:graphic>
          <a:graphicData uri="http://schemas.openxmlformats.org/drawingml/2006/table">
            <a:tbl>
              <a:tblPr/>
              <a:tblGrid>
                <a:gridCol w="646756"/>
                <a:gridCol w="1486844"/>
                <a:gridCol w="2133600"/>
                <a:gridCol w="2057400"/>
                <a:gridCol w="2286000"/>
              </a:tblGrid>
              <a:tr h="10246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675" marR="615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S.No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8671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355" marR="168910" indent="1270" algn="ctr">
                        <a:lnSpc>
                          <a:spcPct val="150000"/>
                        </a:lnSpc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Titration – I Standardization of EDTA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4460" marR="118745" indent="-7620" algn="ctr">
                        <a:lnSpc>
                          <a:spcPct val="150000"/>
                        </a:lnSpc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Titration-II Estimation of Total Hardness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5113" marR="258445" indent="-39688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Titration-III </a:t>
                      </a:r>
                    </a:p>
                    <a:p>
                      <a:pPr marL="265430" marR="258445" indent="273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Estimation of 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Permanent</a:t>
                      </a:r>
                    </a:p>
                    <a:p>
                      <a:pPr marL="392113" marR="0" indent="-1079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Hardness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28">
                <a:tc>
                  <a:txBody>
                    <a:bodyPr/>
                    <a:lstStyle/>
                    <a:p>
                      <a:pPr marL="254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Burette Solution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EDTA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EDTA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EDTA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950">
                <a:tc>
                  <a:txBody>
                    <a:bodyPr/>
                    <a:lstStyle/>
                    <a:p>
                      <a:pPr marL="2540" marR="0" algn="ctr">
                        <a:lnSpc>
                          <a:spcPct val="150000"/>
                        </a:lnSpc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Pipette Solution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Standard Hard water</a:t>
                      </a:r>
                    </a:p>
                    <a:p>
                      <a:pPr marL="106045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(20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Sample Hard water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(20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Boiled Hard water</a:t>
                      </a:r>
                    </a:p>
                    <a:p>
                      <a:pPr marL="67310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(20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569">
                <a:tc>
                  <a:txBody>
                    <a:bodyPr/>
                    <a:lstStyle/>
                    <a:p>
                      <a:pPr marL="2540" marR="0" algn="ctr">
                        <a:lnSpc>
                          <a:spcPct val="150000"/>
                        </a:lnSpc>
                        <a:spcBef>
                          <a:spcPts val="99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Additional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Solution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Ammonia Buffer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(5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Ammonia Buffer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(5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Ammonia Buffer</a:t>
                      </a:r>
                    </a:p>
                    <a:p>
                      <a:pPr marL="106680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(5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28">
                <a:tc>
                  <a:txBody>
                    <a:bodyPr/>
                    <a:lstStyle/>
                    <a:p>
                      <a:pPr marL="254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Indicator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EBT (2drops)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EBT (2drops)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EBT (2drops)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569">
                <a:tc>
                  <a:txBody>
                    <a:bodyPr/>
                    <a:lstStyle/>
                    <a:p>
                      <a:pPr marL="2540" marR="0" algn="ctr">
                        <a:lnSpc>
                          <a:spcPct val="150000"/>
                        </a:lnSpc>
                        <a:spcBef>
                          <a:spcPts val="99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99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Endpoint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Wine Red to Steel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Blue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Wine Red to Steel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Blue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Wine Red to Steel</a:t>
                      </a:r>
                    </a:p>
                    <a:p>
                      <a:pPr marL="67310" marR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Blue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7" ma:contentTypeDescription="Create a new document." ma:contentTypeScope="" ma:versionID="bee505589cad947f99a6613acd878d39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22bad970e7c74cecb61f3034a812e420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3C9C10-58EB-4521-8FE3-786AF4C9844D}"/>
</file>

<file path=customXml/itemProps2.xml><?xml version="1.0" encoding="utf-8"?>
<ds:datastoreItem xmlns:ds="http://schemas.openxmlformats.org/officeDocument/2006/customXml" ds:itemID="{A643D57A-9EFB-44C7-8C64-E0F5F822F9BB}"/>
</file>

<file path=customXml/itemProps3.xml><?xml version="1.0" encoding="utf-8"?>
<ds:datastoreItem xmlns:ds="http://schemas.openxmlformats.org/officeDocument/2006/customXml" ds:itemID="{12B93A44-74F5-44F0-A81B-9D1263D233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712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Determination of Hardness of  Water</vt:lpstr>
      <vt:lpstr>What is Hardness..?</vt:lpstr>
      <vt:lpstr>Why determine Hardness..?</vt:lpstr>
      <vt:lpstr>Determination of Hardness</vt:lpstr>
      <vt:lpstr>EDTA Titration</vt:lpstr>
      <vt:lpstr>Slide 6</vt:lpstr>
      <vt:lpstr>Mechanism…</vt:lpstr>
      <vt:lpstr>Pros and Cons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Hardness of  Water</dc:title>
  <dc:creator>user</dc:creator>
  <cp:lastModifiedBy>user</cp:lastModifiedBy>
  <cp:revision>7</cp:revision>
  <dcterms:created xsi:type="dcterms:W3CDTF">2020-10-23T14:01:54Z</dcterms:created>
  <dcterms:modified xsi:type="dcterms:W3CDTF">2021-04-23T04:50:04Z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2020-10-23T00:00:00Z</vt:filetime>
  </property>
  <property fmtid="{D5CDD505-2E9C-101B-9397-08002B2CF9AE}" pid="5" name="ContentTypeId">
    <vt:lpwstr>0x010100A0508AB10F76A544879F6E7C516FD50A</vt:lpwstr>
  </property>
</Properties>
</file>