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9" r:id="rId4"/>
    <p:sldId id="257" r:id="rId5"/>
    <p:sldId id="258" r:id="rId6"/>
    <p:sldId id="260" r:id="rId7"/>
    <p:sldId id="261" r:id="rId8"/>
    <p:sldId id="262" r:id="rId9"/>
    <p:sldId id="29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1" d="100"/>
          <a:sy n="71" d="100"/>
        </p:scale>
        <p:origin x="-1272"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1A2C10-8BAB-46BB-9BE9-8B18B8AAC2AC}" type="datetimeFigureOut">
              <a:rPr lang="en-US" smtClean="0"/>
              <a:pPr/>
              <a:t>3/15/2021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80F194-EFF2-4D3B-A4DF-0786C278F3C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71A2C10-8BAB-46BB-9BE9-8B18B8AAC2AC}" type="datetimeFigureOut">
              <a:rPr lang="en-US" smtClean="0"/>
              <a:pPr/>
              <a:t>3/15/2021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480F194-EFF2-4D3B-A4DF-0786C278F3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chem.ucalgary.ca/courses/350/Carey5th/Ch10/ch10-6-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yjus.com/chemistry/cycloalkan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yjus.com/chemistry/huckel-rule/" TargetMode="External"/><Relationship Id="rId2" Type="http://schemas.openxmlformats.org/officeDocument/2006/relationships/hyperlink" Target="https://byjus.com/chemistry/nucleic-aci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Valence_electron" TargetMode="External"/><Relationship Id="rId2" Type="http://schemas.openxmlformats.org/officeDocument/2006/relationships/hyperlink" Target="https://en.wikipedia.org/wiki/Quantum_mechanics"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emedicalprep.com/wp-content/uploads/2-formation-of-bonding-and-anti-bonding-orbital.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pub.utdallas.edu/~parr/chm1341/13410703.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oppr.com/guides/chemistry/coordination-compounds/nomenclature-of-coordination-compounds/" TargetMode="External"/><Relationship Id="rId2" Type="http://schemas.openxmlformats.org/officeDocument/2006/relationships/hyperlink" Target="https://www.toppr.com/guides/general-awareness/financial-banking-institutions-in-india/financial-stability-and-development-council/" TargetMode="External"/><Relationship Id="rId1" Type="http://schemas.openxmlformats.org/officeDocument/2006/relationships/slideLayout" Target="../slideLayouts/slideLayout2.xml"/><Relationship Id="rId6" Type="http://schemas.openxmlformats.org/officeDocument/2006/relationships/hyperlink" Target="https://www.toppr.com/guides/chemistry/the-solid-state/close-packing-in-crystals/" TargetMode="External"/><Relationship Id="rId5" Type="http://schemas.openxmlformats.org/officeDocument/2006/relationships/hyperlink" Target="https://www.toppr.com/guides/physics/current-eletricity/drift-electrons-origin-resistivity/" TargetMode="External"/><Relationship Id="rId4" Type="http://schemas.openxmlformats.org/officeDocument/2006/relationships/hyperlink" Target="https://www.toppr.com/guides/physics/electric-charges-and-fields/dipole-uniform-external-field/"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toppr.com/guides/principles-and-practice-of-accounting/average-due-date/meaning-calculation-of-average-due-date-in-various-situat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iamagnetism" TargetMode="External"/><Relationship Id="rId2" Type="http://schemas.openxmlformats.org/officeDocument/2006/relationships/hyperlink" Target="https://en.wikipedia.org/wiki/Magnetic_susceptibility" TargetMode="External"/><Relationship Id="rId1" Type="http://schemas.openxmlformats.org/officeDocument/2006/relationships/slideLayout" Target="../slideLayouts/slideLayout2.xml"/><Relationship Id="rId6" Type="http://schemas.openxmlformats.org/officeDocument/2006/relationships/hyperlink" Target="https://en.wikipedia.org/wiki/magnetometer" TargetMode="External"/><Relationship Id="rId5" Type="http://schemas.openxmlformats.org/officeDocument/2006/relationships/hyperlink" Target="https://en.wikipedia.org/wiki/Gouy_balance" TargetMode="External"/><Relationship Id="rId4" Type="http://schemas.openxmlformats.org/officeDocument/2006/relationships/hyperlink" Target="https://en.wikipedia.org/wiki/paramagnetism"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bohr_magnet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tx2"/>
                </a:solidFill>
                <a:latin typeface="Andalus" pitchFamily="18" charset="-78"/>
                <a:cs typeface="Andalus" pitchFamily="18" charset="-78"/>
              </a:rPr>
              <a:t>18CYB101J - CHEMISTRY</a:t>
            </a:r>
            <a:endParaRPr lang="en-US" sz="4800" dirty="0">
              <a:solidFill>
                <a:schemeClr val="tx2"/>
              </a:solidFill>
              <a:latin typeface="Andalus" pitchFamily="18" charset="-78"/>
              <a:cs typeface="Andalus" pitchFamily="18" charset="-78"/>
            </a:endParaRPr>
          </a:p>
        </p:txBody>
      </p:sp>
      <p:sp>
        <p:nvSpPr>
          <p:cNvPr id="3" name="Subtitle 2"/>
          <p:cNvSpPr>
            <a:spLocks noGrp="1"/>
          </p:cNvSpPr>
          <p:nvPr>
            <p:ph type="subTitle" idx="1"/>
          </p:nvPr>
        </p:nvSpPr>
        <p:spPr/>
        <p:txBody>
          <a:bodyPr>
            <a:normAutofit/>
          </a:bodyPr>
          <a:lstStyle/>
          <a:p>
            <a:r>
              <a:rPr lang="en-US" sz="4800" dirty="0" smtClean="0">
                <a:solidFill>
                  <a:srgbClr val="C00000"/>
                </a:solidFill>
                <a:latin typeface="Andalus" pitchFamily="18" charset="-78"/>
                <a:cs typeface="Andalus" pitchFamily="18" charset="-78"/>
              </a:rPr>
              <a:t>MODULE - I</a:t>
            </a:r>
            <a:endParaRPr lang="en-US" sz="4800" dirty="0">
              <a:solidFill>
                <a:srgbClr val="C00000"/>
              </a:solidFill>
              <a:latin typeface="Andalus" pitchFamily="18" charset="-78"/>
              <a:cs typeface="Andalus" pitchFamily="18" charset="-78"/>
            </a:endParaRPr>
          </a:p>
        </p:txBody>
      </p:sp>
    </p:spTree>
    <p:extLst>
      <p:ext uri="{BB962C8B-B14F-4D97-AF65-F5344CB8AC3E}">
        <p14:creationId xmlns:p14="http://schemas.microsoft.com/office/powerpoint/2010/main" xmlns="" val="1876334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200" y="273308"/>
            <a:ext cx="8153400" cy="483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ngsana New" pitchFamily="18" charset="-34"/>
                <a:cs typeface="Angsana New" pitchFamily="18" charset="-34"/>
              </a:rPr>
              <a:t>π Molecular Orbitals of 1,3-Butadiene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1,3-Butadiene contains two double bonds that are conjugated.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It is "built" from 4 sp</a:t>
            </a:r>
            <a:r>
              <a:rPr kumimoji="0" lang="en-US" sz="2800" b="0" i="0" u="none" strike="noStrike" cap="none" normalizeH="0" baseline="30000" dirty="0" smtClean="0">
                <a:ln>
                  <a:noFill/>
                </a:ln>
                <a:solidFill>
                  <a:srgbClr val="000000"/>
                </a:solidFill>
                <a:effectLst/>
                <a:latin typeface="Angsana New" pitchFamily="18" charset="-34"/>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rPr>
              <a:t>hybridsed</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C atoms, each contributing a p atomic orbital containing 1 electron.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An alternative way to consider "building" the π molecular orbitals is by combining the π molecular orbitals of two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hlinkClick r:id="rId2"/>
              </a:rPr>
              <a:t>ethene</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hlinkClick r:id="rId2"/>
              </a:rPr>
              <a:t> molecules</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This requires that we make an in-phase and an out-of-phase combination for both the π and π* of </a:t>
            </a:r>
            <a:r>
              <a:rPr kumimoji="0" lang="en-US" sz="2800" b="0" i="0" u="none" strike="noStrike" cap="none" normalizeH="0" baseline="0" dirty="0" err="1" smtClean="0">
                <a:ln>
                  <a:noFill/>
                </a:ln>
                <a:solidFill>
                  <a:srgbClr val="000000"/>
                </a:solidFill>
                <a:effectLst/>
                <a:latin typeface="Angsana New" pitchFamily="18" charset="-34"/>
                <a:cs typeface="Angsana New" pitchFamily="18" charset="-34"/>
              </a:rPr>
              <a:t>ethene</a:t>
            </a: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Either way, we end up with the same set of 4 π molecular orbitals.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Angsana New" pitchFamily="18" charset="-34"/>
              <a:cs typeface="Angsana New" pitchFamily="18" charset="-34"/>
            </a:endParaRPr>
          </a:p>
        </p:txBody>
      </p:sp>
      <p:pic>
        <p:nvPicPr>
          <p:cNvPr id="5122" name="Picture 2" descr="butadiene MOs generated from ethene MO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09850" y="4191000"/>
            <a:ext cx="3943350" cy="236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173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8153400" cy="3785652"/>
          </a:xfrm>
          <a:prstGeom prst="rect">
            <a:avLst/>
          </a:prstGeom>
        </p:spPr>
        <p:txBody>
          <a:bodyPr wrap="square">
            <a:spAutoFit/>
          </a:bodyPr>
          <a:lstStyle/>
          <a:p>
            <a:r>
              <a:rPr lang="en-US" sz="2400" dirty="0">
                <a:latin typeface="Angsana New" pitchFamily="18" charset="-34"/>
                <a:cs typeface="Angsana New" pitchFamily="18" charset="-34"/>
              </a:rPr>
              <a:t>The relative energies of these orbitals can be accounted for by counting the number of bonding and anti-bonding interactions in each:</a:t>
            </a:r>
          </a:p>
          <a:p>
            <a:r>
              <a:rPr lang="en-US" sz="2400" dirty="0">
                <a:latin typeface="Angsana New" pitchFamily="18" charset="-34"/>
                <a:cs typeface="Angsana New" pitchFamily="18" charset="-34"/>
              </a:rPr>
              <a:t>π1 has bonding interactions between C1-C2, C2-C3 and C3-C4</a:t>
            </a:r>
          </a:p>
          <a:p>
            <a:pPr lvl="1"/>
            <a:r>
              <a:rPr lang="en-US" sz="2400" dirty="0">
                <a:latin typeface="Angsana New" pitchFamily="18" charset="-34"/>
                <a:cs typeface="Angsana New" pitchFamily="18" charset="-34"/>
              </a:rPr>
              <a:t>Overall = 3 bonding interactions</a:t>
            </a:r>
          </a:p>
          <a:p>
            <a:r>
              <a:rPr lang="en-US" sz="2400" dirty="0">
                <a:latin typeface="Angsana New" pitchFamily="18" charset="-34"/>
                <a:cs typeface="Angsana New" pitchFamily="18" charset="-34"/>
              </a:rPr>
              <a:t>π2 has bonding interactions between C1-C2 and C3-C4 but anti-bonding between C2-C3</a:t>
            </a:r>
          </a:p>
          <a:p>
            <a:pPr lvl="1"/>
            <a:r>
              <a:rPr lang="en-US" sz="2400" dirty="0">
                <a:latin typeface="Angsana New" pitchFamily="18" charset="-34"/>
                <a:cs typeface="Angsana New" pitchFamily="18" charset="-34"/>
              </a:rPr>
              <a:t>Overall = 1 bonding interaction</a:t>
            </a:r>
          </a:p>
          <a:p>
            <a:r>
              <a:rPr lang="en-US" sz="2400" dirty="0">
                <a:latin typeface="Angsana New" pitchFamily="18" charset="-34"/>
                <a:cs typeface="Angsana New" pitchFamily="18" charset="-34"/>
              </a:rPr>
              <a:t>π3 has bonding interactions between C2-C3 but anti-bonding between C1-C2 and C3-C4</a:t>
            </a:r>
          </a:p>
          <a:p>
            <a:pPr lvl="1"/>
            <a:r>
              <a:rPr lang="en-US" sz="2400" dirty="0">
                <a:latin typeface="Angsana New" pitchFamily="18" charset="-34"/>
                <a:cs typeface="Angsana New" pitchFamily="18" charset="-34"/>
              </a:rPr>
              <a:t>Overall = 1 anti-bonding interaction</a:t>
            </a:r>
          </a:p>
          <a:p>
            <a:r>
              <a:rPr lang="en-US" sz="2400" dirty="0">
                <a:latin typeface="Angsana New" pitchFamily="18" charset="-34"/>
                <a:cs typeface="Angsana New" pitchFamily="18" charset="-34"/>
              </a:rPr>
              <a:t>π4 has anti-bonding interactions between C1-C2, C2-C3 and C3-C4</a:t>
            </a:r>
          </a:p>
          <a:p>
            <a:pPr lvl="1"/>
            <a:r>
              <a:rPr lang="en-US" sz="2400" dirty="0">
                <a:latin typeface="Angsana New" pitchFamily="18" charset="-34"/>
                <a:cs typeface="Angsana New" pitchFamily="18" charset="-34"/>
              </a:rPr>
              <a:t>Overall = 3 anti-bonding interactions</a:t>
            </a:r>
          </a:p>
        </p:txBody>
      </p:sp>
      <p:pic>
        <p:nvPicPr>
          <p:cNvPr id="6146" name="Picture 2" descr="Pi molecular orbital diagram for 1,3-butadien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3883045"/>
            <a:ext cx="3733800" cy="26701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993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783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π Molecular </a:t>
            </a:r>
            <a:r>
              <a:rPr lang="en-US" sz="2800" b="1" dirty="0" smtClean="0">
                <a:latin typeface="Angsana New" pitchFamily="18" charset="-34"/>
                <a:cs typeface="Angsana New" pitchFamily="18" charset="-34"/>
              </a:rPr>
              <a:t>Orbitals of Benzene</a:t>
            </a:r>
          </a:p>
          <a:p>
            <a:pPr algn="just"/>
            <a:r>
              <a:rPr lang="en-US" sz="2800" dirty="0" smtClean="0">
                <a:latin typeface="Angsana New" pitchFamily="18" charset="-34"/>
                <a:cs typeface="Angsana New" pitchFamily="18" charset="-34"/>
              </a:rPr>
              <a:t>In previous slide we </a:t>
            </a:r>
            <a:r>
              <a:rPr lang="en-US" sz="2800" dirty="0">
                <a:latin typeface="Angsana New" pitchFamily="18" charset="-34"/>
                <a:cs typeface="Angsana New" pitchFamily="18" charset="-34"/>
              </a:rPr>
              <a:t>looked at the π molecular orbitals for </a:t>
            </a:r>
            <a:r>
              <a:rPr lang="en-US" sz="2800" dirty="0" err="1">
                <a:latin typeface="Angsana New" pitchFamily="18" charset="-34"/>
                <a:cs typeface="Angsana New" pitchFamily="18" charset="-34"/>
              </a:rPr>
              <a:t>ethene</a:t>
            </a:r>
            <a:r>
              <a:rPr lang="en-US" sz="2800" dirty="0">
                <a:latin typeface="Angsana New" pitchFamily="18" charset="-34"/>
                <a:cs typeface="Angsana New" pitchFamily="18" charset="-34"/>
              </a:rPr>
              <a:t> and </a:t>
            </a:r>
            <a:r>
              <a:rPr lang="en-US" sz="2800" dirty="0" smtClean="0">
                <a:latin typeface="Angsana New" pitchFamily="18" charset="-34"/>
                <a:cs typeface="Angsana New" pitchFamily="18" charset="-34"/>
              </a:rPr>
              <a:t>1,3-butadiene.</a:t>
            </a:r>
          </a:p>
          <a:p>
            <a:pPr algn="just"/>
            <a:r>
              <a:rPr lang="en-US" sz="2800" dirty="0" smtClean="0">
                <a:latin typeface="Angsana New" pitchFamily="18" charset="-34"/>
                <a:cs typeface="Angsana New" pitchFamily="18" charset="-34"/>
              </a:rPr>
              <a:t>Now </a:t>
            </a:r>
            <a:r>
              <a:rPr lang="en-US" sz="2800" dirty="0">
                <a:latin typeface="Angsana New" pitchFamily="18" charset="-34"/>
                <a:cs typeface="Angsana New" pitchFamily="18" charset="-34"/>
              </a:rPr>
              <a:t>we will look at the π molecular orbitals for benzene. With 6 C atoms contributing to the π system, we need to create 6 molecular orbitals.  These are shown below.  The most stable orbital, π</a:t>
            </a:r>
            <a:r>
              <a:rPr lang="en-US" sz="2800" baseline="-25000" dirty="0">
                <a:latin typeface="Angsana New" pitchFamily="18" charset="-34"/>
                <a:cs typeface="Angsana New" pitchFamily="18" charset="-34"/>
              </a:rPr>
              <a:t>1</a:t>
            </a:r>
            <a:r>
              <a:rPr lang="en-US" sz="2800" dirty="0">
                <a:latin typeface="Angsana New" pitchFamily="18" charset="-34"/>
                <a:cs typeface="Angsana New" pitchFamily="18" charset="-34"/>
              </a:rPr>
              <a:t>, is the all in-phase combination.  We then have two orbitals, π</a:t>
            </a:r>
            <a:r>
              <a:rPr lang="en-US" sz="2800" baseline="-25000" dirty="0">
                <a:latin typeface="Angsana New" pitchFamily="18" charset="-34"/>
                <a:cs typeface="Angsana New" pitchFamily="18" charset="-34"/>
              </a:rPr>
              <a:t>2</a:t>
            </a:r>
            <a:r>
              <a:rPr lang="en-US" sz="2800" dirty="0">
                <a:latin typeface="Angsana New" pitchFamily="18" charset="-34"/>
                <a:cs typeface="Angsana New" pitchFamily="18" charset="-34"/>
              </a:rPr>
              <a:t> and  π</a:t>
            </a:r>
            <a:r>
              <a:rPr lang="en-US" sz="2800" baseline="-25000" dirty="0">
                <a:latin typeface="Angsana New" pitchFamily="18" charset="-34"/>
                <a:cs typeface="Angsana New" pitchFamily="18" charset="-34"/>
              </a:rPr>
              <a:t>3</a:t>
            </a:r>
            <a:r>
              <a:rPr lang="en-US" sz="2800" dirty="0">
                <a:latin typeface="Angsana New" pitchFamily="18" charset="-34"/>
                <a:cs typeface="Angsana New" pitchFamily="18" charset="-34"/>
              </a:rPr>
              <a:t>, that are still bonding but each with one node. There are then two orbitals π</a:t>
            </a:r>
            <a:r>
              <a:rPr lang="en-US" sz="2800" baseline="-25000" dirty="0">
                <a:latin typeface="Angsana New" pitchFamily="18" charset="-34"/>
                <a:cs typeface="Angsana New" pitchFamily="18" charset="-34"/>
              </a:rPr>
              <a:t>4</a:t>
            </a:r>
            <a:r>
              <a:rPr lang="en-US" sz="2800" dirty="0">
                <a:latin typeface="Angsana New" pitchFamily="18" charset="-34"/>
                <a:cs typeface="Angsana New" pitchFamily="18" charset="-34"/>
              </a:rPr>
              <a:t> and  π</a:t>
            </a:r>
            <a:r>
              <a:rPr lang="en-US" sz="2800" baseline="-25000" dirty="0">
                <a:latin typeface="Angsana New" pitchFamily="18" charset="-34"/>
                <a:cs typeface="Angsana New" pitchFamily="18" charset="-34"/>
              </a:rPr>
              <a:t>5</a:t>
            </a:r>
            <a:r>
              <a:rPr lang="en-US" sz="2800" dirty="0">
                <a:latin typeface="Angsana New" pitchFamily="18" charset="-34"/>
                <a:cs typeface="Angsana New" pitchFamily="18" charset="-34"/>
              </a:rPr>
              <a:t>, that are anti-bonding each with two nodes. Finally, the least stable orbital, π</a:t>
            </a:r>
            <a:r>
              <a:rPr lang="en-US" sz="2800" baseline="-25000" dirty="0">
                <a:latin typeface="Angsana New" pitchFamily="18" charset="-34"/>
                <a:cs typeface="Angsana New" pitchFamily="18" charset="-34"/>
              </a:rPr>
              <a:t>6</a:t>
            </a:r>
            <a:r>
              <a:rPr lang="en-US" sz="2800" dirty="0">
                <a:latin typeface="Angsana New" pitchFamily="18" charset="-34"/>
                <a:cs typeface="Angsana New" pitchFamily="18" charset="-34"/>
              </a:rPr>
              <a:t>, is the all out-of-phase combination with three nodes</a:t>
            </a:r>
            <a:r>
              <a:rPr lang="en-US" sz="2800" dirty="0" smtClean="0">
                <a:latin typeface="Angsana New" pitchFamily="18" charset="-34"/>
                <a:cs typeface="Angsana New" pitchFamily="18" charset="-34"/>
              </a:rPr>
              <a:t>.</a:t>
            </a:r>
          </a:p>
          <a:p>
            <a:pPr algn="just"/>
            <a:r>
              <a:rPr lang="en-US" sz="2800" dirty="0" smtClean="0">
                <a:latin typeface="Angsana New" pitchFamily="18" charset="-34"/>
                <a:cs typeface="Angsana New" pitchFamily="18" charset="-34"/>
              </a:rPr>
              <a:t>Once </a:t>
            </a:r>
            <a:r>
              <a:rPr lang="en-US" sz="2800" dirty="0">
                <a:latin typeface="Angsana New" pitchFamily="18" charset="-34"/>
                <a:cs typeface="Angsana New" pitchFamily="18" charset="-34"/>
              </a:rPr>
              <a:t>we put the π electrons into these molecular orbitals, we see that </a:t>
            </a:r>
            <a:r>
              <a:rPr lang="en-US" sz="2800" b="1" dirty="0">
                <a:latin typeface="Angsana New" pitchFamily="18" charset="-34"/>
                <a:cs typeface="Angsana New" pitchFamily="18" charset="-34"/>
              </a:rPr>
              <a:t>maximum stability</a:t>
            </a:r>
            <a:r>
              <a:rPr lang="en-US" sz="2800" dirty="0">
                <a:latin typeface="Angsana New" pitchFamily="18" charset="-34"/>
                <a:cs typeface="Angsana New" pitchFamily="18" charset="-34"/>
              </a:rPr>
              <a:t> is being gained because </a:t>
            </a:r>
            <a:r>
              <a:rPr lang="en-US" sz="2800" b="1" dirty="0">
                <a:latin typeface="Angsana New" pitchFamily="18" charset="-34"/>
                <a:cs typeface="Angsana New" pitchFamily="18" charset="-34"/>
              </a:rPr>
              <a:t>all</a:t>
            </a:r>
            <a:r>
              <a:rPr lang="en-US" sz="2800" dirty="0">
                <a:latin typeface="Angsana New" pitchFamily="18" charset="-34"/>
                <a:cs typeface="Angsana New" pitchFamily="18" charset="-34"/>
              </a:rPr>
              <a:t> of the 6 π electrons </a:t>
            </a:r>
            <a:r>
              <a:rPr lang="en-US" sz="2800" b="1" dirty="0">
                <a:latin typeface="Angsana New" pitchFamily="18" charset="-34"/>
                <a:cs typeface="Angsana New" pitchFamily="18" charset="-34"/>
              </a:rPr>
              <a:t>completely fill</a:t>
            </a:r>
            <a:r>
              <a:rPr lang="en-US" sz="2800" dirty="0">
                <a:latin typeface="Angsana New" pitchFamily="18" charset="-34"/>
                <a:cs typeface="Angsana New" pitchFamily="18" charset="-34"/>
              </a:rPr>
              <a:t> the three bonding orbitals.  This is referred to as a </a:t>
            </a:r>
            <a:r>
              <a:rPr lang="en-US" sz="2800" b="1" dirty="0">
                <a:latin typeface="Angsana New" pitchFamily="18" charset="-34"/>
                <a:cs typeface="Angsana New" pitchFamily="18" charset="-34"/>
              </a:rPr>
              <a:t>closed shell </a:t>
            </a:r>
            <a:r>
              <a:rPr lang="en-US" sz="2800" dirty="0">
                <a:latin typeface="Angsana New" pitchFamily="18" charset="-34"/>
                <a:cs typeface="Angsana New" pitchFamily="18" charset="-34"/>
              </a:rPr>
              <a:t>π</a:t>
            </a:r>
            <a:r>
              <a:rPr lang="en-US" sz="2800" b="1" dirty="0">
                <a:latin typeface="Angsana New" pitchFamily="18" charset="-34"/>
                <a:cs typeface="Angsana New" pitchFamily="18" charset="-34"/>
              </a:rPr>
              <a:t>-electron configuration</a:t>
            </a:r>
            <a:r>
              <a:rPr lang="en-US" sz="2800" dirty="0">
                <a:latin typeface="Angsana New" pitchFamily="18" charset="-34"/>
                <a:cs typeface="Angsana New" pitchFamily="18" charset="-34"/>
              </a:rPr>
              <a:t>.</a:t>
            </a:r>
          </a:p>
        </p:txBody>
      </p:sp>
    </p:spTree>
    <p:extLst>
      <p:ext uri="{BB962C8B-B14F-4D97-AF65-F5344CB8AC3E}">
        <p14:creationId xmlns:p14="http://schemas.microsoft.com/office/powerpoint/2010/main" xmlns="" val="4089310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200" y="521926"/>
            <a:ext cx="8382000" cy="9258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37AC3"/>
                </a:solidFill>
                <a:effectLst/>
                <a:latin typeface="Angsana New" pitchFamily="18" charset="-34"/>
                <a:cs typeface="Angsana New" pitchFamily="18" charset="-34"/>
              </a:rPr>
              <a:t>The Molecular Orbitals of Benzene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cs typeface="Angsana New" pitchFamily="18" charset="-34"/>
              </a:rPr>
              <a:t>  </a:t>
            </a:r>
          </a:p>
        </p:txBody>
      </p:sp>
      <p:pic>
        <p:nvPicPr>
          <p:cNvPr id="7170" name="Picture 2" descr="http://www2.chemistry.msu.edu/faculty/reusch/VirtTxtJml/Images/benzmos.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490375"/>
            <a:ext cx="7848600" cy="45294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9366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299844"/>
            <a:ext cx="8077200" cy="58723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800080"/>
                </a:solidFill>
                <a:effectLst/>
                <a:latin typeface="Angsana New" pitchFamily="18" charset="-34"/>
                <a:cs typeface="Angsana New" pitchFamily="18" charset="-34"/>
              </a:rPr>
              <a:t>Aromaticity</a:t>
            </a:r>
            <a:endParaRPr kumimoji="0" lang="en-US" sz="2800" b="1"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333333"/>
                </a:solidFill>
                <a:effectLst/>
                <a:latin typeface="Angsana New" pitchFamily="18" charset="-34"/>
                <a:cs typeface="Angsana New" pitchFamily="18" charset="-34"/>
              </a:rPr>
              <a:t>Aromaticity</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is defined as a property of the conjugated </a:t>
            </a:r>
            <a:r>
              <a:rPr kumimoji="0" lang="en-US" sz="2800" b="0" i="0" u="none" strike="noStrike" cap="none" normalizeH="0" baseline="0" dirty="0" err="1" smtClean="0">
                <a:ln>
                  <a:noFill/>
                </a:ln>
                <a:solidFill>
                  <a:srgbClr val="73AD21"/>
                </a:solidFill>
                <a:effectLst/>
                <a:latin typeface="Angsana New" pitchFamily="18" charset="-34"/>
                <a:cs typeface="Angsana New" pitchFamily="18" charset="-34"/>
                <a:hlinkClick r:id="rId2"/>
              </a:rPr>
              <a:t>cycloalkenes</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which enhances the stabilization of a molecule due to its ability of electrons present in the ππ orbitals for the purpose of delocalization.</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Aromatic molecules are said to be very stable and they do not break so easily and also reacts with other types of substances. The organic compounds which are not said to be aromatic are known as aliphatic compounds. These might be in cyclic form, but only the aromatic rings have a special kind of stability.</a:t>
            </a:r>
            <a:endParaRPr kumimoji="0" lang="en-US" sz="2800" b="0"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800080"/>
                </a:solidFill>
                <a:effectLst/>
                <a:latin typeface="Angsana New" pitchFamily="18" charset="-34"/>
                <a:cs typeface="Angsana New" pitchFamily="18" charset="-34"/>
              </a:rPr>
              <a:t>Aromaticity</a:t>
            </a:r>
            <a:r>
              <a:rPr kumimoji="0" lang="en-US" sz="2800" b="0" i="0" u="none" strike="noStrike" cap="none" normalizeH="0" baseline="0" dirty="0" smtClean="0">
                <a:ln>
                  <a:noFill/>
                </a:ln>
                <a:solidFill>
                  <a:srgbClr val="800080"/>
                </a:solidFill>
                <a:effectLst/>
                <a:latin typeface="Angsana New" pitchFamily="18" charset="-34"/>
                <a:cs typeface="Angsana New" pitchFamily="18" charset="-34"/>
              </a:rPr>
              <a:t> Examples</a:t>
            </a:r>
            <a:endParaRPr kumimoji="0" lang="en-US" sz="2800" b="0" i="0" u="none" strike="noStrike" cap="none" normalizeH="0" baseline="0" dirty="0" smtClean="0">
              <a:ln>
                <a:noFill/>
              </a:ln>
              <a:solidFill>
                <a:srgbClr val="813588"/>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a:r>
            <a:b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br>
            <a:endParaRPr lang="en-US" sz="2800" b="1" dirty="0">
              <a:solidFill>
                <a:srgbClr val="333333"/>
              </a:solidFill>
              <a:latin typeface="Angsana New" pitchFamily="18" charset="-34"/>
              <a:cs typeface="Angsana New" pitchFamily="18" charset="-34"/>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Angsana New" pitchFamily="18" charset="-34"/>
                <a:cs typeface="Angsana New" pitchFamily="18" charset="-34"/>
              </a:rPr>
              <a:t>Benzene</a:t>
            </a:r>
            <a:r>
              <a:rPr kumimoji="0" lang="en-US" sz="2800" b="0" i="0" u="none" strike="noStrike" cap="none" normalizeH="0" baseline="0" dirty="0" smtClean="0">
                <a:ln>
                  <a:noFill/>
                </a:ln>
                <a:solidFill>
                  <a:srgbClr val="333333"/>
                </a:solidFill>
                <a:effectLst/>
                <a:latin typeface="Angsana New" pitchFamily="18" charset="-34"/>
                <a:cs typeface="Angsana New" pitchFamily="18" charset="-34"/>
              </a:rPr>
              <a:t> 3D ball structure</a:t>
            </a:r>
          </a:p>
        </p:txBody>
      </p:sp>
      <p:sp>
        <p:nvSpPr>
          <p:cNvPr id="5" name="AutoShape 2" descr="Aromaticity examples "/>
          <p:cNvSpPr>
            <a:spLocks noChangeAspect="1" noChangeArrowheads="1"/>
          </p:cNvSpPr>
          <p:nvPr/>
        </p:nvSpPr>
        <p:spPr bwMode="auto">
          <a:xfrm>
            <a:off x="4572000" y="427038"/>
            <a:ext cx="10477500" cy="59817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66565" y="3962400"/>
            <a:ext cx="2953235" cy="16860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7625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8077200" cy="6124754"/>
          </a:xfrm>
          <a:prstGeom prst="rect">
            <a:avLst/>
          </a:prstGeom>
        </p:spPr>
        <p:txBody>
          <a:bodyPr wrap="square">
            <a:spAutoFit/>
          </a:bodyPr>
          <a:lstStyle/>
          <a:p>
            <a:pPr algn="just"/>
            <a:r>
              <a:rPr lang="en-US" sz="2800" b="1" dirty="0" err="1">
                <a:latin typeface="Angsana New" pitchFamily="18" charset="-34"/>
                <a:cs typeface="Angsana New" pitchFamily="18" charset="-34"/>
              </a:rPr>
              <a:t>Aromaticity</a:t>
            </a:r>
            <a:r>
              <a:rPr lang="en-US" sz="2800" b="1" dirty="0">
                <a:latin typeface="Angsana New" pitchFamily="18" charset="-34"/>
                <a:cs typeface="Angsana New" pitchFamily="18" charset="-34"/>
              </a:rPr>
              <a:t> Rules</a:t>
            </a:r>
          </a:p>
          <a:p>
            <a:pPr algn="just"/>
            <a:r>
              <a:rPr lang="en-US" sz="2800" dirty="0">
                <a:latin typeface="Angsana New" pitchFamily="18" charset="-34"/>
                <a:cs typeface="Angsana New" pitchFamily="18" charset="-34"/>
              </a:rPr>
              <a:t>Aromatic compounds are less stable compounds and they have many kinds of chemical as well as synthetic uses. In fact, the </a:t>
            </a:r>
            <a:r>
              <a:rPr lang="en-US" sz="2800" dirty="0">
                <a:latin typeface="Angsana New" pitchFamily="18" charset="-34"/>
                <a:cs typeface="Angsana New" pitchFamily="18" charset="-34"/>
                <a:hlinkClick r:id="rId2"/>
              </a:rPr>
              <a:t>nucleic acids</a:t>
            </a:r>
            <a:r>
              <a:rPr lang="en-US" sz="2800" dirty="0">
                <a:latin typeface="Angsana New" pitchFamily="18" charset="-34"/>
                <a:cs typeface="Angsana New" pitchFamily="18" charset="-34"/>
              </a:rPr>
              <a:t> and the amino acids that make up our cell structure make use of these aromatic compounds. But, the main thing is what makes aromatic compounds? The aromatics compounds are said to exhibit some of the special characteristics or called as rules which are given below-</a:t>
            </a:r>
          </a:p>
          <a:p>
            <a:pPr marL="457200" indent="-457200" algn="just">
              <a:buFont typeface="Wingdings" pitchFamily="2" charset="2"/>
              <a:buChar char="ü"/>
            </a:pPr>
            <a:r>
              <a:rPr lang="en-US" sz="2800" dirty="0">
                <a:latin typeface="Angsana New" pitchFamily="18" charset="-34"/>
                <a:cs typeface="Angsana New" pitchFamily="18" charset="-34"/>
              </a:rPr>
              <a:t>The aromatic compounds are always cyclic </a:t>
            </a:r>
            <a:r>
              <a:rPr lang="en-US" sz="2800" dirty="0" smtClean="0">
                <a:latin typeface="Angsana New" pitchFamily="18" charset="-34"/>
                <a:cs typeface="Angsana New" pitchFamily="18" charset="-34"/>
              </a:rPr>
              <a:t>structures.</a:t>
            </a:r>
          </a:p>
          <a:p>
            <a:pPr marL="457200" indent="-457200" algn="just">
              <a:buFont typeface="Wingdings" pitchFamily="2" charset="2"/>
              <a:buChar char="ü"/>
            </a:pPr>
            <a:r>
              <a:rPr lang="en-US" sz="2800" dirty="0" smtClean="0">
                <a:latin typeface="Angsana New" pitchFamily="18" charset="-34"/>
                <a:cs typeface="Angsana New" pitchFamily="18" charset="-34"/>
              </a:rPr>
              <a:t>Each </a:t>
            </a:r>
            <a:r>
              <a:rPr lang="en-US" sz="2800" dirty="0">
                <a:latin typeface="Angsana New" pitchFamily="18" charset="-34"/>
                <a:cs typeface="Angsana New" pitchFamily="18" charset="-34"/>
              </a:rPr>
              <a:t>element of the ring within the structure must and should have a p-orbital ring which is in a perpendicular form to the ring, and this makes it a planar </a:t>
            </a:r>
            <a:r>
              <a:rPr lang="en-US" sz="2800" dirty="0" smtClean="0">
                <a:latin typeface="Angsana New" pitchFamily="18" charset="-34"/>
                <a:cs typeface="Angsana New" pitchFamily="18" charset="-34"/>
              </a:rPr>
              <a:t>molecule</a:t>
            </a:r>
          </a:p>
          <a:p>
            <a:pPr marL="457200" indent="-457200" algn="just">
              <a:buFont typeface="Wingdings" pitchFamily="2" charset="2"/>
              <a:buChar char="ü"/>
            </a:pPr>
            <a:r>
              <a:rPr lang="en-US" sz="2800" dirty="0" smtClean="0">
                <a:latin typeface="Angsana New" pitchFamily="18" charset="-34"/>
                <a:cs typeface="Angsana New" pitchFamily="18" charset="-34"/>
              </a:rPr>
              <a:t>All </a:t>
            </a:r>
            <a:r>
              <a:rPr lang="en-US" sz="2800" dirty="0">
                <a:latin typeface="Angsana New" pitchFamily="18" charset="-34"/>
                <a:cs typeface="Angsana New" pitchFamily="18" charset="-34"/>
              </a:rPr>
              <a:t>the compounds obey the </a:t>
            </a:r>
            <a:r>
              <a:rPr lang="en-US" sz="2800" dirty="0" err="1">
                <a:latin typeface="Angsana New" pitchFamily="18" charset="-34"/>
                <a:cs typeface="Angsana New" pitchFamily="18" charset="-34"/>
                <a:hlinkClick r:id="rId3"/>
              </a:rPr>
              <a:t>Huckel’s</a:t>
            </a:r>
            <a:r>
              <a:rPr lang="en-US" sz="2800" dirty="0">
                <a:latin typeface="Angsana New" pitchFamily="18" charset="-34"/>
                <a:cs typeface="Angsana New" pitchFamily="18" charset="-34"/>
                <a:hlinkClick r:id="rId3"/>
              </a:rPr>
              <a:t> Rule</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i.e</a:t>
            </a:r>
            <a:r>
              <a:rPr lang="en-US" sz="2800" dirty="0">
                <a:latin typeface="Angsana New" pitchFamily="18" charset="-34"/>
                <a:cs typeface="Angsana New" pitchFamily="18" charset="-34"/>
              </a:rPr>
              <a:t> all the aromatic compounds should have the (4n+2) Pi number of </a:t>
            </a:r>
            <a:r>
              <a:rPr lang="en-US" sz="2800" dirty="0" smtClean="0">
                <a:latin typeface="Angsana New" pitchFamily="18" charset="-34"/>
                <a:cs typeface="Angsana New" pitchFamily="18" charset="-34"/>
              </a:rPr>
              <a:t>electrons.</a:t>
            </a:r>
          </a:p>
          <a:p>
            <a:pPr marL="457200" indent="-457200" algn="just">
              <a:buFont typeface="Wingdings" pitchFamily="2" charset="2"/>
              <a:buChar char="ü"/>
            </a:pPr>
            <a:r>
              <a:rPr lang="en-US" sz="2800" dirty="0" smtClean="0">
                <a:latin typeface="Angsana New" pitchFamily="18" charset="-34"/>
                <a:cs typeface="Angsana New" pitchFamily="18" charset="-34"/>
              </a:rPr>
              <a:t>The </a:t>
            </a:r>
            <a:r>
              <a:rPr lang="en-US" sz="2800" dirty="0">
                <a:latin typeface="Angsana New" pitchFamily="18" charset="-34"/>
                <a:cs typeface="Angsana New" pitchFamily="18" charset="-34"/>
              </a:rPr>
              <a:t>last one is that the organic compound has to be flat.</a:t>
            </a:r>
          </a:p>
        </p:txBody>
      </p:sp>
    </p:spTree>
    <p:extLst>
      <p:ext uri="{BB962C8B-B14F-4D97-AF65-F5344CB8AC3E}">
        <p14:creationId xmlns:p14="http://schemas.microsoft.com/office/powerpoint/2010/main" xmlns="" val="1655305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9100" y="409575"/>
            <a:ext cx="8305800" cy="603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24169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304800"/>
            <a:ext cx="8229600" cy="397031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Molecular orbital</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theory</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Molecular orbital</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MO</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theory</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is a method for describing the electronic structure of molecules using </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hlinkClick r:id="rId2" tooltip="Quantum mechanics"/>
              </a:rPr>
              <a:t>quantum mechanics</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The spatial and energetic properties of electrons are described by quantum mechanics as molecular orbitals surround two or more atoms in a molecule and contain </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hlinkClick r:id="rId3" tooltip="Valence electron"/>
              </a:rPr>
              <a:t>valence electrons</a:t>
            </a: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 between atoms.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rPr>
              <a:t>According to the Molecular Orbital Theory, individual atoms combine to form molecular orbitals. Thus the electrons of an atom are present in various atomic orbitals and are associated with several nuclei.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0241" name="Picture 50" descr="Description: Molecular Orbital Theor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71775" y="3860042"/>
            <a:ext cx="3600450"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2762250"/>
            <a:ext cx="9144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324497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Linear Combination of Atomic Orbitals (LCAO)</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As per this method, the formation of orbitals is because of Linear Combination (addition or subtraction) of atomic orbitals which combine to form the molecule. Consider two atoms A and B which have atomic orbitals described by the wave functions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and Ψ</a:t>
            </a:r>
            <a:r>
              <a:rPr lang="en-US" sz="2800" baseline="-25000" dirty="0">
                <a:latin typeface="Angsana New" pitchFamily="18" charset="-34"/>
                <a:cs typeface="Angsana New" pitchFamily="18" charset="-34"/>
              </a:rPr>
              <a:t>B</a:t>
            </a:r>
            <a:r>
              <a:rPr lang="en-US" sz="2800" dirty="0">
                <a:latin typeface="Angsana New" pitchFamily="18" charset="-34"/>
                <a:cs typeface="Angsana New" pitchFamily="18" charset="-34"/>
              </a:rPr>
              <a:t>.</a:t>
            </a:r>
          </a:p>
          <a:p>
            <a:pPr algn="just"/>
            <a:r>
              <a:rPr lang="en-US" sz="2800" dirty="0">
                <a:latin typeface="Angsana New" pitchFamily="18" charset="-34"/>
                <a:cs typeface="Angsana New" pitchFamily="18" charset="-34"/>
              </a:rPr>
              <a:t>If the electron cloud of these two atoms overlaps, then we can obtain the wave function for the molecule by a linear combination of the atomic orbitals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and Ψ</a:t>
            </a:r>
            <a:r>
              <a:rPr lang="en-US" sz="2800" baseline="-25000" dirty="0">
                <a:latin typeface="Angsana New" pitchFamily="18" charset="-34"/>
                <a:cs typeface="Angsana New" pitchFamily="18" charset="-34"/>
              </a:rPr>
              <a:t>B.</a:t>
            </a:r>
            <a:r>
              <a:rPr lang="en-US" sz="2800" dirty="0">
                <a:latin typeface="Angsana New" pitchFamily="18" charset="-34"/>
                <a:cs typeface="Angsana New" pitchFamily="18" charset="-34"/>
              </a:rPr>
              <a:t> The below equation forms two molecular orbitals.</a:t>
            </a:r>
          </a:p>
          <a:p>
            <a:pPr algn="just"/>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a:t>
            </a:r>
            <a:r>
              <a:rPr lang="en-US" sz="2800" u="sng" dirty="0">
                <a:latin typeface="Angsana New" pitchFamily="18" charset="-34"/>
                <a:cs typeface="Angsana New" pitchFamily="18" charset="-34"/>
              </a:rPr>
              <a:t>+</a:t>
            </a:r>
            <a:r>
              <a:rPr lang="en-US" sz="2800" dirty="0">
                <a:latin typeface="Angsana New" pitchFamily="18" charset="-34"/>
                <a:cs typeface="Angsana New" pitchFamily="18" charset="-34"/>
              </a:rPr>
              <a:t> </a:t>
            </a:r>
            <a:r>
              <a:rPr lang="en-US" sz="2800" dirty="0" smtClean="0">
                <a:latin typeface="Angsana New" pitchFamily="18" charset="-34"/>
                <a:cs typeface="Angsana New" pitchFamily="18" charset="-34"/>
              </a:rPr>
              <a:t>Ψ</a:t>
            </a:r>
            <a:r>
              <a:rPr lang="en-US" sz="2800" baseline="-25000" dirty="0" smtClean="0">
                <a:latin typeface="Angsana New" pitchFamily="18" charset="-34"/>
                <a:cs typeface="Angsana New" pitchFamily="18" charset="-34"/>
              </a:rPr>
              <a:t>B</a:t>
            </a:r>
          </a:p>
          <a:p>
            <a:r>
              <a:rPr lang="en-US" sz="2800" dirty="0">
                <a:latin typeface="Angsana New" pitchFamily="18" charset="-34"/>
                <a:cs typeface="Angsana New" pitchFamily="18" charset="-34"/>
              </a:rPr>
              <a:t>Bonding Molecular Orbitals</a:t>
            </a:r>
          </a:p>
          <a:p>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 Ψ</a:t>
            </a:r>
            <a:r>
              <a:rPr lang="en-US" sz="2800" baseline="-25000" dirty="0">
                <a:latin typeface="Angsana New" pitchFamily="18" charset="-34"/>
                <a:cs typeface="Angsana New" pitchFamily="18" charset="-34"/>
              </a:rPr>
              <a:t>B. </a:t>
            </a:r>
            <a:endParaRPr lang="en-US" sz="2800" dirty="0">
              <a:latin typeface="Angsana New" pitchFamily="18" charset="-34"/>
              <a:cs typeface="Angsana New" pitchFamily="18" charset="-34"/>
            </a:endParaRPr>
          </a:p>
          <a:p>
            <a:r>
              <a:rPr lang="en-US" sz="2800" dirty="0">
                <a:latin typeface="Angsana New" pitchFamily="18" charset="-34"/>
                <a:cs typeface="Angsana New" pitchFamily="18" charset="-34"/>
              </a:rPr>
              <a:t>Anti-Bonding Molecular Orbitals</a:t>
            </a:r>
          </a:p>
          <a:p>
            <a:r>
              <a:rPr lang="en-US" sz="2800" dirty="0" smtClean="0">
                <a:latin typeface="Angsana New" pitchFamily="18" charset="-34"/>
                <a:cs typeface="Angsana New" pitchFamily="18" charset="-34"/>
              </a:rPr>
              <a:t>			Ψ</a:t>
            </a:r>
            <a:r>
              <a:rPr lang="en-US" sz="2800" baseline="-25000" dirty="0" smtClean="0">
                <a:latin typeface="Angsana New" pitchFamily="18" charset="-34"/>
                <a:cs typeface="Angsana New" pitchFamily="18" charset="-34"/>
              </a:rPr>
              <a:t>MO</a:t>
            </a:r>
            <a:r>
              <a:rPr lang="en-US" sz="2800" baseline="-25000" dirty="0">
                <a:latin typeface="Angsana New" pitchFamily="18" charset="-34"/>
                <a:cs typeface="Angsana New" pitchFamily="18" charset="-34"/>
              </a:rPr>
              <a:t> </a:t>
            </a:r>
            <a:r>
              <a:rPr lang="en-US" sz="2800" dirty="0">
                <a:latin typeface="Angsana New" pitchFamily="18" charset="-34"/>
                <a:cs typeface="Angsana New" pitchFamily="18" charset="-34"/>
              </a:rPr>
              <a:t>= Ψ</a:t>
            </a:r>
            <a:r>
              <a:rPr lang="en-US" sz="2800" baseline="-25000" dirty="0">
                <a:latin typeface="Angsana New" pitchFamily="18" charset="-34"/>
                <a:cs typeface="Angsana New" pitchFamily="18" charset="-34"/>
              </a:rPr>
              <a:t>A</a:t>
            </a:r>
            <a:r>
              <a:rPr lang="en-US" sz="2800" dirty="0">
                <a:latin typeface="Angsana New" pitchFamily="18" charset="-34"/>
                <a:cs typeface="Angsana New" pitchFamily="18" charset="-34"/>
              </a:rPr>
              <a:t> – Ψ</a:t>
            </a:r>
            <a:r>
              <a:rPr lang="en-US" sz="2800" baseline="-25000" dirty="0">
                <a:latin typeface="Angsana New" pitchFamily="18" charset="-34"/>
                <a:cs typeface="Angsana New" pitchFamily="18" charset="-34"/>
              </a:rPr>
              <a:t>B. </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xmlns="" val="1720265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5" name="Picture 62" descr="Description: Formation of Bonding and Anti-Bonding Orbital">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9000" y="747888"/>
            <a:ext cx="7245999" cy="339708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rot="10800000" flipV="1">
            <a:off x="381000" y="4407693"/>
            <a:ext cx="8001000" cy="181588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Formation of Bonding and Anti-Bonding Orbital</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Therefore, </a:t>
            </a:r>
            <a:r>
              <a:rPr kumimoji="0" lang="en-US" sz="2800" b="1" i="0" u="none" strike="noStrike" cap="none" normalizeH="0" baseline="0" dirty="0" smtClean="0">
                <a:ln>
                  <a:noFill/>
                </a:ln>
                <a:solidFill>
                  <a:srgbClr val="333333"/>
                </a:solidFill>
                <a:effectLst/>
                <a:latin typeface="Angsana New" pitchFamily="18" charset="-34"/>
                <a:ea typeface="Times New Roman" pitchFamily="18" charset="0"/>
                <a:cs typeface="Angsana New" pitchFamily="18" charset="-34"/>
              </a:rPr>
              <a:t>Combination of two atomic orbitals results in formation of two molecular orbitals, bonding molecular orbital (BMO) whereas other is anti-bonding molecular orbital (ABMO).</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xmlns="" val="173851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7696200" cy="2246769"/>
          </a:xfrm>
          <a:prstGeom prst="rect">
            <a:avLst/>
          </a:prstGeom>
        </p:spPr>
        <p:txBody>
          <a:bodyPr wrap="square">
            <a:spAutoFit/>
          </a:bodyPr>
          <a:lstStyle/>
          <a:p>
            <a:pPr algn="just"/>
            <a:r>
              <a:rPr lang="en-US" sz="2800" b="1" dirty="0" smtClean="0">
                <a:latin typeface="Angsana New" pitchFamily="18" charset="-34"/>
                <a:cs typeface="Angsana New" pitchFamily="18" charset="-34"/>
              </a:rPr>
              <a:t>Quantum Mechanics </a:t>
            </a:r>
          </a:p>
          <a:p>
            <a:pPr algn="just"/>
            <a:r>
              <a:rPr lang="en-US" sz="2800" dirty="0" smtClean="0">
                <a:latin typeface="Angsana New" pitchFamily="18" charset="-34"/>
                <a:cs typeface="Angsana New" pitchFamily="18" charset="-34"/>
              </a:rPr>
              <a:t>The</a:t>
            </a:r>
            <a:r>
              <a:rPr lang="en-US" sz="2800" dirty="0">
                <a:latin typeface="Angsana New" pitchFamily="18" charset="-34"/>
                <a:cs typeface="Angsana New" pitchFamily="18" charset="-34"/>
              </a:rPr>
              <a:t> </a:t>
            </a:r>
            <a:r>
              <a:rPr lang="en-US" sz="2800" b="1" dirty="0">
                <a:latin typeface="Angsana New" pitchFamily="18" charset="-34"/>
                <a:cs typeface="Angsana New" pitchFamily="18" charset="-34"/>
              </a:rPr>
              <a:t>Schrodinger Equation</a:t>
            </a:r>
            <a:r>
              <a:rPr lang="en-US" sz="2800" dirty="0">
                <a:latin typeface="Angsana New" pitchFamily="18" charset="-34"/>
                <a:cs typeface="Angsana New" pitchFamily="18" charset="-34"/>
              </a:rPr>
              <a:t> is “First Principle” of non-relativistic </a:t>
            </a:r>
            <a:r>
              <a:rPr lang="en-US" sz="2800" b="1" dirty="0">
                <a:latin typeface="Angsana New" pitchFamily="18" charset="-34"/>
                <a:cs typeface="Angsana New" pitchFamily="18" charset="-34"/>
              </a:rPr>
              <a:t>quantum mechanics</a:t>
            </a:r>
            <a:r>
              <a:rPr lang="en-US" sz="2800" dirty="0">
                <a:latin typeface="Angsana New" pitchFamily="18" charset="-34"/>
                <a:cs typeface="Angsana New" pitchFamily="18" charset="-34"/>
              </a:rPr>
              <a:t>. The solutions of the </a:t>
            </a:r>
            <a:r>
              <a:rPr lang="en-US" sz="2800" b="1" dirty="0" err="1">
                <a:latin typeface="Angsana New" pitchFamily="18" charset="-34"/>
                <a:cs typeface="Angsana New" pitchFamily="18" charset="-34"/>
              </a:rPr>
              <a:t>Schroedinger</a:t>
            </a:r>
            <a:r>
              <a:rPr lang="en-US" sz="2800" b="1" dirty="0">
                <a:latin typeface="Angsana New" pitchFamily="18" charset="-34"/>
                <a:cs typeface="Angsana New" pitchFamily="18" charset="-34"/>
              </a:rPr>
              <a:t> Equation</a:t>
            </a:r>
            <a:r>
              <a:rPr lang="en-US" sz="2800" dirty="0">
                <a:latin typeface="Angsana New" pitchFamily="18" charset="-34"/>
                <a:cs typeface="Angsana New" pitchFamily="18" charset="-34"/>
              </a:rPr>
              <a:t> can provide any information of electrons within atoms and molecules, which enables the prediction of their physiochemical properties and </a:t>
            </a:r>
            <a:r>
              <a:rPr lang="en-US" sz="2800" b="1" dirty="0">
                <a:latin typeface="Angsana New" pitchFamily="18" charset="-34"/>
                <a:cs typeface="Angsana New" pitchFamily="18" charset="-34"/>
              </a:rPr>
              <a:t>chemical</a:t>
            </a:r>
            <a:r>
              <a:rPr lang="en-US" sz="2800" dirty="0">
                <a:latin typeface="Angsana New" pitchFamily="18" charset="-34"/>
                <a:cs typeface="Angsana New" pitchFamily="18" charset="-34"/>
              </a:rPr>
              <a:t> reactions.</a:t>
            </a:r>
          </a:p>
        </p:txBody>
      </p:sp>
      <p:sp>
        <p:nvSpPr>
          <p:cNvPr id="5" name="AutoShape 2" descr="Image result for quantum chemistry schrodinger equ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descr="C:\Users\Administrator\Downloads\downloa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8896" y="3352800"/>
            <a:ext cx="3870008" cy="21802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53873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685800"/>
            <a:ext cx="83058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Molecular orbitals are obtained by combining the atomic orbitals on the atoms in the molecule. Consider the H</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molecule, for example. One of the molecular orbitals in this molecule is constructed by adding the mathematical functions for the two 1</a:t>
            </a:r>
            <a:r>
              <a:rPr kumimoji="0" lang="en-US" sz="2800" b="0" i="1"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s</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atomic orbitals that come together to form this molecule. Another orbital is formed by subtracting one of these functions from the other, as shown in the figure below.</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2289" name="Picture 1" descr="Description: Diagra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3363456"/>
            <a:ext cx="5200165" cy="238011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51620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Diagram"/>
          <p:cNvPicPr/>
          <p:nvPr/>
        </p:nvPicPr>
        <p:blipFill>
          <a:blip r:embed="rId2">
            <a:extLst>
              <a:ext uri="{28A0092B-C50C-407E-A947-70E740481C1C}">
                <a14:useLocalDpi xmlns:a14="http://schemas.microsoft.com/office/drawing/2010/main" xmlns="" val="0"/>
              </a:ext>
            </a:extLst>
          </a:blip>
          <a:srcRect/>
          <a:stretch>
            <a:fillRect/>
          </a:stretch>
        </p:blipFill>
        <p:spPr bwMode="auto">
          <a:xfrm>
            <a:off x="2083756" y="457200"/>
            <a:ext cx="5155243" cy="2743200"/>
          </a:xfrm>
          <a:prstGeom prst="rect">
            <a:avLst/>
          </a:prstGeom>
          <a:noFill/>
          <a:ln>
            <a:noFill/>
          </a:ln>
        </p:spPr>
      </p:pic>
      <p:pic>
        <p:nvPicPr>
          <p:cNvPr id="35" name="Picture 34" descr="Diagram"/>
          <p:cNvPicPr/>
          <p:nvPr/>
        </p:nvPicPr>
        <p:blipFill>
          <a:blip r:embed="rId3">
            <a:extLst>
              <a:ext uri="{28A0092B-C50C-407E-A947-70E740481C1C}">
                <a14:useLocalDpi xmlns:a14="http://schemas.microsoft.com/office/drawing/2010/main" xmlns="" val="0"/>
              </a:ext>
            </a:extLst>
          </a:blip>
          <a:srcRect/>
          <a:stretch>
            <a:fillRect/>
          </a:stretch>
        </p:blipFill>
        <p:spPr bwMode="auto">
          <a:xfrm>
            <a:off x="2047363" y="3657600"/>
            <a:ext cx="5191636" cy="2743200"/>
          </a:xfrm>
          <a:prstGeom prst="rect">
            <a:avLst/>
          </a:prstGeom>
          <a:noFill/>
          <a:ln>
            <a:noFill/>
          </a:ln>
        </p:spPr>
      </p:pic>
    </p:spTree>
    <p:extLst>
      <p:ext uri="{BB962C8B-B14F-4D97-AF65-F5344CB8AC3E}">
        <p14:creationId xmlns:p14="http://schemas.microsoft.com/office/powerpoint/2010/main" xmlns="" val="2268075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7772400" cy="5693866"/>
          </a:xfrm>
          <a:prstGeom prst="rect">
            <a:avLst/>
          </a:prstGeom>
        </p:spPr>
        <p:txBody>
          <a:bodyPr wrap="square">
            <a:spAutoFit/>
          </a:bodyPr>
          <a:lstStyle/>
          <a:p>
            <a:pPr algn="just"/>
            <a:r>
              <a:rPr lang="en-US" sz="2800" b="1" dirty="0">
                <a:latin typeface="Angsana New" pitchFamily="18" charset="-34"/>
                <a:cs typeface="Angsana New" pitchFamily="18" charset="-34"/>
              </a:rPr>
              <a:t>Energy Level Diagram</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factors upon which relative energies of molecular orbitals depend are:</a:t>
            </a:r>
          </a:p>
          <a:p>
            <a:pPr algn="just"/>
            <a:r>
              <a:rPr lang="en-US" sz="2800" dirty="0">
                <a:latin typeface="Angsana New" pitchFamily="18" charset="-34"/>
                <a:cs typeface="Angsana New" pitchFamily="18" charset="-34"/>
              </a:rPr>
              <a:t>(i) Energies of the Atomic orbitals combining to form Molecular Orbitals.</a:t>
            </a:r>
          </a:p>
          <a:p>
            <a:pPr algn="just"/>
            <a:r>
              <a:rPr lang="en-US" sz="2800" dirty="0">
                <a:latin typeface="Angsana New" pitchFamily="18" charset="-34"/>
                <a:cs typeface="Angsana New" pitchFamily="18" charset="-34"/>
              </a:rPr>
              <a:t>(ii) The extent of overlapping between the atomic orbitals. The greater the overlap, the more the bonding orbital is lowered and the anti-bonding orbital is raised in energy relative to AOs</a:t>
            </a:r>
          </a:p>
          <a:p>
            <a:pPr algn="just"/>
            <a:endParaRPr lang="en-US" sz="2800" dirty="0" smtClean="0">
              <a:latin typeface="Angsana New" pitchFamily="18" charset="-34"/>
              <a:cs typeface="Angsana New" pitchFamily="18" charset="-34"/>
            </a:endParaRPr>
          </a:p>
          <a:p>
            <a:pPr algn="just"/>
            <a:r>
              <a:rPr lang="en-US" sz="2800" dirty="0" smtClean="0">
                <a:latin typeface="Angsana New" pitchFamily="18" charset="-34"/>
                <a:cs typeface="Angsana New" pitchFamily="18" charset="-34"/>
              </a:rPr>
              <a:t>1s </a:t>
            </a:r>
            <a:r>
              <a:rPr lang="en-US" sz="2800" dirty="0">
                <a:latin typeface="Angsana New" pitchFamily="18" charset="-34"/>
                <a:cs typeface="Angsana New" pitchFamily="18" charset="-34"/>
              </a:rPr>
              <a:t>Atomic Orbitals (AOs) of two atoms form two Molecular Orbitals (MOs) designated as </a:t>
            </a:r>
            <a:r>
              <a:rPr lang="en-US" sz="2800" b="1" dirty="0" smtClean="0">
                <a:latin typeface="Angsana New" pitchFamily="18" charset="-34"/>
                <a:cs typeface="Angsana New" pitchFamily="18" charset="-34"/>
              </a:rPr>
              <a:t>σ </a:t>
            </a:r>
            <a:r>
              <a:rPr lang="en-US" sz="2800" dirty="0" smtClean="0">
                <a:latin typeface="Angsana New" pitchFamily="18" charset="-34"/>
                <a:cs typeface="Angsana New" pitchFamily="18" charset="-34"/>
              </a:rPr>
              <a:t>1s </a:t>
            </a:r>
            <a:r>
              <a:rPr lang="en-US" sz="2800" dirty="0">
                <a:latin typeface="Angsana New" pitchFamily="18" charset="-34"/>
                <a:cs typeface="Angsana New" pitchFamily="18" charset="-34"/>
              </a:rPr>
              <a:t>and </a:t>
            </a:r>
            <a:r>
              <a:rPr lang="en-US" sz="2800" b="1" dirty="0" smtClean="0">
                <a:latin typeface="Angsana New" pitchFamily="18" charset="-34"/>
                <a:cs typeface="Angsana New" pitchFamily="18" charset="-34"/>
              </a:rPr>
              <a:t>σ</a:t>
            </a:r>
            <a:r>
              <a:rPr lang="en-US" sz="2800" dirty="0" smtClean="0">
                <a:latin typeface="Angsana New" pitchFamily="18" charset="-34"/>
                <a:cs typeface="Angsana New" pitchFamily="18" charset="-34"/>
              </a:rPr>
              <a:t>*1s.The </a:t>
            </a:r>
            <a:r>
              <a:rPr lang="en-US" sz="2800" dirty="0">
                <a:latin typeface="Angsana New" pitchFamily="18" charset="-34"/>
                <a:cs typeface="Angsana New" pitchFamily="18" charset="-34"/>
              </a:rPr>
              <a:t>2s and 2p orbitals (eight AOs of two atoms) form four bonding MOs and four anti-bonding MOs as:</a:t>
            </a:r>
          </a:p>
          <a:p>
            <a:pPr algn="just"/>
            <a:endParaRPr lang="en-US" sz="2800" b="1" dirty="0" smtClean="0">
              <a:latin typeface="Angsana New" pitchFamily="18" charset="-34"/>
              <a:cs typeface="Angsana New" pitchFamily="18" charset="-34"/>
            </a:endParaRPr>
          </a:p>
          <a:p>
            <a:pPr algn="just"/>
            <a:r>
              <a:rPr lang="en-US" sz="2800" b="1" dirty="0" smtClean="0">
                <a:latin typeface="Angsana New" pitchFamily="18" charset="-34"/>
                <a:cs typeface="Angsana New" pitchFamily="18" charset="-34"/>
              </a:rPr>
              <a:t>Bonding </a:t>
            </a:r>
            <a:r>
              <a:rPr lang="en-US" sz="2800" b="1" dirty="0">
                <a:latin typeface="Angsana New" pitchFamily="18" charset="-34"/>
                <a:cs typeface="Angsana New" pitchFamily="18" charset="-34"/>
              </a:rPr>
              <a:t>MOs: σ 2s</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σ 2pz</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x</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y</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Anti – Bonding </a:t>
            </a:r>
            <a:r>
              <a:rPr lang="en-US" sz="2800" b="1" dirty="0" err="1">
                <a:latin typeface="Angsana New" pitchFamily="18" charset="-34"/>
                <a:cs typeface="Angsana New" pitchFamily="18" charset="-34"/>
              </a:rPr>
              <a:t>MOσ</a:t>
            </a:r>
            <a:r>
              <a:rPr lang="en-US" sz="2800" b="1" dirty="0">
                <a:latin typeface="Angsana New" pitchFamily="18" charset="-34"/>
                <a:cs typeface="Angsana New" pitchFamily="18" charset="-34"/>
              </a:rPr>
              <a:t>: σ *2s</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σ *2p</a:t>
            </a:r>
            <a:r>
              <a:rPr lang="en-US" sz="2800" b="1" baseline="-25000" dirty="0">
                <a:latin typeface="Angsana New" pitchFamily="18" charset="-34"/>
                <a:cs typeface="Angsana New" pitchFamily="18" charset="-34"/>
              </a:rPr>
              <a:t>z</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x</a:t>
            </a:r>
            <a:r>
              <a:rPr lang="en-US" sz="2800" dirty="0">
                <a:latin typeface="Angsana New" pitchFamily="18" charset="-34"/>
                <a:cs typeface="Angsana New" pitchFamily="18" charset="-34"/>
              </a:rPr>
              <a:t>,</a:t>
            </a:r>
            <a:r>
              <a:rPr lang="en-US" sz="2800" b="1" dirty="0">
                <a:latin typeface="Angsana New" pitchFamily="18" charset="-34"/>
                <a:cs typeface="Angsana New" pitchFamily="18" charset="-34"/>
              </a:rPr>
              <a:t> π *2p</a:t>
            </a:r>
            <a:r>
              <a:rPr lang="en-US" sz="2800" b="1" baseline="-25000" dirty="0">
                <a:latin typeface="Angsana New" pitchFamily="18" charset="-34"/>
                <a:cs typeface="Angsana New" pitchFamily="18" charset="-34"/>
              </a:rPr>
              <a:t>y</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xmlns="" val="42115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470118"/>
            <a:ext cx="8305800" cy="181588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137AC3"/>
                </a:solidFill>
                <a:effectLst/>
                <a:latin typeface="Angsana New" pitchFamily="18" charset="-34"/>
                <a:ea typeface="Times New Roman" pitchFamily="18" charset="0"/>
                <a:cs typeface="Angsana New" pitchFamily="18" charset="-34"/>
              </a:rPr>
              <a:t>Molecular Orbitals of H</a:t>
            </a:r>
            <a:r>
              <a:rPr kumimoji="0" lang="en-US" sz="2800" b="1" i="1" u="none" strike="noStrike" cap="none" normalizeH="0" baseline="-30000" dirty="0" smtClean="0">
                <a:ln>
                  <a:noFill/>
                </a:ln>
                <a:solidFill>
                  <a:srgbClr val="137AC3"/>
                </a:solidFill>
                <a:effectLst/>
                <a:latin typeface="Angsana New" pitchFamily="18" charset="-34"/>
                <a:ea typeface="Times New Roman" pitchFamily="18" charset="0"/>
                <a:cs typeface="Angsana New" pitchFamily="18" charset="-34"/>
              </a:rPr>
              <a:t>2</a:t>
            </a:r>
            <a:endParaRPr kumimoji="0" lang="en-US" sz="2800" b="1"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a:t>
            </a:r>
            <a:r>
              <a:rPr kumimoji="0" lang="en-US" sz="2800" b="0" i="0" u="none" strike="noStrike" cap="none" normalizeH="0" baseline="0" dirty="0" smtClean="0">
                <a:ln>
                  <a:noFill/>
                </a:ln>
                <a:solidFill>
                  <a:srgbClr val="30B3F6"/>
                </a:solidFill>
                <a:effectLst/>
                <a:latin typeface="Angsana New" pitchFamily="18" charset="-34"/>
                <a:ea typeface="Times New Roman" pitchFamily="18" charset="0"/>
                <a:cs typeface="Angsana New" pitchFamily="18" charset="-34"/>
                <a:hlinkClick r:id="rId2"/>
              </a:rPr>
              <a:t>molecular orbital approach</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is one explanation for the H−HH−H bond. This explanation is based on a mathematical model, hence it is a theory.</a:t>
            </a:r>
            <a:endParaRPr kumimoji="0" lang="en-US" sz="2800" b="0" i="0" u="none" strike="noStrike" cap="none" normalizeH="0" baseline="0" dirty="0" smtClean="0">
              <a:ln>
                <a:noFill/>
              </a:ln>
              <a:solidFill>
                <a:schemeClr val="tx1"/>
              </a:solidFill>
              <a:effectLst/>
              <a:latin typeface="Angsana New" pitchFamily="18" charset="-34"/>
              <a:ea typeface="Times New Roman" pitchFamily="18"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4337" name="Picture 6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82310" y="2209800"/>
            <a:ext cx="3026979"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228600" y="4787205"/>
            <a:ext cx="8534400" cy="138499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Each orbital accommodates two electrons, and the two electrons in H−H fill the s</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1s</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molecular orbital (MO). Obviously, as a result of the formation of the H2 molecule, the energy of the system is lowered and becomes more stable.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xmlns="" val="3401288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8153400" cy="2677656"/>
          </a:xfrm>
          <a:prstGeom prst="rect">
            <a:avLst/>
          </a:prstGeom>
        </p:spPr>
        <p:txBody>
          <a:bodyPr wrap="square">
            <a:spAutoFit/>
          </a:bodyPr>
          <a:lstStyle/>
          <a:p>
            <a:pPr algn="just"/>
            <a:r>
              <a:rPr lang="en-US" sz="2800" b="1" i="1" dirty="0">
                <a:latin typeface="Angsana New" pitchFamily="18" charset="-34"/>
                <a:cs typeface="Angsana New" pitchFamily="18" charset="-34"/>
              </a:rPr>
              <a:t>Molecular Orbitals of </a:t>
            </a:r>
            <a:r>
              <a:rPr lang="en-US" sz="2800" b="1" i="1" dirty="0" smtClean="0">
                <a:latin typeface="Angsana New" pitchFamily="18" charset="-34"/>
                <a:cs typeface="Angsana New" pitchFamily="18" charset="-34"/>
              </a:rPr>
              <a:t>CO</a:t>
            </a:r>
          </a:p>
          <a:p>
            <a:pPr algn="just"/>
            <a:r>
              <a:rPr lang="en-US" sz="2800" b="1" dirty="0">
                <a:latin typeface="Angsana New" pitchFamily="18" charset="-34"/>
                <a:cs typeface="Angsana New" pitchFamily="18" charset="-34"/>
              </a:rPr>
              <a:t>Bond Order</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It may be defined as the half of difference between the number of electrons present in the bonding orbitals and the </a:t>
            </a:r>
            <a:r>
              <a:rPr lang="en-US" sz="2800" b="1" dirty="0" err="1">
                <a:latin typeface="Angsana New" pitchFamily="18" charset="-34"/>
                <a:cs typeface="Angsana New" pitchFamily="18" charset="-34"/>
              </a:rPr>
              <a:t>antibonding</a:t>
            </a:r>
            <a:r>
              <a:rPr lang="en-US" sz="2800" b="1" dirty="0">
                <a:latin typeface="Angsana New" pitchFamily="18" charset="-34"/>
                <a:cs typeface="Angsana New" pitchFamily="18" charset="-34"/>
              </a:rPr>
              <a:t> orbitals</a:t>
            </a:r>
            <a:r>
              <a:rPr lang="en-US" sz="2800" dirty="0">
                <a:latin typeface="Angsana New" pitchFamily="18" charset="-34"/>
                <a:cs typeface="Angsana New" pitchFamily="18" charset="-34"/>
              </a:rPr>
              <a:t> that is,</a:t>
            </a:r>
          </a:p>
          <a:p>
            <a:pPr algn="just"/>
            <a:r>
              <a:rPr lang="en-US" sz="2800" b="1" dirty="0">
                <a:latin typeface="Angsana New" pitchFamily="18" charset="-34"/>
                <a:cs typeface="Angsana New" pitchFamily="18" charset="-34"/>
              </a:rPr>
              <a:t>Bond order (B.O.) = (No. of electrons in BMO - No. of electrons in ABMO)/ 2</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Bond order = 1/2(8–2) = </a:t>
            </a:r>
            <a:r>
              <a:rPr lang="en-US" sz="2800" dirty="0" smtClean="0">
                <a:latin typeface="Angsana New" pitchFamily="18" charset="-34"/>
                <a:cs typeface="Angsana New" pitchFamily="18" charset="-34"/>
              </a:rPr>
              <a:t>3</a:t>
            </a:r>
            <a:endParaRPr lang="en-US" sz="2800" dirty="0">
              <a:latin typeface="Angsana New" pitchFamily="18" charset="-34"/>
              <a:cs typeface="Angsana New" pitchFamily="18" charset="-34"/>
            </a:endParaRPr>
          </a:p>
        </p:txBody>
      </p:sp>
      <p:pic>
        <p:nvPicPr>
          <p:cNvPr id="5" name="Picture 4" descr="C:\Users\Administrator\Desktop\Science Day 2020\main-qimg-8209477b028b38af8c56b8057daf4c1d-c.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800600" y="3276600"/>
            <a:ext cx="3733800" cy="3056533"/>
          </a:xfrm>
          <a:prstGeom prst="rect">
            <a:avLst/>
          </a:prstGeom>
          <a:noFill/>
          <a:ln>
            <a:noFill/>
          </a:ln>
        </p:spPr>
      </p:pic>
      <p:sp>
        <p:nvSpPr>
          <p:cNvPr id="6" name="Rectangle 5"/>
          <p:cNvSpPr/>
          <p:nvPr/>
        </p:nvSpPr>
        <p:spPr>
          <a:xfrm>
            <a:off x="609600" y="3013770"/>
            <a:ext cx="4076700" cy="3539430"/>
          </a:xfrm>
          <a:prstGeom prst="rect">
            <a:avLst/>
          </a:prstGeom>
        </p:spPr>
        <p:txBody>
          <a:bodyPr wrap="square">
            <a:spAutoFit/>
          </a:bodyPr>
          <a:lstStyle/>
          <a:p>
            <a:pPr algn="just"/>
            <a:r>
              <a:rPr lang="en-US" sz="2800" b="1" dirty="0" smtClean="0">
                <a:latin typeface="Angsana New" pitchFamily="18" charset="-34"/>
                <a:cs typeface="Angsana New" pitchFamily="18" charset="-34"/>
              </a:rPr>
              <a:t>Magnetic Behavior</a:t>
            </a:r>
            <a:r>
              <a:rPr lang="en-US" sz="2800" dirty="0" smtClean="0">
                <a:latin typeface="Angsana New" pitchFamily="18" charset="-34"/>
                <a:cs typeface="Angsana New" pitchFamily="18" charset="-34"/>
              </a:rPr>
              <a:t>: If all the molecular orbitals in species are spin paired, the substance is </a:t>
            </a:r>
            <a:r>
              <a:rPr lang="en-US" sz="2800" dirty="0" err="1" smtClean="0">
                <a:latin typeface="Angsana New" pitchFamily="18" charset="-34"/>
                <a:cs typeface="Angsana New" pitchFamily="18" charset="-34"/>
              </a:rPr>
              <a:t>diamagneti</a:t>
            </a:r>
            <a:r>
              <a:rPr lang="en-US" sz="2800" dirty="0" smtClean="0">
                <a:latin typeface="Angsana New" pitchFamily="18" charset="-34"/>
                <a:cs typeface="Angsana New" pitchFamily="18" charset="-34"/>
              </a:rPr>
              <a:t>. But if one or more molecular orbitals are singly occupied it is paramagnetic. </a:t>
            </a:r>
            <a:r>
              <a:rPr lang="en-US" sz="2800" b="1" dirty="0" smtClean="0">
                <a:latin typeface="Angsana New" pitchFamily="18" charset="-34"/>
                <a:cs typeface="Angsana New" pitchFamily="18" charset="-34"/>
              </a:rPr>
              <a:t>For Example</a:t>
            </a:r>
            <a:r>
              <a:rPr lang="en-US" sz="2800" dirty="0" smtClean="0">
                <a:latin typeface="Angsana New" pitchFamily="18" charset="-34"/>
                <a:cs typeface="Angsana New" pitchFamily="18" charset="-34"/>
              </a:rPr>
              <a:t>, if we look at</a:t>
            </a:r>
            <a:r>
              <a:rPr lang="en-US" sz="2800" b="1" dirty="0" smtClean="0">
                <a:latin typeface="Angsana New" pitchFamily="18" charset="-34"/>
                <a:cs typeface="Angsana New" pitchFamily="18" charset="-34"/>
              </a:rPr>
              <a:t> CO Molecule</a:t>
            </a:r>
            <a:r>
              <a:rPr lang="en-US" sz="2800" dirty="0" smtClean="0">
                <a:latin typeface="Angsana New" pitchFamily="18" charset="-34"/>
                <a:cs typeface="Angsana New" pitchFamily="18" charset="-34"/>
              </a:rPr>
              <a:t>,</a:t>
            </a:r>
            <a:r>
              <a:rPr lang="en-US" sz="2800" b="1" dirty="0" smtClean="0">
                <a:latin typeface="Angsana New" pitchFamily="18" charset="-34"/>
                <a:cs typeface="Angsana New" pitchFamily="18" charset="-34"/>
              </a:rPr>
              <a:t> it is diamagnetic</a:t>
            </a:r>
            <a:r>
              <a:rPr lang="en-US" sz="2800" dirty="0" smtClean="0">
                <a:latin typeface="Angsana New" pitchFamily="18" charset="-34"/>
                <a:cs typeface="Angsana New" pitchFamily="18" charset="-34"/>
              </a:rPr>
              <a:t> as all the electron in CO are paired as in the figure below:</a:t>
            </a:r>
          </a:p>
        </p:txBody>
      </p:sp>
    </p:spTree>
    <p:extLst>
      <p:ext uri="{BB962C8B-B14F-4D97-AF65-F5344CB8AC3E}">
        <p14:creationId xmlns:p14="http://schemas.microsoft.com/office/powerpoint/2010/main" xmlns="" val="4207355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77200" cy="5693866"/>
          </a:xfrm>
          <a:prstGeom prst="rect">
            <a:avLst/>
          </a:prstGeom>
        </p:spPr>
        <p:txBody>
          <a:bodyPr wrap="square">
            <a:spAutoFit/>
          </a:bodyPr>
          <a:lstStyle/>
          <a:p>
            <a:pPr algn="just"/>
            <a:r>
              <a:rPr lang="en-US" sz="2800" b="1" dirty="0">
                <a:latin typeface="Angsana New" pitchFamily="18" charset="-34"/>
                <a:cs typeface="Angsana New" pitchFamily="18" charset="-34"/>
              </a:rPr>
              <a:t>CRYSTAL FIELD THEORY </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valence bond theory could not explain the </a:t>
            </a:r>
            <a:r>
              <a:rPr lang="en-US" sz="2800" u="sng" dirty="0">
                <a:latin typeface="Angsana New" pitchFamily="18" charset="-34"/>
                <a:cs typeface="Angsana New" pitchFamily="18" charset="-34"/>
                <a:hlinkClick r:id="rId2"/>
              </a:rPr>
              <a:t>stability</a:t>
            </a:r>
            <a:r>
              <a:rPr lang="en-US" sz="2800" dirty="0">
                <a:latin typeface="Angsana New" pitchFamily="18" charset="-34"/>
                <a:cs typeface="Angsana New" pitchFamily="18" charset="-34"/>
              </a:rPr>
              <a:t> of the </a:t>
            </a:r>
            <a:r>
              <a:rPr lang="en-US" sz="2800" u="sng" dirty="0">
                <a:latin typeface="Angsana New" pitchFamily="18" charset="-34"/>
                <a:cs typeface="Angsana New" pitchFamily="18" charset="-34"/>
                <a:hlinkClick r:id="rId3"/>
              </a:rPr>
              <a:t>coordination compounds</a:t>
            </a:r>
            <a:r>
              <a:rPr lang="en-US" sz="2800" dirty="0">
                <a:latin typeface="Angsana New" pitchFamily="18" charset="-34"/>
                <a:cs typeface="Angsana New" pitchFamily="18" charset="-34"/>
              </a:rPr>
              <a:t>. It also failed to throw a light on the differences between strong and weak ligands. Therefore, scientists proposed the crystal field theory</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According to this theory, the metal-ligand bond acts as an ionic bond arising purely from the electrostatic interactions between the metal ions and ligands. This theory takes anions as point charges and neutral molecules as </a:t>
            </a:r>
            <a:r>
              <a:rPr lang="en-US" sz="2800" u="sng" dirty="0">
                <a:latin typeface="Angsana New" pitchFamily="18" charset="-34"/>
                <a:cs typeface="Angsana New" pitchFamily="18" charset="-34"/>
                <a:hlinkClick r:id="rId4"/>
              </a:rPr>
              <a:t>dipoles</a:t>
            </a:r>
            <a:r>
              <a:rPr lang="en-US" sz="2800" dirty="0">
                <a:latin typeface="Angsana New" pitchFamily="18" charset="-34"/>
                <a:cs typeface="Angsana New" pitchFamily="18" charset="-34"/>
              </a:rPr>
              <a:t>. When the transition metals do not bond to any ligand, their d orbitals degenerate. This means that they have the same amount of energy.</a:t>
            </a:r>
          </a:p>
          <a:p>
            <a:pPr algn="just"/>
            <a:r>
              <a:rPr lang="en-US" sz="2800" dirty="0">
                <a:latin typeface="Angsana New" pitchFamily="18" charset="-34"/>
                <a:cs typeface="Angsana New" pitchFamily="18" charset="-34"/>
              </a:rPr>
              <a:t>When they start bonding with other ligands, the d orbitals split apart and become non-degenerate. This bonding occurs mainly due to different symmetries of the d orbitals and the inductive effect of the ligands on the </a:t>
            </a:r>
            <a:r>
              <a:rPr lang="en-US" sz="2800" u="sng" dirty="0">
                <a:latin typeface="Angsana New" pitchFamily="18" charset="-34"/>
                <a:cs typeface="Angsana New" pitchFamily="18" charset="-34"/>
                <a:hlinkClick r:id="rId5"/>
              </a:rPr>
              <a:t>electrons</a:t>
            </a:r>
            <a:r>
              <a:rPr lang="en-US" sz="2800" dirty="0">
                <a:latin typeface="Angsana New" pitchFamily="18" charset="-34"/>
                <a:cs typeface="Angsana New" pitchFamily="18" charset="-34"/>
              </a:rPr>
              <a:t>. The pattern of the splitting of d orbitals depends on upon the nature of </a:t>
            </a:r>
            <a:r>
              <a:rPr lang="en-US" sz="2800" u="sng" dirty="0">
                <a:latin typeface="Angsana New" pitchFamily="18" charset="-34"/>
                <a:cs typeface="Angsana New" pitchFamily="18" charset="-34"/>
                <a:hlinkClick r:id="rId6"/>
              </a:rPr>
              <a:t>crystal</a:t>
            </a:r>
            <a:r>
              <a:rPr lang="en-US" sz="2800" dirty="0">
                <a:latin typeface="Angsana New" pitchFamily="18" charset="-34"/>
                <a:cs typeface="Angsana New" pitchFamily="18" charset="-34"/>
              </a:rPr>
              <a:t> field.</a:t>
            </a:r>
          </a:p>
        </p:txBody>
      </p:sp>
    </p:spTree>
    <p:extLst>
      <p:ext uri="{BB962C8B-B14F-4D97-AF65-F5344CB8AC3E}">
        <p14:creationId xmlns:p14="http://schemas.microsoft.com/office/powerpoint/2010/main" xmlns="" val="3904631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01000" cy="5693866"/>
          </a:xfrm>
          <a:prstGeom prst="rect">
            <a:avLst/>
          </a:prstGeom>
        </p:spPr>
        <p:txBody>
          <a:bodyPr wrap="square">
            <a:spAutoFit/>
          </a:bodyPr>
          <a:lstStyle/>
          <a:p>
            <a:pPr algn="just"/>
            <a:r>
              <a:rPr lang="en-US" sz="2800" b="1" dirty="0">
                <a:latin typeface="Angsana New" pitchFamily="18" charset="-34"/>
                <a:cs typeface="Angsana New" pitchFamily="18" charset="-34"/>
              </a:rPr>
              <a:t>Splitting of Crystal Fields</a:t>
            </a:r>
          </a:p>
          <a:p>
            <a:pPr algn="just"/>
            <a:r>
              <a:rPr lang="en-US" sz="2800" dirty="0">
                <a:latin typeface="Angsana New" pitchFamily="18" charset="-34"/>
                <a:cs typeface="Angsana New" pitchFamily="18" charset="-34"/>
              </a:rPr>
              <a:t>In case of an octahedral coordination compound, there are six ligands that surround the metal atom/ion. In these cases, we observe repulsion between the electrons in d orbitals and ligand electrons. This repulsion is more in the case of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orbitals. This is because they point towards the axes along the direction of ligand. Hence, their energy is higher as compared to the average energy in spherical crystal field.</a:t>
            </a:r>
          </a:p>
          <a:p>
            <a:pPr algn="just"/>
            <a:r>
              <a:rPr lang="en-US" sz="2800" dirty="0">
                <a:latin typeface="Angsana New" pitchFamily="18" charset="-34"/>
                <a:cs typeface="Angsana New" pitchFamily="18" charset="-34"/>
              </a:rPr>
              <a:t>While,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err="1">
                <a:latin typeface="Angsana New" pitchFamily="18" charset="-34"/>
                <a:cs typeface="Angsana New" pitchFamily="18" charset="-34"/>
              </a:rPr>
              <a:t>and</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orbitals experience lower repulsions as they are directed between the axes. Hence, these three orbitals possess lower energy than the </a:t>
            </a:r>
            <a:r>
              <a:rPr lang="en-US" sz="2800" dirty="0">
                <a:latin typeface="Angsana New" pitchFamily="18" charset="-34"/>
                <a:cs typeface="Angsana New" pitchFamily="18" charset="-34"/>
                <a:hlinkClick r:id="rId2"/>
              </a:rPr>
              <a:t>average</a:t>
            </a:r>
            <a:r>
              <a:rPr lang="en-US" sz="2800" dirty="0">
                <a:latin typeface="Angsana New" pitchFamily="18" charset="-34"/>
                <a:cs typeface="Angsana New" pitchFamily="18" charset="-34"/>
              </a:rPr>
              <a:t> energy in spherical crystal field. Thus, we get two energy levels:</a:t>
            </a:r>
          </a:p>
          <a:p>
            <a:pPr algn="just"/>
            <a:r>
              <a:rPr lang="en-US" sz="2800" i="1" dirty="0" smtClean="0">
                <a:latin typeface="Angsana New" pitchFamily="18" charset="-34"/>
                <a:cs typeface="Angsana New" pitchFamily="18" charset="-34"/>
              </a:rPr>
              <a:t>	</a:t>
            </a:r>
          </a:p>
          <a:p>
            <a:pPr algn="just"/>
            <a:r>
              <a:rPr lang="en-US" sz="2800" i="1" dirty="0">
                <a:latin typeface="Angsana New" pitchFamily="18" charset="-34"/>
                <a:cs typeface="Angsana New" pitchFamily="18" charset="-34"/>
              </a:rPr>
              <a:t>	</a:t>
            </a:r>
            <a:r>
              <a:rPr lang="en-US" sz="2800" i="1" dirty="0" smtClean="0">
                <a:latin typeface="Angsana New" pitchFamily="18" charset="-34"/>
                <a:cs typeface="Angsana New" pitchFamily="18" charset="-34"/>
              </a:rPr>
              <a:t>t</a:t>
            </a:r>
            <a:r>
              <a:rPr lang="en-US" sz="2800" baseline="-25000" dirty="0" smtClean="0">
                <a:latin typeface="Angsana New" pitchFamily="18" charset="-34"/>
                <a:cs typeface="Angsana New" pitchFamily="18" charset="-34"/>
              </a:rPr>
              <a:t>2g</a:t>
            </a:r>
            <a:r>
              <a:rPr lang="en-US" sz="2800" dirty="0">
                <a:latin typeface="Angsana New" pitchFamily="18" charset="-34"/>
                <a:cs typeface="Angsana New" pitchFamily="18" charset="-34"/>
              </a:rPr>
              <a:t>– set of three orbitals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yz</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a:t>
            </a:r>
            <a:r>
              <a:rPr lang="en-US" sz="2800" baseline="-25000" dirty="0" err="1">
                <a:latin typeface="Angsana New" pitchFamily="18" charset="-34"/>
                <a:cs typeface="Angsana New" pitchFamily="18" charset="-34"/>
              </a:rPr>
              <a:t>xz</a:t>
            </a:r>
            <a:r>
              <a:rPr lang="en-US" sz="2800" dirty="0">
                <a:latin typeface="Angsana New" pitchFamily="18" charset="-34"/>
                <a:cs typeface="Angsana New" pitchFamily="18" charset="-34"/>
              </a:rPr>
              <a:t>) with lower energy</a:t>
            </a:r>
          </a:p>
          <a:p>
            <a:pPr algn="just"/>
            <a:r>
              <a:rPr lang="en-US" sz="2800" i="1" dirty="0" smtClean="0">
                <a:latin typeface="Angsana New" pitchFamily="18" charset="-34"/>
                <a:cs typeface="Angsana New" pitchFamily="18" charset="-34"/>
              </a:rPr>
              <a:t>	</a:t>
            </a:r>
            <a:r>
              <a:rPr lang="en-US" sz="2800" i="1" dirty="0" err="1" smtClean="0">
                <a:latin typeface="Angsana New" pitchFamily="18" charset="-34"/>
                <a:cs typeface="Angsana New" pitchFamily="18" charset="-34"/>
              </a:rPr>
              <a:t>e</a:t>
            </a:r>
            <a:r>
              <a:rPr lang="en-US" sz="2800" baseline="-25000" dirty="0" err="1" smtClean="0">
                <a:latin typeface="Angsana New" pitchFamily="18" charset="-34"/>
                <a:cs typeface="Angsana New" pitchFamily="18" charset="-34"/>
              </a:rPr>
              <a:t>g</a:t>
            </a:r>
            <a:r>
              <a:rPr lang="en-US" sz="2800" dirty="0">
                <a:latin typeface="Angsana New" pitchFamily="18" charset="-34"/>
                <a:cs typeface="Angsana New" pitchFamily="18" charset="-34"/>
              </a:rPr>
              <a:t> – set of two orbitals (d</a:t>
            </a:r>
            <a:r>
              <a:rPr lang="en-US" sz="2800" baseline="-25000" dirty="0">
                <a:latin typeface="Angsana New" pitchFamily="18" charset="-34"/>
                <a:cs typeface="Angsana New" pitchFamily="18" charset="-34"/>
              </a:rPr>
              <a:t>x2-y2 </a:t>
            </a:r>
            <a:r>
              <a:rPr lang="en-US" sz="2800" dirty="0">
                <a:latin typeface="Angsana New" pitchFamily="18" charset="-34"/>
                <a:cs typeface="Angsana New" pitchFamily="18" charset="-34"/>
              </a:rPr>
              <a:t>and d</a:t>
            </a:r>
            <a:r>
              <a:rPr lang="en-US" sz="2800" baseline="-25000" dirty="0">
                <a:latin typeface="Angsana New" pitchFamily="18" charset="-34"/>
                <a:cs typeface="Angsana New" pitchFamily="18" charset="-34"/>
              </a:rPr>
              <a:t>z2</a:t>
            </a:r>
            <a:r>
              <a:rPr lang="en-US" sz="2800" dirty="0">
                <a:latin typeface="Angsana New" pitchFamily="18" charset="-34"/>
                <a:cs typeface="Angsana New" pitchFamily="18" charset="-34"/>
              </a:rPr>
              <a:t>) with higher energy</a:t>
            </a:r>
          </a:p>
        </p:txBody>
      </p:sp>
    </p:spTree>
    <p:extLst>
      <p:ext uri="{BB962C8B-B14F-4D97-AF65-F5344CB8AC3E}">
        <p14:creationId xmlns:p14="http://schemas.microsoft.com/office/powerpoint/2010/main" xmlns="" val="3057201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465177"/>
            <a:ext cx="83820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Orbital Splitting:</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five d-orbitals are given the symbols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dxy</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dzx</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dyz</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dx</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-y</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and dz</a:t>
            </a: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2</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In a complex they are all differently aligned relative to the incoming charge. Depending on the geometry of the complex, some of the d-orbitals will point directly towards the ligands, while some will point between them. Those which point at the ligands will experience more repulsion between their own electrons and those of the incoming ligands, than will those which do not point directly at them. Thus, the orbitals pointing at the ligands will be less stable and higher in energy. Now all the d-orbitals are no longer equivalent, giving rise to the phenomenon of orbital splitting, and the difference in energy between the more and less repelled orbitals is called the crystal field splitting parameter.</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1025" name="Picture 19" descr="Description: http://vlab.amrita.edu/userfiles/1/1484807233_d-orbital.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14512" y="4800600"/>
            <a:ext cx="5514975" cy="160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4584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 descr="Description: https://vlab.amrita.edu/userfiles/1/image/co-or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524000"/>
            <a:ext cx="3124200" cy="2143125"/>
          </a:xfrm>
          <a:prstGeom prst="rect">
            <a:avLst/>
          </a:prstGeom>
          <a:noFill/>
          <a:extLst>
            <a:ext uri="{909E8E84-426E-40DD-AFC4-6F175D3DCCD1}">
              <a14:hiddenFill xmlns:a14="http://schemas.microsoft.com/office/drawing/2010/main" xmlns="">
                <a:solidFill>
                  <a:srgbClr val="FFFFFF"/>
                </a:solidFill>
              </a14:hiddenFill>
            </a:ext>
          </a:extLst>
        </p:spPr>
      </p:pic>
      <p:pic>
        <p:nvPicPr>
          <p:cNvPr id="2049" name="Picture 21" descr="Description: https://vlab.amrita.edu/userfiles/1/image/low%20sp.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46612" y="4114800"/>
            <a:ext cx="3124200" cy="2143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457200" y="393918"/>
            <a:ext cx="838200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electrons can go into either a high spin or low spin arrangement depending on the magnitude of the crystal field splitting energy.</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
        <p:nvSpPr>
          <p:cNvPr id="5" name="Rectangle 4"/>
          <p:cNvSpPr>
            <a:spLocks noChangeArrowheads="1"/>
          </p:cNvSpPr>
          <p:nvPr/>
        </p:nvSpPr>
        <p:spPr bwMode="auto">
          <a:xfrm>
            <a:off x="3124200" y="3155721"/>
            <a:ext cx="156210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High spin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rot="10800000" flipV="1">
            <a:off x="3128682" y="5491162"/>
            <a:ext cx="1143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Calibri" pitchFamily="34" charset="0"/>
                <a:ea typeface="Times New Roman" pitchFamily="18" charset="0"/>
                <a:cs typeface="Times New Roman" pitchFamily="18" charset="0"/>
              </a:rPr>
              <a:t> </a:t>
            </a:r>
            <a:r>
              <a:rPr lang="en-US" sz="1400" dirty="0" smtClean="0">
                <a:solidFill>
                  <a:srgbClr val="000000"/>
                </a:solidFill>
                <a:latin typeface="Calibri" pitchFamily="34" charset="0"/>
                <a:ea typeface="Times New Roman" pitchFamily="18" charset="0"/>
                <a:cs typeface="Times New Roman" pitchFamily="18" charset="0"/>
              </a:rPr>
              <a:t>      </a:t>
            </a: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Low</a:t>
            </a:r>
            <a:r>
              <a:rPr kumimoji="0" lang="en-US" sz="1400" b="0" i="0" u="none" strike="noStrike" cap="none" normalizeH="0" dirty="0" smtClean="0">
                <a:ln>
                  <a:noFill/>
                </a:ln>
                <a:solidFill>
                  <a:srgbClr val="000000"/>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spin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400527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89844"/>
            <a:ext cx="7924800" cy="5262979"/>
          </a:xfrm>
          <a:prstGeom prst="rect">
            <a:avLst/>
          </a:prstGeom>
        </p:spPr>
        <p:txBody>
          <a:bodyPr wrap="square">
            <a:spAutoFit/>
          </a:bodyPr>
          <a:lstStyle/>
          <a:p>
            <a:pPr algn="just"/>
            <a:r>
              <a:rPr lang="en-US" sz="2800" b="1" dirty="0">
                <a:latin typeface="Angsana New" pitchFamily="18" charset="-34"/>
                <a:cs typeface="Angsana New" pitchFamily="18" charset="-34"/>
              </a:rPr>
              <a:t>The </a:t>
            </a:r>
            <a:r>
              <a:rPr lang="en-US" sz="2800" b="1" dirty="0" err="1">
                <a:latin typeface="Angsana New" pitchFamily="18" charset="-34"/>
                <a:cs typeface="Angsana New" pitchFamily="18" charset="-34"/>
              </a:rPr>
              <a:t>Spectrochemical</a:t>
            </a:r>
            <a:r>
              <a:rPr lang="en-US" sz="2800" b="1" dirty="0">
                <a:latin typeface="Angsana New" pitchFamily="18" charset="-34"/>
                <a:cs typeface="Angsana New" pitchFamily="18" charset="-34"/>
              </a:rPr>
              <a:t> Series:</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 </a:t>
            </a:r>
          </a:p>
          <a:p>
            <a:pPr algn="just"/>
            <a:r>
              <a:rPr lang="en-US" sz="2800" dirty="0">
                <a:latin typeface="Angsana New" pitchFamily="18" charset="-34"/>
                <a:cs typeface="Angsana New" pitchFamily="18" charset="-34"/>
              </a:rPr>
              <a:t>The variation of the magnitude of the crystal field splitting (Δ) with the nature of the ligand follows a regular order, known as </a:t>
            </a:r>
            <a:r>
              <a:rPr lang="en-US" sz="2800" dirty="0" err="1">
                <a:latin typeface="Angsana New" pitchFamily="18" charset="-34"/>
                <a:cs typeface="Angsana New" pitchFamily="18" charset="-34"/>
              </a:rPr>
              <a:t>spectrochemical</a:t>
            </a:r>
            <a:r>
              <a:rPr lang="en-US" sz="2800" dirty="0">
                <a:latin typeface="Angsana New" pitchFamily="18" charset="-34"/>
                <a:cs typeface="Angsana New" pitchFamily="18" charset="-34"/>
              </a:rPr>
              <a:t> series. This series is given below in the order in which they produce increasing value of Δ.</a:t>
            </a:r>
          </a:p>
          <a:p>
            <a:pPr algn="just"/>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 I- &lt; Br- &lt; S22-&lt; SCN- &lt;cl- &lt; N3- &lt; F- &lt; urea, OH- &lt; ox, O2- &lt; H2O &lt; NCS- &lt; </a:t>
            </a:r>
            <a:r>
              <a:rPr lang="en-US" sz="2800" dirty="0" err="1">
                <a:latin typeface="Angsana New" pitchFamily="18" charset="-34"/>
                <a:cs typeface="Angsana New" pitchFamily="18" charset="-34"/>
              </a:rPr>
              <a:t>py</a:t>
            </a:r>
            <a:r>
              <a:rPr lang="en-US" sz="2800" dirty="0">
                <a:latin typeface="Angsana New" pitchFamily="18" charset="-34"/>
                <a:cs typeface="Angsana New" pitchFamily="18" charset="-34"/>
              </a:rPr>
              <a:t>, NH3 &lt; en &lt; </a:t>
            </a:r>
            <a:r>
              <a:rPr lang="en-US" sz="2800" dirty="0" err="1">
                <a:latin typeface="Angsana New" pitchFamily="18" charset="-34"/>
                <a:cs typeface="Angsana New" pitchFamily="18" charset="-34"/>
              </a:rPr>
              <a:t>bipy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phen</a:t>
            </a:r>
            <a:r>
              <a:rPr lang="en-US" sz="2800" dirty="0">
                <a:latin typeface="Angsana New" pitchFamily="18" charset="-34"/>
                <a:cs typeface="Angsana New" pitchFamily="18" charset="-34"/>
              </a:rPr>
              <a:t> &lt; NO2- &lt; CH3-, C6H5-&lt; CN-  &lt;/cl</a:t>
            </a:r>
          </a:p>
          <a:p>
            <a:pPr algn="just"/>
            <a:r>
              <a:rPr lang="en-US" sz="2800" dirty="0">
                <a:latin typeface="Angsana New" pitchFamily="18" charset="-34"/>
                <a:cs typeface="Angsana New" pitchFamily="18" charset="-34"/>
              </a:rPr>
              <a:t> </a:t>
            </a:r>
          </a:p>
          <a:p>
            <a:pPr algn="just"/>
            <a:r>
              <a:rPr lang="en-US" sz="2800" dirty="0">
                <a:latin typeface="Angsana New" pitchFamily="18" charset="-34"/>
                <a:cs typeface="Angsana New" pitchFamily="18" charset="-34"/>
              </a:rPr>
              <a:t>Weak field ligands have small Δ and will form high spin complexes.</a:t>
            </a:r>
          </a:p>
          <a:p>
            <a:pPr algn="just"/>
            <a:r>
              <a:rPr lang="en-US" sz="2800" dirty="0">
                <a:latin typeface="Angsana New" pitchFamily="18" charset="-34"/>
                <a:cs typeface="Angsana New" pitchFamily="18" charset="-34"/>
              </a:rPr>
              <a:t>Strong field ligands have large Δ and will form low spin complexes.</a:t>
            </a:r>
          </a:p>
          <a:p>
            <a:pPr algn="just"/>
            <a:r>
              <a:rPr lang="en-US" sz="2800" baseline="30000" dirty="0">
                <a:latin typeface="Angsana New" pitchFamily="18" charset="-34"/>
                <a:cs typeface="Angsana New" pitchFamily="18" charset="-34"/>
              </a:rPr>
              <a:t>  </a:t>
            </a:r>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xmlns="" val="161187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499484"/>
            <a:ext cx="8153400" cy="52155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Angsana New" pitchFamily="18" charset="-34"/>
                <a:cs typeface="Angsana New" pitchFamily="18" charset="-34"/>
              </a:rPr>
              <a:t>Schrodinger equation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Angsana New" pitchFamily="18" charset="-34"/>
                <a:cs typeface="Angsana New" pitchFamily="18" charset="-34"/>
              </a:rPr>
              <a:t>	At the beginning of the twentieth century, experimental evidence suggested that         atomic particles were also wave-like in nature. For example, electrons were                 found to give diffraction patterns when passed through a double                                         slit in a similar way to light waves. Therefore, it was reasonable to assume                       that a wave equation could explain the </a:t>
            </a:r>
            <a:r>
              <a:rPr kumimoji="0" lang="en-US" sz="2800" b="0" i="0" u="none" strike="noStrike" cap="none" normalizeH="0" baseline="0" dirty="0" err="1" smtClean="0">
                <a:ln>
                  <a:noFill/>
                </a:ln>
                <a:effectLst/>
                <a:latin typeface="Angsana New" pitchFamily="18" charset="-34"/>
                <a:cs typeface="Angsana New" pitchFamily="18" charset="-34"/>
              </a:rPr>
              <a:t>behaviour</a:t>
            </a:r>
            <a:r>
              <a:rPr kumimoji="0" lang="en-US" sz="2800" b="0" i="0" u="none" strike="noStrike" cap="none" normalizeH="0" baseline="0" dirty="0" smtClean="0">
                <a:ln>
                  <a:noFill/>
                </a:ln>
                <a:effectLst/>
                <a:latin typeface="Angsana New" pitchFamily="18" charset="-34"/>
                <a:cs typeface="Angsana New" pitchFamily="18" charset="-34"/>
              </a:rPr>
              <a:t>   of atomic</a:t>
            </a:r>
            <a:r>
              <a:rPr kumimoji="0" lang="en-US" sz="2800" b="0" i="0" u="none" strike="noStrike" cap="none" normalizeH="0" dirty="0" smtClean="0">
                <a:ln>
                  <a:noFill/>
                </a:ln>
                <a:effectLst/>
                <a:latin typeface="Angsana New" pitchFamily="18" charset="-34"/>
                <a:cs typeface="Angsana New" pitchFamily="18" charset="-34"/>
              </a:rPr>
              <a:t> </a:t>
            </a:r>
            <a:r>
              <a:rPr kumimoji="0" lang="en-US" sz="2800" b="0" i="0" u="none" strike="noStrike" cap="none" normalizeH="0" baseline="0" dirty="0" smtClean="0">
                <a:ln>
                  <a:noFill/>
                </a:ln>
                <a:effectLst/>
                <a:latin typeface="Angsana New" pitchFamily="18" charset="-34"/>
                <a:cs typeface="Angsana New" pitchFamily="18" charset="-34"/>
              </a:rPr>
              <a:t>particles.</a:t>
            </a:r>
            <a:br>
              <a:rPr kumimoji="0" lang="en-US" sz="2800" b="0" i="0" u="none" strike="noStrike" cap="none" normalizeH="0" baseline="0" dirty="0" smtClean="0">
                <a:ln>
                  <a:noFill/>
                </a:ln>
                <a:effectLst/>
                <a:latin typeface="Angsana New" pitchFamily="18" charset="-34"/>
                <a:cs typeface="Angsana New" pitchFamily="18" charset="-34"/>
              </a:rPr>
            </a:br>
            <a:r>
              <a:rPr kumimoji="0" lang="en-US" sz="2800" b="0" i="0" u="none" strike="noStrike" cap="none" normalizeH="0" baseline="0" dirty="0" smtClean="0">
                <a:ln>
                  <a:noFill/>
                </a:ln>
                <a:effectLst/>
                <a:latin typeface="Angsana New" pitchFamily="18" charset="-34"/>
                <a:cs typeface="Angsana New" pitchFamily="18" charset="-34"/>
              </a:rPr>
              <a:t>	Schrodinger was the first person to write down such a wave equation. The eigenvalues of the wave equation were shown to be equal to the energy levels of the quantum mechanical system, and the best test of the equation was                          when it was used to solve for the energy levels of the Hydrogen atom,                      and the energy levels were found to be in accord with Rydberg's Law.</a:t>
            </a:r>
            <a:br>
              <a:rPr kumimoji="0" lang="en-US" sz="2800" b="0" i="0" u="none" strike="noStrike" cap="none" normalizeH="0" baseline="0" dirty="0" smtClean="0">
                <a:ln>
                  <a:noFill/>
                </a:ln>
                <a:effectLst/>
                <a:latin typeface="Angsana New" pitchFamily="18" charset="-34"/>
                <a:cs typeface="Angsana New" pitchFamily="18" charset="-34"/>
              </a:rPr>
            </a:br>
            <a:r>
              <a:rPr kumimoji="0" lang="en-US" sz="2800" b="0" i="0" u="none" strike="noStrike" cap="none" normalizeH="0" baseline="0" dirty="0" smtClean="0">
                <a:ln>
                  <a:noFill/>
                </a:ln>
                <a:effectLst/>
                <a:latin typeface="Angsana New" pitchFamily="18" charset="-34"/>
                <a:cs typeface="Angsana New" pitchFamily="18" charset="-34"/>
              </a:rPr>
              <a:t>                                                       </a:t>
            </a:r>
          </a:p>
        </p:txBody>
      </p:sp>
      <p:sp>
        <p:nvSpPr>
          <p:cNvPr id="5" name="AutoShape 2" descr="https://www.physlink.com/education/askexperts/Images/ae329a.jpg"/>
          <p:cNvSpPr>
            <a:spLocks noChangeAspect="1" noChangeArrowheads="1"/>
          </p:cNvSpPr>
          <p:nvPr/>
        </p:nvSpPr>
        <p:spPr bwMode="auto">
          <a:xfrm>
            <a:off x="63500" y="1403350"/>
            <a:ext cx="3857625" cy="14668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ownloads\ae329a.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6601" y="5181600"/>
            <a:ext cx="3406734" cy="1295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5234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559474"/>
            <a:ext cx="838200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Octahedral Complexes:</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octahedral arrangement of six ligands surrounding the central metal ion is as shown in the figure.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3073" name="Picture 22" descr="Description: https://vlab.amrita.edu/userfiles/1/image/SHAPE%281%2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528887"/>
            <a:ext cx="2828925" cy="28289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32861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descr="https://vlab.amrita.edu/userfiles/1/image/Oh%282%29.jpg"/>
          <p:cNvPicPr/>
          <p:nvPr/>
        </p:nvPicPr>
        <p:blipFill>
          <a:blip r:embed="rId3">
            <a:extLst>
              <a:ext uri="{28A0092B-C50C-407E-A947-70E740481C1C}">
                <a14:useLocalDpi xmlns:a14="http://schemas.microsoft.com/office/drawing/2010/main" xmlns="" val="0"/>
              </a:ext>
            </a:extLst>
          </a:blip>
          <a:srcRect/>
          <a:stretch>
            <a:fillRect/>
          </a:stretch>
        </p:blipFill>
        <p:spPr bwMode="auto">
          <a:xfrm>
            <a:off x="3752850" y="2514601"/>
            <a:ext cx="4781550" cy="2843212"/>
          </a:xfrm>
          <a:prstGeom prst="rect">
            <a:avLst/>
          </a:prstGeom>
          <a:noFill/>
          <a:ln>
            <a:noFill/>
          </a:ln>
        </p:spPr>
      </p:pic>
    </p:spTree>
    <p:extLst>
      <p:ext uri="{BB962C8B-B14F-4D97-AF65-F5344CB8AC3E}">
        <p14:creationId xmlns:p14="http://schemas.microsoft.com/office/powerpoint/2010/main" xmlns="" val="380770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2359"/>
            <a:ext cx="8077200" cy="6124754"/>
          </a:xfrm>
          <a:prstGeom prst="rect">
            <a:avLst/>
          </a:prstGeom>
        </p:spPr>
        <p:txBody>
          <a:bodyPr wrap="square">
            <a:spAutoFit/>
          </a:bodyPr>
          <a:lstStyle/>
          <a:p>
            <a:pPr algn="just"/>
            <a:r>
              <a:rPr lang="en-US" sz="2800" dirty="0">
                <a:latin typeface="Angsana New" pitchFamily="18" charset="-34"/>
                <a:cs typeface="Angsana New" pitchFamily="18" charset="-34"/>
              </a:rPr>
              <a:t>In an octahedral complex, the metal ion is at the centre and the ligands are at the six corners.  In the figure, the directions x, y and z point to the three adjacent corners of the </a:t>
            </a:r>
            <a:r>
              <a:rPr lang="en-US" sz="2800" dirty="0" err="1">
                <a:latin typeface="Angsana New" pitchFamily="18" charset="-34"/>
                <a:cs typeface="Angsana New" pitchFamily="18" charset="-34"/>
              </a:rPr>
              <a:t>octahedran</a:t>
            </a:r>
            <a:r>
              <a:rPr lang="en-US" sz="2800" dirty="0">
                <a:latin typeface="Angsana New" pitchFamily="18" charset="-34"/>
                <a:cs typeface="Angsana New" pitchFamily="18" charset="-34"/>
              </a:rPr>
              <a:t>. The lobes of the </a:t>
            </a:r>
            <a:r>
              <a:rPr lang="en-US" sz="2800" dirty="0" err="1">
                <a:latin typeface="Angsana New" pitchFamily="18" charset="-34"/>
                <a:cs typeface="Angsana New" pitchFamily="18" charset="-34"/>
              </a:rPr>
              <a:t>eg</a:t>
            </a:r>
            <a:r>
              <a:rPr lang="en-US" sz="2800" dirty="0">
                <a:latin typeface="Angsana New" pitchFamily="18" charset="-34"/>
                <a:cs typeface="Angsana New" pitchFamily="18" charset="-34"/>
              </a:rPr>
              <a:t> orbitals (dx2-y2 and dz2) point along the x, y and z axis while the lobes of the t2g orbitals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)point in between the axes. As a result, the approach of six ligands along the x, y z, -x,-y and –z directions will increase the energy of dx2-y2 and dz2 orbitals (which point towards the ligands) much more than that it increases the energy of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 orbitals ( which point in between the metal-</a:t>
            </a:r>
            <a:r>
              <a:rPr lang="en-US" sz="2800" dirty="0" err="1">
                <a:latin typeface="Angsana New" pitchFamily="18" charset="-34"/>
                <a:cs typeface="Angsana New" pitchFamily="18" charset="-34"/>
              </a:rPr>
              <a:t>legand</a:t>
            </a:r>
            <a:r>
              <a:rPr lang="en-US" sz="2800" dirty="0">
                <a:latin typeface="Angsana New" pitchFamily="18" charset="-34"/>
                <a:cs typeface="Angsana New" pitchFamily="18" charset="-34"/>
              </a:rPr>
              <a:t> bond axis</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Thus, under the influence of an octahedral field, the d orbitals split into triply degenerate orbitals with less energy and another as doubly degenerate orbitals with higher energy. The main energy level between these two sets of orbitals is taken as zero, which is called </a:t>
            </a:r>
            <a:r>
              <a:rPr lang="en-US" sz="2800" b="1" i="1" dirty="0" err="1">
                <a:latin typeface="Angsana New" pitchFamily="18" charset="-34"/>
                <a:cs typeface="Angsana New" pitchFamily="18" charset="-34"/>
              </a:rPr>
              <a:t>bari</a:t>
            </a:r>
            <a:r>
              <a:rPr lang="en-US" sz="2800" b="1" i="1" dirty="0">
                <a:latin typeface="Angsana New" pitchFamily="18" charset="-34"/>
                <a:cs typeface="Angsana New" pitchFamily="18" charset="-34"/>
              </a:rPr>
              <a:t> centre</a:t>
            </a:r>
            <a:r>
              <a:rPr lang="en-US" sz="2800" dirty="0">
                <a:latin typeface="Angsana New" pitchFamily="18" charset="-34"/>
                <a:cs typeface="Angsana New" pitchFamily="18" charset="-34"/>
              </a:rPr>
              <a:t>. The splitting between these two orbitals is called crystal field splitting. The magnitude of stabilization will be 0.4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 and the magnitude of destabilization will be 0.6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 </a:t>
            </a:r>
          </a:p>
        </p:txBody>
      </p:sp>
    </p:spTree>
    <p:extLst>
      <p:ext uri="{BB962C8B-B14F-4D97-AF65-F5344CB8AC3E}">
        <p14:creationId xmlns:p14="http://schemas.microsoft.com/office/powerpoint/2010/main" xmlns="" val="90030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635674"/>
            <a:ext cx="8305801"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Tetrahedral Complex:</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tetrahedral arrangement of four ligands surrounding the metal ions is as shown in the figure.</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4097" name="Picture 24" descr="Description: https://vlab.amrita.edu/userfiles/1/image/Oh%283%2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399" y="2371725"/>
            <a:ext cx="3514725" cy="337185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38290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descr="https://vlab.amrita.edu/userfiles/1/image/SPLITING%20OF%20T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2800350"/>
            <a:ext cx="3514725" cy="2514600"/>
          </a:xfrm>
          <a:prstGeom prst="rect">
            <a:avLst/>
          </a:prstGeom>
          <a:noFill/>
          <a:ln>
            <a:noFill/>
          </a:ln>
        </p:spPr>
      </p:pic>
    </p:spTree>
    <p:extLst>
      <p:ext uri="{BB962C8B-B14F-4D97-AF65-F5344CB8AC3E}">
        <p14:creationId xmlns:p14="http://schemas.microsoft.com/office/powerpoint/2010/main" xmlns="" val="973705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54534"/>
            <a:ext cx="8001000" cy="5693866"/>
          </a:xfrm>
          <a:prstGeom prst="rect">
            <a:avLst/>
          </a:prstGeom>
        </p:spPr>
        <p:txBody>
          <a:bodyPr wrap="square">
            <a:spAutoFit/>
          </a:bodyPr>
          <a:lstStyle/>
          <a:p>
            <a:pPr algn="just"/>
            <a:r>
              <a:rPr lang="en-US" sz="2800" dirty="0">
                <a:latin typeface="Angsana New" pitchFamily="18" charset="-34"/>
                <a:cs typeface="Angsana New" pitchFamily="18" charset="-34"/>
              </a:rPr>
              <a:t>A regular tetrahedron is a cube. One atom is at the centre of the cube and four of the eight corners of the cube are occupied by ligands. The directions x, y and z point to the face </a:t>
            </a:r>
            <a:r>
              <a:rPr lang="en-US" sz="2800" dirty="0" err="1">
                <a:latin typeface="Angsana New" pitchFamily="18" charset="-34"/>
                <a:cs typeface="Angsana New" pitchFamily="18" charset="-34"/>
              </a:rPr>
              <a:t>centres</a:t>
            </a:r>
            <a:r>
              <a:rPr lang="en-US" sz="2800" dirty="0">
                <a:latin typeface="Angsana New" pitchFamily="18" charset="-34"/>
                <a:cs typeface="Angsana New" pitchFamily="18" charset="-34"/>
              </a:rPr>
              <a:t>. The dx2-y2 and dz2 orbitals point along the x, y and z directions and </a:t>
            </a:r>
            <a:r>
              <a:rPr lang="en-US" sz="2800" dirty="0" err="1">
                <a:latin typeface="Angsana New" pitchFamily="18" charset="-34"/>
                <a:cs typeface="Angsana New" pitchFamily="18" charset="-34"/>
              </a:rPr>
              <a:t>dxy</a:t>
            </a:r>
            <a:r>
              <a:rPr lang="en-US" sz="2800" dirty="0">
                <a:latin typeface="Angsana New" pitchFamily="18" charset="-34"/>
                <a:cs typeface="Angsana New" pitchFamily="18" charset="-34"/>
              </a:rPr>
              <a:t>, </a:t>
            </a:r>
            <a:r>
              <a:rPr lang="en-US" sz="2800" dirty="0" err="1">
                <a:latin typeface="Angsana New" pitchFamily="18" charset="-34"/>
                <a:cs typeface="Angsana New" pitchFamily="18" charset="-34"/>
              </a:rPr>
              <a:t>dzx</a:t>
            </a:r>
            <a:r>
              <a:rPr lang="en-US" sz="2800" dirty="0">
                <a:latin typeface="Angsana New" pitchFamily="18" charset="-34"/>
                <a:cs typeface="Angsana New" pitchFamily="18" charset="-34"/>
              </a:rPr>
              <a:t> and </a:t>
            </a:r>
            <a:r>
              <a:rPr lang="en-US" sz="2800" dirty="0" err="1">
                <a:latin typeface="Angsana New" pitchFamily="18" charset="-34"/>
                <a:cs typeface="Angsana New" pitchFamily="18" charset="-34"/>
              </a:rPr>
              <a:t>dyz</a:t>
            </a:r>
            <a:r>
              <a:rPr lang="en-US" sz="2800" dirty="0">
                <a:latin typeface="Angsana New" pitchFamily="18" charset="-34"/>
                <a:cs typeface="Angsana New" pitchFamily="18" charset="-34"/>
              </a:rPr>
              <a:t> orbitals point in between x, y and z directions</a:t>
            </a:r>
            <a:r>
              <a:rPr lang="en-US" sz="2800" dirty="0" smtClean="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direction of approach of ligands does not coincide exactly with either the e or t2 orbitals. The t2 orbitals are pointing close to the direction in which the e orbitals are lying in between the ligands. As a result, the energy of t2 orbitals increases compared to the energy of e orbitals. Thus, d orbitals again split into two sets- triply degenerate t2 of higher energy and doubly degenerate e orbitals of lower energy. That is, t2 orbitals are raised by 0.4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and the e orbitals are stabilized by 0.6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in energy. </a:t>
            </a:r>
          </a:p>
          <a:p>
            <a:pPr algn="just"/>
            <a:r>
              <a:rPr lang="en-US" sz="2800" dirty="0">
                <a:latin typeface="Angsana New" pitchFamily="18" charset="-34"/>
                <a:cs typeface="Angsana New" pitchFamily="18" charset="-34"/>
              </a:rPr>
              <a:t>The energy difference between the two sets of orbitals (</a:t>
            </a:r>
            <a:r>
              <a:rPr lang="en-US" sz="2800" dirty="0" err="1">
                <a:latin typeface="Angsana New" pitchFamily="18" charset="-34"/>
                <a:cs typeface="Angsana New" pitchFamily="18" charset="-34"/>
              </a:rPr>
              <a:t>Δt</a:t>
            </a:r>
            <a:r>
              <a:rPr lang="en-US" sz="2800" dirty="0">
                <a:latin typeface="Angsana New" pitchFamily="18" charset="-34"/>
                <a:cs typeface="Angsana New" pitchFamily="18" charset="-34"/>
              </a:rPr>
              <a:t>) will be about half the magnitude of that in an octahedral complex (</a:t>
            </a:r>
            <a:r>
              <a:rPr lang="en-US" sz="2800" dirty="0" err="1">
                <a:latin typeface="Angsana New" pitchFamily="18" charset="-34"/>
                <a:cs typeface="Angsana New" pitchFamily="18" charset="-34"/>
              </a:rPr>
              <a:t>Δo</a:t>
            </a:r>
            <a:r>
              <a:rPr lang="en-US" sz="2800" dirty="0">
                <a:latin typeface="Angsana New" pitchFamily="18" charset="-34"/>
                <a:cs typeface="Angsana New" pitchFamily="18" charset="-34"/>
              </a:rPr>
              <a:t>).</a:t>
            </a:r>
          </a:p>
        </p:txBody>
      </p:sp>
    </p:spTree>
    <p:extLst>
      <p:ext uri="{BB962C8B-B14F-4D97-AF65-F5344CB8AC3E}">
        <p14:creationId xmlns:p14="http://schemas.microsoft.com/office/powerpoint/2010/main" xmlns="" val="417098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452021"/>
            <a:ext cx="84582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Crystal Field Stabilization Energy:</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The crystal field stabilization energy (CFSE) is the stability that results from placing a transition metal ion in the crystal field generated by a set of ligands. It arises due to the fact that when the d-orbitals are split in a ligand field (as described above), some of them become lower in energy than before with respect to a spherical field known as the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centre in which all five d-orbitals are degenerate. For example, in an octahedral case, the t2g set becomes lower in energy than the orbitals in the </a:t>
            </a:r>
            <a:r>
              <a:rPr kumimoji="0" lang="en-US" sz="2800" b="0" i="0" u="none" strike="noStrike" cap="none" normalizeH="0" baseline="0" dirty="0" err="1" smtClean="0">
                <a:ln>
                  <a:noFill/>
                </a:ln>
                <a:solidFill>
                  <a:srgbClr val="000000"/>
                </a:solidFill>
                <a:effectLst/>
                <a:latin typeface="Angsana New" pitchFamily="18" charset="-34"/>
                <a:ea typeface="Times New Roman" pitchFamily="18" charset="0"/>
                <a:cs typeface="Angsana New" pitchFamily="18" charset="-34"/>
              </a:rPr>
              <a:t>bari</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 centre. Owing to the splitting of the d orbitals in a complex, the system gains an extra stability due to the rearrangement of the d electrons filling in the d levels of lower energy. The consequent gain in bonding energy is known as </a:t>
            </a:r>
            <a:r>
              <a:rPr kumimoji="0" lang="en-US" sz="2800" b="0" i="1"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crystal field stabilization energy </a:t>
            </a:r>
            <a:r>
              <a:rPr kumimoji="0" lang="en-US" sz="2800" b="0" i="0" u="none" strike="noStrike" cap="none" normalizeH="0" baseline="0" dirty="0" smtClean="0">
                <a:ln>
                  <a:noFill/>
                </a:ln>
                <a:solidFill>
                  <a:srgbClr val="000000"/>
                </a:solidFill>
                <a:effectLst/>
                <a:latin typeface="Angsana New" pitchFamily="18" charset="-34"/>
                <a:ea typeface="Times New Roman" pitchFamily="18" charset="0"/>
                <a:cs typeface="Angsana New" pitchFamily="18" charset="-34"/>
              </a:rPr>
              <a:t>(CFSE).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30000" dirty="0" smtClean="0">
                <a:ln>
                  <a:noFill/>
                </a:ln>
                <a:solidFill>
                  <a:srgbClr val="000000"/>
                </a:solidFill>
                <a:effectLst/>
                <a:latin typeface="Angsana New" pitchFamily="18" charset="-34"/>
                <a:ea typeface="Times New Roman" pitchFamily="18" charset="0"/>
                <a:cs typeface="Angsana New" pitchFamily="18" charset="-34"/>
              </a:rPr>
              <a:t> </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pic>
        <p:nvPicPr>
          <p:cNvPr id="5121" name="Picture 26" descr="Description: https://vlab.amrita.edu/userfiles/1/image/cfse%281%2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38287" y="4772025"/>
            <a:ext cx="6143625" cy="17049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smtClean="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037696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1" y="165557"/>
            <a:ext cx="8153400" cy="6986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Magnetism of transition metal complexes</a:t>
            </a:r>
            <a:endParaRPr lang="en-US" sz="2800" dirty="0">
              <a:latin typeface="Angsana New" pitchFamily="18" charset="-34"/>
              <a:ea typeface="Calibri" pitchFamily="34" charset="0"/>
              <a:cs typeface="Angsana New" pitchFamily="18" charset="-34"/>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Compounds with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unpaired electrons</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have an inherent magnetic moment that arises from the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electron spin</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Such compounds interact strongly with applied magnetic fields.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Their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provides a simple way to measure the number of unpaired electrons in a transition metal complex.</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If a transition metal complex has no unpaired electrons, it is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3" tooltip="w:diamagnetism"/>
              </a:rPr>
              <a:t>diamagnetic</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and is weakly repelled from the high field region of an inhomogeneous magnetic field.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Complexes with unpaired electrons are typically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4" tooltip="w:paramagnetism"/>
              </a:rPr>
              <a:t>paramagnetic</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The spins in paramagnets align independently in an applied magnetic field but do not align spontaneously in the absence of a field. Such compounds are attracted to a magnet, i.e., they are drawn into the high field region of an inhomogeneous field. The attractive force, which can be measured with a </a:t>
            </a:r>
            <a:r>
              <a:rPr kumimoji="0" lang="en-US" sz="2800" b="1" i="0" u="none" strike="noStrike" cap="none" normalizeH="0" baseline="0" dirty="0" err="1" smtClean="0">
                <a:ln>
                  <a:noFill/>
                </a:ln>
                <a:solidFill>
                  <a:srgbClr val="663366"/>
                </a:solidFill>
                <a:effectLst/>
                <a:latin typeface="Angsana New" pitchFamily="18" charset="-34"/>
                <a:ea typeface="Calibri" pitchFamily="34" charset="0"/>
                <a:cs typeface="Angsana New" pitchFamily="18" charset="-34"/>
                <a:hlinkClick r:id="rId5" tooltip="w:Gouy balance"/>
              </a:rPr>
              <a:t>Guoy</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5" tooltip="w:Gouy balance"/>
              </a:rPr>
              <a:t> balance</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or a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6" tooltip="w:magnetometer"/>
              </a:rPr>
              <a:t>SQUID magnetometer</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is proportional to the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Magnetic susceptibility"/>
              </a:rPr>
              <a:t>magnetic susceptibility</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t>
            </a:r>
            <a:r>
              <a:rPr kumimoji="0" lang="en-US" sz="2800" b="1"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χ</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of the complex.</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a:r>
            <a:b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b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
        <p:nvSpPr>
          <p:cNvPr id="5" name="Rectangle 4" descr="{\displaystyle \mu _{eff}={\sqrt {n(n+2)}}\mu _{B}}"/>
          <p:cNvSpPr>
            <a:spLocks noChangeAspect="1" noChangeArrowheads="1"/>
          </p:cNvSpPr>
          <p:nvPr/>
        </p:nvSpPr>
        <p:spPr bwMode="auto">
          <a:xfrm>
            <a:off x="0" y="0"/>
            <a:ext cx="310515" cy="310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xmlns="" val="1664388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990600"/>
            <a:ext cx="8001000" cy="3539430"/>
          </a:xfrm>
          <a:prstGeom prst="rect">
            <a:avLst/>
          </a:prstGeom>
        </p:spPr>
        <p:txBody>
          <a:bodyPr wrap="square">
            <a:spAutoFit/>
          </a:bodyPr>
          <a:lstStyle/>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The effective </a:t>
            </a:r>
            <a:r>
              <a:rPr lang="en-US" sz="2800" b="1" dirty="0">
                <a:latin typeface="Angsana New" pitchFamily="18" charset="-34"/>
                <a:ea typeface="Calibri" pitchFamily="34" charset="0"/>
                <a:cs typeface="Angsana New" pitchFamily="18" charset="-34"/>
              </a:rPr>
              <a:t>magnetic moment</a:t>
            </a:r>
            <a:r>
              <a:rPr lang="en-US" sz="2800" dirty="0">
                <a:latin typeface="Angsana New" pitchFamily="18" charset="-34"/>
                <a:ea typeface="Calibri" pitchFamily="34" charset="0"/>
                <a:cs typeface="Angsana New" pitchFamily="18" charset="-34"/>
              </a:rPr>
              <a:t> of an ion (</a:t>
            </a: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dirty="0">
                <a:latin typeface="Angsana New" pitchFamily="18" charset="-34"/>
                <a:ea typeface="Calibri" pitchFamily="34" charset="0"/>
                <a:cs typeface="Angsana New" pitchFamily="18" charset="-34"/>
              </a:rPr>
              <a:t>), in the absence of spin-orbit coupling, is given by the sum of its spin and orbital moments: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spin</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orbital</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L</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In octahedral 3d metal complexes, the orbital angular momentum is largely "quenched" by symmetry, so we can approximate:</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b="1" dirty="0">
                <a:latin typeface="Angsana New" pitchFamily="18" charset="-34"/>
                <a:ea typeface="Calibri" pitchFamily="34" charset="0"/>
                <a:cs typeface="Angsana New" pitchFamily="18" charset="-34"/>
              </a:rPr>
              <a:t>µ</a:t>
            </a:r>
            <a:r>
              <a:rPr lang="en-US" sz="2800" b="1" baseline="-30000" dirty="0" err="1">
                <a:latin typeface="Angsana New" pitchFamily="18" charset="-34"/>
                <a:ea typeface="Calibri" pitchFamily="34" charset="0"/>
                <a:cs typeface="Angsana New" pitchFamily="18" charset="-34"/>
              </a:rPr>
              <a:t>eff</a:t>
            </a:r>
            <a:r>
              <a:rPr lang="en-US" sz="2800" b="1" dirty="0">
                <a:latin typeface="Angsana New" pitchFamily="18" charset="-34"/>
                <a:ea typeface="Calibri" pitchFamily="34" charset="0"/>
                <a:cs typeface="Angsana New" pitchFamily="18" charset="-34"/>
              </a:rPr>
              <a:t> ≈ µ</a:t>
            </a:r>
            <a:r>
              <a:rPr lang="en-US" sz="2800" b="1" baseline="-30000" dirty="0">
                <a:latin typeface="Angsana New" pitchFamily="18" charset="-34"/>
                <a:ea typeface="Calibri" pitchFamily="34" charset="0"/>
                <a:cs typeface="Angsana New" pitchFamily="18" charset="-34"/>
              </a:rPr>
              <a:t>s</a:t>
            </a:r>
            <a:endParaRPr lang="en-US" sz="2800" dirty="0">
              <a:latin typeface="Angsana New" pitchFamily="18" charset="-34"/>
              <a:cs typeface="Angsana New" pitchFamily="18" charset="-34"/>
            </a:endParaRPr>
          </a:p>
          <a:p>
            <a:pPr lvl="0" algn="just" eaLnBrk="0" fontAlgn="base" hangingPunct="0">
              <a:spcBef>
                <a:spcPct val="0"/>
              </a:spcBef>
              <a:spcAft>
                <a:spcPct val="0"/>
              </a:spcAft>
            </a:pPr>
            <a:r>
              <a:rPr lang="en-US" sz="2800" dirty="0">
                <a:latin typeface="Angsana New" pitchFamily="18" charset="-34"/>
                <a:ea typeface="Calibri" pitchFamily="34" charset="0"/>
                <a:cs typeface="Angsana New" pitchFamily="18" charset="-34"/>
              </a:rPr>
              <a:t>We can calculate µ</a:t>
            </a:r>
            <a:r>
              <a:rPr lang="en-US" sz="2800" baseline="-30000" dirty="0">
                <a:latin typeface="Angsana New" pitchFamily="18" charset="-34"/>
                <a:ea typeface="Calibri" pitchFamily="34" charset="0"/>
                <a:cs typeface="Angsana New" pitchFamily="18" charset="-34"/>
              </a:rPr>
              <a:t>s</a:t>
            </a:r>
            <a:r>
              <a:rPr lang="en-US" sz="2800" dirty="0">
                <a:latin typeface="Angsana New" pitchFamily="18" charset="-34"/>
                <a:ea typeface="Calibri" pitchFamily="34" charset="0"/>
                <a:cs typeface="Angsana New" pitchFamily="18" charset="-34"/>
              </a:rPr>
              <a:t> from the number of unpaired electrons (n) using</a:t>
            </a:r>
            <a:r>
              <a:rPr lang="en-US" sz="2800" dirty="0" smtClean="0">
                <a:latin typeface="Angsana New" pitchFamily="18" charset="-34"/>
                <a:ea typeface="Calibri" pitchFamily="34" charset="0"/>
                <a:cs typeface="Angsana New" pitchFamily="18" charset="-34"/>
              </a:rPr>
              <a:t>:</a:t>
            </a:r>
            <a:endParaRPr lang="en-US" sz="2800" dirty="0">
              <a:latin typeface="Angsana New" pitchFamily="18" charset="-34"/>
              <a:ea typeface="Calibri" pitchFamily="34" charset="0"/>
              <a:cs typeface="Angsana New" pitchFamily="18" charset="-34"/>
            </a:endParaRPr>
          </a:p>
          <a:p>
            <a:pPr lvl="0" algn="just" eaLnBrk="0" fontAlgn="base" hangingPunct="0">
              <a:spcBef>
                <a:spcPct val="0"/>
              </a:spcBef>
              <a:spcAft>
                <a:spcPct val="0"/>
              </a:spcAft>
            </a:pPr>
            <a:endParaRPr lang="en-US" sz="2800" dirty="0">
              <a:latin typeface="Angsana New" pitchFamily="18" charset="-34"/>
              <a:cs typeface="Angsana New" pitchFamily="18" charset="-34"/>
            </a:endParaRPr>
          </a:p>
        </p:txBody>
      </p:sp>
      <p:sp>
        <p:nvSpPr>
          <p:cNvPr id="5" name="Rectangle 3"/>
          <p:cNvSpPr>
            <a:spLocks noChangeArrowheads="1"/>
          </p:cNvSpPr>
          <p:nvPr/>
        </p:nvSpPr>
        <p:spPr bwMode="auto">
          <a:xfrm>
            <a:off x="466164" y="4404872"/>
            <a:ext cx="81534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Here µ</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B</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is the </a:t>
            </a:r>
            <a:r>
              <a:rPr kumimoji="0" lang="en-US" sz="2800" b="1" i="0" u="none" strike="noStrike" cap="none" normalizeH="0" baseline="0" dirty="0" smtClean="0">
                <a:ln>
                  <a:noFill/>
                </a:ln>
                <a:solidFill>
                  <a:srgbClr val="663366"/>
                </a:solidFill>
                <a:effectLst/>
                <a:latin typeface="Angsana New" pitchFamily="18" charset="-34"/>
                <a:ea typeface="Calibri" pitchFamily="34" charset="0"/>
                <a:cs typeface="Angsana New" pitchFamily="18" charset="-34"/>
                <a:hlinkClick r:id="rId2" tooltip="w:bohr magneton"/>
              </a:rPr>
              <a:t>Bohr </a:t>
            </a:r>
            <a:r>
              <a:rPr kumimoji="0" lang="en-US" sz="2800" b="1" i="0" u="none" strike="noStrike" cap="none" normalizeH="0" baseline="0" dirty="0" err="1" smtClean="0">
                <a:ln>
                  <a:noFill/>
                </a:ln>
                <a:solidFill>
                  <a:srgbClr val="663366"/>
                </a:solidFill>
                <a:effectLst/>
                <a:latin typeface="Angsana New" pitchFamily="18" charset="-34"/>
                <a:ea typeface="Calibri" pitchFamily="34" charset="0"/>
                <a:cs typeface="Angsana New" pitchFamily="18" charset="-34"/>
                <a:hlinkClick r:id="rId2" tooltip="w:bohr magneton"/>
              </a:rPr>
              <a:t>magneton</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 eh/4πm</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e</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 9.3 x 10</a:t>
            </a:r>
            <a:r>
              <a:rPr kumimoji="0" lang="en-US" sz="2800" b="0" i="0" u="none" strike="noStrike" cap="none" normalizeH="0" baseline="30000" dirty="0" smtClean="0">
                <a:ln>
                  <a:noFill/>
                </a:ln>
                <a:solidFill>
                  <a:schemeClr val="tx1"/>
                </a:solidFill>
                <a:effectLst/>
                <a:latin typeface="Angsana New" pitchFamily="18" charset="-34"/>
                <a:ea typeface="Calibri" pitchFamily="34" charset="0"/>
                <a:cs typeface="Angsana New" pitchFamily="18" charset="-34"/>
              </a:rPr>
              <a:t>-24</a:t>
            </a:r>
            <a:r>
              <a:rPr kumimoji="0" lang="en-US" sz="2800" b="0" i="0" u="none" strike="noStrike" cap="none" normalizeH="0" baseline="0" dirty="0" smtClean="0">
                <a:ln>
                  <a:noFill/>
                </a:ln>
                <a:solidFill>
                  <a:schemeClr val="tx1"/>
                </a:solidFill>
                <a:effectLst/>
                <a:latin typeface="Angsana New" pitchFamily="18" charset="-34"/>
                <a:ea typeface="Calibri" pitchFamily="34" charset="0"/>
                <a:cs typeface="Angsana New" pitchFamily="18" charset="-34"/>
              </a:rPr>
              <a:t> J/T. This spin-only formula is a good approximation for first-row transition metal complexes, especially high spin complexes.</a:t>
            </a:r>
            <a:endParaRPr kumimoji="0" lang="en-US" sz="2800" b="0" i="0" u="none" strike="noStrike" cap="none" normalizeH="0" baseline="0" dirty="0" smtClean="0">
              <a:ln>
                <a:noFill/>
              </a:ln>
              <a:solidFill>
                <a:schemeClr val="tx1"/>
              </a:solidFill>
              <a:effectLst/>
              <a:latin typeface="Angsana New" pitchFamily="18" charset="-34"/>
              <a:cs typeface="Angsana New" pitchFamily="18" charset="-34"/>
            </a:endParaRPr>
          </a:p>
        </p:txBody>
      </p:sp>
    </p:spTree>
    <p:extLst>
      <p:ext uri="{BB962C8B-B14F-4D97-AF65-F5344CB8AC3E}">
        <p14:creationId xmlns:p14="http://schemas.microsoft.com/office/powerpoint/2010/main" xmlns="" val="156886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382000" cy="6124754"/>
          </a:xfrm>
          <a:prstGeom prst="rect">
            <a:avLst/>
          </a:prstGeom>
        </p:spPr>
        <p:txBody>
          <a:bodyPr wrap="square">
            <a:spAutoFit/>
          </a:bodyPr>
          <a:lstStyle/>
          <a:p>
            <a:r>
              <a:rPr lang="en-US" sz="2800" b="1" dirty="0">
                <a:latin typeface="Angsana New" pitchFamily="18" charset="-34"/>
                <a:cs typeface="Angsana New" pitchFamily="18" charset="-34"/>
              </a:rPr>
              <a:t>Schrödinger Wave Equation</a:t>
            </a:r>
          </a:p>
          <a:p>
            <a:r>
              <a:rPr lang="en-US" sz="2800" dirty="0">
                <a:latin typeface="Angsana New" pitchFamily="18" charset="-34"/>
                <a:cs typeface="Angsana New" pitchFamily="18" charset="-34"/>
              </a:rPr>
              <a:t>(1) Schrodinger wave equation is given by Erwin Schrödinger in 1926 and based on dual nature of electron.</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(2) In it electron is described as a three dimensional wave in the electric field of a positively charged nucleus.</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(3) The probability of finding an electron at any point around the nucleus can be determined by the help of Schrodinger wave equation which is,</a:t>
            </a:r>
          </a:p>
          <a:p>
            <a:r>
              <a:rPr lang="en-US" sz="2800" dirty="0">
                <a:latin typeface="Angsana New" pitchFamily="18" charset="-34"/>
                <a:cs typeface="Angsana New" pitchFamily="18" charset="-34"/>
              </a:rPr>
              <a:t>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Ψ/∂x</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Ψ/∂y</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Z</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+ 8π</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m/h</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(E-V)Ψ = </a:t>
            </a:r>
            <a:r>
              <a:rPr lang="en-US" sz="2800" dirty="0" smtClean="0">
                <a:latin typeface="Angsana New" pitchFamily="18" charset="-34"/>
                <a:cs typeface="Angsana New" pitchFamily="18" charset="-34"/>
              </a:rPr>
              <a:t>0</a:t>
            </a:r>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Where </a:t>
            </a:r>
            <a:r>
              <a:rPr lang="en-US" sz="2800" dirty="0" err="1">
                <a:latin typeface="Angsana New" pitchFamily="18" charset="-34"/>
                <a:cs typeface="Angsana New" pitchFamily="18" charset="-34"/>
              </a:rPr>
              <a:t>x,y</a:t>
            </a:r>
            <a:r>
              <a:rPr lang="en-US" sz="2800" dirty="0">
                <a:latin typeface="Angsana New" pitchFamily="18" charset="-34"/>
                <a:cs typeface="Angsana New" pitchFamily="18" charset="-34"/>
              </a:rPr>
              <a:t>, and z are the 3 space co-ordinates, m = mass of electron, h = Planck’s constant, E = Total energy, V  = potential energy of </a:t>
            </a:r>
            <a:r>
              <a:rPr lang="en-US" sz="2800" dirty="0" err="1">
                <a:latin typeface="Angsana New" pitchFamily="18" charset="-34"/>
                <a:cs typeface="Angsana New" pitchFamily="18" charset="-34"/>
              </a:rPr>
              <a:t>electron,Ψ</a:t>
            </a:r>
            <a:r>
              <a:rPr lang="en-US" sz="2800" dirty="0">
                <a:latin typeface="Angsana New" pitchFamily="18" charset="-34"/>
                <a:cs typeface="Angsana New" pitchFamily="18" charset="-34"/>
              </a:rPr>
              <a:t> = amplitude of wave also called as wave function, ∂ = for an infinitesimal change.</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(4) The Schrodinger wave equation  can also be written as</a:t>
            </a:r>
            <a:r>
              <a:rPr lang="en-US" sz="2800" dirty="0" smtClean="0">
                <a:latin typeface="Angsana New" pitchFamily="18" charset="-34"/>
                <a:cs typeface="Angsana New" pitchFamily="18" charset="-34"/>
              </a:rPr>
              <a:t>,</a:t>
            </a:r>
            <a:r>
              <a:rPr lang="en-US" sz="2800" dirty="0">
                <a:latin typeface="Angsana New" pitchFamily="18" charset="-34"/>
                <a:cs typeface="Angsana New" pitchFamily="18" charset="-34"/>
              </a:rPr>
              <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         ∇</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Ψ + (8π</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m/h</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(E-V) Ψ = 0</a:t>
            </a:r>
            <a:br>
              <a:rPr lang="en-US" sz="2800" dirty="0">
                <a:latin typeface="Angsana New" pitchFamily="18" charset="-34"/>
                <a:cs typeface="Angsana New" pitchFamily="18" charset="-34"/>
              </a:rPr>
            </a:br>
            <a:r>
              <a:rPr lang="en-US" sz="2800" dirty="0">
                <a:latin typeface="Angsana New" pitchFamily="18" charset="-34"/>
                <a:cs typeface="Angsana New" pitchFamily="18" charset="-34"/>
              </a:rPr>
              <a:t>Where ∇ = </a:t>
            </a:r>
            <a:r>
              <a:rPr lang="en-US" sz="2800" dirty="0" err="1">
                <a:latin typeface="Angsana New" pitchFamily="18" charset="-34"/>
                <a:cs typeface="Angsana New" pitchFamily="18" charset="-34"/>
              </a:rPr>
              <a:t>laplacian</a:t>
            </a:r>
            <a:r>
              <a:rPr lang="en-US" sz="2800" dirty="0">
                <a:latin typeface="Angsana New" pitchFamily="18" charset="-34"/>
                <a:cs typeface="Angsana New" pitchFamily="18" charset="-34"/>
              </a:rPr>
              <a:t> operator.</a:t>
            </a:r>
          </a:p>
        </p:txBody>
      </p:sp>
    </p:spTree>
    <p:extLst>
      <p:ext uri="{BB962C8B-B14F-4D97-AF65-F5344CB8AC3E}">
        <p14:creationId xmlns:p14="http://schemas.microsoft.com/office/powerpoint/2010/main" xmlns="" val="1626019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74345"/>
            <a:ext cx="7924800" cy="5693866"/>
          </a:xfrm>
          <a:prstGeom prst="rect">
            <a:avLst/>
          </a:prstGeom>
        </p:spPr>
        <p:txBody>
          <a:bodyPr wrap="square">
            <a:spAutoFit/>
          </a:bodyPr>
          <a:lstStyle/>
          <a:p>
            <a:r>
              <a:rPr lang="en-US" sz="2800" dirty="0">
                <a:latin typeface="Angsana New" pitchFamily="18" charset="-34"/>
                <a:cs typeface="Angsana New" pitchFamily="18" charset="-34"/>
              </a:rPr>
              <a:t>(5) Physical significance of Ψ and Ψ</a:t>
            </a:r>
            <a:r>
              <a:rPr lang="en-US" sz="2800" baseline="30000" dirty="0">
                <a:latin typeface="Angsana New" pitchFamily="18" charset="-34"/>
                <a:cs typeface="Angsana New" pitchFamily="18" charset="-34"/>
              </a:rPr>
              <a:t>2</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 The wave function Ψ represents the amplitude of the electron wave. The amplitude Ψ is thus a function of space co-ordinates and time i.e. Ψ = Ψ (</a:t>
            </a:r>
            <a:r>
              <a:rPr lang="en-US" sz="2800" dirty="0" err="1">
                <a:latin typeface="Angsana New" pitchFamily="18" charset="-34"/>
                <a:cs typeface="Angsana New" pitchFamily="18" charset="-34"/>
              </a:rPr>
              <a:t>x,y,z</a:t>
            </a:r>
            <a:r>
              <a:rPr lang="en-US" sz="2800" dirty="0">
                <a:latin typeface="Angsana New" pitchFamily="18" charset="-34"/>
                <a:cs typeface="Angsana New" pitchFamily="18" charset="-34"/>
              </a:rPr>
              <a:t>.....times)</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(ii) For a single particle, the square of the wave function (Ψ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at any point is proportional to the probability of finding the particle at that point.</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(iii) If Ψ</a:t>
            </a:r>
            <a:r>
              <a:rPr lang="en-US" sz="2800" baseline="30000" dirty="0">
                <a:latin typeface="Angsana New" pitchFamily="18" charset="-34"/>
                <a:cs typeface="Angsana New" pitchFamily="18" charset="-34"/>
              </a:rPr>
              <a:t>2</a:t>
            </a:r>
            <a:r>
              <a:rPr lang="en-US" sz="2800" dirty="0">
                <a:latin typeface="Angsana New" pitchFamily="18" charset="-34"/>
                <a:cs typeface="Angsana New" pitchFamily="18" charset="-34"/>
              </a:rPr>
              <a:t> is maximum than probability of finding e</a:t>
            </a:r>
            <a:r>
              <a:rPr lang="en-US" sz="2800" baseline="30000" dirty="0">
                <a:latin typeface="Angsana New" pitchFamily="18" charset="-34"/>
                <a:cs typeface="Angsana New" pitchFamily="18" charset="-34"/>
              </a:rPr>
              <a:t>-</a:t>
            </a:r>
            <a:r>
              <a:rPr lang="en-US" sz="2800" dirty="0">
                <a:latin typeface="Angsana New" pitchFamily="18" charset="-34"/>
                <a:cs typeface="Angsana New" pitchFamily="18" charset="-34"/>
              </a:rPr>
              <a:t> is maximum around nucleus and the place where probability of finding e</a:t>
            </a:r>
            <a:r>
              <a:rPr lang="en-US" sz="2800" baseline="30000" dirty="0">
                <a:latin typeface="Angsana New" pitchFamily="18" charset="-34"/>
                <a:cs typeface="Angsana New" pitchFamily="18" charset="-34"/>
              </a:rPr>
              <a:t>-</a:t>
            </a:r>
            <a:r>
              <a:rPr lang="en-US" sz="2800" dirty="0">
                <a:latin typeface="Angsana New" pitchFamily="18" charset="-34"/>
                <a:cs typeface="Angsana New" pitchFamily="18" charset="-34"/>
              </a:rPr>
              <a:t> is maximum is called electron density, electron cloud or an atomic orbital. It is different from the Bohr’s orbit.</a:t>
            </a:r>
            <a:r>
              <a:rPr lang="en-US" sz="2800" dirty="0" smtClean="0">
                <a:latin typeface="Angsana New" pitchFamily="18" charset="-34"/>
                <a:cs typeface="Angsana New" pitchFamily="18" charset="-34"/>
              </a:rPr>
              <a:t/>
            </a:r>
            <a:br>
              <a:rPr lang="en-US" sz="2800" dirty="0" smtClean="0">
                <a:latin typeface="Angsana New" pitchFamily="18" charset="-34"/>
                <a:cs typeface="Angsana New" pitchFamily="18" charset="-34"/>
              </a:rPr>
            </a:br>
            <a:r>
              <a:rPr lang="en-US" sz="2800" dirty="0">
                <a:latin typeface="Angsana New" pitchFamily="18" charset="-34"/>
                <a:cs typeface="Angsana New" pitchFamily="18" charset="-34"/>
              </a:rPr>
              <a:t>(iv) The solution of this equation provides a set of number called quantum numbers which describe specific or definite energy state of the electron in atom and information about the shapes and orientations of the most probable distribution of electrons around the nucleus.</a:t>
            </a:r>
          </a:p>
        </p:txBody>
      </p:sp>
    </p:spTree>
    <p:extLst>
      <p:ext uri="{BB962C8B-B14F-4D97-AF65-F5344CB8AC3E}">
        <p14:creationId xmlns:p14="http://schemas.microsoft.com/office/powerpoint/2010/main" xmlns="" val="191550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381000"/>
            <a:ext cx="6835706" cy="36700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4000499"/>
            <a:ext cx="6835706" cy="2371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1689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762000"/>
            <a:ext cx="8257545" cy="5105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1342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Geometry of the hydrogen-like atom."/>
          <p:cNvSpPr>
            <a:spLocks noChangeAspect="1" noChangeArrowheads="1"/>
          </p:cNvSpPr>
          <p:nvPr/>
        </p:nvSpPr>
        <p:spPr bwMode="auto">
          <a:xfrm>
            <a:off x="155575" y="-731838"/>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675254"/>
            <a:ext cx="7467599" cy="5725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1321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istrator\Downloads\Heisenberg and Aromatic concepts_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381000"/>
            <a:ext cx="7848600" cy="6324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84315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9" ma:contentTypeDescription="Create a new document." ma:contentTypeScope="" ma:versionID="5c17f0e49c7be6a7a5c7312683d81cfa">
  <xsd:schema xmlns:xsd="http://www.w3.org/2001/XMLSchema" xmlns:xs="http://www.w3.org/2001/XMLSchema" xmlns:p="http://schemas.microsoft.com/office/2006/metadata/properties" xmlns:ns2="9181d3a4-9477-4f69-aa8b-e80335b14a27" targetNamespace="http://schemas.microsoft.com/office/2006/metadata/properties" ma:root="true" ma:fieldsID="cc893a24b379bd46df19aed544b003fc"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FD32EF-13F4-4F39-9213-EE84E8C31954}"/>
</file>

<file path=customXml/itemProps2.xml><?xml version="1.0" encoding="utf-8"?>
<ds:datastoreItem xmlns:ds="http://schemas.openxmlformats.org/officeDocument/2006/customXml" ds:itemID="{256163C5-5963-4B91-A98A-23E5C2F0EAD2}"/>
</file>

<file path=customXml/itemProps3.xml><?xml version="1.0" encoding="utf-8"?>
<ds:datastoreItem xmlns:ds="http://schemas.openxmlformats.org/officeDocument/2006/customXml" ds:itemID="{F5A256C2-BFF9-4E20-B03A-96909A1BB0EC}"/>
</file>

<file path=docProps/app.xml><?xml version="1.0" encoding="utf-8"?>
<Properties xmlns="http://schemas.openxmlformats.org/officeDocument/2006/extended-properties" xmlns:vt="http://schemas.openxmlformats.org/officeDocument/2006/docPropsVTypes">
  <Template>Aspect</Template>
  <TotalTime>121</TotalTime>
  <Words>675</Words>
  <Application>Microsoft Office PowerPoint</Application>
  <PresentationFormat>On-screen Show (4:3)</PresentationFormat>
  <Paragraphs>124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Aspect</vt:lpstr>
      <vt:lpstr>18CYB101J - CHEMISTRY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14</cp:revision>
  <dcterms:created xsi:type="dcterms:W3CDTF">2020-07-11T13:39:32Z</dcterms:created>
  <dcterms:modified xsi:type="dcterms:W3CDTF">2021-03-16T04:31:43Z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