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</p:sldMasterIdLst>
  <p:sldIdLst>
    <p:sldId id="273" r:id="rId5"/>
    <p:sldId id="274" r:id="rId6"/>
    <p:sldId id="275" r:id="rId7"/>
    <p:sldId id="277" r:id="rId8"/>
    <p:sldId id="278" r:id="rId9"/>
    <p:sldId id="280" r:id="rId10"/>
    <p:sldId id="281" r:id="rId11"/>
    <p:sldId id="282" r:id="rId12"/>
    <p:sldId id="283" r:id="rId13"/>
    <p:sldId id="256" r:id="rId14"/>
    <p:sldId id="257" r:id="rId15"/>
    <p:sldId id="258" r:id="rId16"/>
    <p:sldId id="259" r:id="rId17"/>
    <p:sldId id="303" r:id="rId18"/>
    <p:sldId id="260" r:id="rId19"/>
    <p:sldId id="261" r:id="rId20"/>
    <p:sldId id="262" r:id="rId21"/>
    <p:sldId id="263" r:id="rId22"/>
    <p:sldId id="264" r:id="rId23"/>
    <p:sldId id="279" r:id="rId24"/>
    <p:sldId id="284" r:id="rId25"/>
    <p:sldId id="285" r:id="rId26"/>
    <p:sldId id="286" r:id="rId27"/>
    <p:sldId id="287" r:id="rId28"/>
    <p:sldId id="288" r:id="rId29"/>
    <p:sldId id="291" r:id="rId30"/>
    <p:sldId id="289" r:id="rId31"/>
    <p:sldId id="290" r:id="rId32"/>
    <p:sldId id="295" r:id="rId33"/>
    <p:sldId id="296" r:id="rId34"/>
    <p:sldId id="294" r:id="rId35"/>
    <p:sldId id="293" r:id="rId36"/>
    <p:sldId id="297" r:id="rId37"/>
    <p:sldId id="298" r:id="rId38"/>
    <p:sldId id="299" r:id="rId39"/>
    <p:sldId id="300" r:id="rId40"/>
    <p:sldId id="30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D77A-910C-45D7-A8D0-DCBBBD0D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E8126-419C-4EE9-A5B7-095931EFF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7878-7460-42E2-A8D8-2457E7DE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EFBB-F3E5-47F2-B8EC-7269C0A9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B771-282E-4E8E-910C-CFE76A96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0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8AB4-FF18-4E2B-A49D-0B13C059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8D76E-457F-4E3B-8537-535BA3B9B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4F816-21BA-4056-BEDF-DC668C0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235D5-4BDC-4CB3-A1E5-9953453C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9EE2-3F99-43DF-86C8-0D2A17AF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D8C37-5B8E-4036-8C95-2EEFF2423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3E6B-7365-4F2A-A36E-5E58BC704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6B8B-C00F-4F6B-AA78-195E5D32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F2DD-FBA9-431C-ABF1-ABE343A9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01B2-6A53-4E73-A8A4-68FEF392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1F30-F452-4A9F-A1B5-53710317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5A9E-925C-493F-B363-C9A0EB13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4FFB-6443-4EAC-94C4-7F80A6CB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A981-4CFE-496A-A194-B62F8DBF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9C60-097F-4268-8080-5EAA13A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5B02-CCCF-492A-82D8-5ED8FF2C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E59A-EF32-42F3-BBBF-A9F36DAC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3E25-A654-46D9-B571-AF2AAA50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1689-8807-4135-8995-A9512D70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C8AC1-15FF-4A7C-9BC4-D08DC670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2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1133-37DD-4195-925D-FA0F4A08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5EAB-AA07-47A8-A08A-924B3B6E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2FEA-ED2E-4CAF-BEA4-F8667AA6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749FC-1916-4603-96F5-3E33EBE9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A636-495A-4372-96FE-FE7C4F29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E84E1-BB3E-4E35-A95B-2F2140D1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4D13-367D-4DA1-BA0D-3B50056D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3FE6C-DD8A-4E7D-8D37-44220D6B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86A14-141F-4EAB-9591-ACFEC901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5EF83-4779-4612-9C7C-539607F6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280B4-3320-44A3-9A30-0B2FBC08F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DBC7A-BD18-409A-AB7E-B38E4D2C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C6F3E-A1B3-4AFC-B7B7-6D92F968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0513A-24CF-40CE-85EA-9CF6808F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8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7BDB-5AD1-4FBC-B360-DC8711C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E1832-3114-4131-A5A2-A12F6A28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E874-AB6F-46EA-AA04-9650FFCA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FF1D4-110A-43C4-808E-EAF5AB24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9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ED719-2816-4AD1-BD35-A15AEDC7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55543-3ABE-41F7-B89C-F241C442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047F4-327D-4538-8016-11578596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EBE8-5B04-4B9F-922D-DF0704EE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4FBD-5471-4896-9DF7-D6AB2287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4DFD1-2704-48E1-82C8-2CFFEDE47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CB46E-1B04-4C63-82B6-16426324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E4F41-D42A-4B87-BA3B-C3880644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0511-2924-4C16-96FC-35DEC05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8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EF58-09FB-4978-8740-585A6C71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B4046-D8B8-461C-877A-037A383FC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F22B-5D84-4B6E-A4E3-67715B4BC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FCC2-F4FA-4135-88C6-809AA988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6AD15-D6A0-4D27-9869-F4CCD683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3EEB6-8EED-4844-A0A2-ABBCD06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46719-59A8-466F-894D-7A6253D9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C326-5A5A-44EB-BAE4-87A12B2B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47B2-5A31-4AEA-B837-FA3E63BD3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C060-7B8B-4167-9407-5BB409693C1C}" type="datetimeFigureOut">
              <a:rPr lang="en-IN" smtClean="0"/>
              <a:pPr/>
              <a:t>12-05-2021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C77DD-6F05-4595-B22E-2828A0E4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CE1C-D095-49F5-A373-AFDF23C15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D1BF-68E9-4276-A900-73980BF4C6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07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hyperlink" Target="http://www.emedicalprep.com/wp-content/uploads/2-formation-of-bonding-and-anti-bonding-orbital.gi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0"/>
            <a:ext cx="3477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Quantum Mechanics 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981200" y="533401"/>
            <a:ext cx="80252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b="1" dirty="0">
                <a:solidFill>
                  <a:srgbClr val="FF0000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Waves and Particles : What do we mean by them?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600201" y="1066801"/>
            <a:ext cx="277800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</a:tabLst>
            </a:pPr>
            <a:r>
              <a:rPr lang="en-GB" sz="2800" b="1" dirty="0">
                <a:solidFill>
                  <a:srgbClr val="0070C0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Material Objects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52651" y="2957513"/>
            <a:ext cx="7318375" cy="3586937"/>
            <a:chOff x="546100" y="3508375"/>
            <a:chExt cx="7318375" cy="3586937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332038" y="3508375"/>
              <a:ext cx="156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</a:tabLst>
              </a:pPr>
              <a:r>
                <a:rPr lang="en-GB" sz="2600" dirty="0">
                  <a:latin typeface="Nimbus Roman No9 L" pitchFamily="16" charset="0"/>
                  <a:ea typeface="HG Mincho Light J" charset="0"/>
                  <a:cs typeface="HG Mincho Light J" charset="0"/>
                </a:rPr>
                <a:t>Falling Ball</a:t>
              </a: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132388" y="3533775"/>
              <a:ext cx="276225" cy="276225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5135563" y="4287838"/>
              <a:ext cx="274637" cy="274637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283200" y="3810000"/>
              <a:ext cx="1588" cy="250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259388" y="4537075"/>
              <a:ext cx="1587" cy="527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5159375" y="5338763"/>
              <a:ext cx="273050" cy="250825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5283200" y="5589588"/>
              <a:ext cx="1588" cy="827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084388" y="6992938"/>
              <a:ext cx="5780087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46100" y="6818313"/>
              <a:ext cx="125143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>
                  <a:latin typeface="Nimbus Roman No9 L" pitchFamily="16" charset="0"/>
                  <a:ea typeface="HG Mincho Light J" charset="0"/>
                  <a:cs typeface="HG Mincho Light J" charset="0"/>
                </a:rPr>
                <a:t>Ground level</a:t>
              </a: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057400" y="1524001"/>
            <a:ext cx="91440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600" dirty="0">
                <a:latin typeface="Nimbus Roman No9 L" pitchFamily="16" charset="0"/>
                <a:ea typeface="HG Mincho Light J" charset="0"/>
                <a:cs typeface="HG Mincho Light J" charset="0"/>
              </a:rPr>
              <a:t>Ball, Car, person, or point like objects called </a:t>
            </a:r>
            <a:r>
              <a:rPr lang="en-GB" sz="2600" dirty="0">
                <a:solidFill>
                  <a:srgbClr val="FF0000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particles</a:t>
            </a:r>
            <a:r>
              <a:rPr lang="en-GB" sz="2600" dirty="0">
                <a:latin typeface="Nimbus Roman No9 L" pitchFamily="16" charset="0"/>
                <a:ea typeface="HG Mincho Light J" charset="0"/>
                <a:cs typeface="HG Mincho Light J" charset="0"/>
              </a:rPr>
              <a:t>. </a:t>
            </a:r>
          </a:p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600" dirty="0">
                <a:solidFill>
                  <a:srgbClr val="004A4A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They can be located at a space point at a given time.</a:t>
            </a:r>
          </a:p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600" dirty="0">
                <a:solidFill>
                  <a:srgbClr val="6B0094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They can be at rest, moving or accelerating.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5F383C7-D775-49FF-8253-26E8904BA46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2782" y="2101596"/>
                <a:ext cx="9144000" cy="458087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Narrow" panose="020B0606020202030204" pitchFamily="34" charset="0"/>
                  </a:rPr>
                  <a:t>Let,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baseline="-25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b="0" i="1" baseline="-25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en-US" b="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𝑊𝑎𝑣𝑒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b="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Angular vector</a:t>
                </a:r>
              </a:p>
              <a:p>
                <a:pPr algn="l"/>
                <a:r>
                  <a:rPr lang="en-US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t</a:t>
                </a:r>
                <a:r>
                  <a:rPr lang="en-US" b="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time</a:t>
                </a:r>
              </a:p>
              <a:p>
                <a:pPr algn="l"/>
                <a:r>
                  <a:rPr lang="en-US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k =Wave vector</a:t>
                </a:r>
              </a:p>
              <a:p>
                <a:pPr algn="l"/>
                <a:r>
                  <a:rPr lang="en-US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x </a:t>
                </a:r>
                <a:r>
                  <a:rPr lang="en-US" b="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Displacement</a:t>
                </a:r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xmlns="" id="{25F383C7-D775-49FF-8253-26E8904BA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2782" y="2101596"/>
                <a:ext cx="9144000" cy="4580878"/>
              </a:xfrm>
              <a:blipFill>
                <a:blip r:embed="rId2" cstate="print"/>
                <a:stretch>
                  <a:fillRect l="-1067" t="-19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367164-2554-48D4-A90C-2DC84C36C559}"/>
              </a:ext>
            </a:extLst>
          </p:cNvPr>
          <p:cNvCxnSpPr/>
          <p:nvPr/>
        </p:nvCxnSpPr>
        <p:spPr>
          <a:xfrm>
            <a:off x="4172135" y="2729885"/>
            <a:ext cx="55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79D48B9-F6DC-4FB5-8D01-CA9074002F6E}"/>
              </a:ext>
            </a:extLst>
          </p:cNvPr>
          <p:cNvSpPr/>
          <p:nvPr/>
        </p:nvSpPr>
        <p:spPr>
          <a:xfrm>
            <a:off x="1504950" y="175526"/>
            <a:ext cx="8924925" cy="1466846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701700-2E7B-4CC6-ABE0-EC1429475AE1}"/>
              </a:ext>
            </a:extLst>
          </p:cNvPr>
          <p:cNvSpPr txBox="1">
            <a:spLocks/>
          </p:cNvSpPr>
          <p:nvPr/>
        </p:nvSpPr>
        <p:spPr>
          <a:xfrm>
            <a:off x="2053516" y="227256"/>
            <a:ext cx="7673266" cy="132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SCHRODINGER TIME INDEPENDENT WAVE EQUATION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8C457-5290-41AA-BA2B-55788896F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8474"/>
                <a:ext cx="10515600" cy="58484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IN" dirty="0"/>
                  <a:t> (cos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IN" dirty="0"/>
                  <a:t>) (-k)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 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(-k) (-k)</a:t>
                </a:r>
              </a:p>
              <a:p>
                <a:pPr marL="0" indent="0">
                  <a:buNone/>
                </a:pPr>
                <a:r>
                  <a:rPr lang="en-IN" dirty="0"/>
                  <a:t>       = 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kx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 -</a:t>
                </a:r>
                <a:r>
                  <a:rPr lang="en-US" b="0" dirty="0">
                    <a:ea typeface="Cambria Math" panose="02040503050406030204" pitchFamily="18" charset="0"/>
                  </a:rPr>
                  <a:t> k</a:t>
                </a:r>
                <a:r>
                  <a:rPr lang="en-US" b="0" baseline="30000" dirty="0">
                    <a:ea typeface="Cambria Math" panose="020405030504060302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𝑘𝑥</m:t>
                        </m: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+</a:t>
                </a:r>
                <a:r>
                  <a:rPr lang="en-US" b="0" dirty="0">
                    <a:ea typeface="Cambria Math" panose="02040503050406030204" pitchFamily="18" charset="0"/>
                  </a:rPr>
                  <a:t> k</a:t>
                </a:r>
                <a:r>
                  <a:rPr lang="en-US" b="0" baseline="30000" dirty="0">
                    <a:ea typeface="Cambria Math" panose="020405030504060302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IN" dirty="0"/>
                  <a:t>But we know,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k+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en-IN" dirty="0"/>
                  <a:t> (or) k</a:t>
                </a:r>
                <a:r>
                  <a:rPr lang="en-IN" baseline="30000" dirty="0"/>
                  <a:t>2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3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7A8C457-5290-41AA-BA2B-55788896F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8474"/>
                <a:ext cx="10515600" cy="5848489"/>
              </a:xfrm>
              <a:blipFill>
                <a:blip r:embed="rId2" cstate="print"/>
                <a:stretch>
                  <a:fillRect l="-1217" t="-730"/>
                </a:stretch>
              </a:blipFill>
            </p:spPr>
            <p:txBody>
              <a:bodyPr/>
              <a:lstStyle/>
              <a:p>
                <a:r>
                  <a:rPr lang="en-IN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1303BB-E19B-4897-B3BC-66125DF0CE8A}"/>
              </a:ext>
            </a:extLst>
          </p:cNvPr>
          <p:cNvCxnSpPr>
            <a:cxnSpLocks/>
          </p:cNvCxnSpPr>
          <p:nvPr/>
        </p:nvCxnSpPr>
        <p:spPr>
          <a:xfrm>
            <a:off x="3320249" y="4367814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5CBAD-B1D4-44EA-8776-3959D36BE505}"/>
              </a:ext>
            </a:extLst>
          </p:cNvPr>
          <p:cNvCxnSpPr>
            <a:cxnSpLocks/>
          </p:cNvCxnSpPr>
          <p:nvPr/>
        </p:nvCxnSpPr>
        <p:spPr>
          <a:xfrm>
            <a:off x="5727578" y="5470125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95754" y="1947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2036" y="2196938"/>
            <a:ext cx="130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1965" y="5320144"/>
            <a:ext cx="20187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4590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019ED-625D-45A2-8559-582914375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0517"/>
                <a:ext cx="10515600" cy="570644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Sub </a:t>
                </a:r>
                <a:r>
                  <a:rPr lang="en-US" dirty="0" err="1"/>
                  <a:t>eqn</a:t>
                </a:r>
                <a:r>
                  <a:rPr lang="en-US" dirty="0"/>
                  <a:t> 3 in </a:t>
                </a:r>
                <a:r>
                  <a:rPr lang="en-US" dirty="0" err="1"/>
                  <a:t>eqn</a:t>
                </a:r>
                <a:r>
                  <a:rPr lang="en-US" dirty="0"/>
                  <a:t> 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= 0   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  <a:p>
                <a:pPr marL="0" indent="0">
                  <a:buNone/>
                </a:pPr>
                <a:r>
                  <a:rPr lang="en-US" dirty="0"/>
                  <a:t>To eliminate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N" dirty="0"/>
                  <a:t>,</a:t>
                </a: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0070C0"/>
                    </a:solidFill>
                  </a:rPr>
                  <a:t>                   According to De Broglie </a:t>
                </a:r>
                <a:r>
                  <a:rPr lang="en-IN" b="1" dirty="0" err="1">
                    <a:solidFill>
                      <a:srgbClr val="0070C0"/>
                    </a:solidFill>
                  </a:rPr>
                  <a:t>hypothese</a:t>
                </a:r>
                <a:endParaRPr lang="en-IN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𝑚𝑣</m:t>
                        </m:r>
                      </m:den>
                    </m:f>
                  </m:oMath>
                </a14:m>
                <a:r>
                  <a:rPr lang="en-US" dirty="0"/>
                  <a:t>  (or)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IN" baseline="30000" dirty="0"/>
                  <a:t>2</a:t>
                </a:r>
                <a:r>
                  <a:rPr lang="en-IN" sz="3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000" b="0" i="1" baseline="3000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000" b="0" i="1" baseline="46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000" b="0" i="1" baseline="3000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000" b="0" i="1" baseline="44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5</a:t>
                </a:r>
              </a:p>
              <a:p>
                <a:pPr marL="0" indent="0">
                  <a:buNone/>
                </a:pPr>
                <a:r>
                  <a:rPr lang="en-IN" dirty="0"/>
                  <a:t>Sub </a:t>
                </a:r>
                <a:r>
                  <a:rPr lang="en-IN" dirty="0" err="1"/>
                  <a:t>eqn</a:t>
                </a:r>
                <a:r>
                  <a:rPr lang="en-IN" dirty="0"/>
                  <a:t> 5 in </a:t>
                </a:r>
                <a:r>
                  <a:rPr lang="en-IN" dirty="0" err="1"/>
                  <a:t>eqn</a:t>
                </a:r>
                <a:r>
                  <a:rPr lang="en-IN" dirty="0"/>
                  <a:t> 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0                  </a:t>
                </a:r>
                <a:r>
                  <a:rPr lang="en-IN" dirty="0">
                    <a:solidFill>
                      <a:srgbClr val="FF0000"/>
                    </a:solidFill>
                  </a:rPr>
                  <a:t>6</a:t>
                </a:r>
              </a:p>
              <a:p>
                <a:pPr marL="0" indent="0">
                  <a:buNone/>
                </a:pPr>
                <a:r>
                  <a:rPr lang="en-IN" dirty="0"/>
                  <a:t>Energy(є) = </a:t>
                </a:r>
                <a:r>
                  <a:rPr lang="en-IN" dirty="0" err="1"/>
                  <a:t>k.є</a:t>
                </a:r>
                <a:r>
                  <a:rPr lang="en-IN" dirty="0"/>
                  <a:t> + </a:t>
                </a:r>
                <a:r>
                  <a:rPr lang="en-IN" dirty="0" err="1"/>
                  <a:t>p.є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є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0" dirty="0"/>
                  <a:t>+ v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(</a:t>
                </a:r>
                <a:r>
                  <a:rPr lang="en-IN" dirty="0"/>
                  <a:t>є-v)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2</a:t>
                </a:r>
                <a:r>
                  <a:rPr lang="en-US" b="0" dirty="0"/>
                  <a:t> (</a:t>
                </a:r>
                <a:r>
                  <a:rPr lang="en-IN" dirty="0"/>
                  <a:t>є-v) = mv</a:t>
                </a:r>
                <a:r>
                  <a:rPr lang="en-IN" baseline="30000" dirty="0"/>
                  <a:t>2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18019ED-625D-45A2-8559-582914375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0517"/>
                <a:ext cx="10515600" cy="5706446"/>
              </a:xfrm>
              <a:blipFill>
                <a:blip r:embed="rId2" cstate="print"/>
                <a:stretch>
                  <a:fillRect l="-1043" t="-2137" b="-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CD5A1C-A534-4420-871F-7D26B567C52D}"/>
              </a:ext>
            </a:extLst>
          </p:cNvPr>
          <p:cNvCxnSpPr>
            <a:cxnSpLocks/>
          </p:cNvCxnSpPr>
          <p:nvPr/>
        </p:nvCxnSpPr>
        <p:spPr>
          <a:xfrm>
            <a:off x="4777665" y="1189608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FE593F-A4B9-4A4A-A275-2E746589CC5F}"/>
              </a:ext>
            </a:extLst>
          </p:cNvPr>
          <p:cNvCxnSpPr>
            <a:cxnSpLocks/>
          </p:cNvCxnSpPr>
          <p:nvPr/>
        </p:nvCxnSpPr>
        <p:spPr>
          <a:xfrm>
            <a:off x="5027719" y="2682536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9FBFCA-521A-4334-ABC8-4D3B3AFF070A}"/>
              </a:ext>
            </a:extLst>
          </p:cNvPr>
          <p:cNvCxnSpPr>
            <a:cxnSpLocks/>
          </p:cNvCxnSpPr>
          <p:nvPr/>
        </p:nvCxnSpPr>
        <p:spPr>
          <a:xfrm>
            <a:off x="5169762" y="3687192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3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D9053-97DC-4231-B2DE-F73171A88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093" y="633481"/>
                <a:ext cx="10515600" cy="60780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Multiply by ‘m’ on both side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2m(E-V)=m</a:t>
                </a:r>
                <a:r>
                  <a:rPr lang="en-US" baseline="30000" dirty="0"/>
                  <a:t>2</a:t>
                </a:r>
                <a:r>
                  <a:rPr lang="en-US" dirty="0"/>
                  <a:t>v</a:t>
                </a:r>
                <a:r>
                  <a:rPr lang="en-US" baseline="30000" dirty="0"/>
                  <a:t>2             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</a:p>
              <a:p>
                <a:pPr marL="0" indent="0">
                  <a:buNone/>
                </a:pPr>
                <a:r>
                  <a:rPr lang="en-US" dirty="0"/>
                  <a:t>Sub </a:t>
                </a:r>
                <a:r>
                  <a:rPr lang="en-US" dirty="0" err="1"/>
                  <a:t>eqn</a:t>
                </a:r>
                <a:r>
                  <a:rPr lang="en-US" dirty="0"/>
                  <a:t> 7 in </a:t>
                </a:r>
                <a:r>
                  <a:rPr lang="en-US" dirty="0" err="1"/>
                  <a:t>eqn</a:t>
                </a:r>
                <a:r>
                  <a:rPr lang="en-US" dirty="0"/>
                  <a:t> 6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2m(E-V)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=0   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According to Bohr,</a:t>
                </a:r>
              </a:p>
              <a:p>
                <a:pPr marL="0" indent="0">
                  <a:buNone/>
                </a:pPr>
                <a:r>
                  <a:rPr lang="en-US" dirty="0"/>
                  <a:t>We know that,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ћ=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 smtClean="0"/>
                      <m:t>ћ</m:t>
                    </m:r>
                  </m:oMath>
                </a14:m>
                <a:r>
                  <a:rPr lang="en-US" baseline="30000" dirty="0"/>
                  <a:t>2=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endParaRPr lang="en-IN" baseline="30000" dirty="0"/>
              </a:p>
              <a:p>
                <a:pPr marL="0" indent="0">
                  <a:buNone/>
                </a:pPr>
                <a:endParaRPr lang="en-IN" baseline="30000" dirty="0"/>
              </a:p>
              <a:p>
                <a:pPr marL="0" indent="0">
                  <a:buNone/>
                </a:pPr>
                <a:endParaRPr lang="en-IN" baseline="30000" dirty="0"/>
              </a:p>
              <a:p>
                <a:pPr marL="0" indent="0">
                  <a:buNone/>
                </a:pPr>
                <a:r>
                  <a:rPr lang="en-IN" baseline="30000" dirty="0">
                    <a:solidFill>
                      <a:srgbClr val="FF0000"/>
                    </a:solidFill>
                  </a:rPr>
                  <a:t>This is </a:t>
                </a:r>
                <a:r>
                  <a:rPr lang="en-IN" baseline="30000" dirty="0" err="1">
                    <a:solidFill>
                      <a:srgbClr val="FF0000"/>
                    </a:solidFill>
                  </a:rPr>
                  <a:t>Scrondinger</a:t>
                </a:r>
                <a:r>
                  <a:rPr lang="en-IN" baseline="30000" dirty="0">
                    <a:solidFill>
                      <a:srgbClr val="FF0000"/>
                    </a:solidFill>
                  </a:rPr>
                  <a:t> wave equation for One-dimension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DCD9053-97DC-4231-B2DE-F73171A88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093" y="633481"/>
                <a:ext cx="10515600" cy="6078037"/>
              </a:xfrm>
              <a:blipFill>
                <a:blip r:embed="rId2" cstate="print"/>
                <a:stretch>
                  <a:fillRect l="-1159" t="-17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DAC680-5C6A-413A-B26F-449219D77CEE}"/>
              </a:ext>
            </a:extLst>
          </p:cNvPr>
          <p:cNvCxnSpPr>
            <a:cxnSpLocks/>
          </p:cNvCxnSpPr>
          <p:nvPr/>
        </p:nvCxnSpPr>
        <p:spPr>
          <a:xfrm>
            <a:off x="5205273" y="1387875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F04CAE-E9BF-4FFF-ADA0-98E5918A1B29}"/>
              </a:ext>
            </a:extLst>
          </p:cNvPr>
          <p:cNvCxnSpPr>
            <a:cxnSpLocks/>
          </p:cNvCxnSpPr>
          <p:nvPr/>
        </p:nvCxnSpPr>
        <p:spPr>
          <a:xfrm>
            <a:off x="6485137" y="2490185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7D5FDE-8272-4F92-9C9B-EB88B73D8F2F}"/>
                  </a:ext>
                </a:extLst>
              </p:cNvPr>
              <p:cNvSpPr/>
              <p:nvPr/>
            </p:nvSpPr>
            <p:spPr>
              <a:xfrm>
                <a:off x="932155" y="4651899"/>
                <a:ext cx="5814874" cy="118073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 smtClean="0"/>
                          <m:t>ћ</m:t>
                        </m:r>
                        <m:r>
                          <m:rPr>
                            <m:nor/>
                          </m:rPr>
                          <a:rPr lang="en-US" sz="2800" baseline="30000" dirty="0" smtClean="0"/>
                          <m:t>2</m:t>
                        </m:r>
                      </m:den>
                    </m:f>
                  </m:oMath>
                </a14:m>
                <a:r>
                  <a:rPr lang="en-IN" sz="2800" dirty="0"/>
                  <a:t> = 0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7D5FDE-8272-4F92-9C9B-EB88B73D8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55" y="4651899"/>
                <a:ext cx="5814874" cy="118073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68745-0612-476B-B89D-E3D68E7D7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4905"/>
                <a:ext cx="10515600" cy="566205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ћ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                                                                    For three dimension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ћ</m:t>
                          </m:r>
                          <m:r>
                            <m:rPr>
                              <m:nor/>
                            </m:rPr>
                            <a:rPr lang="en-US" baseline="30000" dirty="0"/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b="0" dirty="0"/>
                  <a:t>=</a:t>
                </a:r>
                <a14:m>
                  <m:oMath xmlns:m="http://schemas.openxmlformats.org/officeDocument/2006/math">
                    <m:r>
                      <a:rPr lang="en-US" i="1" baseline="56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⋏</m:t>
                    </m:r>
                  </m:oMath>
                </a14:m>
                <a:r>
                  <a:rPr lang="en-US" b="0" dirty="0"/>
                  <a:t>i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baseline="56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b="0" dirty="0"/>
                  <a:t> + </a:t>
                </a:r>
                <a14:m>
                  <m:oMath xmlns:m="http://schemas.openxmlformats.org/officeDocument/2006/math">
                    <m:r>
                      <a:rPr lang="en-US" i="1" baseline="56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⋏ </m:t>
                    </m:r>
                  </m:oMath>
                </a14:m>
                <a:r>
                  <a:rPr lang="en-US" b="0" dirty="0"/>
                  <a:t>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b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𝐿𝑎𝑝𝑙𝑎</m:t>
                    </m:r>
                  </m:oMath>
                </a14:m>
                <a:r>
                  <a:rPr lang="en-US" b="0" dirty="0" err="1">
                    <a:solidFill>
                      <a:srgbClr val="FF0000"/>
                    </a:solidFill>
                  </a:rPr>
                  <a:t>cian</a:t>
                </a:r>
                <a:r>
                  <a:rPr lang="en-US" b="0" dirty="0">
                    <a:solidFill>
                      <a:srgbClr val="FF0000"/>
                    </a:solidFill>
                  </a:rPr>
                  <a:t> operator</a:t>
                </a:r>
                <a:endParaRPr lang="en-US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DD68745-0612-476B-B89D-E3D68E7D7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4905"/>
                <a:ext cx="10515600" cy="5662058"/>
              </a:xfrm>
              <a:blipFill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29A08C-EF9B-484B-8C89-676FEDA701B6}"/>
              </a:ext>
            </a:extLst>
          </p:cNvPr>
          <p:cNvCxnSpPr/>
          <p:nvPr/>
        </p:nvCxnSpPr>
        <p:spPr>
          <a:xfrm>
            <a:off x="5273336" y="790113"/>
            <a:ext cx="1065320" cy="683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8652C-9242-4E50-B2DD-8A2EAABC5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987" y="1571996"/>
                <a:ext cx="6761085" cy="463414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ћ</m:t>
                        </m:r>
                        <m:r>
                          <m:rPr>
                            <m:nor/>
                          </m:rPr>
                          <a:rPr lang="en-US" baseline="30000" dirty="0" smtClean="0"/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0                 </a:t>
                </a:r>
                <a:r>
                  <a:rPr lang="en-IN" dirty="0">
                    <a:solidFill>
                      <a:srgbClr val="FF000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Suppose if the particle is inside the box. 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ћ</m:t>
                        </m:r>
                        <m:r>
                          <m:rPr>
                            <m:nor/>
                          </m:rPr>
                          <a:rPr lang="en-US" baseline="30000" dirty="0" smtClean="0"/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0                  </a:t>
                </a:r>
                <a:r>
                  <a:rPr lang="en-IN" dirty="0">
                    <a:solidFill>
                      <a:srgbClr val="FF000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Let,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3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Apply first boundary conditions</a:t>
                </a:r>
              </a:p>
              <a:p>
                <a:pPr marL="0" indent="0">
                  <a:buNone/>
                </a:pPr>
                <a:r>
                  <a:rPr lang="en-IN" dirty="0"/>
                  <a:t>          x=0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dirty="0"/>
                  <a:t>(x)=0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968652C-9242-4E50-B2DD-8A2EAABC5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987" y="1571996"/>
                <a:ext cx="6761085" cy="4634144"/>
              </a:xfrm>
              <a:blipFill>
                <a:blip r:embed="rId2" cstate="print"/>
                <a:stretch>
                  <a:fillRect l="-992" t="-1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F391D1-D0DB-4CE4-A64D-3588EE625AA9}"/>
              </a:ext>
            </a:extLst>
          </p:cNvPr>
          <p:cNvCxnSpPr>
            <a:cxnSpLocks/>
          </p:cNvCxnSpPr>
          <p:nvPr/>
        </p:nvCxnSpPr>
        <p:spPr>
          <a:xfrm>
            <a:off x="3222596" y="1751233"/>
            <a:ext cx="75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F4D3755-926A-4577-BAF5-EDF4D9501F81}"/>
              </a:ext>
            </a:extLst>
          </p:cNvPr>
          <p:cNvSpPr/>
          <p:nvPr/>
        </p:nvSpPr>
        <p:spPr>
          <a:xfrm>
            <a:off x="5850385" y="1860440"/>
            <a:ext cx="107419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V=0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313310-D8F9-4AC3-85AC-FB434988FD39}"/>
              </a:ext>
            </a:extLst>
          </p:cNvPr>
          <p:cNvCxnSpPr>
            <a:cxnSpLocks/>
          </p:cNvCxnSpPr>
          <p:nvPr/>
        </p:nvCxnSpPr>
        <p:spPr>
          <a:xfrm>
            <a:off x="2898562" y="3233691"/>
            <a:ext cx="93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E4FA33-5890-473E-A95B-1F5786B5FF38}"/>
              </a:ext>
            </a:extLst>
          </p:cNvPr>
          <p:cNvCxnSpPr>
            <a:cxnSpLocks/>
          </p:cNvCxnSpPr>
          <p:nvPr/>
        </p:nvCxnSpPr>
        <p:spPr>
          <a:xfrm>
            <a:off x="4074845" y="4281992"/>
            <a:ext cx="994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3D2DF-7229-4C07-8DA4-460F5915B0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61" y="758717"/>
            <a:ext cx="3603196" cy="2357345"/>
          </a:xfrm>
          <a:prstGeom prst="rect">
            <a:avLst/>
          </a:prstGeom>
        </p:spPr>
      </p:pic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1223DEC3-07D3-402B-BF44-04E43C239131}"/>
              </a:ext>
            </a:extLst>
          </p:cNvPr>
          <p:cNvSpPr/>
          <p:nvPr/>
        </p:nvSpPr>
        <p:spPr>
          <a:xfrm>
            <a:off x="652512" y="317739"/>
            <a:ext cx="4416638" cy="93003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7CDF4-B568-4D58-A0B2-A77B975D9FD8}"/>
              </a:ext>
            </a:extLst>
          </p:cNvPr>
          <p:cNvSpPr txBox="1"/>
          <p:nvPr/>
        </p:nvSpPr>
        <p:spPr>
          <a:xfrm>
            <a:off x="733425" y="511016"/>
            <a:ext cx="405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PARTICLE IN A BOX</a:t>
            </a:r>
            <a:endParaRPr lang="en-I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1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27E89-04C6-4E32-81BB-860C88F10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Apply in </a:t>
                </a:r>
                <a:r>
                  <a:rPr lang="en-US" dirty="0" err="1"/>
                  <a:t>eqn</a:t>
                </a:r>
                <a:r>
                  <a:rPr lang="en-US" dirty="0"/>
                  <a:t> 3</a:t>
                </a:r>
              </a:p>
              <a:p>
                <a:pPr marL="0" indent="0">
                  <a:buNone/>
                </a:pPr>
                <a:r>
                  <a:rPr lang="en-US" dirty="0"/>
                  <a:t>       0= A sin k(0)+B cos k(0)</a:t>
                </a:r>
              </a:p>
              <a:p>
                <a:pPr marL="0" indent="0">
                  <a:buNone/>
                </a:pPr>
                <a:r>
                  <a:rPr lang="en-US" dirty="0"/>
                  <a:t>       0= 0+B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apply second  boundary conditions</a:t>
                </a:r>
              </a:p>
              <a:p>
                <a:pPr marL="0" indent="0">
                  <a:buNone/>
                </a:pPr>
                <a:r>
                  <a:rPr lang="en-US" dirty="0"/>
                  <a:t>        x=l , B=0</a:t>
                </a:r>
              </a:p>
              <a:p>
                <a:pPr marL="0" indent="0">
                  <a:buNone/>
                </a:pPr>
                <a:r>
                  <a:rPr lang="en-US" dirty="0"/>
                  <a:t>     0= A sin </a:t>
                </a:r>
                <a:r>
                  <a:rPr lang="en-US" dirty="0" err="1"/>
                  <a:t>kL</a:t>
                </a:r>
                <a:r>
                  <a:rPr lang="en-US" dirty="0"/>
                  <a:t> + B cos KL</a:t>
                </a:r>
              </a:p>
              <a:p>
                <a:pPr marL="0" indent="0">
                  <a:buNone/>
                </a:pPr>
                <a:r>
                  <a:rPr lang="en-US" dirty="0"/>
                  <a:t>     0= A sin </a:t>
                </a:r>
                <a:r>
                  <a:rPr lang="en-US" dirty="0" err="1"/>
                  <a:t>kL</a:t>
                </a:r>
                <a:r>
                  <a:rPr lang="en-US" dirty="0"/>
                  <a:t> + 0</a:t>
                </a:r>
              </a:p>
              <a:p>
                <a:pPr marL="0" indent="0">
                  <a:buNone/>
                </a:pPr>
                <a:r>
                  <a:rPr lang="en-US" dirty="0"/>
                  <a:t>A sin </a:t>
                </a:r>
                <a:r>
                  <a:rPr lang="en-US" dirty="0" err="1"/>
                  <a:t>kL</a:t>
                </a:r>
                <a:r>
                  <a:rPr lang="en-US" dirty="0"/>
                  <a:t>=0 ; But A≠0</a:t>
                </a:r>
              </a:p>
              <a:p>
                <a:pPr marL="0" indent="0">
                  <a:buNone/>
                </a:pPr>
                <a:r>
                  <a:rPr lang="en-US" dirty="0"/>
                  <a:t>       sin </a:t>
                </a:r>
                <a:r>
                  <a:rPr lang="en-US" dirty="0" err="1"/>
                  <a:t>kL</a:t>
                </a:r>
                <a:r>
                  <a:rPr lang="en-US" dirty="0"/>
                  <a:t>=0</a:t>
                </a:r>
              </a:p>
              <a:p>
                <a:pPr marL="0" indent="0">
                  <a:buNone/>
                </a:pPr>
                <a:r>
                  <a:rPr lang="en-US" dirty="0" err="1"/>
                  <a:t>kL</a:t>
                </a:r>
                <a:r>
                  <a:rPr lang="en-US" dirty="0"/>
                  <a:t>=n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8827E89-04C6-4E32-81BB-860C88F10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3682"/>
                <a:ext cx="10515600" cy="5573281"/>
              </a:xfrm>
              <a:blipFill>
                <a:blip r:embed="rId2" cstate="print"/>
                <a:stretch>
                  <a:fillRect l="-1217" t="-2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4B2178B-22B2-4BC0-B6C8-5AD9277F3679}"/>
              </a:ext>
            </a:extLst>
          </p:cNvPr>
          <p:cNvSpPr/>
          <p:nvPr/>
        </p:nvSpPr>
        <p:spPr>
          <a:xfrm>
            <a:off x="1420427" y="2032986"/>
            <a:ext cx="1074198" cy="506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B=0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A7E728-1E59-4207-A9BF-BC2F5A491F9D}"/>
              </a:ext>
            </a:extLst>
          </p:cNvPr>
          <p:cNvCxnSpPr>
            <a:cxnSpLocks/>
          </p:cNvCxnSpPr>
          <p:nvPr/>
        </p:nvCxnSpPr>
        <p:spPr>
          <a:xfrm>
            <a:off x="5501196" y="5826705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E312676-45FA-48E7-A6EC-29FB954A6410}"/>
                  </a:ext>
                </a:extLst>
              </p:cNvPr>
              <p:cNvSpPr/>
              <p:nvPr/>
            </p:nvSpPr>
            <p:spPr>
              <a:xfrm>
                <a:off x="7741328" y="3266984"/>
                <a:ext cx="2317072" cy="19175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Sinn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/>
                  <a:t>=0</a:t>
                </a:r>
              </a:p>
              <a:p>
                <a:pPr algn="ctr"/>
                <a:endParaRPr lang="en-IN" dirty="0"/>
              </a:p>
              <a:p>
                <a:pPr algn="ctr"/>
                <a:r>
                  <a:rPr lang="en-IN" dirty="0"/>
                  <a:t>Sin </a:t>
                </a:r>
                <a:r>
                  <a:rPr lang="en-IN" dirty="0" err="1"/>
                  <a:t>kL</a:t>
                </a:r>
                <a:r>
                  <a:rPr lang="en-IN" dirty="0"/>
                  <a:t>=0     Sin</a:t>
                </a:r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/>
                  <a:t>=0</a:t>
                </a:r>
              </a:p>
              <a:p>
                <a:pPr algn="ctr"/>
                <a:endParaRPr lang="en-IN" dirty="0"/>
              </a:p>
              <a:p>
                <a:pPr algn="ctr"/>
                <a:r>
                  <a:rPr lang="en-IN" dirty="0" err="1"/>
                  <a:t>kL</a:t>
                </a:r>
                <a:r>
                  <a:rPr lang="en-IN" dirty="0"/>
                  <a:t>=</a:t>
                </a:r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/>
                  <a:t>      k=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E312676-45FA-48E7-A6EC-29FB954A6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28" y="3266984"/>
                <a:ext cx="2317072" cy="1917576"/>
              </a:xfrm>
              <a:prstGeom prst="round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34EE35-B016-43FD-8411-58137CEC2F2D}"/>
                  </a:ext>
                </a:extLst>
              </p:cNvPr>
              <p:cNvSpPr/>
              <p:nvPr/>
            </p:nvSpPr>
            <p:spPr>
              <a:xfrm>
                <a:off x="4101485" y="5607306"/>
                <a:ext cx="1269507" cy="5592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D934EE35-B016-43FD-8411-58137CEC2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85" y="5607306"/>
                <a:ext cx="1269507" cy="559293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8858899-C4C6-4EC9-8128-B70A6B0888C3}"/>
              </a:ext>
            </a:extLst>
          </p:cNvPr>
          <p:cNvSpPr/>
          <p:nvPr/>
        </p:nvSpPr>
        <p:spPr>
          <a:xfrm>
            <a:off x="6791418" y="1066805"/>
            <a:ext cx="1207364" cy="5400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(cos0=1)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30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DD874-68DF-49B5-9E10-54DD5F424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2761"/>
                <a:ext cx="10515600" cy="57242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</a:t>
                </a:r>
                <a:r>
                  <a:rPr lang="en-US" dirty="0" err="1"/>
                  <a:t>qn</a:t>
                </a:r>
                <a:r>
                  <a:rPr lang="en-US" dirty="0"/>
                  <a:t> 4 in </a:t>
                </a:r>
                <a:r>
                  <a:rPr lang="en-US" dirty="0" err="1"/>
                  <a:t>eqn</a:t>
                </a:r>
                <a:r>
                  <a:rPr lang="en-US" dirty="0"/>
                  <a:t> 3  and put B=0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dirty="0"/>
                  <a:t>(x)=A sin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dirty="0"/>
                  <a:t>(x)=A sin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5</a:t>
                </a:r>
              </a:p>
              <a:p>
                <a:pPr marL="0" indent="0">
                  <a:buNone/>
                </a:pPr>
                <a:r>
                  <a:rPr lang="en-IN" dirty="0"/>
                  <a:t>Diff </a:t>
                </a:r>
                <a:r>
                  <a:rPr lang="en-IN" dirty="0" err="1"/>
                  <a:t>eqn</a:t>
                </a:r>
                <a:r>
                  <a:rPr lang="en-IN" dirty="0"/>
                  <a:t> 5 w.r.to 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=A cos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 err="1"/>
                  <a:t>Differenciate</a:t>
                </a:r>
                <a:r>
                  <a:rPr lang="en-IN" dirty="0"/>
                  <a:t> again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IN" dirty="0"/>
                  <a:t>.</a:t>
                </a:r>
                <a:r>
                  <a:rPr lang="en-IN" dirty="0" err="1"/>
                  <a:t>A.sin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IN" dirty="0"/>
                  <a:t>x.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Asin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IN" dirty="0"/>
                  <a:t>)x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dirty="0"/>
                  <a:t>  (</a:t>
                </a:r>
                <a:r>
                  <a:rPr lang="en-IN" dirty="0">
                    <a:solidFill>
                      <a:srgbClr val="FF0000"/>
                    </a:solidFill>
                  </a:rPr>
                  <a:t>From </a:t>
                </a:r>
                <a:r>
                  <a:rPr lang="en-IN" dirty="0" err="1">
                    <a:solidFill>
                      <a:srgbClr val="FF0000"/>
                    </a:solidFill>
                  </a:rPr>
                  <a:t>eqn</a:t>
                </a:r>
                <a:r>
                  <a:rPr lang="en-IN" dirty="0">
                    <a:solidFill>
                      <a:srgbClr val="FF0000"/>
                    </a:solidFill>
                  </a:rPr>
                  <a:t> 5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E4DD874-68DF-49B5-9E10-54DD5F424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2761"/>
                <a:ext cx="10515600" cy="5724202"/>
              </a:xfrm>
              <a:blipFill>
                <a:blip r:embed="rId2" cstate="print"/>
                <a:stretch>
                  <a:fillRect l="-1217" t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22A840-7CA4-4773-852F-0426CB812EC4}"/>
              </a:ext>
            </a:extLst>
          </p:cNvPr>
          <p:cNvCxnSpPr>
            <a:cxnSpLocks/>
          </p:cNvCxnSpPr>
          <p:nvPr/>
        </p:nvCxnSpPr>
        <p:spPr>
          <a:xfrm>
            <a:off x="3583620" y="1954564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536BD-C959-48BD-939E-DA1FB062E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107"/>
                <a:ext cx="10515600" cy="58218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          6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Comparing </a:t>
                </a:r>
                <a:r>
                  <a:rPr lang="en-IN" dirty="0" err="1"/>
                  <a:t>eqn</a:t>
                </a:r>
                <a:r>
                  <a:rPr lang="en-IN" dirty="0"/>
                  <a:t> 6 with </a:t>
                </a:r>
                <a:r>
                  <a:rPr lang="en-IN" dirty="0" err="1"/>
                  <a:t>eqn</a:t>
                </a:r>
                <a:r>
                  <a:rPr lang="en-IN" dirty="0"/>
                  <a:t> 5, we get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ћ</m:t>
                        </m:r>
                        <m:r>
                          <m:rPr>
                            <m:nor/>
                          </m:rPr>
                          <a:rPr lang="en-US" baseline="30000" dirty="0" smtClean="0"/>
                          <m:t>2</m:t>
                        </m:r>
                      </m:den>
                    </m:f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To find energy(E)</a:t>
                </a:r>
              </a:p>
              <a:p>
                <a:pPr marL="0" indent="0">
                  <a:buNone/>
                </a:pPr>
                <a:r>
                  <a:rPr lang="en-IN" dirty="0"/>
                  <a:t>      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ћ</m:t>
                        </m:r>
                        <m:r>
                          <a:rPr lang="en-US" b="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ћ</m:t>
                        </m:r>
                        <m:r>
                          <a:rPr lang="en-US" b="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DA536BD-C959-48BD-939E-DA1FB062E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107"/>
                <a:ext cx="10515600" cy="5821856"/>
              </a:xfrm>
              <a:blipFill>
                <a:blip r:embed="rId2" cstate="print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68750A-DA4B-4EEF-BA56-7DE5C44719BC}"/>
              </a:ext>
            </a:extLst>
          </p:cNvPr>
          <p:cNvCxnSpPr>
            <a:cxnSpLocks/>
          </p:cNvCxnSpPr>
          <p:nvPr/>
        </p:nvCxnSpPr>
        <p:spPr>
          <a:xfrm>
            <a:off x="3554026" y="686539"/>
            <a:ext cx="118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DFC619-ED20-4A96-B2A4-024F9382D53F}"/>
              </a:ext>
            </a:extLst>
          </p:cNvPr>
          <p:cNvCxnSpPr/>
          <p:nvPr/>
        </p:nvCxnSpPr>
        <p:spPr>
          <a:xfrm>
            <a:off x="2201662" y="3568823"/>
            <a:ext cx="177554" cy="195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AF8B6E-93FA-43C6-BE4F-CE83FA1F88DA}"/>
              </a:ext>
            </a:extLst>
          </p:cNvPr>
          <p:cNvCxnSpPr/>
          <p:nvPr/>
        </p:nvCxnSpPr>
        <p:spPr>
          <a:xfrm flipH="1">
            <a:off x="3195961" y="3906175"/>
            <a:ext cx="257453" cy="186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06B003-242D-4268-AEA9-CE613A9FC6C4}"/>
                  </a:ext>
                </a:extLst>
              </p:cNvPr>
              <p:cNvSpPr/>
              <p:nvPr/>
            </p:nvSpPr>
            <p:spPr>
              <a:xfrm>
                <a:off x="1376040" y="4394447"/>
                <a:ext cx="1979720" cy="1029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sz="32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E06B003-242D-4268-AEA9-CE613A9FC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40" y="4394447"/>
                <a:ext cx="1979720" cy="102980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F54104-BDEB-4015-BE62-B095BB8C5D97}"/>
              </a:ext>
            </a:extLst>
          </p:cNvPr>
          <p:cNvSpPr/>
          <p:nvPr/>
        </p:nvSpPr>
        <p:spPr>
          <a:xfrm>
            <a:off x="4527612" y="4092607"/>
            <a:ext cx="2716567" cy="19885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Where, n=order</a:t>
            </a:r>
          </a:p>
          <a:p>
            <a:pPr algn="ctr"/>
            <a:r>
              <a:rPr lang="en-US" dirty="0"/>
              <a:t>1,2,3,….</a:t>
            </a:r>
          </a:p>
          <a:p>
            <a:pPr algn="ctr"/>
            <a:r>
              <a:rPr lang="en-US" dirty="0"/>
              <a:t>h = Plank’s constant</a:t>
            </a:r>
          </a:p>
          <a:p>
            <a:pPr algn="ctr"/>
            <a:r>
              <a:rPr lang="en-US" dirty="0"/>
              <a:t>m = mass of the e</a:t>
            </a:r>
            <a:r>
              <a:rPr lang="en-US" baseline="30000" dirty="0"/>
              <a:t>-</a:t>
            </a:r>
          </a:p>
          <a:p>
            <a:pPr algn="ctr"/>
            <a:r>
              <a:rPr lang="en-US" dirty="0"/>
              <a:t>L= Width of the particle box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750133" y="1045039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72020" y="3431960"/>
            <a:ext cx="356189" cy="4750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07584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4BE82E-7371-4C46-A86A-9BDB25350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6229"/>
                <a:ext cx="5180860" cy="58307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The potential well will develop different discrete energy levels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E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3 </a:t>
                </a:r>
                <a:r>
                  <a:rPr lang="en-I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3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.(9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	E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3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.(4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	E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I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3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In between, no energy, there is called as discrete energy level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74BE82E-7371-4C46-A86A-9BDB25350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6229"/>
                <a:ext cx="5180860" cy="5830734"/>
              </a:xfrm>
              <a:blipFill>
                <a:blip r:embed="rId2" cstate="print"/>
                <a:stretch>
                  <a:fillRect l="-2473" t="-1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A46B6EB-2642-4413-B43E-86E78334F4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3855" y="1676400"/>
            <a:ext cx="2114550" cy="3505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12C8B1-3CC5-4673-9724-FC2FC1378C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5029" y="1914525"/>
            <a:ext cx="314325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A08309-67A0-4FF7-B481-42729CDEF4ED}"/>
                  </a:ext>
                </a:extLst>
              </p:cNvPr>
              <p:cNvSpPr txBox="1"/>
              <p:nvPr/>
            </p:nvSpPr>
            <p:spPr>
              <a:xfrm>
                <a:off x="9183904" y="3551068"/>
                <a:ext cx="1575832" cy="4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E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3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0A08309-67A0-4FF7-B481-42729CDEF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904" y="3551068"/>
                <a:ext cx="1575832" cy="491673"/>
              </a:xfrm>
              <a:prstGeom prst="rect">
                <a:avLst/>
              </a:prstGeom>
              <a:blipFill>
                <a:blip r:embed="rId5" cstate="print"/>
                <a:stretch>
                  <a:fillRect l="-3488" b="-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BE3FF9-AD44-47B4-A3A4-658FCAE80297}"/>
                  </a:ext>
                </a:extLst>
              </p:cNvPr>
              <p:cNvSpPr txBox="1"/>
              <p:nvPr/>
            </p:nvSpPr>
            <p:spPr>
              <a:xfrm>
                <a:off x="9169639" y="2122061"/>
                <a:ext cx="1446830" cy="4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E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3 </a:t>
                </a:r>
                <a:r>
                  <a:rPr lang="en-I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3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E8BE3FF9-AD44-47B4-A3A4-658FCAE8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639" y="2122061"/>
                <a:ext cx="1446830" cy="491673"/>
              </a:xfrm>
              <a:prstGeom prst="rect">
                <a:avLst/>
              </a:prstGeom>
              <a:blipFill>
                <a:blip r:embed="rId6" cstate="print"/>
                <a:stretch>
                  <a:fillRect l="-3361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7EFEAA-84D5-45E2-81B1-F28FAA0F9055}"/>
                  </a:ext>
                </a:extLst>
              </p:cNvPr>
              <p:cNvSpPr txBox="1"/>
              <p:nvPr/>
            </p:nvSpPr>
            <p:spPr>
              <a:xfrm>
                <a:off x="9183904" y="4429957"/>
                <a:ext cx="1575832" cy="4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E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I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baseline="3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𝑚𝐿</m:t>
                        </m:r>
                        <m:r>
                          <a:rPr lang="en-US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F27EFEAA-84D5-45E2-81B1-F28FAA0F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904" y="4429957"/>
                <a:ext cx="1575832" cy="491673"/>
              </a:xfrm>
              <a:prstGeom prst="rect">
                <a:avLst/>
              </a:prstGeom>
              <a:blipFill>
                <a:blip r:embed="rId7" cstate="print"/>
                <a:stretch>
                  <a:fillRect l="-3488" b="-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50026" y="4144484"/>
            <a:ext cx="5359481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 between, no energy, therefore is </a:t>
            </a:r>
          </a:p>
          <a:p>
            <a:r>
              <a:rPr lang="en-US" sz="2800" dirty="0"/>
              <a:t>called as discrete energy levels</a:t>
            </a:r>
          </a:p>
        </p:txBody>
      </p:sp>
    </p:spTree>
    <p:extLst>
      <p:ext uri="{BB962C8B-B14F-4D97-AF65-F5344CB8AC3E}">
        <p14:creationId xmlns:p14="http://schemas.microsoft.com/office/powerpoint/2010/main" val="418424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24001" y="122238"/>
            <a:ext cx="447898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</a:tabLst>
            </a:pPr>
            <a:r>
              <a:rPr lang="en-GB" sz="3200" b="1" dirty="0">
                <a:solidFill>
                  <a:srgbClr val="0070C0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Common types of waves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76400" y="762000"/>
            <a:ext cx="75764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2600" dirty="0">
                <a:solidFill>
                  <a:srgbClr val="FF3333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Ripples, surf, ocean waves, sound waves, radio waves.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697038" y="1295401"/>
            <a:ext cx="89709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GB" sz="2600" dirty="0">
                <a:solidFill>
                  <a:srgbClr val="004A4A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Need to see crests and troughs to define them.</a:t>
            </a:r>
          </a:p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GB" sz="2600" dirty="0">
              <a:solidFill>
                <a:srgbClr val="004A4A"/>
              </a:solidFill>
              <a:latin typeface="Nimbus Roman No9 L" pitchFamily="16" charset="0"/>
              <a:ea typeface="HG Mincho Light J" charset="0"/>
              <a:cs typeface="HG Mincho Light J" charset="0"/>
            </a:endParaRPr>
          </a:p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GB" sz="2600" dirty="0">
                <a:solidFill>
                  <a:srgbClr val="004A4A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Waves are oscillations in space and time.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51555" y="2743201"/>
            <a:ext cx="8971052" cy="3452257"/>
            <a:chOff x="27555" y="2743200"/>
            <a:chExt cx="8971052" cy="3452257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524000" y="2970213"/>
              <a:ext cx="329882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181600" y="2743200"/>
              <a:ext cx="38170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600" dirty="0">
                  <a:latin typeface="Nimbus Roman No9 L" pitchFamily="16" charset="0"/>
                  <a:ea typeface="HG Mincho Light J" charset="0"/>
                  <a:cs typeface="HG Mincho Light J" charset="0"/>
                </a:rPr>
                <a:t>Direction of travel, velocity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896100" y="3521075"/>
              <a:ext cx="1588" cy="165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16788" y="3721100"/>
              <a:ext cx="1612621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</a:tabLst>
              </a:pPr>
              <a:r>
                <a:rPr lang="en-GB" sz="2600">
                  <a:latin typeface="Nimbus Roman No9 L" pitchFamily="16" charset="0"/>
                  <a:ea typeface="HG Mincho Light J" charset="0"/>
                  <a:cs typeface="HG Mincho Light J" charset="0"/>
                </a:rPr>
                <a:t>Up-down</a:t>
              </a:r>
            </a:p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</a:tabLst>
              </a:pPr>
              <a:r>
                <a:rPr lang="en-GB" sz="2600">
                  <a:latin typeface="Nimbus Roman No9 L" pitchFamily="16" charset="0"/>
                  <a:ea typeface="HG Mincho Light J" charset="0"/>
                  <a:cs typeface="HG Mincho Light J" charset="0"/>
                </a:rPr>
                <a:t>oscillations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7555" y="5826125"/>
              <a:ext cx="87259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</a:pPr>
              <a:r>
                <a:rPr lang="en-GB" sz="2400" dirty="0">
                  <a:latin typeface="Nimbus Roman No9 L" pitchFamily="16" charset="0"/>
                  <a:ea typeface="HG Mincho Light J" charset="0"/>
                  <a:cs typeface="HG Mincho Light J" charset="0"/>
                </a:rPr>
                <a:t>Wavelength ,frequency, velocity  and oscillation size defines waves </a:t>
              </a:r>
            </a:p>
          </p:txBody>
        </p:sp>
        <p:pic>
          <p:nvPicPr>
            <p:cNvPr id="13" name="Picture 14" descr="C:\travelwave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150" y="3390900"/>
              <a:ext cx="6553200" cy="17716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03519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Molecular Orbital Theory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00024" y="533828"/>
            <a:ext cx="11801476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Molecular orbital was developed by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Hund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Mulliken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Huckel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 is used to find bond strength, bond order, Magnetic behavior.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atomic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overlap to form new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called Molecular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When two AOs overlap or combine, they lose their identity form new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The new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thus formed are called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molecular 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Molecular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are the energy states of a molecule in which the electrons of the molecule are filled. Just as atomic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are the energy states of an atom in which the electrons of the atoms are filled.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MO gives the electron probability distribution around a group of nuclei just as, AO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gives an electron probability distribution around the single nucleus.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34950" marR="0" lvl="0" indent="-234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Only those AO can combine to form MOS which have comparable energies and proper orientation. For e.g. 1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can combine with 1S and not with 2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No.of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MO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formed is equal to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No.of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combining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Ao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091" y="651165"/>
            <a:ext cx="11665527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When two AO</a:t>
            </a:r>
            <a:r>
              <a:rPr lang="en-US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combine, they form two new </a:t>
            </a:r>
            <a:r>
              <a:rPr 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called bonding MOS and Anti-bonding </a:t>
            </a:r>
            <a:r>
              <a:rPr 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</a:t>
            </a:r>
            <a:r>
              <a:rPr lang="en-US" i="1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The bonding MOs are represented by </a:t>
            </a:r>
            <a:r>
              <a:rPr lang="en-US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whereas the corresponding </a:t>
            </a:r>
            <a:r>
              <a:rPr 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antibonding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MO</a:t>
            </a:r>
            <a:r>
              <a:rPr lang="en-US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are represented by </a:t>
            </a:r>
            <a:r>
              <a:rPr lang="en-US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baseline="30000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baseline="30000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d</a:t>
            </a:r>
            <a:r>
              <a:rPr lang="en-US" baseline="30000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The shape of MOs formed depend upon the type of the combining AO</a:t>
            </a:r>
            <a:r>
              <a:rPr lang="en-US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The filling of MO</a:t>
            </a:r>
            <a:r>
              <a:rPr lang="en-US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takes place according to some rules as those of AOs. These are </a:t>
            </a:r>
          </a:p>
          <a:p>
            <a:pPr marL="400050" lvl="0" indent="-400050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AutoNum type="romanLcPeriod"/>
            </a:pPr>
            <a:r>
              <a:rPr 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Aufbau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principle: MO</a:t>
            </a:r>
            <a:r>
              <a:rPr lang="en-US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are filled in the order of the increasing energies. </a:t>
            </a:r>
          </a:p>
          <a:p>
            <a:pPr marL="400050" lvl="0" indent="-400050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AutoNum type="romanLcPeriod"/>
            </a:pPr>
            <a:r>
              <a:rPr 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Pauliexclusion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principle: MO can have maximum of 2e</a:t>
            </a:r>
            <a:r>
              <a:rPr lang="en-US" baseline="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 and there must have opposite spin. </a:t>
            </a:r>
          </a:p>
          <a:p>
            <a:pPr marL="400050" lvl="0" indent="-400050" eaLnBrk="0" fontAlgn="base" hangingPunct="0">
              <a:spcBef>
                <a:spcPct val="0"/>
              </a:spcBef>
              <a:spcAft>
                <a:spcPct val="0"/>
              </a:spcAft>
              <a:buAutoNum type="romanLcPeriod"/>
            </a:pPr>
            <a:r>
              <a:rPr 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Hund</a:t>
            </a:r>
            <a:r>
              <a:rPr lang="en-US" dirty="0" err="1">
                <a:ea typeface="Times New Roman" pitchFamily="18" charset="0"/>
                <a:cs typeface="Times New Roman" pitchFamily="18" charset="0"/>
              </a:rPr>
              <a:t>’</a:t>
            </a:r>
            <a:r>
              <a:rPr 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rule of maximum multiplicity: For degenerate </a:t>
            </a:r>
            <a:r>
              <a:rPr lang="en-US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pairing takes place only after each orbital is singly occupied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0" descr="Description: Molecular Orbital Theo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" y="0"/>
            <a:ext cx="6483928" cy="302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 r="8360"/>
          <a:stretch>
            <a:fillRect/>
          </a:stretch>
        </p:blipFill>
        <p:spPr bwMode="auto">
          <a:xfrm>
            <a:off x="-27710" y="3463637"/>
            <a:ext cx="3768436" cy="306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 r="5503"/>
          <a:stretch>
            <a:fillRect/>
          </a:stretch>
        </p:blipFill>
        <p:spPr bwMode="auto">
          <a:xfrm>
            <a:off x="3796134" y="4073237"/>
            <a:ext cx="3352800" cy="222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0740" y="448540"/>
            <a:ext cx="5571259" cy="3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309" y="194316"/>
            <a:ext cx="11658600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Linear Combination of Atomic Orbitals (LCAO)</a:t>
            </a:r>
            <a:endParaRPr lang="en-US" sz="2800" u="sng" dirty="0">
              <a:solidFill>
                <a:srgbClr val="FF0000"/>
              </a:solidFill>
              <a:latin typeface="Angsana New" pitchFamily="18" charset="-34"/>
              <a:cs typeface="Angsana New" pitchFamily="18" charset="-34"/>
            </a:endParaRPr>
          </a:p>
          <a:p>
            <a:pPr algn="just">
              <a:spcAft>
                <a:spcPts val="600"/>
              </a:spcAft>
            </a:pPr>
            <a:r>
              <a:rPr lang="en-US" sz="2800" dirty="0">
                <a:latin typeface="Angsana New" pitchFamily="18" charset="-34"/>
                <a:cs typeface="Angsana New" pitchFamily="18" charset="-34"/>
              </a:rPr>
              <a:t>As per this method, the formation of orbitals is because of Linear Combination (addition or subtraction) of atomic orbitals which combine to form the molecule. Consider two atoms A and B which have atomic orbitals described by the wave functions 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A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 and 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B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2800" dirty="0">
                <a:latin typeface="Angsana New" pitchFamily="18" charset="-34"/>
                <a:cs typeface="Angsana New" pitchFamily="18" charset="-34"/>
              </a:rPr>
              <a:t>If the electron cloud of these two atoms overlaps, then we can obtain the wave function for the molecule by a linear combination of the atomic orbitals 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A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 and 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B.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 The below equation forms two molecular orbitals.</a:t>
            </a:r>
          </a:p>
          <a:p>
            <a:pPr algn="just"/>
            <a:r>
              <a:rPr lang="en-US" sz="2800" dirty="0">
                <a:latin typeface="Angsana New" pitchFamily="18" charset="-34"/>
                <a:cs typeface="Angsana New" pitchFamily="18" charset="-34"/>
              </a:rPr>
              <a:t>			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MO 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= 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A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 </a:t>
            </a:r>
            <a:r>
              <a:rPr lang="en-US" sz="2800" u="sng" dirty="0">
                <a:latin typeface="Angsana New" pitchFamily="18" charset="-34"/>
                <a:cs typeface="Angsana New" pitchFamily="18" charset="-34"/>
              </a:rPr>
              <a:t>+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 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B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Angsana New" pitchFamily="18" charset="-34"/>
                <a:cs typeface="Angsana New" pitchFamily="18" charset="-34"/>
              </a:rPr>
              <a:t>Bonding Molecular Orbitals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Angsana New" pitchFamily="18" charset="-34"/>
                <a:cs typeface="Angsana New" pitchFamily="18" charset="-34"/>
              </a:rPr>
              <a:t>			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MO 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= 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A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 + 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B. 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latin typeface="Angsana New" pitchFamily="18" charset="-34"/>
                <a:cs typeface="Angsana New" pitchFamily="18" charset="-34"/>
              </a:rPr>
              <a:t>Anti-Bonding Molecular Orbitals</a:t>
            </a:r>
          </a:p>
          <a:p>
            <a:r>
              <a:rPr lang="en-US" sz="2800" dirty="0">
                <a:latin typeface="Angsana New" pitchFamily="18" charset="-34"/>
                <a:cs typeface="Angsana New" pitchFamily="18" charset="-34"/>
              </a:rPr>
              <a:t>			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MO 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= 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A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 – Ψ</a:t>
            </a:r>
            <a:r>
              <a:rPr lang="en-US" sz="2800" baseline="-25000" dirty="0">
                <a:latin typeface="Angsana New" pitchFamily="18" charset="-34"/>
                <a:cs typeface="Angsana New" pitchFamily="18" charset="-34"/>
              </a:rPr>
              <a:t>B. 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5" name="Picture 62" descr="Description: Formation of Bonding and Anti-Bonding Orbita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98" y="3851307"/>
            <a:ext cx="6180634" cy="28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10800000" flipV="1">
            <a:off x="-1" y="171560"/>
            <a:ext cx="121920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Formation of Bonding and Anti-Bonding Orbital</a:t>
            </a:r>
            <a:endParaRPr kumimoji="0" lang="en-US" sz="2000" b="0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Therefore,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Combination of two atomic orbitals results in formation of two molecular orbitals, bonding molecular orbital (BMO) whereas other is anti-bonding molecular orbital (ABMO). </a:t>
            </a:r>
            <a:r>
              <a:rPr lang="en-US" sz="2000" dirty="0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Molecular </a:t>
            </a:r>
            <a:r>
              <a:rPr lang="en-US" sz="2000" dirty="0" err="1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orbitals</a:t>
            </a:r>
            <a:r>
              <a:rPr lang="en-US" sz="2000" dirty="0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are obtained by combining the atomic </a:t>
            </a:r>
            <a:r>
              <a:rPr lang="en-US" sz="2000" dirty="0" err="1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orbitals</a:t>
            </a:r>
            <a:r>
              <a:rPr lang="en-US" sz="2000" dirty="0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on the atoms in the molecule. Consider the H</a:t>
            </a:r>
            <a:r>
              <a:rPr lang="en-US" sz="2000" baseline="-30000" dirty="0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 molecule, for example. One of the molecular </a:t>
            </a:r>
            <a:r>
              <a:rPr lang="en-US" sz="2000" dirty="0" err="1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orbitals</a:t>
            </a:r>
            <a:r>
              <a:rPr lang="en-US" sz="2000" dirty="0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in this molecule is constructed by adding the mathematical functions for the two 1</a:t>
            </a:r>
            <a:r>
              <a:rPr lang="en-US" sz="2000" i="1" dirty="0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 atomic </a:t>
            </a:r>
            <a:r>
              <a:rPr lang="en-US" sz="2000" dirty="0" err="1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orbitals</a:t>
            </a:r>
            <a:r>
              <a:rPr lang="en-US" sz="2000" dirty="0">
                <a:solidFill>
                  <a:srgbClr val="000000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that come together to form this molecule. Another orbital is formed by subtracting one of these functions from the other, as shown in the figure below.</a:t>
            </a:r>
            <a:endParaRPr lang="en-US" sz="2000" dirty="0"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333333"/>
              </a:solidFill>
              <a:latin typeface="Angsana New" pitchFamily="18" charset="-34"/>
              <a:cs typeface="Angsana New" pitchFamily="18" charset="-3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7" name="Picture 1" descr="Description: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37" y="4153161"/>
            <a:ext cx="5200165" cy="23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56" y="457200"/>
            <a:ext cx="5155243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agra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63" y="3657600"/>
            <a:ext cx="5191636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697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Conditions for the Combination of  Atomic </a:t>
            </a:r>
            <a:r>
              <a:rPr kumimoji="0" lang="en-US" sz="2400" b="1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endParaRPr kumimoji="0" lang="en-US" sz="2400" b="0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00025" y="828675"/>
            <a:ext cx="1181576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participating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must have same (or) nearly same energy. For example 1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orbital of one atom cannot combine with 2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orbital of another atom.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corresponding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of both atoms should have same symmetric orientation around the molecular axis. For example although all the three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of 2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have the same energy, 2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 of one atom can only combine with the 2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orbital, Not 2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or 2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of the other atom.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combining atomic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must overlap to the maximum extent,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Greater the extent overlap, the greater will be the electron density between the nuclei of a molecular orbital.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55420"/>
            <a:ext cx="8772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Difference between Bonding and </a:t>
            </a:r>
            <a:r>
              <a:rPr kumimoji="0" lang="en-US" sz="2400" b="1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Antibonding</a:t>
            </a: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Molecular </a:t>
            </a:r>
            <a:r>
              <a:rPr kumimoji="0" lang="en-US" sz="2400" b="1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endParaRPr kumimoji="0" lang="en-US" sz="2400" b="0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8641" y="1177774"/>
          <a:ext cx="10723416" cy="4438317"/>
        </p:xfrm>
        <a:graphic>
          <a:graphicData uri="http://schemas.openxmlformats.org/drawingml/2006/table">
            <a:tbl>
              <a:tblPr/>
              <a:tblGrid>
                <a:gridCol w="44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1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76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Bonding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Antibonding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3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Bonding molecular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orbitals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are a type of molecular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orbitals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that are involved in the formation of chemical bond.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Antibonding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molecular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orbitals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are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orbitals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containing electrons outside the region between two atomic nuclei.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Electron density is higher.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Electron density is lower.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Energy is comparatively lower.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Energy is comparatively higher.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5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Electrons contribute to the formation of a bond.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Electrons do not contribute to the formation of a bond.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5.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Stability is comparatively higher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5.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Stability is comparatively lower.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35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6.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Geometry of a molecule is represented by the spatial arrangement.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6.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Geometry of a molecule does not depend on the spatial arrangement.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0"/>
            <a:ext cx="70167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Differentiate between atomic and molecular </a:t>
            </a:r>
            <a:r>
              <a:rPr kumimoji="0" lang="en-US" sz="2400" b="1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orbitals</a:t>
            </a:r>
            <a:endParaRPr kumimoji="0" lang="en-US" sz="2400" b="0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626778"/>
          <a:ext cx="11540837" cy="5302969"/>
        </p:xfrm>
        <a:graphic>
          <a:graphicData uri="http://schemas.openxmlformats.org/drawingml/2006/table">
            <a:tbl>
              <a:tblPr/>
              <a:tblGrid>
                <a:gridCol w="45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82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Atomic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Orbitals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Molecular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Orbitals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6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Atomic orbital is the region having the highest probability of finding an electron in an atom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Molecular orbital is the region having the highest probability of finding an electron of a molecule.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Formed by the electron cloud around the atom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Formed by the fusion of atomic orbitals that have nearly the same energy.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The shape is determined by the type of the atomic orbital 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s,p,d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or f)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The shape is determined by the shape of atomic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orbitals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that make the molecule.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Schrodinger equation is used.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4.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Linear combination of atomic orbitals (LCAO) is used.</a:t>
                      </a:r>
                      <a:endParaRPr lang="en-US" sz="20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5.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Monocentric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as it is found around a single nucleus.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5.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Polycentric as it is found around different nuclei.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6.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Single nucleus affects the electron cloud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6.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Two more nuclei affect the electron cloud.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 Black" pitchFamily="34" charset="0"/>
              </a:rPr>
              <a:t>Molecular Orbital Diagram of  Hydrogen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122359" y="1292722"/>
            <a:ext cx="4400382" cy="512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7699320" y="1077803"/>
            <a:ext cx="28956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602048" y="120651"/>
            <a:ext cx="76538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800" dirty="0">
                <a:solidFill>
                  <a:srgbClr val="0000FF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Particles and Waves: Basic difference in behaviour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20837" y="685800"/>
            <a:ext cx="79877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400" dirty="0">
                <a:solidFill>
                  <a:srgbClr val="33CC66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When particles collide they cannot pass through each other ! </a:t>
            </a:r>
          </a:p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400" dirty="0">
                <a:solidFill>
                  <a:srgbClr val="33CC66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They can bounce or they can shatter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08188" y="1827212"/>
            <a:ext cx="7243762" cy="3659188"/>
            <a:chOff x="484188" y="2657475"/>
            <a:chExt cx="7243762" cy="3659188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881063" y="2657475"/>
              <a:ext cx="15759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</a:tabLst>
              </a:pPr>
              <a:r>
                <a:rPr lang="en-GB" dirty="0">
                  <a:latin typeface="Nimbus Roman No9 L" pitchFamily="16" charset="0"/>
                  <a:ea typeface="HG Mincho Light J" charset="0"/>
                  <a:cs typeface="HG Mincho Light J" charset="0"/>
                </a:rPr>
                <a:t>Before collision 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5891213" y="2657475"/>
              <a:ext cx="137653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>
                  <a:latin typeface="Nimbus Roman No9 L" pitchFamily="16" charset="0"/>
                  <a:ea typeface="HG Mincho Light J" charset="0"/>
                  <a:cs typeface="HG Mincho Light J" charset="0"/>
                </a:rPr>
                <a:t>After collision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84188" y="3433763"/>
              <a:ext cx="577850" cy="57785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517775" y="3408363"/>
              <a:ext cx="727075" cy="727075"/>
            </a:xfrm>
            <a:prstGeom prst="ellipse">
              <a:avLst/>
            </a:prstGeom>
            <a:solidFill>
              <a:srgbClr val="CC6633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054100" y="3735388"/>
              <a:ext cx="91757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661150" y="3108325"/>
              <a:ext cx="520700" cy="5207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661150" y="3810000"/>
              <a:ext cx="744538" cy="676275"/>
            </a:xfrm>
            <a:prstGeom prst="ellipse">
              <a:avLst/>
            </a:prstGeom>
            <a:solidFill>
              <a:srgbClr val="CC66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7181850" y="3057525"/>
              <a:ext cx="546100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380288" y="4235450"/>
              <a:ext cx="273050" cy="150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4452938" y="5264150"/>
              <a:ext cx="595312" cy="595313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2865438" y="4887913"/>
              <a:ext cx="223837" cy="223837"/>
            </a:xfrm>
            <a:prstGeom prst="ellipse">
              <a:avLst/>
            </a:prstGeom>
            <a:solidFill>
              <a:srgbClr val="804C1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865438" y="5264150"/>
              <a:ext cx="276225" cy="276225"/>
            </a:xfrm>
            <a:prstGeom prst="ellipse">
              <a:avLst/>
            </a:prstGeom>
            <a:solidFill>
              <a:srgbClr val="804C1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887663" y="5865813"/>
              <a:ext cx="250825" cy="250825"/>
            </a:xfrm>
            <a:prstGeom prst="ellipse">
              <a:avLst/>
            </a:prstGeom>
            <a:solidFill>
              <a:srgbClr val="FF66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989263" y="4660900"/>
              <a:ext cx="254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3113088" y="5186363"/>
              <a:ext cx="298450" cy="128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038475" y="6116638"/>
              <a:ext cx="123825" cy="200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5073650" y="5589588"/>
              <a:ext cx="595313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830263" y="5038725"/>
              <a:ext cx="135569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>
                  <a:latin typeface="Nimbus Roman No9 L" pitchFamily="16" charset="0"/>
                  <a:ea typeface="HG Mincho Light J" charset="0"/>
                  <a:cs typeface="HG Mincho Light J" charset="0"/>
                </a:rPr>
                <a:t>Another after</a:t>
              </a:r>
            </a:p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>
                  <a:latin typeface="Nimbus Roman No9 L" pitchFamily="16" charset="0"/>
                  <a:ea typeface="HG Mincho Light J" charset="0"/>
                  <a:cs typeface="HG Mincho Light J" charset="0"/>
                </a:rPr>
                <a:t>collision state</a:t>
              </a:r>
            </a:p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>
                  <a:latin typeface="Nimbus Roman No9 L" pitchFamily="16" charset="0"/>
                  <a:ea typeface="HG Mincho Light J" charset="0"/>
                  <a:cs typeface="HG Mincho Light J" charset="0"/>
                </a:rPr>
                <a:t>shatter 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 Black" pitchFamily="34" charset="0"/>
              </a:rPr>
              <a:t>Molecular Orbital Diagram of Carbon Monoxide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2772" y="908324"/>
            <a:ext cx="4481515" cy="594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7051949" y="1201629"/>
            <a:ext cx="39528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∏-</a:t>
            </a:r>
            <a:r>
              <a:rPr lang="en-US" sz="3600" b="1" dirty="0">
                <a:solidFill>
                  <a:srgbClr val="C00000"/>
                </a:solidFill>
                <a:latin typeface="Arial Black" pitchFamily="34" charset="0"/>
              </a:rPr>
              <a:t>Molecular Orbital Diagram of Benzene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5263" y="856429"/>
            <a:ext cx="41814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8" y="78566"/>
            <a:ext cx="11792606" cy="86736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∏-</a:t>
            </a:r>
            <a:r>
              <a:rPr lang="en-US" sz="3600" b="1" dirty="0">
                <a:solidFill>
                  <a:srgbClr val="C00000"/>
                </a:solidFill>
                <a:latin typeface="Arial Black" pitchFamily="34" charset="0"/>
              </a:rPr>
              <a:t>Molecular Orbital Diagram of 1,3-butadiene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3423787" y="631447"/>
            <a:ext cx="5345694" cy="651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8" y="78566"/>
            <a:ext cx="11792606" cy="8673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 Black" pitchFamily="34" charset="0"/>
              </a:rPr>
              <a:t>Radial Angular Wave function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089" y="901098"/>
            <a:ext cx="421957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8" y="78566"/>
            <a:ext cx="11792606" cy="8673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 Black" pitchFamily="34" charset="0"/>
              </a:rPr>
              <a:t>Radial Angular Wave function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638" y="681530"/>
            <a:ext cx="42767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8" y="78566"/>
            <a:ext cx="11792606" cy="8673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 Black" pitchFamily="34" charset="0"/>
              </a:rPr>
              <a:t>Radial Angular Wave function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7163" y="712404"/>
            <a:ext cx="425767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8" y="78566"/>
            <a:ext cx="11792606" cy="867366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C00000"/>
                </a:solidFill>
                <a:latin typeface="Arial Black" pitchFamily="34" charset="0"/>
              </a:rPr>
              <a:t>Aromaticity</a:t>
            </a:r>
            <a:endParaRPr lang="en-US" sz="36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0025" y="874329"/>
            <a:ext cx="41719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8" y="78566"/>
            <a:ext cx="11792606" cy="8673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C00000"/>
                </a:solidFill>
                <a:latin typeface="Arial Black" pitchFamily="34" charset="0"/>
              </a:rPr>
              <a:t>Aromaticity</a:t>
            </a:r>
            <a:endParaRPr lang="en-US" sz="36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9549" y="874000"/>
            <a:ext cx="5007909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18" y="78566"/>
            <a:ext cx="11792606" cy="8673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C00000"/>
                </a:solidFill>
                <a:latin typeface="Arial Black" pitchFamily="34" charset="0"/>
              </a:rPr>
              <a:t>Aromaticity</a:t>
            </a:r>
            <a:endParaRPr lang="en-US" sz="36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537" y="1059902"/>
            <a:ext cx="5769803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752600" y="228601"/>
            <a:ext cx="55449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2800" dirty="0">
                <a:solidFill>
                  <a:srgbClr val="0000FF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Waves and Particles Basic difference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09739" y="990600"/>
            <a:ext cx="8263877" cy="2120900"/>
            <a:chOff x="185738" y="1303338"/>
            <a:chExt cx="8263877" cy="2120900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631825" y="1303338"/>
              <a:ext cx="554581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sz="2800" dirty="0">
                  <a:solidFill>
                    <a:srgbClr val="FF3333"/>
                  </a:solidFill>
                  <a:latin typeface="Nimbus Roman No9 L" pitchFamily="16" charset="0"/>
                  <a:ea typeface="HG Mincho Light J" charset="0"/>
                  <a:cs typeface="HG Mincho Light J" charset="0"/>
                </a:rPr>
                <a:t>Waves can pass through each other !</a:t>
              </a: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85738" y="1428750"/>
              <a:ext cx="174625" cy="201613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85750" y="2281238"/>
              <a:ext cx="150813" cy="150812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657225" y="1955800"/>
              <a:ext cx="779239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2400" dirty="0">
                  <a:solidFill>
                    <a:srgbClr val="FF6633"/>
                  </a:solidFill>
                  <a:latin typeface="Nimbus Roman No9 L" pitchFamily="16" charset="0"/>
                  <a:ea typeface="HG Mincho Light J" charset="0"/>
                  <a:cs typeface="HG Mincho Light J" charset="0"/>
                </a:rPr>
                <a:t>As they pass through each other they can enhance or cancel</a:t>
              </a:r>
            </a:p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</a:pPr>
              <a:r>
                <a:rPr lang="en-GB" sz="2400" dirty="0">
                  <a:solidFill>
                    <a:srgbClr val="FF6633"/>
                  </a:solidFill>
                  <a:latin typeface="Nimbus Roman No9 L" pitchFamily="16" charset="0"/>
                  <a:ea typeface="HG Mincho Light J" charset="0"/>
                  <a:cs typeface="HG Mincho Light J" charset="0"/>
                </a:rPr>
                <a:t>each other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60350" y="3182938"/>
              <a:ext cx="149225" cy="225425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08013" y="3057525"/>
              <a:ext cx="53689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sz="2400" dirty="0">
                  <a:solidFill>
                    <a:srgbClr val="B84700"/>
                  </a:solidFill>
                  <a:latin typeface="Nimbus Roman No9 L" pitchFamily="16" charset="0"/>
                  <a:ea typeface="HG Mincho Light J" charset="0"/>
                  <a:cs typeface="HG Mincho Light J" charset="0"/>
                </a:rPr>
                <a:t>Later they regain their original form !</a:t>
              </a:r>
            </a:p>
          </p:txBody>
        </p:sp>
      </p:grpSp>
      <p:pic>
        <p:nvPicPr>
          <p:cNvPr id="12" name="Picture 13" descr="C:\super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1" y="3124201"/>
            <a:ext cx="3292475" cy="329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676401" y="120651"/>
            <a:ext cx="348294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hangingPunct="0"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3200" dirty="0">
                <a:solidFill>
                  <a:srgbClr val="0000FF"/>
                </a:solidFill>
                <a:latin typeface="Nimbus Roman No9 L" pitchFamily="16" charset="0"/>
                <a:ea typeface="HG Mincho Light J" charset="0"/>
                <a:cs typeface="HG Mincho Light J" charset="0"/>
              </a:rPr>
              <a:t>Waves and Particles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343151" y="576264"/>
            <a:ext cx="8087161" cy="6138981"/>
            <a:chOff x="819150" y="576263"/>
            <a:chExt cx="8087161" cy="6138981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819150" y="1341438"/>
              <a:ext cx="2406650" cy="129063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3175000" y="1401763"/>
              <a:ext cx="1116013" cy="328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224213" y="2230438"/>
              <a:ext cx="1041400" cy="200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538663" y="1127125"/>
              <a:ext cx="354738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GB" sz="2600">
                  <a:solidFill>
                    <a:srgbClr val="5E11A6"/>
                  </a:solidFill>
                  <a:latin typeface="Nimbus Roman No9 L" pitchFamily="16" charset="0"/>
                  <a:ea typeface="HG Mincho Light J" charset="0"/>
                  <a:cs typeface="HG Mincho Light J" charset="0"/>
                </a:rPr>
                <a:t>Spread in space and time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986338" y="576263"/>
              <a:ext cx="115749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>
                  <a:latin typeface="Nimbus Roman No9 L" pitchFamily="16" charset="0"/>
                  <a:ea typeface="HG Mincho Light J" charset="0"/>
                  <a:cs typeface="HG Mincho Light J" charset="0"/>
                </a:rPr>
                <a:t>Wavelength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7416800" y="576263"/>
              <a:ext cx="10372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>
                  <a:latin typeface="Nimbus Roman No9 L" pitchFamily="16" charset="0"/>
                  <a:ea typeface="HG Mincho Light J" charset="0"/>
                  <a:cs typeface="HG Mincho Light J" charset="0"/>
                </a:rPr>
                <a:t>Frequency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514850" y="2055813"/>
              <a:ext cx="3840795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GB" sz="2600" dirty="0">
                  <a:solidFill>
                    <a:srgbClr val="804C19"/>
                  </a:solidFill>
                  <a:latin typeface="Nimbus Roman No9 L" pitchFamily="16" charset="0"/>
                  <a:ea typeface="HG Mincho Light J" charset="0"/>
                  <a:cs typeface="HG Mincho Light J" charset="0"/>
                </a:rPr>
                <a:t>Can be superposed – show </a:t>
              </a:r>
            </a:p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GB" sz="2600" dirty="0">
                  <a:solidFill>
                    <a:srgbClr val="804C19"/>
                  </a:solidFill>
                  <a:latin typeface="Nimbus Roman No9 L" pitchFamily="16" charset="0"/>
                  <a:ea typeface="HG Mincho Light J" charset="0"/>
                  <a:cs typeface="HG Mincho Light J" charset="0"/>
                </a:rPr>
                <a:t>interference effects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486400" y="3157538"/>
              <a:ext cx="34199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GB" sz="2600" dirty="0">
                  <a:solidFill>
                    <a:srgbClr val="FF0000"/>
                  </a:solidFill>
                  <a:latin typeface="Nimbus Roman No9 L" pitchFamily="16" charset="0"/>
                  <a:ea typeface="HG Mincho Light J" charset="0"/>
                  <a:cs typeface="HG Mincho Light J" charset="0"/>
                </a:rPr>
                <a:t>Pass through each other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992188" y="4598988"/>
              <a:ext cx="2084387" cy="170497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438275" y="5264150"/>
              <a:ext cx="12309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 sz="2600">
                  <a:latin typeface="Nimbus Roman No9 L" pitchFamily="16" charset="0"/>
                  <a:ea typeface="HG Mincho Light J" charset="0"/>
                  <a:cs typeface="HG Mincho Light J" charset="0"/>
                </a:rPr>
                <a:t>Particles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2927350" y="4837113"/>
              <a:ext cx="693738" cy="177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001963" y="5765800"/>
              <a:ext cx="546100" cy="225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795713" y="4411663"/>
              <a:ext cx="39017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600">
                  <a:latin typeface="Nimbus Roman No9 L" pitchFamily="16" charset="0"/>
                  <a:ea typeface="HG Mincho Light J" charset="0"/>
                  <a:cs typeface="HG Mincho Light J" charset="0"/>
                </a:rPr>
                <a:t>Localized in space and time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746500" y="5915025"/>
              <a:ext cx="4692823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600">
                  <a:latin typeface="Nimbus Roman No9 L" pitchFamily="16" charset="0"/>
                  <a:ea typeface="HG Mincho Light J" charset="0"/>
                  <a:cs typeface="HG Mincho Light J" charset="0"/>
                </a:rPr>
                <a:t>Cannot pass through each other -</a:t>
              </a:r>
            </a:p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GB" sz="2600">
                  <a:latin typeface="Nimbus Roman No9 L" pitchFamily="16" charset="0"/>
                  <a:ea typeface="HG Mincho Light J" charset="0"/>
                  <a:cs typeface="HG Mincho Light J" charset="0"/>
                </a:rPr>
                <a:t>they bounce or shatter.</a:t>
              </a:r>
            </a:p>
          </p:txBody>
        </p: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1538288" y="1779588"/>
              <a:ext cx="9164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hangingPunct="0">
                <a:buClr>
                  <a:srgbClr val="000000"/>
                </a:buClr>
                <a:buSzPct val="45000"/>
                <a:tabLst>
                  <a:tab pos="723900" algn="l"/>
                </a:tabLst>
              </a:pPr>
              <a:r>
                <a:rPr lang="en-GB" sz="2600" dirty="0">
                  <a:latin typeface="Nimbus Roman No9 L" pitchFamily="16" charset="0"/>
                  <a:ea typeface="HG Mincho Light J" charset="0"/>
                  <a:cs typeface="HG Mincho Light J" charset="0"/>
                </a:rPr>
                <a:t>Waves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5345" y="623455"/>
          <a:ext cx="10224655" cy="5314061"/>
        </p:xfrm>
        <a:graphic>
          <a:graphicData uri="http://schemas.openxmlformats.org/drawingml/2006/table">
            <a:tbl>
              <a:tblPr/>
              <a:tblGrid>
                <a:gridCol w="49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5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7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97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Particle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Wave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 particle occupies a well-defined position in space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i.e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a particle is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localized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in space e.g. a grain of sand, a cricket ball etc.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 wave is spread out in space e.g. on throwing a stone in a pond of water, the waves start moving out in the form of concentric circles. Similarly, the sound of the speaker reaches everybody in the audience. Thus a wave is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delocalized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 in space.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When a particular space is occupied by one particle, the same space cannot be occupied simultaneously by any other particle. In other words, particles do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not interfere.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Two or more waves can coexist in the same region of space and hence </a:t>
                      </a: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interfere.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2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When a number of particles are present in a given region of space, their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total value is equal to their sum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i.e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it is neither less nor more.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When a number of waves are present in a given region of space, due to interference, the 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resultant wave can be larger or smaller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than the individual waves i.e. interference may be constructive or destructive.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8600" y="314325"/>
            <a:ext cx="11787188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Heisenberg Uncertainty Principle</a:t>
            </a:r>
            <a:endParaRPr kumimoji="0" lang="en-US" sz="2000" b="0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position and the velocity of the bodies which we come across in our daily life can be determined accurately at a particular instant of time. Hence the path or trajectories of such bodies can be predicted. However,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Werner Heisenberg in 1927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pointed out that we can never measure simultaneously and accurately both the position and velocity (or momentum) of a microscopic particles as small as an electron. Thus, it is not possible to talk of trajectory of an electron. This principle, which is a direct consequence of the dual nature of matter and radiation, states that,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 it is impossible to measure simultaneously both the position and velocity (or momentum) of a microscopic particle with absolute accuracy or certainty”.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01875" y="-302820"/>
            <a:ext cx="11804073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779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Mathematically, uncertainty principle can be put as follows.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Symbol" pitchFamily="18" charset="2"/>
              </a:rPr>
              <a:t>                                                            </a:t>
            </a:r>
            <a:r>
              <a:rPr kumimoji="0" 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x.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Symbol" pitchFamily="18" charset="2"/>
              </a:rPr>
              <a:t> </a:t>
            </a:r>
            <a:r>
              <a:rPr lang="el-GR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  ≥  h/4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Times New Roman" pitchFamily="18" charset="0"/>
                <a:cs typeface="Times New Roman" pitchFamily="18" charset="0"/>
              </a:rPr>
              <a:t>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Where, </a:t>
            </a:r>
            <a:r>
              <a:rPr lang="el-GR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  =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uncertainity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the position of the particle and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1200"/>
              </a:spcAft>
              <a:tabLst>
                <a:tab pos="9779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             </a:t>
            </a:r>
            <a:r>
              <a:rPr lang="el-GR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  =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uncertainity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the momentum of the particle.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The sign ≥ means that the product of </a:t>
            </a:r>
            <a:r>
              <a:rPr lang="el-GR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 and </a:t>
            </a:r>
            <a:r>
              <a:rPr lang="el-GR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 can be 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either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greater than or equal to h/4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but can never be less than h/4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r>
              <a:rPr lang="en-US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		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r>
              <a:rPr lang="en-US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				</a:t>
            </a:r>
            <a:r>
              <a:rPr lang="el-GR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lang="en-US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x. (m</a:t>
            </a:r>
            <a:r>
              <a:rPr lang="el-GR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lang="en-US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v) = h/4</a:t>
            </a:r>
            <a:r>
              <a:rPr lang="en-US" sz="2000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p</a:t>
            </a:r>
            <a:endParaRPr lang="en-US" sz="20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r>
              <a:rPr lang="en-US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				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r>
              <a:rPr lang="en-US" sz="2000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				</a:t>
            </a:r>
            <a:endParaRPr lang="en-US" sz="20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865" y="4180114"/>
            <a:ext cx="1646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lang="en-US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x. </a:t>
            </a:r>
            <a:r>
              <a:rPr lang="el-GR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Δ</a:t>
            </a:r>
            <a:r>
              <a:rPr lang="en-US" b="1" dirty="0">
                <a:latin typeface="Calibri" pitchFamily="34" charset="0"/>
                <a:ea typeface="Times New Roman" pitchFamily="18" charset="0"/>
                <a:cs typeface="Symbol" pitchFamily="18" charset="2"/>
              </a:rPr>
              <a:t>v = h/4</a:t>
            </a:r>
            <a:r>
              <a:rPr lang="en-US" dirty="0">
                <a:latin typeface="Symbol" pitchFamily="18" charset="2"/>
                <a:ea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" y="550664"/>
            <a:ext cx="12192000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Wave function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Variable quantity which characterize de-Broglie waves is known as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Wave 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is denoted by the symbol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Symbol" pitchFamily="18" charset="2"/>
              </a:rPr>
              <a:t>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The value of the wave function associated with a moving particle at a point 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x,y,z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and at time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‘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’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gives the probability of finding the particle at that time and at that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Schrodinger Wave Equation</a:t>
            </a:r>
          </a:p>
          <a:p>
            <a:pPr lvl="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equation that describes the wave nature of a particle in mathematical form is known as Schrodinger wave equation.</a:t>
            </a:r>
          </a:p>
          <a:p>
            <a:pPr lvl="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one of the basic equations in quantum mechanics.</a:t>
            </a:r>
          </a:p>
          <a:p>
            <a:pPr marL="234950" indent="-2349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Schrodinger derived a mathematical equation to describe the dual nature of matter waves.</a:t>
            </a:r>
          </a:p>
          <a:p>
            <a:pPr marL="234950" lvl="0" indent="-234950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a particle exhibits wave properties; then there should be some sort of wave function associated with the particle     describing the behavior of the particle.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Schrodinger is applicable for both microscopic and microscope particles.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7" ma:contentTypeDescription="Create a new document." ma:contentTypeScope="" ma:versionID="bee505589cad947f99a6613acd878d39">
  <xsd:schema xmlns:xsd="http://www.w3.org/2001/XMLSchema" xmlns:xs="http://www.w3.org/2001/XMLSchema" xmlns:p="http://schemas.microsoft.com/office/2006/metadata/properties" xmlns:ns2="9181d3a4-9477-4f69-aa8b-e80335b14a27" targetNamespace="http://schemas.microsoft.com/office/2006/metadata/properties" ma:root="true" ma:fieldsID="22bad970e7c74cecb61f3034a812e420" ns2:_="">
    <xsd:import namespace="9181d3a4-9477-4f69-aa8b-e80335b14a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12C45D-23B4-4E12-B566-B6EA437094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EDC0C9-ED13-49FD-96FC-AEDAD5AD1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81d3a4-9477-4f69-aa8b-e80335b14a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79766D-9AD8-4BC7-B0B8-69AF466F1D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2511</Words>
  <Application>Microsoft Office PowerPoint</Application>
  <PresentationFormat>Widescreen</PresentationFormat>
  <Paragraphs>299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Angsana New</vt:lpstr>
      <vt:lpstr>Arial</vt:lpstr>
      <vt:lpstr>Arial Black</vt:lpstr>
      <vt:lpstr>Arial Narrow</vt:lpstr>
      <vt:lpstr>Calibri</vt:lpstr>
      <vt:lpstr>Calibri Light</vt:lpstr>
      <vt:lpstr>Cambria Math</vt:lpstr>
      <vt:lpstr>Nimbus Roman No9 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Molecular Orbital Diagram of  Hydrogen</vt:lpstr>
      <vt:lpstr>Molecular Orbital Diagram of Carbon Monoxide</vt:lpstr>
      <vt:lpstr>∏-Molecular Orbital Diagram of Benzene</vt:lpstr>
      <vt:lpstr>∏-Molecular Orbital Diagram of 1,3-butadiene</vt:lpstr>
      <vt:lpstr>Radial Angular Wave function</vt:lpstr>
      <vt:lpstr>Radial Angular Wave function</vt:lpstr>
      <vt:lpstr>Radial Angular Wave function</vt:lpstr>
      <vt:lpstr>Aromaticity</vt:lpstr>
      <vt:lpstr>Aromaticity</vt:lpstr>
      <vt:lpstr>Aromaticity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SCHRODINGER TIME INDEPENDENT WAVE EQUATION</dc:title>
  <dc:creator>knivaaz@outlook.com</dc:creator>
  <cp:lastModifiedBy>Bharathwaj Supreme</cp:lastModifiedBy>
  <cp:revision>69</cp:revision>
  <dcterms:created xsi:type="dcterms:W3CDTF">2021-03-19T04:05:40Z</dcterms:created>
  <dcterms:modified xsi:type="dcterms:W3CDTF">2021-05-12T05:05:33Z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0x010100A0508AB10F76A544879F6E7C516FD50A</vt:lpwstr>
  </property>
</Properties>
</file>