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4"/>
    <p:sldMasterId id="2147483679" r:id="rId5"/>
  </p:sldMasterIdLst>
  <p:notesMasterIdLst>
    <p:notesMasterId r:id="rId45"/>
  </p:notesMasterIdLst>
  <p:handoutMasterIdLst>
    <p:handoutMasterId r:id="rId46"/>
  </p:handoutMasterIdLst>
  <p:sldIdLst>
    <p:sldId id="290" r:id="rId6"/>
    <p:sldId id="310" r:id="rId7"/>
    <p:sldId id="311" r:id="rId8"/>
    <p:sldId id="312" r:id="rId9"/>
    <p:sldId id="314" r:id="rId10"/>
    <p:sldId id="315" r:id="rId11"/>
    <p:sldId id="317" r:id="rId12"/>
    <p:sldId id="319" r:id="rId13"/>
    <p:sldId id="264" r:id="rId14"/>
    <p:sldId id="322" r:id="rId15"/>
    <p:sldId id="332" r:id="rId16"/>
    <p:sldId id="331" r:id="rId17"/>
    <p:sldId id="292" r:id="rId18"/>
    <p:sldId id="293" r:id="rId19"/>
    <p:sldId id="269" r:id="rId20"/>
    <p:sldId id="320" r:id="rId21"/>
    <p:sldId id="271" r:id="rId22"/>
    <p:sldId id="272" r:id="rId23"/>
    <p:sldId id="270" r:id="rId24"/>
    <p:sldId id="297" r:id="rId25"/>
    <p:sldId id="298" r:id="rId26"/>
    <p:sldId id="301" r:id="rId27"/>
    <p:sldId id="273" r:id="rId28"/>
    <p:sldId id="274" r:id="rId29"/>
    <p:sldId id="275" r:id="rId30"/>
    <p:sldId id="276" r:id="rId31"/>
    <p:sldId id="333" r:id="rId32"/>
    <p:sldId id="278" r:id="rId33"/>
    <p:sldId id="279" r:id="rId34"/>
    <p:sldId id="280" r:id="rId35"/>
    <p:sldId id="281" r:id="rId36"/>
    <p:sldId id="305" r:id="rId37"/>
    <p:sldId id="306" r:id="rId38"/>
    <p:sldId id="282" r:id="rId39"/>
    <p:sldId id="307" r:id="rId40"/>
    <p:sldId id="308" r:id="rId41"/>
    <p:sldId id="294" r:id="rId42"/>
    <p:sldId id="303" r:id="rId43"/>
    <p:sldId id="304" r:id="rId44"/>
  </p:sldIdLst>
  <p:sldSz cx="9144000" cy="6858000" type="screen4x3"/>
  <p:notesSz cx="6858000" cy="9067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  <a:srgbClr val="660066"/>
    <a:srgbClr val="9900CC"/>
    <a:srgbClr val="CC00CC"/>
    <a:srgbClr val="990033"/>
    <a:srgbClr val="CC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803FD9-B79A-4EC8-BC18-607F425CF5AD}" v="2" dt="2021-06-18T13:36:28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5" autoAdjust="0"/>
    <p:restoredTop sz="98540" autoAdjust="0"/>
  </p:normalViewPr>
  <p:slideViewPr>
    <p:cSldViewPr>
      <p:cViewPr varScale="1">
        <p:scale>
          <a:sx n="72" d="100"/>
          <a:sy n="72" d="100"/>
        </p:scale>
        <p:origin x="-15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ram Suji Nambiar" userId="S::2020123827@srmistedu.onmicrosoft.com::c73ef33b-5b39-4dea-909f-3c8cedc723c9" providerId="AD" clId="Web-{99803FD9-B79A-4EC8-BC18-607F425CF5AD}"/>
    <pc:docChg chg="modSld">
      <pc:chgData name="Abhiram Suji Nambiar" userId="S::2020123827@srmistedu.onmicrosoft.com::c73ef33b-5b39-4dea-909f-3c8cedc723c9" providerId="AD" clId="Web-{99803FD9-B79A-4EC8-BC18-607F425CF5AD}" dt="2021-06-18T13:36:28.792" v="1"/>
      <pc:docMkLst>
        <pc:docMk/>
      </pc:docMkLst>
      <pc:sldChg chg="addSp">
        <pc:chgData name="Abhiram Suji Nambiar" userId="S::2020123827@srmistedu.onmicrosoft.com::c73ef33b-5b39-4dea-909f-3c8cedc723c9" providerId="AD" clId="Web-{99803FD9-B79A-4EC8-BC18-607F425CF5AD}" dt="2021-06-18T13:36:28.792" v="1"/>
        <pc:sldMkLst>
          <pc:docMk/>
          <pc:sldMk cId="0" sldId="311"/>
        </pc:sldMkLst>
        <pc:spChg chg="add">
          <ac:chgData name="Abhiram Suji Nambiar" userId="S::2020123827@srmistedu.onmicrosoft.com::c73ef33b-5b39-4dea-909f-3c8cedc723c9" providerId="AD" clId="Web-{99803FD9-B79A-4EC8-BC18-607F425CF5AD}" dt="2021-06-18T13:36:18.089" v="0"/>
          <ac:spMkLst>
            <pc:docMk/>
            <pc:sldMk cId="0" sldId="311"/>
            <ac:spMk id="2" creationId="{A957A211-ADDF-4C68-8360-1EABF71A51C9}"/>
          </ac:spMkLst>
        </pc:spChg>
        <pc:spChg chg="add">
          <ac:chgData name="Abhiram Suji Nambiar" userId="S::2020123827@srmistedu.onmicrosoft.com::c73ef33b-5b39-4dea-909f-3c8cedc723c9" providerId="AD" clId="Web-{99803FD9-B79A-4EC8-BC18-607F425CF5AD}" dt="2021-06-18T13:36:28.792" v="1"/>
          <ac:spMkLst>
            <pc:docMk/>
            <pc:sldMk cId="0" sldId="311"/>
            <ac:spMk id="3" creationId="{91A97DDA-0380-43BF-B950-CDEEF2FFE813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wmf"/><Relationship Id="rId1" Type="http://schemas.openxmlformats.org/officeDocument/2006/relationships/image" Target="../media/image56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15363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15363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112547B-5115-443C-8008-C4597E8A5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1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79450"/>
            <a:ext cx="4533900" cy="3400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06888"/>
            <a:ext cx="5486400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2188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12188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8527629-17E3-4739-9C81-850871BA0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58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D643F1-E5E4-4859-AACA-AD582D111DDF}" type="slidenum">
              <a:rPr lang="en-US"/>
              <a:pPr/>
              <a:t>2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6A75BA-3697-48A6-9667-58A1D98C2C9F}" type="slidenum">
              <a:rPr lang="en-US"/>
              <a:pPr/>
              <a:t>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D36552-BCF4-4CFE-872D-E9EF9F1934C3}" type="slidenum">
              <a:rPr lang="en-US"/>
              <a:pPr/>
              <a:t>5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7CE2B5-BD51-41AA-A297-7299E273F2D5}" type="slidenum">
              <a:rPr lang="en-US"/>
              <a:pPr/>
              <a:t>10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5A3B6D-0C58-41D2-B757-A2FA7E27CEDC}" type="slidenum">
              <a:rPr lang="en-US"/>
              <a:pPr/>
              <a:t>11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F8B20-F167-4612-B042-EF757A938DC0}" type="slidenum">
              <a:rPr lang="en-US"/>
              <a:pPr/>
              <a:t>12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B04C1-B7B5-410C-8B82-A0CF07C01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5B115-E8CC-4477-9F59-F44FDA54F6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88E2D-6846-4474-B6AF-D79783312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FB2BCC-A37A-44C1-A140-7A6B30CDAE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12FDC-421D-4F90-850E-58106089D7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E39486-060E-4BE9-A075-8C554E67B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C0C10-D623-4727-8000-DB6D37C56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816FC-CD52-4399-B06A-B521C5744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785F0-82F3-4FED-817D-3577E224F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63DB840-7E5F-4C13-B3A1-6C2315A6B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DFD87-7DE2-4B87-9744-ED5BC9EB9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F0190-BFF0-4915-9D15-9DB5E1E99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 Single Corner Rectangle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D50CC2-A12D-432A-AE99-16FB04B05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E4A97-6E4A-42A3-BFEB-12CE021B3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F56A9-DD74-42CC-87CC-C7215D071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B28B4-B53D-4CF4-B283-DCDEFF8E8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85800"/>
            <a:ext cx="4495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495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F2CA0-9A38-4CC2-82CB-D333C8B93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50D93-D9EC-4BE8-847F-9ED33CD98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5940B-5C39-47A2-8CFE-837090DFC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11111-2068-453F-AD15-10AD6BFE8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610EE-D85D-4954-9C75-F6AAA8F80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8DBE1-F11C-4DBE-8670-DF1B003B4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6858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2B966971-018A-4CC7-91EA-3937A1CBF5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ahoma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AutoNum type="romanUcPeriod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109663" indent="-533400" algn="l" rtl="0" eaLnBrk="0" fontAlgn="base" hangingPunct="0">
        <a:spcBef>
          <a:spcPct val="20000"/>
        </a:spcBef>
        <a:spcAft>
          <a:spcPct val="0"/>
        </a:spcAft>
        <a:buAutoNum type="alphaUcPeriod"/>
        <a:defRPr>
          <a:solidFill>
            <a:schemeClr val="tx1"/>
          </a:solidFill>
          <a:latin typeface="+mn-lt"/>
        </a:defRPr>
      </a:lvl2pPr>
      <a:lvl3pPr marL="1508125" indent="-363538" algn="l" rtl="0" eaLnBrk="0" fontAlgn="base" hangingPunct="0">
        <a:spcBef>
          <a:spcPct val="20000"/>
        </a:spcBef>
        <a:spcAft>
          <a:spcPct val="0"/>
        </a:spcAft>
        <a:buAutoNum type="arabicPeriod"/>
        <a:defRPr>
          <a:solidFill>
            <a:schemeClr val="tx1"/>
          </a:solidFill>
          <a:latin typeface="+mn-lt"/>
        </a:defRPr>
      </a:lvl3pPr>
      <a:lvl4pPr marL="1944688" indent="-322263" algn="l" rtl="0" eaLnBrk="0" fontAlgn="base" hangingPunct="0">
        <a:spcBef>
          <a:spcPct val="20000"/>
        </a:spcBef>
        <a:spcAft>
          <a:spcPct val="0"/>
        </a:spcAft>
        <a:buAutoNum type="alphaLcParenR"/>
        <a:defRPr>
          <a:solidFill>
            <a:schemeClr val="tx1"/>
          </a:solidFill>
          <a:latin typeface="+mn-lt"/>
        </a:defRPr>
      </a:lvl4pPr>
      <a:lvl5pPr marL="2343150" indent="-282575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800350" indent="-282575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3257550" indent="-282575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714750" indent="-282575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4171950" indent="-282575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583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6BA50450-219B-40ED-9857-4FC56A313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6" r:id="rId2"/>
    <p:sldLayoutId id="2147483714" r:id="rId3"/>
    <p:sldLayoutId id="2147483707" r:id="rId4"/>
    <p:sldLayoutId id="2147483708" r:id="rId5"/>
    <p:sldLayoutId id="2147483709" r:id="rId6"/>
    <p:sldLayoutId id="2147483715" r:id="rId7"/>
    <p:sldLayoutId id="2147483710" r:id="rId8"/>
    <p:sldLayoutId id="2147483716" r:id="rId9"/>
    <p:sldLayoutId id="2147483711" r:id="rId10"/>
    <p:sldLayoutId id="214748371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fontAlgn="base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fontAlgn="base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fontAlgn="base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fontAlgn="base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8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gif"/><Relationship Id="rId5" Type="http://schemas.openxmlformats.org/officeDocument/2006/relationships/image" Target="../media/image41.emf"/><Relationship Id="rId4" Type="http://schemas.openxmlformats.org/officeDocument/2006/relationships/oleObject" Target="../embeddings/oleObject1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8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1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1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5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5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63.jpeg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6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8" descr="DSCN02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35052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62000" y="2895600"/>
            <a:ext cx="77724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Infrared Spectroscopy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838200" y="3733800"/>
            <a:ext cx="7772400" cy="9144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6" name="Picture 5" descr="alkyne CC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800600"/>
            <a:ext cx="4038600" cy="146858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/>
            <a:r>
              <a:rPr lang="en-US" b="1" dirty="0"/>
              <a:t>IR Spectroscopy</a:t>
            </a:r>
          </a:p>
          <a:p>
            <a:pPr marL="457200" indent="-457200" eaLnBrk="0" hangingPunct="0"/>
            <a:endParaRPr lang="en-US" b="1" dirty="0"/>
          </a:p>
          <a:p>
            <a:pPr marL="969963" lvl="1" indent="-457200" eaLnBrk="0" hangingPunct="0">
              <a:buFontTx/>
              <a:buAutoNum type="alphaUcPeriod" startAt="4"/>
            </a:pPr>
            <a:r>
              <a:rPr lang="en-US" dirty="0"/>
              <a:t>The IR Spectrum</a:t>
            </a:r>
          </a:p>
          <a:p>
            <a:pPr marL="1371600" lvl="2" indent="-457200" eaLnBrk="0" hangingPunct="0">
              <a:buFontTx/>
              <a:buAutoNum type="arabicPeriod" startAt="2"/>
            </a:pPr>
            <a:r>
              <a:rPr lang="en-US" dirty="0"/>
              <a:t>The x-axis of the IR spectrum is in units of </a:t>
            </a:r>
            <a:r>
              <a:rPr lang="en-US" dirty="0" err="1"/>
              <a:t>wavenumbers</a:t>
            </a:r>
            <a:r>
              <a:rPr lang="en-US" dirty="0"/>
              <a:t>, </a:t>
            </a:r>
            <a:r>
              <a:rPr lang="en-US" sz="2000" dirty="0">
                <a:latin typeface="Symbol" pitchFamily="18" charset="2"/>
              </a:rPr>
              <a:t>n</a:t>
            </a:r>
            <a:r>
              <a:rPr lang="en-US" dirty="0"/>
              <a:t>, which is the number of waves per centimeter in units of cm</a:t>
            </a:r>
            <a:r>
              <a:rPr lang="en-US" baseline="30000" dirty="0"/>
              <a:t>-1</a:t>
            </a:r>
            <a:r>
              <a:rPr lang="en-US" dirty="0"/>
              <a:t>  (Remember E = </a:t>
            </a:r>
            <a:r>
              <a:rPr lang="en-US" dirty="0" err="1"/>
              <a:t>h</a:t>
            </a:r>
            <a:r>
              <a:rPr lang="en-US" dirty="0" err="1">
                <a:latin typeface="Symbol" pitchFamily="18" charset="2"/>
              </a:rPr>
              <a:t>n</a:t>
            </a:r>
            <a:r>
              <a:rPr lang="en-US" dirty="0"/>
              <a:t> or E = </a:t>
            </a:r>
            <a:r>
              <a:rPr lang="en-US" dirty="0" err="1"/>
              <a:t>hc</a:t>
            </a:r>
            <a:r>
              <a:rPr lang="en-US" dirty="0"/>
              <a:t>/</a:t>
            </a:r>
            <a:r>
              <a:rPr lang="en-US" dirty="0">
                <a:latin typeface="Symbol" pitchFamily="18" charset="2"/>
              </a:rPr>
              <a:t>l</a:t>
            </a:r>
            <a:r>
              <a:rPr lang="en-US" dirty="0"/>
              <a:t>)</a:t>
            </a:r>
          </a:p>
          <a:p>
            <a:pPr marL="969963" lvl="1" indent="-457200" eaLnBrk="0" hangingPunct="0">
              <a:buFontTx/>
              <a:buAutoNum type="arabicPeriod"/>
            </a:pPr>
            <a:endParaRPr lang="en-US" dirty="0"/>
          </a:p>
          <a:p>
            <a:pPr marL="969963" lvl="1" indent="-457200" eaLnBrk="0" hangingPunct="0">
              <a:buFontTx/>
              <a:buAutoNum type="arabicPeriod"/>
            </a:pPr>
            <a:endParaRPr lang="en-US" dirty="0"/>
          </a:p>
          <a:p>
            <a:pPr marL="969963" lvl="1" indent="-457200" eaLnBrk="0" hangingPunct="0">
              <a:buFontTx/>
              <a:buAutoNum type="arabicPeriod"/>
            </a:pPr>
            <a:endParaRPr lang="en-US" dirty="0"/>
          </a:p>
          <a:p>
            <a:pPr marL="969963" lvl="1" indent="-457200" eaLnBrk="0" hangingPunct="0"/>
            <a:endParaRPr lang="en-US" dirty="0"/>
          </a:p>
          <a:p>
            <a:pPr marL="969963" lvl="1" indent="-457200" eaLnBrk="0" hangingPunct="0">
              <a:buFontTx/>
              <a:buAutoNum type="arabicPeriod"/>
            </a:pPr>
            <a:endParaRPr lang="en-US" dirty="0"/>
          </a:p>
          <a:p>
            <a:pPr marL="969963" lvl="1" indent="-457200" eaLnBrk="0" hangingPunct="0">
              <a:buFontTx/>
              <a:buAutoNum type="arabicPeriod"/>
            </a:pPr>
            <a:endParaRPr lang="en-US" dirty="0"/>
          </a:p>
          <a:p>
            <a:pPr marL="969963" lvl="1" indent="-457200" eaLnBrk="0" hangingPunct="0">
              <a:buFontTx/>
              <a:buAutoNum type="arabicPeriod"/>
            </a:pPr>
            <a:endParaRPr lang="en-US" dirty="0"/>
          </a:p>
          <a:p>
            <a:pPr marL="969963" lvl="1" indent="-457200" eaLnBrk="0" hangingPunct="0">
              <a:buFontTx/>
              <a:buAutoNum type="arabicPeriod"/>
            </a:pPr>
            <a:endParaRPr lang="en-US" dirty="0"/>
          </a:p>
          <a:p>
            <a:pPr marL="969963" lvl="1" indent="-457200" eaLnBrk="0" hangingPunct="0">
              <a:buFontTx/>
              <a:buAutoNum type="arabicPeriod"/>
            </a:pPr>
            <a:endParaRPr lang="en-US" dirty="0"/>
          </a:p>
          <a:p>
            <a:pPr marL="969963" lvl="1" indent="-457200" eaLnBrk="0" hangingPunct="0">
              <a:buFontTx/>
              <a:buAutoNum type="arabicPeriod"/>
            </a:pPr>
            <a:endParaRPr lang="en-US" dirty="0"/>
          </a:p>
          <a:p>
            <a:pPr marL="969963" lvl="1" indent="-457200" eaLnBrk="0" hangingPunct="0">
              <a:buFontTx/>
              <a:buAutoNum type="arabicPeriod"/>
            </a:pPr>
            <a:endParaRPr lang="en-US" dirty="0"/>
          </a:p>
          <a:p>
            <a:pPr marL="969963" lvl="1" indent="-457200" eaLnBrk="0" hangingPunct="0">
              <a:buFontTx/>
              <a:buAutoNum type="arabicPeriod"/>
            </a:pPr>
            <a:endParaRPr lang="en-US" dirty="0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7391400" y="12192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8917" name="Picture 5" descr="octan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981200"/>
            <a:ext cx="6194425" cy="291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0"/>
            <a:ext cx="86106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hangingPunct="0"/>
            <a:r>
              <a:rPr lang="en-US" b="1" dirty="0"/>
              <a:t>IR Spectroscopy</a:t>
            </a:r>
          </a:p>
          <a:p>
            <a:pPr marL="457200" indent="-457200" eaLnBrk="0" hangingPunct="0"/>
            <a:endParaRPr lang="en-US" b="1" dirty="0"/>
          </a:p>
          <a:p>
            <a:pPr marL="969963" lvl="1" indent="-457200" eaLnBrk="0" hangingPunct="0">
              <a:buFontTx/>
              <a:buAutoNum type="alphaUcPeriod" startAt="4"/>
            </a:pPr>
            <a:r>
              <a:rPr lang="en-US" dirty="0"/>
              <a:t>The IR Spectrum</a:t>
            </a:r>
          </a:p>
          <a:p>
            <a:pPr marL="1371600" lvl="2" indent="-457200" eaLnBrk="0" hangingPunct="0">
              <a:buFontTx/>
              <a:buAutoNum type="arabicPeriod" startAt="3"/>
            </a:pPr>
            <a:r>
              <a:rPr lang="en-US" dirty="0"/>
              <a:t>This unit is used rather than wavelength (microns) because </a:t>
            </a:r>
            <a:r>
              <a:rPr lang="en-US" dirty="0" err="1"/>
              <a:t>wavenumbers</a:t>
            </a:r>
            <a:r>
              <a:rPr lang="en-US" dirty="0"/>
              <a:t> are directly proportional to the energy of transition being observed – </a:t>
            </a:r>
            <a:r>
              <a:rPr lang="en-US" b="1" i="1" dirty="0"/>
              <a:t>chemists like this, physicists hate it</a:t>
            </a:r>
          </a:p>
          <a:p>
            <a:pPr marL="1371600" lvl="2" indent="-457200" eaLnBrk="0" hangingPunct="0">
              <a:buFontTx/>
              <a:buAutoNum type="arabicPeriod" startAt="3"/>
            </a:pPr>
            <a:endParaRPr lang="en-US" dirty="0"/>
          </a:p>
          <a:p>
            <a:pPr marL="1828800" lvl="3" indent="-457200" algn="ctr" eaLnBrk="0" hangingPunct="0"/>
            <a:r>
              <a:rPr lang="en-US" i="1" dirty="0"/>
              <a:t>High frequencies and high </a:t>
            </a:r>
            <a:r>
              <a:rPr lang="en-US" i="1" dirty="0" err="1"/>
              <a:t>wavenumbers</a:t>
            </a:r>
            <a:r>
              <a:rPr lang="en-US" i="1" dirty="0"/>
              <a:t> equate higher energy</a:t>
            </a:r>
          </a:p>
          <a:p>
            <a:pPr marL="1828800" lvl="3" indent="-457200" eaLnBrk="0" hangingPunct="0"/>
            <a:r>
              <a:rPr lang="en-US" dirty="0"/>
              <a:t>			</a:t>
            </a:r>
            <a:r>
              <a:rPr lang="en-US" sz="1600" b="1" dirty="0">
                <a:solidFill>
                  <a:schemeClr val="accent6"/>
                </a:solidFill>
              </a:rPr>
              <a:t>is quicker to understand than</a:t>
            </a:r>
          </a:p>
          <a:p>
            <a:pPr marL="1828800" lvl="3" indent="-457200" algn="ctr" eaLnBrk="0" hangingPunct="0"/>
            <a:r>
              <a:rPr lang="en-US" i="1" dirty="0"/>
              <a:t>Short wavelengths equate higher energy</a:t>
            </a:r>
          </a:p>
          <a:p>
            <a:pPr marL="1371600" lvl="2" indent="-457200" eaLnBrk="0" hangingPunct="0">
              <a:buFontTx/>
              <a:buAutoNum type="arabicPeriod" startAt="3"/>
            </a:pPr>
            <a:endParaRPr lang="en-US" dirty="0"/>
          </a:p>
          <a:p>
            <a:pPr marL="1371600" lvl="2" indent="-457200" eaLnBrk="0" hangingPunct="0">
              <a:buFontTx/>
              <a:buAutoNum type="arabicPeriod" startAt="3"/>
            </a:pPr>
            <a:r>
              <a:rPr lang="en-US" dirty="0"/>
              <a:t>This unit is used rather than frequency as the numbers are more “real” than the exponential units of frequency</a:t>
            </a:r>
          </a:p>
          <a:p>
            <a:pPr marL="1371600" lvl="2" indent="-457200" eaLnBrk="0" hangingPunct="0">
              <a:buFontTx/>
              <a:buAutoNum type="arabicPeriod" startAt="3"/>
            </a:pPr>
            <a:endParaRPr lang="en-US" dirty="0"/>
          </a:p>
          <a:p>
            <a:pPr marL="1371600" lvl="2" indent="-457200" eaLnBrk="0" hangingPunct="0">
              <a:buFontTx/>
              <a:buAutoNum type="arabicPeriod" startAt="3"/>
            </a:pPr>
            <a:r>
              <a:rPr lang="en-US" dirty="0"/>
              <a:t>IR spectra are observed for the mid-infrared: 600-4000 cm</a:t>
            </a:r>
            <a:r>
              <a:rPr lang="en-US" baseline="30000" dirty="0"/>
              <a:t>-1</a:t>
            </a:r>
          </a:p>
          <a:p>
            <a:pPr marL="1371600" lvl="2" indent="-457200" eaLnBrk="0" hangingPunct="0">
              <a:buFontTx/>
              <a:buAutoNum type="arabicPeriod" startAt="3"/>
            </a:pPr>
            <a:endParaRPr lang="en-US" dirty="0"/>
          </a:p>
          <a:p>
            <a:pPr marL="1371600" lvl="2" indent="-457200" eaLnBrk="0" hangingPunct="0">
              <a:buFontTx/>
              <a:buAutoNum type="arabicPeriod" startAt="3"/>
            </a:pPr>
            <a:r>
              <a:rPr lang="en-US" dirty="0"/>
              <a:t>The peaks are Gaussian distributions of the average energy of a transition</a:t>
            </a:r>
            <a:endParaRPr lang="en-US" baseline="30000" dirty="0"/>
          </a:p>
          <a:p>
            <a:pPr marL="1828800" lvl="3" indent="-457200" eaLnBrk="0" hangingPunct="0"/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/>
            <a:r>
              <a:rPr lang="en-US" b="1" dirty="0"/>
              <a:t>IR Spectroscopy</a:t>
            </a:r>
          </a:p>
          <a:p>
            <a:pPr marL="457200" indent="-457200" eaLnBrk="0" hangingPunct="0"/>
            <a:endParaRPr lang="en-US" b="1" dirty="0"/>
          </a:p>
          <a:p>
            <a:pPr marL="969963" lvl="1" indent="-457200" eaLnBrk="0" hangingPunct="0">
              <a:buFontTx/>
              <a:buAutoNum type="alphaUcPeriod" startAt="4"/>
            </a:pPr>
            <a:r>
              <a:rPr lang="en-US" dirty="0"/>
              <a:t>The IR Spectrum</a:t>
            </a:r>
          </a:p>
          <a:p>
            <a:pPr marL="1371600" lvl="2" indent="-457200" eaLnBrk="0" hangingPunct="0">
              <a:buFontTx/>
              <a:buAutoNum type="arabicPeriod" startAt="7"/>
            </a:pPr>
            <a:r>
              <a:rPr lang="en-US" dirty="0"/>
              <a:t>In general:</a:t>
            </a:r>
          </a:p>
          <a:p>
            <a:pPr marL="1371600" lvl="2" indent="-457200" eaLnBrk="0" hangingPunct="0"/>
            <a:r>
              <a:rPr lang="en-US" dirty="0"/>
              <a:t>	Lighter atoms will allow the oscillation to be faster – </a:t>
            </a:r>
            <a:r>
              <a:rPr lang="en-US" i="1" dirty="0"/>
              <a:t>higher energy</a:t>
            </a:r>
          </a:p>
          <a:p>
            <a:pPr marL="1828800" lvl="3" indent="-457200" eaLnBrk="0" hangingPunct="0"/>
            <a:r>
              <a:rPr lang="en-US" dirty="0"/>
              <a:t>	This is especially true of bonds to hydrogen – C-H, N-H and O-H</a:t>
            </a:r>
          </a:p>
          <a:p>
            <a:pPr marL="1828800" lvl="3" indent="-457200" eaLnBrk="0" hangingPunct="0"/>
            <a:endParaRPr lang="en-US" dirty="0"/>
          </a:p>
          <a:p>
            <a:pPr marL="1371600" lvl="2" indent="-457200" eaLnBrk="0" hangingPunct="0"/>
            <a:r>
              <a:rPr lang="en-US" dirty="0"/>
              <a:t>	Stronger bonds will have higher energy oscillations</a:t>
            </a:r>
          </a:p>
          <a:p>
            <a:pPr marL="2286000" lvl="4" indent="-457200" eaLnBrk="0" hangingPunct="0"/>
            <a:r>
              <a:rPr lang="en-US" dirty="0"/>
              <a:t>Triple bonds &gt; double bonds &gt; single bonds in energy</a:t>
            </a:r>
          </a:p>
        </p:txBody>
      </p:sp>
      <p:pic>
        <p:nvPicPr>
          <p:cNvPr id="40965" name="Picture 5" descr="octan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667000"/>
            <a:ext cx="62706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Line 6"/>
          <p:cNvSpPr>
            <a:spLocks noChangeShapeType="1"/>
          </p:cNvSpPr>
          <p:nvPr/>
        </p:nvSpPr>
        <p:spPr bwMode="auto">
          <a:xfrm flipH="1">
            <a:off x="2057400" y="5867400"/>
            <a:ext cx="129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3429000" y="5716588"/>
            <a:ext cx="2417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Energy/</a:t>
            </a:r>
            <a:r>
              <a:rPr lang="en-US">
                <a:latin typeface="Symbol" pitchFamily="18" charset="2"/>
              </a:rPr>
              <a:t>n</a:t>
            </a:r>
            <a:r>
              <a:rPr lang="en-US"/>
              <a:t> of oscillation</a:t>
            </a: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H="1">
            <a:off x="5791200" y="5867400"/>
            <a:ext cx="2362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0" y="533400"/>
            <a:ext cx="88392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7575" lvl="1" indent="-460375">
              <a:buFontTx/>
              <a:buAutoNum type="alphaUcPeriod" startAt="5"/>
            </a:pPr>
            <a:r>
              <a:rPr lang="en-US" dirty="0">
                <a:latin typeface="Arial" charset="0"/>
              </a:rPr>
              <a:t>The IR Spectrum – The detection of different bonds</a:t>
            </a:r>
          </a:p>
          <a:p>
            <a:pPr marL="1489075" lvl="2" indent="-457200">
              <a:buFontTx/>
              <a:buAutoNum type="arabicPeriod" startAt="7"/>
            </a:pPr>
            <a:r>
              <a:rPr lang="en-US" dirty="0">
                <a:latin typeface="Arial" charset="0"/>
              </a:rPr>
              <a:t>As opposed to chromatography or other spectroscopic methods, the area of a IR band (or peak) is not </a:t>
            </a:r>
            <a:r>
              <a:rPr lang="en-US" b="1" i="1" dirty="0">
                <a:latin typeface="Arial" charset="0"/>
              </a:rPr>
              <a:t>directly</a:t>
            </a:r>
            <a:r>
              <a:rPr lang="en-US" dirty="0">
                <a:latin typeface="Arial" charset="0"/>
              </a:rPr>
              <a:t> proportional to concentration of the functional group producing the peak</a:t>
            </a:r>
          </a:p>
          <a:p>
            <a:pPr marL="1489075" lvl="2" indent="-457200">
              <a:buFontTx/>
              <a:buAutoNum type="arabicPeriod" startAt="7"/>
            </a:pPr>
            <a:endParaRPr lang="en-US" dirty="0">
              <a:latin typeface="Arial" charset="0"/>
            </a:endParaRPr>
          </a:p>
          <a:p>
            <a:pPr marL="1489075" lvl="2" indent="-457200">
              <a:buFontTx/>
              <a:buAutoNum type="arabicPeriod" startAt="7"/>
            </a:pPr>
            <a:r>
              <a:rPr lang="en-US" dirty="0">
                <a:latin typeface="Arial" charset="0"/>
              </a:rPr>
              <a:t>The intensity of an IR band is affected by two primary factors:</a:t>
            </a:r>
          </a:p>
          <a:p>
            <a:pPr marL="2112963" lvl="3" indent="-457200"/>
            <a:r>
              <a:rPr lang="en-US" i="1" dirty="0">
                <a:solidFill>
                  <a:schemeClr val="accent6"/>
                </a:solidFill>
                <a:latin typeface="Arial" charset="0"/>
              </a:rPr>
              <a:t>Whether the vibration is one of stretching or bending</a:t>
            </a:r>
          </a:p>
          <a:p>
            <a:pPr marL="2112963" lvl="3" indent="-457200">
              <a:buFontTx/>
              <a:buChar char="•"/>
            </a:pPr>
            <a:endParaRPr lang="en-US" i="1" dirty="0">
              <a:solidFill>
                <a:schemeClr val="accent6"/>
              </a:solidFill>
              <a:latin typeface="Arial" charset="0"/>
            </a:endParaRPr>
          </a:p>
          <a:p>
            <a:pPr marL="2112963" lvl="3" indent="-457200"/>
            <a:r>
              <a:rPr lang="en-US" i="1" dirty="0" err="1">
                <a:solidFill>
                  <a:schemeClr val="accent6"/>
                </a:solidFill>
                <a:latin typeface="Arial" charset="0"/>
              </a:rPr>
              <a:t>Electronegativity</a:t>
            </a:r>
            <a:r>
              <a:rPr lang="en-US" i="1" dirty="0">
                <a:solidFill>
                  <a:schemeClr val="accent6"/>
                </a:solidFill>
                <a:latin typeface="Arial" charset="0"/>
              </a:rPr>
              <a:t> difference of the atoms involved in the bond</a:t>
            </a:r>
          </a:p>
          <a:p>
            <a:pPr marL="2112963" lvl="3" indent="-457200"/>
            <a:endParaRPr lang="en-US" i="1" dirty="0">
              <a:latin typeface="Arial" charset="0"/>
            </a:endParaRPr>
          </a:p>
          <a:p>
            <a:pPr marL="2112963" lvl="3" indent="-457200">
              <a:buFontTx/>
              <a:buChar char="•"/>
            </a:pPr>
            <a:r>
              <a:rPr lang="en-US" dirty="0">
                <a:latin typeface="Arial" charset="0"/>
              </a:rPr>
              <a:t>For both effects, the greater the change in dipole moment in a given vibration or bend, the larger the peak.</a:t>
            </a:r>
          </a:p>
          <a:p>
            <a:pPr marL="2112963" lvl="3" indent="-457200">
              <a:buFontTx/>
              <a:buChar char="•"/>
            </a:pPr>
            <a:endParaRPr lang="en-US" dirty="0">
              <a:latin typeface="Arial" charset="0"/>
            </a:endParaRPr>
          </a:p>
          <a:p>
            <a:pPr marL="2112963" lvl="3" indent="-457200">
              <a:buFontTx/>
              <a:buChar char="•"/>
            </a:pPr>
            <a:r>
              <a:rPr lang="en-US" dirty="0">
                <a:latin typeface="Arial" charset="0"/>
              </a:rPr>
              <a:t>The greater the difference in </a:t>
            </a:r>
            <a:r>
              <a:rPr lang="en-US" dirty="0" err="1">
                <a:latin typeface="Arial" charset="0"/>
              </a:rPr>
              <a:t>electronegativity</a:t>
            </a:r>
            <a:r>
              <a:rPr lang="en-US" dirty="0">
                <a:latin typeface="Arial" charset="0"/>
              </a:rPr>
              <a:t> between the atoms involved in bonding, the larger the dipole moment</a:t>
            </a:r>
          </a:p>
          <a:p>
            <a:pPr marL="2684463" lvl="4" indent="-457200">
              <a:buFontTx/>
              <a:buChar char="•"/>
            </a:pPr>
            <a:endParaRPr lang="en-US" dirty="0">
              <a:latin typeface="Arial" charset="0"/>
            </a:endParaRPr>
          </a:p>
          <a:p>
            <a:pPr marL="2112963" lvl="3" indent="-457200">
              <a:buFontTx/>
              <a:buChar char="•"/>
            </a:pPr>
            <a:r>
              <a:rPr lang="en-US" dirty="0">
                <a:latin typeface="Arial" charset="0"/>
              </a:rPr>
              <a:t>Typically, stretching will change dipole moment more than bending</a:t>
            </a:r>
          </a:p>
          <a:p>
            <a:pPr marL="1489075" lvl="2" indent="-457200">
              <a:buFontTx/>
              <a:buAutoNum type="arabicPeriod" startAt="7"/>
            </a:pPr>
            <a:endParaRPr lang="en-US" dirty="0">
              <a:latin typeface="Arial" charset="0"/>
            </a:endParaRPr>
          </a:p>
          <a:p>
            <a:pPr marL="1489075" lvl="2" indent="-457200">
              <a:buFontTx/>
              <a:buAutoNum type="arabicPeriod" startAt="7"/>
            </a:pPr>
            <a:endParaRPr lang="en-US" dirty="0">
              <a:latin typeface="Arial" charset="0"/>
            </a:endParaRPr>
          </a:p>
        </p:txBody>
      </p:sp>
      <p:sp>
        <p:nvSpPr>
          <p:cNvPr id="41987" name="Text Box 6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0" y="533400"/>
            <a:ext cx="88392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7575" lvl="1" indent="-460375">
              <a:buFontTx/>
              <a:buAutoNum type="alphaUcPeriod" startAt="5"/>
            </a:pPr>
            <a:r>
              <a:rPr lang="en-US" dirty="0">
                <a:latin typeface="Arial" charset="0"/>
              </a:rPr>
              <a:t>The IR Spectrum – The detection of different bonds</a:t>
            </a:r>
          </a:p>
          <a:p>
            <a:pPr marL="1489075" lvl="2" indent="-457200">
              <a:buFontTx/>
              <a:buAutoNum type="arabicPeriod" startAt="9"/>
            </a:pPr>
            <a:r>
              <a:rPr lang="en-US" dirty="0">
                <a:latin typeface="Arial" charset="0"/>
              </a:rPr>
              <a:t>It is important to make note of peak intensities to show the effect of these factors:</a:t>
            </a:r>
          </a:p>
          <a:p>
            <a:pPr marL="1489075" lvl="2" indent="-457200">
              <a:buFontTx/>
              <a:buAutoNum type="arabicPeriod" startAt="9"/>
            </a:pPr>
            <a:endParaRPr lang="en-US" dirty="0">
              <a:latin typeface="Arial" charset="0"/>
            </a:endParaRPr>
          </a:p>
          <a:p>
            <a:pPr marL="2112963" lvl="3" indent="-457200">
              <a:buFontTx/>
              <a:buChar char="•"/>
            </a:pPr>
            <a:r>
              <a:rPr lang="en-US" b="1" i="1" dirty="0">
                <a:latin typeface="Arial" charset="0"/>
              </a:rPr>
              <a:t>Strong (s) </a:t>
            </a:r>
            <a:r>
              <a:rPr lang="en-US" dirty="0">
                <a:latin typeface="Arial" charset="0"/>
              </a:rPr>
              <a:t>– peak is tall, transmittance is low (0-35 %)</a:t>
            </a:r>
          </a:p>
          <a:p>
            <a:pPr marL="2112963" lvl="3" indent="-457200">
              <a:buFontTx/>
              <a:buChar char="•"/>
            </a:pPr>
            <a:endParaRPr lang="en-US" dirty="0">
              <a:latin typeface="Arial" charset="0"/>
            </a:endParaRPr>
          </a:p>
          <a:p>
            <a:pPr marL="2112963" lvl="3" indent="-457200">
              <a:buFontTx/>
              <a:buChar char="•"/>
            </a:pPr>
            <a:r>
              <a:rPr lang="en-US" b="1" i="1" dirty="0">
                <a:latin typeface="Arial" charset="0"/>
              </a:rPr>
              <a:t>Medium (m)</a:t>
            </a:r>
            <a:r>
              <a:rPr lang="en-US" dirty="0">
                <a:latin typeface="Arial" charset="0"/>
              </a:rPr>
              <a:t> – peak is mid-height (75-35%)</a:t>
            </a:r>
          </a:p>
          <a:p>
            <a:pPr marL="2112963" lvl="3" indent="-457200">
              <a:buFontTx/>
              <a:buChar char="•"/>
            </a:pPr>
            <a:endParaRPr lang="en-US" dirty="0">
              <a:latin typeface="Arial" charset="0"/>
            </a:endParaRPr>
          </a:p>
          <a:p>
            <a:pPr marL="2112963" lvl="3" indent="-457200">
              <a:buFontTx/>
              <a:buChar char="•"/>
            </a:pPr>
            <a:r>
              <a:rPr lang="en-US" b="1" i="1" dirty="0">
                <a:latin typeface="Arial" charset="0"/>
              </a:rPr>
              <a:t>Weak</a:t>
            </a:r>
            <a:r>
              <a:rPr lang="en-US" dirty="0">
                <a:latin typeface="Arial" charset="0"/>
              </a:rPr>
              <a:t> </a:t>
            </a:r>
            <a:r>
              <a:rPr lang="en-US" b="1" dirty="0">
                <a:latin typeface="Arial" charset="0"/>
              </a:rPr>
              <a:t>(w)</a:t>
            </a:r>
            <a:r>
              <a:rPr lang="en-US" dirty="0">
                <a:latin typeface="Arial" charset="0"/>
              </a:rPr>
              <a:t> – peak is short, transmittance is high (90-75%)</a:t>
            </a:r>
          </a:p>
          <a:p>
            <a:pPr marL="2112963" lvl="3" indent="-457200">
              <a:buFontTx/>
              <a:buChar char="•"/>
            </a:pPr>
            <a:endParaRPr lang="en-US" dirty="0">
              <a:latin typeface="Arial" charset="0"/>
            </a:endParaRPr>
          </a:p>
          <a:p>
            <a:pPr marL="2112963" lvl="3" indent="-457200">
              <a:buFontTx/>
              <a:buChar char="•"/>
            </a:pPr>
            <a:r>
              <a:rPr lang="en-US" b="1" i="1" dirty="0">
                <a:latin typeface="Arial" charset="0"/>
              </a:rPr>
              <a:t>* Broad (</a:t>
            </a:r>
            <a:r>
              <a:rPr lang="en-US" b="1" i="1" dirty="0" err="1">
                <a:latin typeface="Arial" charset="0"/>
              </a:rPr>
              <a:t>br</a:t>
            </a:r>
            <a:r>
              <a:rPr lang="en-US" b="1" i="1" dirty="0">
                <a:latin typeface="Arial" charset="0"/>
              </a:rPr>
              <a:t>) </a:t>
            </a:r>
            <a:r>
              <a:rPr lang="en-US" dirty="0">
                <a:latin typeface="Arial" charset="0"/>
              </a:rPr>
              <a:t>– if the Gaussian distribution is abnormally broad</a:t>
            </a:r>
          </a:p>
          <a:p>
            <a:pPr marL="2112963" lvl="3" indent="-457200"/>
            <a:r>
              <a:rPr lang="en-US" i="1" dirty="0">
                <a:latin typeface="Arial" charset="0"/>
              </a:rPr>
              <a:t>	(*this is more for describing a bond that spans many energies)</a:t>
            </a:r>
          </a:p>
          <a:p>
            <a:pPr marL="2112963" lvl="3" indent="-457200"/>
            <a:r>
              <a:rPr lang="en-US" i="1" dirty="0">
                <a:latin typeface="Arial" charset="0"/>
              </a:rPr>
              <a:t>	</a:t>
            </a:r>
          </a:p>
          <a:p>
            <a:pPr marL="2112963" lvl="3" indent="-457200"/>
            <a:r>
              <a:rPr lang="en-US" i="1" dirty="0">
                <a:latin typeface="Arial" charset="0"/>
              </a:rPr>
              <a:t>	</a:t>
            </a:r>
            <a:r>
              <a:rPr lang="en-US" i="1" dirty="0">
                <a:solidFill>
                  <a:schemeClr val="accent6"/>
                </a:solidFill>
                <a:latin typeface="Arial" charset="0"/>
              </a:rPr>
              <a:t>Exact transmittance values are rarely recorded</a:t>
            </a:r>
            <a:endParaRPr lang="en-US" dirty="0">
              <a:solidFill>
                <a:schemeClr val="accent6"/>
              </a:solidFill>
              <a:latin typeface="Arial" charset="0"/>
            </a:endParaRPr>
          </a:p>
        </p:txBody>
      </p:sp>
      <p:sp>
        <p:nvSpPr>
          <p:cNvPr id="43011" name="Text Box 23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517525" y="3952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 b="1">
              <a:latin typeface="Times New Roman" pitchFamily="18" charset="0"/>
            </a:endParaRP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0" y="533400"/>
            <a:ext cx="86106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/>
            <a:r>
              <a:rPr lang="en-US" dirty="0">
                <a:latin typeface="Arial" charset="0"/>
              </a:rPr>
              <a:t>II. 	Infrared Group Analysis</a:t>
            </a:r>
          </a:p>
          <a:p>
            <a:pPr marL="609600" indent="-609600"/>
            <a:r>
              <a:rPr lang="en-US" dirty="0">
                <a:latin typeface="Arial" charset="0"/>
              </a:rPr>
              <a:t>	A.  General </a:t>
            </a:r>
          </a:p>
          <a:p>
            <a:pPr marL="1524000" lvl="2" indent="-609600">
              <a:buFontTx/>
              <a:buAutoNum type="arabicPeriod"/>
            </a:pPr>
            <a:r>
              <a:rPr lang="en-US" dirty="0">
                <a:latin typeface="Arial" charset="0"/>
              </a:rPr>
              <a:t>The primary use of the IR is to </a:t>
            </a:r>
            <a:r>
              <a:rPr lang="en-US" b="1" i="1" dirty="0">
                <a:solidFill>
                  <a:schemeClr val="accent6"/>
                </a:solidFill>
                <a:latin typeface="Arial" charset="0"/>
              </a:rPr>
              <a:t>detect functional groups</a:t>
            </a:r>
          </a:p>
          <a:p>
            <a:pPr marL="1524000" lvl="2" indent="-609600"/>
            <a:r>
              <a:rPr lang="en-US" b="1" i="1" dirty="0">
                <a:latin typeface="Arial" charset="0"/>
              </a:rPr>
              <a:t> </a:t>
            </a:r>
          </a:p>
          <a:p>
            <a:pPr marL="1524000" lvl="2" indent="-609600" algn="just">
              <a:buFontTx/>
              <a:buAutoNum type="arabicPeriod" startAt="2"/>
            </a:pPr>
            <a:r>
              <a:rPr lang="en-US" dirty="0">
                <a:latin typeface="Arial" charset="0"/>
              </a:rPr>
              <a:t>Because the IR looks at the interaction of the EM spectrum with actual bonds, it provides a unique qualitative probe into the functionality of a molecule, as functional groups are merely different configurations of different types of bonds</a:t>
            </a:r>
          </a:p>
          <a:p>
            <a:pPr marL="1524000" lvl="2" indent="-609600">
              <a:buFontTx/>
              <a:buAutoNum type="arabicPeriod" startAt="2"/>
            </a:pPr>
            <a:endParaRPr lang="en-US" dirty="0">
              <a:latin typeface="Arial" charset="0"/>
            </a:endParaRPr>
          </a:p>
          <a:p>
            <a:pPr marL="1524000" lvl="2" indent="-609600" algn="just">
              <a:buFontTx/>
              <a:buAutoNum type="arabicPeriod" startAt="2"/>
            </a:pPr>
            <a:r>
              <a:rPr lang="en-US" dirty="0">
                <a:latin typeface="Arial" charset="0"/>
              </a:rPr>
              <a:t>Since most “types” of bonds in covalent molecules have roughly the same energy, i.e., C=C and C=O bonds, C-H and N-H bonds they show up in similar regions of the IR spectrum</a:t>
            </a:r>
          </a:p>
          <a:p>
            <a:pPr marL="1524000" lvl="2" indent="-609600">
              <a:buFontTx/>
              <a:buAutoNum type="arabicPeriod" startAt="2"/>
            </a:pPr>
            <a:endParaRPr lang="en-US" dirty="0">
              <a:latin typeface="Arial" charset="0"/>
            </a:endParaRPr>
          </a:p>
          <a:p>
            <a:pPr marL="1524000" lvl="2" indent="-609600">
              <a:buFontTx/>
              <a:buAutoNum type="arabicPeriod" startAt="2"/>
            </a:pPr>
            <a:r>
              <a:rPr lang="en-US" dirty="0">
                <a:latin typeface="Arial" charset="0"/>
              </a:rPr>
              <a:t>Remember all organic functional groups are made of multiple bonds and therefore show up as multiple IR bands (peaks)</a:t>
            </a:r>
          </a:p>
        </p:txBody>
      </p:sp>
      <p:sp>
        <p:nvSpPr>
          <p:cNvPr id="44036" name="Text Box 110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octane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2057400"/>
            <a:ext cx="72612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17525" y="3952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 b="1">
              <a:latin typeface="Times New Roman" pitchFamily="18" charset="0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0" y="53340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/>
            <a:r>
              <a:rPr lang="en-US">
                <a:latin typeface="Arial" charset="0"/>
              </a:rPr>
              <a:t>II. 	Infrared Group Analysis</a:t>
            </a:r>
          </a:p>
          <a:p>
            <a:pPr marL="609600" indent="-609600"/>
            <a:r>
              <a:rPr lang="en-US">
                <a:latin typeface="Arial" charset="0"/>
              </a:rPr>
              <a:t>	A.  General </a:t>
            </a:r>
          </a:p>
          <a:p>
            <a:pPr marL="1524000" lvl="2" indent="-609600">
              <a:buFontTx/>
              <a:buAutoNum type="arabicPeriod" startAt="5"/>
            </a:pPr>
            <a:r>
              <a:rPr lang="en-US">
                <a:latin typeface="Arial" charset="0"/>
              </a:rPr>
              <a:t>The four primary regions of the IR spectrum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62000" y="5486400"/>
            <a:ext cx="1109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Arial" charset="0"/>
              </a:rPr>
              <a:t>4000 cm</a:t>
            </a:r>
            <a:r>
              <a:rPr lang="en-US" sz="1600" b="1" baseline="30000">
                <a:latin typeface="Arial" charset="0"/>
              </a:rPr>
              <a:t>-1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895600" y="5486400"/>
            <a:ext cx="1109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charset="0"/>
              </a:rPr>
              <a:t>2700 cm</a:t>
            </a:r>
            <a:r>
              <a:rPr lang="en-US" sz="1600" b="1" baseline="30000" dirty="0">
                <a:latin typeface="Arial" charset="0"/>
              </a:rPr>
              <a:t>-1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4038600" y="5486400"/>
            <a:ext cx="1109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charset="0"/>
              </a:rPr>
              <a:t>2000 cm</a:t>
            </a:r>
            <a:r>
              <a:rPr lang="en-US" sz="1600" b="1" baseline="30000" dirty="0">
                <a:latin typeface="Arial" charset="0"/>
              </a:rPr>
              <a:t>-1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029200" y="5486400"/>
            <a:ext cx="1109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charset="0"/>
              </a:rPr>
              <a:t>1600 cm</a:t>
            </a:r>
            <a:r>
              <a:rPr lang="en-US" sz="1600" b="1" baseline="30000" dirty="0">
                <a:latin typeface="Arial" charset="0"/>
              </a:rPr>
              <a:t>-1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7848600" y="5486400"/>
            <a:ext cx="996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charset="0"/>
              </a:rPr>
              <a:t>600 cm</a:t>
            </a:r>
            <a:r>
              <a:rPr lang="en-US" sz="1600" b="1" baseline="30000" dirty="0">
                <a:latin typeface="Arial" charset="0"/>
              </a:rPr>
              <a:t>-1</a:t>
            </a:r>
          </a:p>
        </p:txBody>
      </p:sp>
      <p:graphicFrame>
        <p:nvGraphicFramePr>
          <p:cNvPr id="162870" name="Group 54"/>
          <p:cNvGraphicFramePr>
            <a:graphicFrameLocks noGrp="1"/>
          </p:cNvGraphicFramePr>
          <p:nvPr/>
        </p:nvGraphicFramePr>
        <p:xfrm>
          <a:off x="1295400" y="2209800"/>
          <a:ext cx="7086600" cy="30480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4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O-H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N-H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C-H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C≡C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C≡N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C=O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C=N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C=C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Fingerprint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Region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C-C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C-N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C-O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3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079" name="Text Box 55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0" y="1676400"/>
            <a:ext cx="1309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Bonds to 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0" y="1676400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Triple bonds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19600" y="1676400"/>
            <a:ext cx="15969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bonds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24600" y="1676400"/>
            <a:ext cx="1518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Bonds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9"/>
          <p:cNvSpPr txBox="1">
            <a:spLocks noChangeArrowheads="1"/>
          </p:cNvSpPr>
          <p:nvPr/>
        </p:nvSpPr>
        <p:spPr bwMode="auto">
          <a:xfrm>
            <a:off x="0" y="533400"/>
            <a:ext cx="5867400" cy="1980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73138" lvl="1" indent="-457200">
              <a:buFontTx/>
              <a:buAutoNum type="arabicPeriod"/>
            </a:pPr>
            <a:r>
              <a:rPr lang="en-US" sz="1600" b="1" dirty="0" err="1">
                <a:solidFill>
                  <a:schemeClr val="accent6"/>
                </a:solidFill>
                <a:latin typeface="Arial" charset="0"/>
              </a:rPr>
              <a:t>Alkanes</a:t>
            </a:r>
            <a:r>
              <a:rPr lang="en-US" sz="1600" dirty="0">
                <a:latin typeface="Arial" charset="0"/>
              </a:rPr>
              <a:t> – combination of C-C and C-H bonds</a:t>
            </a:r>
            <a:endParaRPr lang="en-US" sz="1600" baseline="30000" dirty="0">
              <a:latin typeface="Arial" charset="0"/>
            </a:endParaRPr>
          </a:p>
          <a:p>
            <a:pPr marL="1371600" lvl="2" indent="-284163">
              <a:buFontTx/>
              <a:buChar char="•"/>
            </a:pPr>
            <a:r>
              <a:rPr lang="en-US" sz="1600" dirty="0">
                <a:latin typeface="Arial" charset="0"/>
              </a:rPr>
              <a:t>C-C stretches and bends 1360-1470 cm</a:t>
            </a:r>
            <a:r>
              <a:rPr lang="en-US" sz="1600" baseline="30000" dirty="0">
                <a:latin typeface="Arial" charset="0"/>
              </a:rPr>
              <a:t>-1</a:t>
            </a:r>
          </a:p>
          <a:p>
            <a:pPr marL="1371600" lvl="2" indent="-284163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371600" lvl="2" indent="-284163">
              <a:buFontTx/>
              <a:buChar char="•"/>
            </a:pPr>
            <a:r>
              <a:rPr lang="en-US" sz="1600" dirty="0">
                <a:latin typeface="Arial" charset="0"/>
              </a:rPr>
              <a:t>CH</a:t>
            </a:r>
            <a:r>
              <a:rPr lang="en-US" sz="1600" baseline="-25000" dirty="0">
                <a:latin typeface="Arial" charset="0"/>
              </a:rPr>
              <a:t>2</a:t>
            </a:r>
            <a:r>
              <a:rPr lang="en-US" sz="1600" dirty="0">
                <a:latin typeface="Arial" charset="0"/>
              </a:rPr>
              <a:t>-CH</a:t>
            </a:r>
            <a:r>
              <a:rPr lang="en-US" sz="1600" baseline="-25000" dirty="0">
                <a:latin typeface="Arial" charset="0"/>
              </a:rPr>
              <a:t>2</a:t>
            </a:r>
            <a:r>
              <a:rPr lang="en-US" sz="1600" dirty="0">
                <a:latin typeface="Arial" charset="0"/>
              </a:rPr>
              <a:t> bond 1450-1470 cm</a:t>
            </a:r>
            <a:r>
              <a:rPr lang="en-US" sz="1600" baseline="30000" dirty="0">
                <a:latin typeface="Arial" charset="0"/>
              </a:rPr>
              <a:t>-1</a:t>
            </a:r>
          </a:p>
          <a:p>
            <a:pPr marL="1371600" lvl="2" indent="-284163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371600" lvl="2" indent="-284163">
              <a:buFontTx/>
              <a:buChar char="•"/>
            </a:pPr>
            <a:r>
              <a:rPr lang="en-US" sz="1600" dirty="0">
                <a:latin typeface="Arial" charset="0"/>
              </a:rPr>
              <a:t>CH</a:t>
            </a:r>
            <a:r>
              <a:rPr lang="en-US" sz="1600" baseline="-25000" dirty="0">
                <a:latin typeface="Arial" charset="0"/>
              </a:rPr>
              <a:t>2</a:t>
            </a:r>
            <a:r>
              <a:rPr lang="en-US" sz="1600" dirty="0">
                <a:latin typeface="Arial" charset="0"/>
              </a:rPr>
              <a:t>-CH</a:t>
            </a:r>
            <a:r>
              <a:rPr lang="en-US" sz="1600" baseline="-25000" dirty="0">
                <a:latin typeface="Arial" charset="0"/>
              </a:rPr>
              <a:t>3</a:t>
            </a:r>
            <a:r>
              <a:rPr lang="en-US" sz="1600" dirty="0">
                <a:latin typeface="Arial" charset="0"/>
              </a:rPr>
              <a:t> bond 1360-1390 cm</a:t>
            </a:r>
            <a:r>
              <a:rPr lang="en-US" sz="1600" baseline="30000" dirty="0">
                <a:latin typeface="Arial" charset="0"/>
              </a:rPr>
              <a:t>-1</a:t>
            </a:r>
          </a:p>
          <a:p>
            <a:pPr marL="1371600" lvl="2" indent="-284163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371600" lvl="2" indent="-284163">
              <a:buFontTx/>
              <a:buChar char="•"/>
            </a:pPr>
            <a:r>
              <a:rPr lang="en-US" sz="1600" dirty="0">
                <a:latin typeface="Arial" charset="0"/>
              </a:rPr>
              <a:t>sp</a:t>
            </a:r>
            <a:r>
              <a:rPr lang="en-US" sz="1600" baseline="30000" dirty="0">
                <a:latin typeface="Arial" charset="0"/>
              </a:rPr>
              <a:t>3</a:t>
            </a:r>
            <a:r>
              <a:rPr lang="en-US" sz="1600" dirty="0">
                <a:latin typeface="Arial" charset="0"/>
              </a:rPr>
              <a:t> C-H between 2800-3000 cm</a:t>
            </a:r>
            <a:r>
              <a:rPr lang="en-US" sz="1600" baseline="30000" dirty="0">
                <a:latin typeface="Arial" charset="0"/>
              </a:rPr>
              <a:t>-1</a:t>
            </a:r>
          </a:p>
        </p:txBody>
      </p:sp>
      <p:sp>
        <p:nvSpPr>
          <p:cNvPr id="1028" name="Text Box 17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Infrared Spectroscopy</a:t>
            </a:r>
          </a:p>
        </p:txBody>
      </p:sp>
      <p:pic>
        <p:nvPicPr>
          <p:cNvPr id="1029" name="Picture 12" descr="octane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8720" y="2971799"/>
            <a:ext cx="7378537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6035040" y="182880"/>
            <a:ext cx="2971800" cy="13716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en-US" dirty="0">
                <a:latin typeface="Arial" charset="0"/>
              </a:rPr>
              <a:t>Octane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819400" y="3048000"/>
            <a:ext cx="457200" cy="32004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791200" y="3085170"/>
            <a:ext cx="533400" cy="19812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6629400" y="685800"/>
          <a:ext cx="1914525" cy="616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CS ChemDraw Drawing" r:id="rId4" imgW="1380392" imgH="444891" progId="">
                  <p:embed/>
                </p:oleObj>
              </mc:Choice>
              <mc:Fallback>
                <p:oleObj name="CS ChemDraw Drawing" r:id="rId4" imgW="1380392" imgH="444891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685800"/>
                        <a:ext cx="1914525" cy="616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553200" y="631902"/>
            <a:ext cx="533400" cy="663499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34200" y="914400"/>
            <a:ext cx="1752600" cy="3048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67000" y="3124200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(w – 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91200" y="3124200"/>
            <a:ext cx="5196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b="1" dirty="0">
                <a:solidFill>
                  <a:prstClr val="black"/>
                </a:solidFill>
              </a:rPr>
              <a:t>(m)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0" y="533400"/>
            <a:ext cx="6400800" cy="2718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62013" lvl="1" indent="-457200">
              <a:buFontTx/>
              <a:buAutoNum type="arabicPeriod" startAt="2"/>
            </a:pPr>
            <a:r>
              <a:rPr lang="en-US" sz="1600" b="1" dirty="0">
                <a:solidFill>
                  <a:schemeClr val="accent6"/>
                </a:solidFill>
                <a:latin typeface="Arial" charset="0"/>
              </a:rPr>
              <a:t>Alkenes</a:t>
            </a:r>
            <a:r>
              <a:rPr lang="en-US" sz="1600" dirty="0">
                <a:solidFill>
                  <a:schemeClr val="accent6"/>
                </a:solidFill>
                <a:latin typeface="Arial" charset="0"/>
              </a:rPr>
              <a:t> </a:t>
            </a:r>
            <a:r>
              <a:rPr lang="en-US" sz="1600" dirty="0">
                <a:latin typeface="Arial" charset="0"/>
              </a:rPr>
              <a:t>– addition of the C=C and vinyl C-H bonds</a:t>
            </a:r>
          </a:p>
          <a:p>
            <a:pPr marL="1433513" lvl="2" indent="-457200">
              <a:buFontTx/>
              <a:buChar char="•"/>
            </a:pPr>
            <a:r>
              <a:rPr lang="en-US" sz="1600" dirty="0">
                <a:latin typeface="Arial" charset="0"/>
              </a:rPr>
              <a:t>C=C stretch at 1620-1680 cm</a:t>
            </a:r>
            <a:r>
              <a:rPr lang="en-US" sz="1600" baseline="30000" dirty="0">
                <a:latin typeface="Arial" charset="0"/>
              </a:rPr>
              <a:t>-1</a:t>
            </a:r>
            <a:r>
              <a:rPr lang="en-US" sz="1600" dirty="0">
                <a:latin typeface="Arial" charset="0"/>
              </a:rPr>
              <a:t> weaker as substitution increases</a:t>
            </a:r>
          </a:p>
          <a:p>
            <a:pPr marL="1433513" lvl="2" indent="-457200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433513" lvl="2" indent="-457200">
              <a:buFontTx/>
              <a:buChar char="•"/>
            </a:pPr>
            <a:r>
              <a:rPr lang="en-US" sz="1600" dirty="0">
                <a:latin typeface="Arial" charset="0"/>
              </a:rPr>
              <a:t>vinyl C-H stretch occurs at 3000-3100 cm</a:t>
            </a:r>
            <a:r>
              <a:rPr lang="en-US" sz="1600" baseline="30000" dirty="0">
                <a:latin typeface="Arial" charset="0"/>
              </a:rPr>
              <a:t>-1</a:t>
            </a:r>
          </a:p>
          <a:p>
            <a:pPr marL="1433513" lvl="2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433513" lvl="2" indent="-457200">
              <a:buFontTx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" charset="0"/>
              </a:rPr>
              <a:t>The difference between </a:t>
            </a:r>
            <a:r>
              <a:rPr lang="en-US" sz="1600" dirty="0" err="1">
                <a:solidFill>
                  <a:schemeClr val="accent6"/>
                </a:solidFill>
                <a:latin typeface="Arial" charset="0"/>
              </a:rPr>
              <a:t>alkane</a:t>
            </a:r>
            <a:r>
              <a:rPr lang="en-US" sz="1600" dirty="0">
                <a:solidFill>
                  <a:schemeClr val="accent6"/>
                </a:solidFill>
                <a:latin typeface="Arial" charset="0"/>
              </a:rPr>
              <a:t>, alkene or </a:t>
            </a:r>
            <a:r>
              <a:rPr lang="en-US" sz="1600" dirty="0" err="1">
                <a:solidFill>
                  <a:schemeClr val="accent6"/>
                </a:solidFill>
                <a:latin typeface="Arial" charset="0"/>
              </a:rPr>
              <a:t>alkyne</a:t>
            </a:r>
            <a:r>
              <a:rPr lang="en-US" sz="1600" dirty="0">
                <a:solidFill>
                  <a:schemeClr val="accent6"/>
                </a:solidFill>
                <a:latin typeface="Arial" charset="0"/>
              </a:rPr>
              <a:t> C-H is important! If the band is slightly above 3000 it is vinyl sp</a:t>
            </a:r>
            <a:r>
              <a:rPr lang="en-US" sz="1600" baseline="30000" dirty="0">
                <a:solidFill>
                  <a:schemeClr val="accent6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chemeClr val="accent6"/>
                </a:solidFill>
                <a:latin typeface="Arial" charset="0"/>
              </a:rPr>
              <a:t> C-H or </a:t>
            </a:r>
            <a:r>
              <a:rPr lang="en-US" sz="1600" dirty="0" err="1">
                <a:solidFill>
                  <a:schemeClr val="accent6"/>
                </a:solidFill>
                <a:latin typeface="Arial" charset="0"/>
              </a:rPr>
              <a:t>alkynyl</a:t>
            </a:r>
            <a:r>
              <a:rPr lang="en-US" sz="1600" dirty="0">
                <a:solidFill>
                  <a:schemeClr val="accent6"/>
                </a:solidFill>
                <a:latin typeface="Arial" charset="0"/>
              </a:rPr>
              <a:t> sp C-H if it is below it is alkyl sp</a:t>
            </a:r>
            <a:r>
              <a:rPr lang="en-US" sz="1600" baseline="30000" dirty="0">
                <a:solidFill>
                  <a:schemeClr val="accent6"/>
                </a:solidFill>
                <a:latin typeface="Arial" charset="0"/>
              </a:rPr>
              <a:t>3</a:t>
            </a:r>
            <a:r>
              <a:rPr lang="en-US" sz="1600" dirty="0">
                <a:solidFill>
                  <a:schemeClr val="accent6"/>
                </a:solidFill>
                <a:latin typeface="Arial" charset="0"/>
              </a:rPr>
              <a:t> C-H</a:t>
            </a:r>
          </a:p>
          <a:p>
            <a:pPr marL="1319213" lvl="2" indent="-457200">
              <a:buFontTx/>
              <a:buAutoNum type="arabicPeriod" startAt="2"/>
            </a:pPr>
            <a:endParaRPr lang="en-US" sz="1600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2052" name="Picture 5" descr="1-octene"/>
          <p:cNvPicPr preferRelativeResize="0"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8722" y="3474723"/>
            <a:ext cx="6749507" cy="296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035040" y="182880"/>
            <a:ext cx="2971800" cy="13716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en-US" dirty="0">
                <a:latin typeface="Arial" charset="0"/>
              </a:rPr>
              <a:t>1-Octene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3657600"/>
            <a:ext cx="381000" cy="167640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951706" y="4533900"/>
            <a:ext cx="3429794" cy="79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6400800" y="457200"/>
          <a:ext cx="228105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CS ChemDraw Drawing" r:id="rId4" imgW="1352960" imgH="588030" progId="">
                  <p:embed/>
                </p:oleObj>
              </mc:Choice>
              <mc:Fallback>
                <p:oleObj name="CS ChemDraw Drawing" r:id="rId4" imgW="1352960" imgH="58803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57200"/>
                        <a:ext cx="228105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ounded Rectangle 23"/>
          <p:cNvSpPr/>
          <p:nvPr/>
        </p:nvSpPr>
        <p:spPr>
          <a:xfrm rot="18143961">
            <a:off x="6804791" y="671835"/>
            <a:ext cx="314777" cy="549346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438400" y="3581401"/>
            <a:ext cx="304800" cy="14478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400800" y="762000"/>
            <a:ext cx="381000" cy="3810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858000" y="1066800"/>
            <a:ext cx="381000" cy="3810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607097" y="410736"/>
            <a:ext cx="381000" cy="3810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19600" y="541020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(w – m)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52600" y="510540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(w – m)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0" y="533400"/>
            <a:ext cx="6705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62013" lvl="1" indent="-457200">
              <a:buFontTx/>
              <a:buAutoNum type="arabicPeriod" startAt="3"/>
            </a:pPr>
            <a:r>
              <a:rPr lang="en-US" sz="1600" b="1" dirty="0">
                <a:solidFill>
                  <a:schemeClr val="accent6"/>
                </a:solidFill>
                <a:latin typeface="Arial" charset="0"/>
              </a:rPr>
              <a:t>Alkynes</a:t>
            </a:r>
            <a:r>
              <a:rPr lang="en-US" sz="1600" dirty="0">
                <a:latin typeface="Arial" charset="0"/>
              </a:rPr>
              <a:t> – addition of the C=C and vinyl C-H bonds</a:t>
            </a:r>
          </a:p>
          <a:p>
            <a:pPr marL="1255713" lvl="2" indent="-279400">
              <a:buFontTx/>
              <a:buChar char="•"/>
            </a:pPr>
            <a:r>
              <a:rPr lang="en-US" sz="1600" dirty="0">
                <a:latin typeface="Arial" charset="0"/>
              </a:rPr>
              <a:t>C≡C stretch 2100-2260 cm</a:t>
            </a:r>
            <a:r>
              <a:rPr lang="en-US" sz="1600" baseline="30000" dirty="0">
                <a:latin typeface="Arial" charset="0"/>
              </a:rPr>
              <a:t>-1</a:t>
            </a:r>
            <a:r>
              <a:rPr lang="en-US" sz="1600" dirty="0">
                <a:latin typeface="Arial" charset="0"/>
              </a:rPr>
              <a:t>; strength depends on asymmetry of bond, strongest for terminal alkynes, weakest for symmetrical internal alkynes</a:t>
            </a:r>
          </a:p>
          <a:p>
            <a:pPr marL="1255713" lvl="2" indent="-279400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255713" lvl="2" indent="-279400">
              <a:buFontTx/>
              <a:buChar char="•"/>
            </a:pPr>
            <a:r>
              <a:rPr lang="en-US" sz="1600" dirty="0">
                <a:latin typeface="Arial" charset="0"/>
              </a:rPr>
              <a:t>C-H for </a:t>
            </a:r>
            <a:r>
              <a:rPr lang="en-US" sz="1600" b="1" i="1" dirty="0">
                <a:solidFill>
                  <a:schemeClr val="accent6"/>
                </a:solidFill>
                <a:latin typeface="Arial" charset="0"/>
              </a:rPr>
              <a:t>terminal</a:t>
            </a:r>
            <a:r>
              <a:rPr lang="en-US" sz="1600" dirty="0">
                <a:latin typeface="Arial" charset="0"/>
              </a:rPr>
              <a:t> alkynes occurs at 3200-3300 cm</a:t>
            </a:r>
            <a:r>
              <a:rPr lang="en-US" sz="1600" baseline="30000" dirty="0">
                <a:latin typeface="Arial" charset="0"/>
              </a:rPr>
              <a:t>-1</a:t>
            </a:r>
          </a:p>
          <a:p>
            <a:pPr marL="1255713" lvl="2" indent="-279400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255713" lvl="2" indent="-279400">
              <a:buFontTx/>
              <a:buChar char="•"/>
            </a:pPr>
            <a:r>
              <a:rPr lang="en-US" sz="1600" dirty="0">
                <a:latin typeface="Arial" charset="0"/>
              </a:rPr>
              <a:t>Internal alkynes ( R-C</a:t>
            </a:r>
            <a:r>
              <a:rPr lang="en-US" sz="1600" dirty="0">
                <a:latin typeface="Arial" charset="0"/>
                <a:cs typeface="Arial" charset="0"/>
              </a:rPr>
              <a:t>≡</a:t>
            </a:r>
            <a:r>
              <a:rPr lang="en-US" sz="1600" dirty="0">
                <a:latin typeface="Arial" charset="0"/>
              </a:rPr>
              <a:t>C-R ) would not have this band!</a:t>
            </a:r>
          </a:p>
          <a:p>
            <a:pPr marL="1319213" lvl="2" indent="-457200">
              <a:buFontTx/>
              <a:buAutoNum type="arabicPeriod" startAt="3"/>
            </a:pPr>
            <a:endParaRPr lang="en-US" sz="1600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3076" name="Picture 10" descr="1-hexyne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8720" y="2971800"/>
            <a:ext cx="740664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6035040" y="182880"/>
            <a:ext cx="2971800" cy="13716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en-US">
                <a:latin typeface="Arial" charset="0"/>
              </a:rPr>
              <a:t>1-Octyne</a:t>
            </a:r>
          </a:p>
        </p:txBody>
      </p:sp>
      <p:sp>
        <p:nvSpPr>
          <p:cNvPr id="3080" name="Text Box 13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09800" y="3200400"/>
            <a:ext cx="381000" cy="28194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038600" y="3200400"/>
            <a:ext cx="457200" cy="1219200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11" descr="C-H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7400" y="2590800"/>
            <a:ext cx="1171575" cy="426027"/>
          </a:xfrm>
          <a:prstGeom prst="rect">
            <a:avLst/>
          </a:prstGeom>
        </p:spPr>
      </p:pic>
      <p:pic>
        <p:nvPicPr>
          <p:cNvPr id="13" name="Picture 12" descr="alkyne CC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81400" y="2590800"/>
            <a:ext cx="1257300" cy="457200"/>
          </a:xfrm>
          <a:prstGeom prst="rect">
            <a:avLst/>
          </a:prstGeom>
        </p:spPr>
      </p:pic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6248399" y="914399"/>
          <a:ext cx="2625749" cy="3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CS ChemDraw Drawing" r:id="rId6" imgW="1401494" imgH="190266" progId="">
                  <p:embed/>
                </p:oleObj>
              </mc:Choice>
              <mc:Fallback>
                <p:oleObj name="CS ChemDraw Drawing" r:id="rId6" imgW="1401494" imgH="190266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399" y="914399"/>
                        <a:ext cx="2625749" cy="356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6553200" y="914400"/>
            <a:ext cx="685800" cy="457200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172200" y="945995"/>
            <a:ext cx="492512" cy="3810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47800" y="525780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(m – 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86200" y="4419600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(w-m)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0"/>
            <a:ext cx="88392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 eaLnBrk="0" hangingPunct="0"/>
            <a:r>
              <a:rPr lang="en-US" b="1" dirty="0"/>
              <a:t>IR Spectroscopy</a:t>
            </a:r>
          </a:p>
          <a:p>
            <a:pPr marL="457200" indent="-457200" algn="just" eaLnBrk="0" hangingPunct="0"/>
            <a:endParaRPr lang="en-US" b="1" dirty="0"/>
          </a:p>
          <a:p>
            <a:pPr marL="457200" indent="-457200" algn="just" eaLnBrk="0" hangingPunct="0">
              <a:buFontTx/>
              <a:buAutoNum type="romanUcPeriod"/>
            </a:pPr>
            <a:r>
              <a:rPr lang="en-US" dirty="0"/>
              <a:t>Introduction</a:t>
            </a:r>
          </a:p>
          <a:p>
            <a:pPr marL="969963" lvl="1" indent="-457200" algn="just" eaLnBrk="0" hangingPunct="0">
              <a:buFontTx/>
              <a:buAutoNum type="alphaUcPeriod"/>
            </a:pPr>
            <a:r>
              <a:rPr lang="en-US" b="1" dirty="0"/>
              <a:t>Spectroscopy </a:t>
            </a:r>
            <a:r>
              <a:rPr lang="en-US" dirty="0"/>
              <a:t>is the study of the interaction of matter with the electromagnetic spectrum</a:t>
            </a:r>
          </a:p>
          <a:p>
            <a:pPr marL="457200" indent="-457200" algn="just" eaLnBrk="0" hangingPunct="0"/>
            <a:endParaRPr lang="en-US" dirty="0"/>
          </a:p>
          <a:p>
            <a:pPr marL="1371600" lvl="2" indent="-457200" algn="just" eaLnBrk="0" hangingPunct="0">
              <a:buFontTx/>
              <a:buAutoNum type="arabicPeriod"/>
            </a:pPr>
            <a:r>
              <a:rPr lang="en-US" dirty="0"/>
              <a:t>Electromagnetic radiation displays the properties of both particles and waves</a:t>
            </a:r>
          </a:p>
          <a:p>
            <a:pPr marL="1371600" lvl="2" indent="-457200" algn="just" eaLnBrk="0" hangingPunct="0">
              <a:buFontTx/>
              <a:buAutoNum type="arabicPeriod"/>
            </a:pPr>
            <a:endParaRPr lang="en-US" dirty="0"/>
          </a:p>
          <a:p>
            <a:pPr marL="1371600" lvl="2" indent="-457200" algn="just" eaLnBrk="0" hangingPunct="0">
              <a:buFontTx/>
              <a:buAutoNum type="arabicPeriod"/>
            </a:pPr>
            <a:r>
              <a:rPr lang="en-US" dirty="0"/>
              <a:t>The particle component is called a </a:t>
            </a:r>
            <a:r>
              <a:rPr lang="en-US" b="1" i="1" dirty="0"/>
              <a:t>photon</a:t>
            </a:r>
          </a:p>
          <a:p>
            <a:pPr marL="1371600" lvl="2" indent="-457200" algn="just" eaLnBrk="0" hangingPunct="0">
              <a:buFontTx/>
              <a:buAutoNum type="arabicPeriod"/>
            </a:pPr>
            <a:endParaRPr lang="en-US" dirty="0"/>
          </a:p>
          <a:p>
            <a:pPr marL="1371600" lvl="2" indent="-457200" algn="just" eaLnBrk="0" hangingPunct="0">
              <a:buFontTx/>
              <a:buAutoNum type="arabicPeriod"/>
            </a:pPr>
            <a:r>
              <a:rPr lang="en-US" dirty="0"/>
              <a:t>The energy (</a:t>
            </a:r>
            <a:r>
              <a:rPr lang="en-US" b="1" dirty="0"/>
              <a:t>E</a:t>
            </a:r>
            <a:r>
              <a:rPr lang="en-US" dirty="0"/>
              <a:t>) component of a photon is proportional to the frequency. Where </a:t>
            </a:r>
            <a:r>
              <a:rPr lang="en-US" b="1" dirty="0"/>
              <a:t>h</a:t>
            </a:r>
            <a:r>
              <a:rPr lang="en-US" dirty="0"/>
              <a:t> is Planck’s constant and </a:t>
            </a:r>
            <a:r>
              <a:rPr lang="en-US" dirty="0">
                <a:latin typeface="Symbol" pitchFamily="18" charset="2"/>
              </a:rPr>
              <a:t>n</a:t>
            </a:r>
            <a:r>
              <a:rPr lang="en-US" dirty="0"/>
              <a:t> is the frequency in Hertz (cycles per second) </a:t>
            </a:r>
          </a:p>
          <a:p>
            <a:pPr marL="1371600" lvl="2" indent="-457200" algn="just" eaLnBrk="0" hangingPunct="0">
              <a:buFontTx/>
              <a:buAutoNum type="arabicPeriod"/>
            </a:pPr>
            <a:endParaRPr lang="en-US" dirty="0"/>
          </a:p>
          <a:p>
            <a:pPr marL="1371600" lvl="2" indent="-457200" algn="just" eaLnBrk="0" hangingPunct="0"/>
            <a:r>
              <a:rPr lang="en-US" dirty="0"/>
              <a:t>                                                  	 </a:t>
            </a:r>
            <a:r>
              <a:rPr lang="en-US" b="1" dirty="0"/>
              <a:t>E = </a:t>
            </a:r>
            <a:r>
              <a:rPr lang="en-US" b="1" dirty="0" err="1"/>
              <a:t>h</a:t>
            </a:r>
            <a:r>
              <a:rPr lang="en-US" b="1" dirty="0" err="1">
                <a:latin typeface="Symbol" pitchFamily="18" charset="2"/>
              </a:rPr>
              <a:t>n</a:t>
            </a:r>
            <a:endParaRPr lang="en-US" b="1" dirty="0">
              <a:latin typeface="Symbol" pitchFamily="18" charset="2"/>
            </a:endParaRPr>
          </a:p>
          <a:p>
            <a:pPr marL="1371600" lvl="2" indent="-457200" algn="just" eaLnBrk="0" hangingPunct="0"/>
            <a:endParaRPr lang="en-US" b="1" dirty="0">
              <a:solidFill>
                <a:schemeClr val="accent2"/>
              </a:solidFill>
              <a:latin typeface="Symbol" pitchFamily="18" charset="2"/>
            </a:endParaRPr>
          </a:p>
          <a:p>
            <a:pPr marL="1371600" lvl="2" indent="-457200" algn="just" eaLnBrk="0" hangingPunct="0">
              <a:buFontTx/>
              <a:buAutoNum type="arabicPeriod" startAt="4"/>
            </a:pPr>
            <a:r>
              <a:rPr lang="en-US" dirty="0"/>
              <a:t>The term “photon” is implied to mean a small, </a:t>
            </a:r>
            <a:r>
              <a:rPr lang="en-US" dirty="0" err="1"/>
              <a:t>massless</a:t>
            </a:r>
            <a:r>
              <a:rPr lang="en-US" dirty="0"/>
              <a:t> particle that contains a small wave-packet of EM radiation/light – we will use this terminology in the course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ethylbenzene"/>
          <p:cNvPicPr preferRelativeResize="0"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8720" y="2971800"/>
            <a:ext cx="740664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0" y="533400"/>
            <a:ext cx="6096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62013" lvl="1" indent="-457200">
              <a:buFontTx/>
              <a:buAutoNum type="arabicPeriod" startAt="4"/>
            </a:pPr>
            <a:r>
              <a:rPr lang="en-US" sz="1600" b="1" dirty="0">
                <a:solidFill>
                  <a:schemeClr val="accent6"/>
                </a:solidFill>
                <a:latin typeface="Arial" charset="0"/>
              </a:rPr>
              <a:t>Aromatics</a:t>
            </a:r>
            <a:r>
              <a:rPr lang="en-US" sz="1600" b="1" dirty="0">
                <a:solidFill>
                  <a:schemeClr val="accent2"/>
                </a:solidFill>
                <a:latin typeface="Arial" charset="0"/>
              </a:rPr>
              <a:t> </a:t>
            </a:r>
          </a:p>
          <a:p>
            <a:pPr marL="1196975" lvl="2" indent="-220663">
              <a:buFontTx/>
              <a:buChar char="•"/>
            </a:pPr>
            <a:r>
              <a:rPr lang="en-US" sz="1600" dirty="0">
                <a:latin typeface="Arial" charset="0"/>
              </a:rPr>
              <a:t>Due to the delocalization of e</a:t>
            </a:r>
            <a:r>
              <a:rPr lang="en-US" sz="1600" baseline="30000" dirty="0">
                <a:latin typeface="Arial" charset="0"/>
              </a:rPr>
              <a:t>-</a:t>
            </a:r>
            <a:r>
              <a:rPr lang="en-US" sz="1600" dirty="0">
                <a:latin typeface="Arial" charset="0"/>
              </a:rPr>
              <a:t> in the ring, C-C bond order is 1.5, the stretching frequency for these bonds is slightly lower in energy than normal C=C</a:t>
            </a:r>
          </a:p>
          <a:p>
            <a:pPr marL="1196975" lvl="2" indent="-220663">
              <a:buFontTx/>
              <a:buChar char="•"/>
            </a:pPr>
            <a:r>
              <a:rPr lang="en-US" sz="1600" dirty="0">
                <a:latin typeface="Arial" charset="0"/>
              </a:rPr>
              <a:t>These show up as a </a:t>
            </a:r>
            <a:r>
              <a:rPr lang="en-US" sz="1600" b="1" i="1" dirty="0">
                <a:solidFill>
                  <a:schemeClr val="accent6"/>
                </a:solidFill>
                <a:latin typeface="Arial" charset="0"/>
              </a:rPr>
              <a:t>pair</a:t>
            </a:r>
            <a:r>
              <a:rPr lang="en-US" sz="1600" dirty="0">
                <a:latin typeface="Arial" charset="0"/>
              </a:rPr>
              <a:t> of sharp bands, 1500 &amp; 1600 cm</a:t>
            </a:r>
            <a:r>
              <a:rPr lang="en-US" sz="1600" baseline="30000" dirty="0">
                <a:latin typeface="Arial" charset="0"/>
              </a:rPr>
              <a:t>-1</a:t>
            </a:r>
            <a:r>
              <a:rPr lang="en-US" sz="1600" dirty="0">
                <a:latin typeface="Arial" charset="0"/>
              </a:rPr>
              <a:t>, (lower frequency band is stronger)</a:t>
            </a:r>
          </a:p>
          <a:p>
            <a:pPr marL="1196975" lvl="2" indent="-220663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196975" lvl="2" indent="-220663">
              <a:buFontTx/>
              <a:buChar char="•"/>
            </a:pPr>
            <a:r>
              <a:rPr lang="en-US" sz="1600" dirty="0">
                <a:latin typeface="Arial" charset="0"/>
              </a:rPr>
              <a:t>C-H bonds off the ring show up similar to vinyl C-H at 3000-3100 cm</a:t>
            </a:r>
            <a:r>
              <a:rPr lang="en-US" sz="1600" baseline="30000" dirty="0">
                <a:latin typeface="Arial" charset="0"/>
              </a:rPr>
              <a:t>-1</a:t>
            </a:r>
            <a:endParaRPr lang="en-US" sz="16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6035040" y="182880"/>
            <a:ext cx="2926080" cy="13716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en-US">
                <a:latin typeface="Arial" charset="0"/>
              </a:rPr>
              <a:t>Ethyl benzene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81600" y="3048000"/>
            <a:ext cx="533400" cy="251460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514600" y="3124200"/>
            <a:ext cx="332678" cy="22860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343400" y="3124200"/>
            <a:ext cx="762000" cy="609600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7103327" y="570571"/>
          <a:ext cx="990600" cy="926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CS ChemDraw Drawing" r:id="rId4" imgW="682283" imgH="637970" progId="">
                  <p:embed/>
                </p:oleObj>
              </mc:Choice>
              <mc:Fallback>
                <p:oleObj name="CS ChemDraw Drawing" r:id="rId4" imgW="682283" imgH="63797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3327" y="570571"/>
                        <a:ext cx="990600" cy="926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>
          <a:xfrm>
            <a:off x="6941634" y="801029"/>
            <a:ext cx="827049" cy="732264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199971" y="498088"/>
            <a:ext cx="332678" cy="4572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00200" y="502920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(w – m)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0" y="495300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(w – m)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0" y="533400"/>
            <a:ext cx="9144000" cy="17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62013" lvl="1" indent="-457200">
              <a:buFontTx/>
              <a:buAutoNum type="arabicPeriod" startAt="4"/>
            </a:pPr>
            <a:r>
              <a:rPr lang="en-US" sz="1600" b="1" dirty="0">
                <a:solidFill>
                  <a:schemeClr val="accent6"/>
                </a:solidFill>
                <a:latin typeface="Arial" charset="0"/>
              </a:rPr>
              <a:t>Aromatics</a:t>
            </a:r>
          </a:p>
          <a:p>
            <a:pPr marL="1196975" lvl="2" indent="-220663">
              <a:buFontTx/>
              <a:buChar char="•"/>
            </a:pPr>
            <a:r>
              <a:rPr lang="en-US" sz="1600" dirty="0">
                <a:latin typeface="Arial" charset="0"/>
              </a:rPr>
              <a:t>If the region between 1667-2000 cm</a:t>
            </a:r>
            <a:r>
              <a:rPr lang="en-US" sz="1600" baseline="30000" dirty="0">
                <a:latin typeface="Arial" charset="0"/>
              </a:rPr>
              <a:t>-1</a:t>
            </a:r>
            <a:r>
              <a:rPr lang="en-US" sz="1600" dirty="0">
                <a:latin typeface="Arial" charset="0"/>
              </a:rPr>
              <a:t> (w) is free of interference (C=O stretching frequency is in this region) a weak grouping of peaks is observed for aromatic systems</a:t>
            </a:r>
          </a:p>
          <a:p>
            <a:pPr marL="1196975" lvl="2" indent="-220663">
              <a:buFontTx/>
              <a:buChar char="•"/>
            </a:pPr>
            <a:r>
              <a:rPr lang="en-US" sz="1600" dirty="0">
                <a:latin typeface="Arial" charset="0"/>
              </a:rPr>
              <a:t>Analysis of this region, called the </a:t>
            </a:r>
            <a:r>
              <a:rPr lang="en-US" sz="1600" i="1" dirty="0">
                <a:latin typeface="Arial" charset="0"/>
              </a:rPr>
              <a:t>overtone of bending</a:t>
            </a:r>
            <a:r>
              <a:rPr lang="en-US" sz="1600" dirty="0">
                <a:latin typeface="Arial" charset="0"/>
              </a:rPr>
              <a:t> region, can lead to a determination of the substitution pattern on the aromatic ring</a:t>
            </a:r>
          </a:p>
          <a:p>
            <a:pPr marL="1890713" lvl="3" indent="-457200">
              <a:buFontTx/>
              <a:buChar char="•"/>
            </a:pPr>
            <a:endParaRPr lang="en-US" sz="1600" baseline="30000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5124" name="Picture 6" descr="overtone-of-bending-regio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2133600"/>
            <a:ext cx="23225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5257800" y="2895600"/>
            <a:ext cx="319831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>
                <a:latin typeface="Arial" charset="0"/>
              </a:rPr>
              <a:t>Monosubstituted</a:t>
            </a:r>
            <a:endParaRPr lang="en-US" dirty="0">
              <a:latin typeface="Arial" charset="0"/>
            </a:endParaRPr>
          </a:p>
          <a:p>
            <a:pPr eaLnBrk="0" hangingPunct="0"/>
            <a:endParaRPr lang="en-US" dirty="0">
              <a:latin typeface="Arial" charset="0"/>
            </a:endParaRPr>
          </a:p>
          <a:p>
            <a:pPr eaLnBrk="0" hangingPunct="0"/>
            <a:endParaRPr lang="en-US" dirty="0">
              <a:latin typeface="Arial" charset="0"/>
            </a:endParaRPr>
          </a:p>
          <a:p>
            <a:pPr eaLnBrk="0" hangingPunct="0"/>
            <a:r>
              <a:rPr lang="en-US" dirty="0">
                <a:latin typeface="Arial" charset="0"/>
              </a:rPr>
              <a:t>1,2 </a:t>
            </a:r>
            <a:r>
              <a:rPr lang="en-US" dirty="0" err="1">
                <a:latin typeface="Arial" charset="0"/>
              </a:rPr>
              <a:t>disubstituted</a:t>
            </a:r>
            <a:r>
              <a:rPr lang="en-US" dirty="0">
                <a:latin typeface="Arial" charset="0"/>
              </a:rPr>
              <a:t> (</a:t>
            </a:r>
            <a:r>
              <a:rPr lang="en-US" i="1" dirty="0" err="1">
                <a:latin typeface="Arial" charset="0"/>
              </a:rPr>
              <a:t>ortho</a:t>
            </a:r>
            <a:r>
              <a:rPr lang="en-US" dirty="0">
                <a:latin typeface="Arial" charset="0"/>
              </a:rPr>
              <a:t> or </a:t>
            </a:r>
            <a:r>
              <a:rPr lang="en-US" i="1" dirty="0">
                <a:latin typeface="Arial" charset="0"/>
              </a:rPr>
              <a:t>o</a:t>
            </a:r>
            <a:r>
              <a:rPr lang="en-US" dirty="0">
                <a:latin typeface="Arial" charset="0"/>
              </a:rPr>
              <a:t>-)</a:t>
            </a:r>
          </a:p>
          <a:p>
            <a:pPr eaLnBrk="0" hangingPunct="0"/>
            <a:endParaRPr lang="en-US" dirty="0">
              <a:latin typeface="Arial" charset="0"/>
            </a:endParaRPr>
          </a:p>
          <a:p>
            <a:pPr eaLnBrk="0" hangingPunct="0"/>
            <a:endParaRPr lang="en-US" dirty="0">
              <a:latin typeface="Arial" charset="0"/>
            </a:endParaRPr>
          </a:p>
          <a:p>
            <a:pPr eaLnBrk="0" hangingPunct="0"/>
            <a:r>
              <a:rPr lang="en-US" dirty="0">
                <a:latin typeface="Arial" charset="0"/>
              </a:rPr>
              <a:t>1,2 </a:t>
            </a:r>
            <a:r>
              <a:rPr lang="en-US" dirty="0" err="1">
                <a:latin typeface="Arial" charset="0"/>
              </a:rPr>
              <a:t>disubstituted</a:t>
            </a:r>
            <a:r>
              <a:rPr lang="en-US" dirty="0">
                <a:latin typeface="Arial" charset="0"/>
              </a:rPr>
              <a:t> (</a:t>
            </a:r>
            <a:r>
              <a:rPr lang="en-US" i="1" dirty="0">
                <a:latin typeface="Arial" charset="0"/>
              </a:rPr>
              <a:t>meta</a:t>
            </a:r>
            <a:r>
              <a:rPr lang="en-US" dirty="0">
                <a:latin typeface="Arial" charset="0"/>
              </a:rPr>
              <a:t> or </a:t>
            </a:r>
            <a:r>
              <a:rPr lang="en-US" i="1" dirty="0">
                <a:latin typeface="Arial" charset="0"/>
              </a:rPr>
              <a:t>m</a:t>
            </a:r>
            <a:r>
              <a:rPr lang="en-US" dirty="0">
                <a:latin typeface="Arial" charset="0"/>
              </a:rPr>
              <a:t>-)</a:t>
            </a:r>
          </a:p>
          <a:p>
            <a:pPr eaLnBrk="0" hangingPunct="0"/>
            <a:endParaRPr lang="en-US" dirty="0">
              <a:latin typeface="Arial" charset="0"/>
            </a:endParaRPr>
          </a:p>
          <a:p>
            <a:pPr eaLnBrk="0" hangingPunct="0"/>
            <a:endParaRPr lang="en-US" dirty="0">
              <a:latin typeface="Arial" charset="0"/>
            </a:endParaRPr>
          </a:p>
          <a:p>
            <a:pPr eaLnBrk="0" hangingPunct="0"/>
            <a:r>
              <a:rPr lang="en-US" dirty="0">
                <a:latin typeface="Arial" charset="0"/>
              </a:rPr>
              <a:t>1,4 </a:t>
            </a:r>
            <a:r>
              <a:rPr lang="en-US" dirty="0" err="1">
                <a:latin typeface="Arial" charset="0"/>
              </a:rPr>
              <a:t>disubstituted</a:t>
            </a:r>
            <a:r>
              <a:rPr lang="en-US" dirty="0">
                <a:latin typeface="Arial" charset="0"/>
              </a:rPr>
              <a:t> (</a:t>
            </a:r>
            <a:r>
              <a:rPr lang="en-US" i="1" dirty="0" err="1">
                <a:latin typeface="Arial" charset="0"/>
              </a:rPr>
              <a:t>para</a:t>
            </a:r>
            <a:r>
              <a:rPr lang="en-US" dirty="0">
                <a:latin typeface="Arial" charset="0"/>
              </a:rPr>
              <a:t> or </a:t>
            </a:r>
            <a:r>
              <a:rPr lang="en-US" i="1" dirty="0">
                <a:latin typeface="Arial" charset="0"/>
              </a:rPr>
              <a:t>p</a:t>
            </a:r>
            <a:r>
              <a:rPr lang="en-US" dirty="0">
                <a:latin typeface="Arial" charset="0"/>
              </a:rPr>
              <a:t>-)</a:t>
            </a:r>
          </a:p>
        </p:txBody>
      </p:sp>
      <p:graphicFrame>
        <p:nvGraphicFramePr>
          <p:cNvPr id="5122" name="Object 9"/>
          <p:cNvGraphicFramePr>
            <a:graphicFrameLocks noChangeAspect="1"/>
          </p:cNvGraphicFramePr>
          <p:nvPr/>
        </p:nvGraphicFramePr>
        <p:xfrm>
          <a:off x="4267200" y="2514600"/>
          <a:ext cx="78105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CS ChemDraw Drawing" r:id="rId4" imgW="596348" imgH="3048000" progId="">
                  <p:embed/>
                </p:oleObj>
              </mc:Choice>
              <mc:Fallback>
                <p:oleObj name="CS ChemDraw Drawing" r:id="rId4" imgW="596348" imgH="30480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14600"/>
                        <a:ext cx="78105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10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09800" y="2514600"/>
            <a:ext cx="1143000" cy="3810000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0" y="533400"/>
            <a:ext cx="8839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62013" lvl="1" indent="-457200">
              <a:buFontTx/>
              <a:buAutoNum type="arabicPeriod" startAt="5"/>
            </a:pPr>
            <a:r>
              <a:rPr lang="en-US" sz="1600" b="1" dirty="0">
                <a:solidFill>
                  <a:schemeClr val="accent6"/>
                </a:solidFill>
                <a:latin typeface="Arial" charset="0"/>
              </a:rPr>
              <a:t>Unsaturated Systems</a:t>
            </a:r>
            <a:r>
              <a:rPr lang="en-US" sz="1600" dirty="0">
                <a:solidFill>
                  <a:schemeClr val="accent6"/>
                </a:solidFill>
                <a:latin typeface="Arial" charset="0"/>
              </a:rPr>
              <a:t> </a:t>
            </a:r>
            <a:r>
              <a:rPr lang="en-US" sz="1600" dirty="0">
                <a:latin typeface="Arial" charset="0"/>
              </a:rPr>
              <a:t>– substitution patterns</a:t>
            </a:r>
          </a:p>
          <a:p>
            <a:pPr marL="1196975" lvl="2" indent="-220663">
              <a:buFontTx/>
              <a:buChar char="•"/>
            </a:pPr>
            <a:r>
              <a:rPr lang="en-US" sz="1600" dirty="0">
                <a:latin typeface="Arial" charset="0"/>
              </a:rPr>
              <a:t>The substitution of aromatics and alkenes can also be discerned through the </a:t>
            </a:r>
            <a:r>
              <a:rPr lang="en-US" sz="1600" dirty="0">
                <a:solidFill>
                  <a:schemeClr val="accent6"/>
                </a:solidFill>
                <a:latin typeface="Arial" charset="0"/>
              </a:rPr>
              <a:t>out-of-plane bending vibration region </a:t>
            </a:r>
          </a:p>
          <a:p>
            <a:pPr marL="1196975" lvl="2" indent="-220663">
              <a:buFontTx/>
              <a:buChar char="•"/>
            </a:pPr>
            <a:r>
              <a:rPr lang="en-US" sz="1600" dirty="0">
                <a:latin typeface="Arial" charset="0"/>
              </a:rPr>
              <a:t>However, other peaks often are apparent in this region.  </a:t>
            </a:r>
            <a:r>
              <a:rPr lang="en-US" sz="1600" i="1" dirty="0">
                <a:latin typeface="Arial" charset="0"/>
              </a:rPr>
              <a:t>These peaks should only be used for reinforcement of what is known or for hypothesizing as to the functional pattern.</a:t>
            </a:r>
            <a:endParaRPr lang="en-US" sz="1600" i="1" dirty="0">
              <a:solidFill>
                <a:srgbClr val="FF0000"/>
              </a:solidFill>
              <a:latin typeface="Arial" charset="0"/>
            </a:endParaRPr>
          </a:p>
          <a:p>
            <a:pPr marL="1319213" lvl="2" indent="-457200">
              <a:buFontTx/>
              <a:buAutoNum type="arabicPeriod" startAt="5"/>
            </a:pPr>
            <a:endParaRPr lang="en-US" sz="1600" i="1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2514600" y="2133600"/>
          <a:ext cx="5410200" cy="418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CS ChemDraw Drawing" r:id="rId3" imgW="4495800" imgH="3475567" progId="">
                  <p:embed/>
                </p:oleObj>
              </mc:Choice>
              <mc:Fallback>
                <p:oleObj name="CS ChemDraw Drawing" r:id="rId3" imgW="4495800" imgH="3475567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5410200" cy="418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7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dipropyl-ether"/>
          <p:cNvPicPr preferRelativeResize="0"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8720" y="2971800"/>
            <a:ext cx="740664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0" y="533400"/>
            <a:ext cx="58674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62013" lvl="1" indent="-457200">
              <a:buFontTx/>
              <a:buAutoNum type="arabicPeriod" startAt="6"/>
            </a:pPr>
            <a:r>
              <a:rPr lang="en-US" sz="1600" b="1" dirty="0">
                <a:solidFill>
                  <a:schemeClr val="accent6"/>
                </a:solidFill>
                <a:latin typeface="Arial" charset="0"/>
              </a:rPr>
              <a:t>Ethers</a:t>
            </a:r>
            <a:r>
              <a:rPr lang="en-US" sz="1600" b="1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sz="1600" dirty="0">
                <a:latin typeface="Arial" charset="0"/>
              </a:rPr>
              <a:t>– addition of the C-O-C asymmetric band and vinyl C-H bonds</a:t>
            </a:r>
          </a:p>
          <a:p>
            <a:pPr marL="1255713" lvl="2" indent="-279400">
              <a:buFontTx/>
              <a:buChar char="•"/>
            </a:pPr>
            <a:r>
              <a:rPr lang="en-US" sz="1600" dirty="0">
                <a:latin typeface="Arial" charset="0"/>
              </a:rPr>
              <a:t>Show a strong band for the </a:t>
            </a:r>
            <a:r>
              <a:rPr lang="en-US" sz="1600" dirty="0" err="1">
                <a:latin typeface="Arial" charset="0"/>
              </a:rPr>
              <a:t>antisymmetric</a:t>
            </a:r>
            <a:r>
              <a:rPr lang="en-US" sz="1600" dirty="0">
                <a:latin typeface="Arial" charset="0"/>
              </a:rPr>
              <a:t> C-O-C stretch at 1050-1150 cm</a:t>
            </a:r>
            <a:r>
              <a:rPr lang="en-US" sz="1600" baseline="30000" dirty="0">
                <a:latin typeface="Arial" charset="0"/>
              </a:rPr>
              <a:t>-1</a:t>
            </a:r>
          </a:p>
          <a:p>
            <a:pPr marL="1255713" lvl="2" indent="-279400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255713" lvl="2" indent="-279400">
              <a:buFontTx/>
              <a:buChar char="•"/>
            </a:pPr>
            <a:r>
              <a:rPr lang="en-US" sz="1600" dirty="0">
                <a:latin typeface="Arial" charset="0"/>
              </a:rPr>
              <a:t>Otherwise, dominated by the hydrocarbon component of the rest of the molecule</a:t>
            </a:r>
            <a:endParaRPr lang="en-US" sz="16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6035040" y="182880"/>
            <a:ext cx="3017520" cy="13716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en-US" dirty="0" err="1">
                <a:latin typeface="Arial" charset="0"/>
              </a:rPr>
              <a:t>Diisopropyl</a:t>
            </a:r>
            <a:r>
              <a:rPr lang="en-US" dirty="0">
                <a:latin typeface="Arial" charset="0"/>
              </a:rPr>
              <a:t> ether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6781800" y="609600"/>
          <a:ext cx="154939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CS ChemDraw Drawing" r:id="rId4" imgW="677711" imgH="366815" progId="">
                  <p:embed/>
                </p:oleObj>
              </mc:Choice>
              <mc:Fallback>
                <p:oleObj name="CS ChemDraw Drawing" r:id="rId4" imgW="677711" imgH="366815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609600"/>
                        <a:ext cx="1549399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7162800" y="914400"/>
            <a:ext cx="762000" cy="6096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096000" y="3048000"/>
            <a:ext cx="609600" cy="32004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29400" y="525780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(s)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4" descr="2-butanol-IR"/>
          <p:cNvPicPr preferRelativeResize="0"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8720" y="2971800"/>
            <a:ext cx="740664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5943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4813" indent="-457200">
              <a:buFontTx/>
              <a:buAutoNum type="arabicPeriod" startAt="7"/>
            </a:pPr>
            <a:r>
              <a:rPr lang="en-US" sz="1600" b="1" dirty="0">
                <a:solidFill>
                  <a:schemeClr val="accent6"/>
                </a:solidFill>
                <a:latin typeface="Arial" charset="0"/>
              </a:rPr>
              <a:t>Alcohols</a:t>
            </a:r>
          </a:p>
          <a:p>
            <a:pPr marL="687388" lvl="1" indent="-168275">
              <a:buFontTx/>
              <a:buChar char="•"/>
            </a:pPr>
            <a:r>
              <a:rPr lang="en-US" sz="1600" dirty="0">
                <a:latin typeface="Arial" charset="0"/>
              </a:rPr>
              <a:t>Strong, broad O-H stretch from 3200-3400 cm</a:t>
            </a:r>
            <a:r>
              <a:rPr lang="en-US" sz="1600" baseline="30000" dirty="0">
                <a:latin typeface="Arial" charset="0"/>
              </a:rPr>
              <a:t>-1</a:t>
            </a:r>
          </a:p>
          <a:p>
            <a:pPr marL="687388" lvl="1" indent="-168275">
              <a:buFontTx/>
              <a:buChar char="•"/>
            </a:pPr>
            <a:endParaRPr lang="en-US" sz="1600" i="1" dirty="0">
              <a:latin typeface="Arial" charset="0"/>
            </a:endParaRPr>
          </a:p>
          <a:p>
            <a:pPr marL="687388" lvl="1" indent="-168275">
              <a:buFontTx/>
              <a:buChar char="•"/>
            </a:pPr>
            <a:r>
              <a:rPr lang="en-US" sz="1600" dirty="0">
                <a:latin typeface="Arial" charset="0"/>
              </a:rPr>
              <a:t>Like ethers, C-O stretch from 1050-1260 cm</a:t>
            </a:r>
            <a:r>
              <a:rPr lang="en-US" sz="1600" baseline="30000" dirty="0">
                <a:latin typeface="Arial" charset="0"/>
              </a:rPr>
              <a:t>-1</a:t>
            </a:r>
          </a:p>
          <a:p>
            <a:pPr marL="687388" lvl="1" indent="-168275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687388" lvl="1" indent="-168275">
              <a:buFontTx/>
              <a:buChar char="•"/>
            </a:pPr>
            <a:r>
              <a:rPr lang="en-US" sz="1600" dirty="0">
                <a:latin typeface="Arial" charset="0"/>
              </a:rPr>
              <a:t>Band position changes depending on the alcohols substitution: 1</a:t>
            </a:r>
            <a:r>
              <a:rPr lang="en-US" sz="1600" dirty="0">
                <a:latin typeface="Arial" charset="0"/>
                <a:cs typeface="Arial" charset="0"/>
              </a:rPr>
              <a:t>°</a:t>
            </a:r>
            <a:r>
              <a:rPr lang="en-US" sz="1600" dirty="0">
                <a:latin typeface="Arial" charset="0"/>
              </a:rPr>
              <a:t> 1075-1000; 2</a:t>
            </a:r>
            <a:r>
              <a:rPr lang="en-US" sz="1600" dirty="0">
                <a:latin typeface="Arial" charset="0"/>
                <a:cs typeface="Arial" charset="0"/>
              </a:rPr>
              <a:t>°</a:t>
            </a:r>
            <a:r>
              <a:rPr lang="en-US" sz="1600" dirty="0">
                <a:latin typeface="Arial" charset="0"/>
              </a:rPr>
              <a:t> 1075-1150; 3</a:t>
            </a:r>
            <a:r>
              <a:rPr lang="en-US" sz="1600" dirty="0">
                <a:latin typeface="Arial" charset="0"/>
                <a:cs typeface="Arial" charset="0"/>
              </a:rPr>
              <a:t>°</a:t>
            </a:r>
            <a:r>
              <a:rPr lang="en-US" sz="1600" dirty="0">
                <a:latin typeface="Arial" charset="0"/>
              </a:rPr>
              <a:t> 1100-1200; phenol 1180-1260</a:t>
            </a:r>
          </a:p>
          <a:p>
            <a:pPr marL="687388" lvl="1" indent="-168275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687388" lvl="1" indent="-168275">
              <a:buFontTx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" charset="0"/>
              </a:rPr>
              <a:t>The shape is due to the presence of hydrogen bonding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035040" y="182880"/>
            <a:ext cx="3017520" cy="13716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en-US">
                <a:latin typeface="Arial" charset="0"/>
              </a:rPr>
              <a:t>1-butanol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52600" y="3200400"/>
            <a:ext cx="879475" cy="2743200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943600" y="3159125"/>
            <a:ext cx="304800" cy="2320925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6400800" y="685800"/>
          <a:ext cx="2365926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CS ChemDraw Drawing" r:id="rId4" imgW="880286" imgH="226842" progId="">
                  <p:embed/>
                </p:oleObj>
              </mc:Choice>
              <mc:Fallback>
                <p:oleObj name="CS ChemDraw Drawing" r:id="rId4" imgW="880286" imgH="226842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85800"/>
                        <a:ext cx="2365926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172200" y="685800"/>
            <a:ext cx="879475" cy="60960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934200" y="685800"/>
            <a:ext cx="609600" cy="6096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28800" y="3810000"/>
            <a:ext cx="77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(m– s)</a:t>
            </a:r>
          </a:p>
          <a:p>
            <a:pPr algn="ctr"/>
            <a:r>
              <a:rPr lang="en-US" sz="1400" b="1" dirty="0" err="1"/>
              <a:t>br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62600" y="533400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(s)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0" y="533400"/>
            <a:ext cx="6172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62013" lvl="1" indent="-457200">
              <a:buFontTx/>
              <a:buAutoNum type="arabicPeriod" startAt="8"/>
            </a:pPr>
            <a:r>
              <a:rPr lang="en-US" sz="1600" b="1" dirty="0">
                <a:solidFill>
                  <a:schemeClr val="accent6"/>
                </a:solidFill>
                <a:latin typeface="Arial" charset="0"/>
              </a:rPr>
              <a:t>Amines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Arial" charset="0"/>
              </a:rPr>
              <a:t>-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600" dirty="0">
                <a:latin typeface="Arial" charset="0"/>
              </a:rPr>
              <a:t>Primary</a:t>
            </a:r>
          </a:p>
          <a:p>
            <a:pPr marL="1196975" lvl="2" indent="-220663">
              <a:buFontTx/>
              <a:buChar char="•"/>
              <a:tabLst>
                <a:tab pos="1196975" algn="l"/>
              </a:tabLst>
            </a:pPr>
            <a:r>
              <a:rPr lang="en-US" sz="1600" dirty="0">
                <a:latin typeface="Arial" charset="0"/>
              </a:rPr>
              <a:t>Shows the –N-H stretch for NH</a:t>
            </a:r>
            <a:r>
              <a:rPr lang="en-US" sz="1600" baseline="-25000" dirty="0">
                <a:latin typeface="Arial" charset="0"/>
              </a:rPr>
              <a:t>2</a:t>
            </a:r>
            <a:r>
              <a:rPr lang="en-US" sz="1600" dirty="0">
                <a:latin typeface="Arial" charset="0"/>
              </a:rPr>
              <a:t> as a </a:t>
            </a:r>
            <a:r>
              <a:rPr lang="en-US" sz="1600" b="1" i="1" dirty="0">
                <a:solidFill>
                  <a:schemeClr val="accent6"/>
                </a:solidFill>
                <a:latin typeface="Arial" charset="0"/>
              </a:rPr>
              <a:t>doublet</a:t>
            </a:r>
            <a:r>
              <a:rPr lang="en-US" sz="1600" dirty="0">
                <a:latin typeface="Arial" charset="0"/>
              </a:rPr>
              <a:t> between 3200-3500 cm</a:t>
            </a:r>
            <a:r>
              <a:rPr lang="en-US" sz="1600" baseline="30000" dirty="0">
                <a:latin typeface="Arial" charset="0"/>
              </a:rPr>
              <a:t>-1</a:t>
            </a:r>
            <a:r>
              <a:rPr lang="en-US" sz="1600" dirty="0">
                <a:latin typeface="Arial" charset="0"/>
              </a:rPr>
              <a:t> (symmetric and anti-symmetric modes)</a:t>
            </a:r>
            <a:endParaRPr lang="en-US" sz="1600" baseline="30000" dirty="0">
              <a:latin typeface="Arial" charset="0"/>
            </a:endParaRPr>
          </a:p>
          <a:p>
            <a:pPr marL="1196975" lvl="2" indent="-220663">
              <a:buFontTx/>
              <a:buChar char="•"/>
              <a:tabLst>
                <a:tab pos="1196975" algn="l"/>
              </a:tabLst>
            </a:pPr>
            <a:r>
              <a:rPr lang="en-US" sz="1600" dirty="0">
                <a:latin typeface="Arial" charset="0"/>
              </a:rPr>
              <a:t>-NH</a:t>
            </a:r>
            <a:r>
              <a:rPr lang="en-US" sz="1600" baseline="-25000" dirty="0">
                <a:latin typeface="Arial" charset="0"/>
              </a:rPr>
              <a:t>2</a:t>
            </a:r>
            <a:r>
              <a:rPr lang="en-US" sz="1600" dirty="0">
                <a:latin typeface="Arial" charset="0"/>
              </a:rPr>
              <a:t> has deformation band from 1590-1650 cm</a:t>
            </a:r>
            <a:r>
              <a:rPr lang="en-US" sz="1600" baseline="30000" dirty="0">
                <a:latin typeface="Arial" charset="0"/>
              </a:rPr>
              <a:t>-1</a:t>
            </a:r>
            <a:endParaRPr lang="en-US" sz="1600" dirty="0">
              <a:latin typeface="Arial" charset="0"/>
            </a:endParaRPr>
          </a:p>
          <a:p>
            <a:pPr marL="1196975" lvl="2" indent="-220663">
              <a:buFontTx/>
              <a:buChar char="•"/>
              <a:tabLst>
                <a:tab pos="1196975" algn="l"/>
              </a:tabLst>
            </a:pPr>
            <a:r>
              <a:rPr lang="en-US" sz="1600" dirty="0">
                <a:latin typeface="Arial" charset="0"/>
              </a:rPr>
              <a:t>Additionally there is a “wag” band at 780-820 cm</a:t>
            </a:r>
            <a:r>
              <a:rPr lang="en-US" sz="1600" baseline="30000" dirty="0">
                <a:latin typeface="Arial" charset="0"/>
              </a:rPr>
              <a:t>-1</a:t>
            </a:r>
            <a:r>
              <a:rPr lang="en-US" sz="1600" dirty="0">
                <a:latin typeface="Arial" charset="0"/>
              </a:rPr>
              <a:t> that is not diagnostic</a:t>
            </a:r>
          </a:p>
          <a:p>
            <a:pPr marL="1890713" lvl="3" indent="-457200">
              <a:buFontTx/>
              <a:buChar char="•"/>
            </a:pPr>
            <a:endParaRPr lang="en-US" sz="1600" dirty="0">
              <a:latin typeface="Arial" charset="0"/>
            </a:endParaRPr>
          </a:p>
        </p:txBody>
      </p:sp>
      <p:pic>
        <p:nvPicPr>
          <p:cNvPr id="9220" name="Picture 4" descr="2-aminopentane"/>
          <p:cNvPicPr preferRelativeResize="0"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8720" y="2971800"/>
            <a:ext cx="741045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6035040" y="182880"/>
            <a:ext cx="3017520" cy="13716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en-US">
                <a:latin typeface="Arial" charset="0"/>
              </a:rPr>
              <a:t>2-aminopentane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05400" y="3124200"/>
            <a:ext cx="457200" cy="914400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33600" y="3124200"/>
            <a:ext cx="457200" cy="9906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6934200" y="609600"/>
          <a:ext cx="1371600" cy="862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CS ChemDraw Drawing" r:id="rId4" imgW="722024" imgH="453683" progId="">
                  <p:embed/>
                </p:oleObj>
              </mc:Choice>
              <mc:Fallback>
                <p:oleObj name="CS ChemDraw Drawing" r:id="rId4" imgW="722024" imgH="453683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609600"/>
                        <a:ext cx="1371600" cy="862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934200" y="533400"/>
            <a:ext cx="914400" cy="6096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57400" y="411480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(w)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3000" y="411480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(w)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4" descr="pyrollidine"/>
          <p:cNvPicPr preferRelativeResize="0"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8720" y="2971800"/>
            <a:ext cx="740664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0" y="533400"/>
            <a:ext cx="571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62013" lvl="1" indent="-457200">
              <a:buFontTx/>
              <a:buAutoNum type="arabicPeriod" startAt="9"/>
            </a:pPr>
            <a:r>
              <a:rPr lang="en-US" sz="1600" b="1" dirty="0">
                <a:solidFill>
                  <a:schemeClr val="accent6"/>
                </a:solidFill>
                <a:latin typeface="Arial" charset="0"/>
              </a:rPr>
              <a:t>Amines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600" dirty="0">
                <a:latin typeface="Arial" charset="0"/>
              </a:rPr>
              <a:t>– Secondary</a:t>
            </a:r>
            <a:endParaRPr lang="en-US" sz="1600" dirty="0">
              <a:solidFill>
                <a:srgbClr val="FF0000"/>
              </a:solidFill>
              <a:latin typeface="Arial" charset="0"/>
            </a:endParaRPr>
          </a:p>
          <a:p>
            <a:pPr marL="1196975" lvl="2" indent="-220663">
              <a:buFontTx/>
              <a:buChar char="•"/>
            </a:pPr>
            <a:r>
              <a:rPr lang="en-US" sz="1600" dirty="0">
                <a:latin typeface="Arial" charset="0"/>
              </a:rPr>
              <a:t>N-H band for R</a:t>
            </a:r>
            <a:r>
              <a:rPr lang="en-US" sz="1600" baseline="-25000" dirty="0">
                <a:latin typeface="Arial" charset="0"/>
              </a:rPr>
              <a:t>2</a:t>
            </a:r>
            <a:r>
              <a:rPr lang="en-US" sz="1600" dirty="0">
                <a:latin typeface="Arial" charset="0"/>
              </a:rPr>
              <a:t>N-H occurs at 3200-3500 cm</a:t>
            </a:r>
            <a:r>
              <a:rPr lang="en-US" sz="1600" baseline="30000" dirty="0">
                <a:latin typeface="Arial" charset="0"/>
              </a:rPr>
              <a:t>-1</a:t>
            </a:r>
            <a:r>
              <a:rPr lang="en-US" sz="1600" dirty="0">
                <a:latin typeface="Arial" charset="0"/>
              </a:rPr>
              <a:t> as a single sharp peak weaker than –O-H </a:t>
            </a:r>
          </a:p>
          <a:p>
            <a:pPr marL="1196975" lvl="2" indent="-220663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196975" lvl="2" indent="-220663">
              <a:buFontTx/>
              <a:buChar char="•"/>
            </a:pPr>
            <a:r>
              <a:rPr lang="en-US" sz="1600" dirty="0">
                <a:latin typeface="Arial" charset="0"/>
              </a:rPr>
              <a:t>Tertiary amines (R</a:t>
            </a:r>
            <a:r>
              <a:rPr lang="en-US" sz="1600" baseline="-25000" dirty="0">
                <a:latin typeface="Arial" charset="0"/>
              </a:rPr>
              <a:t>3</a:t>
            </a:r>
            <a:r>
              <a:rPr lang="en-US" sz="1600" dirty="0">
                <a:latin typeface="Arial" charset="0"/>
              </a:rPr>
              <a:t>N) have no N-H bond and </a:t>
            </a:r>
            <a:r>
              <a:rPr lang="en-US" sz="1600" i="1" dirty="0">
                <a:latin typeface="Arial" charset="0"/>
              </a:rPr>
              <a:t>will not</a:t>
            </a:r>
            <a:r>
              <a:rPr lang="en-US" sz="1600" dirty="0">
                <a:latin typeface="Arial" charset="0"/>
              </a:rPr>
              <a:t> have a band in this region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035040" y="182880"/>
            <a:ext cx="3017520" cy="13716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en-US">
                <a:latin typeface="Arial" charset="0"/>
              </a:rPr>
              <a:t>pyrrolidine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Infrared Spectroscopy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33600" y="3124200"/>
            <a:ext cx="533400" cy="21336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6934200" y="685799"/>
          <a:ext cx="1219200" cy="76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CS ChemDraw Drawing" r:id="rId4" imgW="557432" imgH="348527" progId="">
                  <p:embed/>
                </p:oleObj>
              </mc:Choice>
              <mc:Fallback>
                <p:oleObj name="CS ChemDraw Drawing" r:id="rId4" imgW="557432" imgH="348527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685799"/>
                        <a:ext cx="1219200" cy="764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7391400" y="838200"/>
            <a:ext cx="762000" cy="4572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05000" y="518160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(w – m)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Infrared Spectroscopy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0" y="533400"/>
            <a:ext cx="8458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62013" lvl="1" indent="-457200"/>
            <a:r>
              <a:rPr lang="en-US" sz="1600" b="1" dirty="0">
                <a:solidFill>
                  <a:schemeClr val="accent6"/>
                </a:solidFill>
                <a:latin typeface="Arial" charset="0"/>
              </a:rPr>
              <a:t>Pause and Review</a:t>
            </a:r>
            <a:endParaRPr lang="en-US" sz="1600" dirty="0">
              <a:solidFill>
                <a:srgbClr val="FF0000"/>
              </a:solidFill>
              <a:latin typeface="Arial" charset="0"/>
            </a:endParaRPr>
          </a:p>
          <a:p>
            <a:pPr marL="1196975" lvl="2" indent="-220663">
              <a:buFontTx/>
              <a:buChar char="•"/>
            </a:pPr>
            <a:r>
              <a:rPr lang="en-US" sz="1600" dirty="0">
                <a:latin typeface="Arial" charset="0"/>
              </a:rPr>
              <a:t>Inspect the bonds to H region (2700 – 4000 cm</a:t>
            </a:r>
            <a:r>
              <a:rPr lang="en-US" sz="1600" baseline="30000" dirty="0">
                <a:latin typeface="Arial" charset="0"/>
              </a:rPr>
              <a:t>-1</a:t>
            </a:r>
            <a:r>
              <a:rPr lang="en-US" sz="1600" dirty="0">
                <a:latin typeface="Arial" charset="0"/>
              </a:rPr>
              <a:t>)</a:t>
            </a:r>
          </a:p>
          <a:p>
            <a:pPr marL="1196975" lvl="2" indent="-220663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196975" lvl="2" indent="-220663">
              <a:buFontTx/>
              <a:buChar char="•"/>
            </a:pPr>
            <a:r>
              <a:rPr lang="en-US" sz="1600" dirty="0">
                <a:latin typeface="Arial" charset="0"/>
              </a:rPr>
              <a:t>Peaks from 2850-3000 are simply sp</a:t>
            </a:r>
            <a:r>
              <a:rPr lang="en-US" sz="1600" baseline="30000" dirty="0">
                <a:latin typeface="Arial" charset="0"/>
              </a:rPr>
              <a:t>3</a:t>
            </a:r>
            <a:r>
              <a:rPr lang="en-US" sz="1600" dirty="0">
                <a:latin typeface="Arial" charset="0"/>
              </a:rPr>
              <a:t> C-H in most organic molecules</a:t>
            </a:r>
          </a:p>
          <a:p>
            <a:pPr marL="1196975" lvl="2" indent="-220663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196975" lvl="2" indent="-220663">
              <a:buFontTx/>
              <a:buChar char="•"/>
            </a:pPr>
            <a:r>
              <a:rPr lang="en-US" sz="1600" dirty="0">
                <a:latin typeface="Arial" charset="0"/>
              </a:rPr>
              <a:t>Above 3000 cm</a:t>
            </a:r>
            <a:r>
              <a:rPr lang="en-US" sz="1600" baseline="30000" dirty="0">
                <a:latin typeface="Arial" charset="0"/>
              </a:rPr>
              <a:t>-1 </a:t>
            </a:r>
            <a:r>
              <a:rPr lang="en-US" sz="1600" i="1" dirty="0"/>
              <a:t>Learn shapes, not </a:t>
            </a:r>
            <a:r>
              <a:rPr lang="en-US" sz="1600" i="1" dirty="0" err="1"/>
              <a:t>wavenumbers</a:t>
            </a:r>
            <a:r>
              <a:rPr lang="en-US" sz="1600" i="1" dirty="0"/>
              <a:t>!</a:t>
            </a:r>
            <a:r>
              <a:rPr lang="en-US" sz="1400" i="1" dirty="0">
                <a:latin typeface="Arial" charset="0"/>
              </a:rPr>
              <a:t>:</a:t>
            </a:r>
            <a:endParaRPr lang="en-US" sz="1600" i="1" dirty="0">
              <a:latin typeface="Arial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371600" y="2514600"/>
            <a:ext cx="1371600" cy="1314915"/>
          </a:xfrm>
          <a:custGeom>
            <a:avLst/>
            <a:gdLst>
              <a:gd name="connsiteX0" fmla="*/ 0 w 1152293"/>
              <a:gd name="connsiteY0" fmla="*/ 183375 h 1002370"/>
              <a:gd name="connsiteX1" fmla="*/ 341971 w 1152293"/>
              <a:gd name="connsiteY1" fmla="*/ 175941 h 1002370"/>
              <a:gd name="connsiteX2" fmla="*/ 550127 w 1152293"/>
              <a:gd name="connsiteY2" fmla="*/ 993697 h 1002370"/>
              <a:gd name="connsiteX3" fmla="*/ 758283 w 1152293"/>
              <a:gd name="connsiteY3" fmla="*/ 123902 h 1002370"/>
              <a:gd name="connsiteX4" fmla="*/ 1152293 w 1152293"/>
              <a:gd name="connsiteY4" fmla="*/ 250283 h 1002370"/>
              <a:gd name="connsiteX0" fmla="*/ 0 w 995162"/>
              <a:gd name="connsiteY0" fmla="*/ 71244 h 1015535"/>
              <a:gd name="connsiteX1" fmla="*/ 184840 w 995162"/>
              <a:gd name="connsiteY1" fmla="*/ 189106 h 1015535"/>
              <a:gd name="connsiteX2" fmla="*/ 392996 w 995162"/>
              <a:gd name="connsiteY2" fmla="*/ 1006862 h 1015535"/>
              <a:gd name="connsiteX3" fmla="*/ 601152 w 995162"/>
              <a:gd name="connsiteY3" fmla="*/ 137067 h 1015535"/>
              <a:gd name="connsiteX4" fmla="*/ 995162 w 995162"/>
              <a:gd name="connsiteY4" fmla="*/ 263448 h 1015535"/>
              <a:gd name="connsiteX0" fmla="*/ 0 w 995162"/>
              <a:gd name="connsiteY0" fmla="*/ 58079 h 1002370"/>
              <a:gd name="connsiteX1" fmla="*/ 184840 w 995162"/>
              <a:gd name="connsiteY1" fmla="*/ 175941 h 1002370"/>
              <a:gd name="connsiteX2" fmla="*/ 392996 w 995162"/>
              <a:gd name="connsiteY2" fmla="*/ 993697 h 1002370"/>
              <a:gd name="connsiteX3" fmla="*/ 601152 w 995162"/>
              <a:gd name="connsiteY3" fmla="*/ 123902 h 1002370"/>
              <a:gd name="connsiteX4" fmla="*/ 995162 w 995162"/>
              <a:gd name="connsiteY4" fmla="*/ 250283 h 1002370"/>
              <a:gd name="connsiteX0" fmla="*/ 0 w 785654"/>
              <a:gd name="connsiteY0" fmla="*/ 89403 h 1033694"/>
              <a:gd name="connsiteX1" fmla="*/ 184840 w 785654"/>
              <a:gd name="connsiteY1" fmla="*/ 207265 h 1033694"/>
              <a:gd name="connsiteX2" fmla="*/ 392996 w 785654"/>
              <a:gd name="connsiteY2" fmla="*/ 1025021 h 1033694"/>
              <a:gd name="connsiteX3" fmla="*/ 601152 w 785654"/>
              <a:gd name="connsiteY3" fmla="*/ 155226 h 1033694"/>
              <a:gd name="connsiteX4" fmla="*/ 785654 w 785654"/>
              <a:gd name="connsiteY4" fmla="*/ 93663 h 1033694"/>
              <a:gd name="connsiteX0" fmla="*/ 0 w 785654"/>
              <a:gd name="connsiteY0" fmla="*/ 89403 h 1033694"/>
              <a:gd name="connsiteX1" fmla="*/ 184840 w 785654"/>
              <a:gd name="connsiteY1" fmla="*/ 207265 h 1033694"/>
              <a:gd name="connsiteX2" fmla="*/ 392996 w 785654"/>
              <a:gd name="connsiteY2" fmla="*/ 1025021 h 1033694"/>
              <a:gd name="connsiteX3" fmla="*/ 601152 w 785654"/>
              <a:gd name="connsiteY3" fmla="*/ 155226 h 1033694"/>
              <a:gd name="connsiteX4" fmla="*/ 785654 w 785654"/>
              <a:gd name="connsiteY4" fmla="*/ 93663 h 1033694"/>
              <a:gd name="connsiteX0" fmla="*/ 0 w 785654"/>
              <a:gd name="connsiteY0" fmla="*/ 89403 h 1033694"/>
              <a:gd name="connsiteX1" fmla="*/ 184840 w 785654"/>
              <a:gd name="connsiteY1" fmla="*/ 207265 h 1033694"/>
              <a:gd name="connsiteX2" fmla="*/ 392996 w 785654"/>
              <a:gd name="connsiteY2" fmla="*/ 1025021 h 1033694"/>
              <a:gd name="connsiteX3" fmla="*/ 601152 w 785654"/>
              <a:gd name="connsiteY3" fmla="*/ 155226 h 1033694"/>
              <a:gd name="connsiteX4" fmla="*/ 785654 w 785654"/>
              <a:gd name="connsiteY4" fmla="*/ 93663 h 1033694"/>
              <a:gd name="connsiteX0" fmla="*/ 0 w 785654"/>
              <a:gd name="connsiteY0" fmla="*/ 38074 h 982365"/>
              <a:gd name="connsiteX1" fmla="*/ 184840 w 785654"/>
              <a:gd name="connsiteY1" fmla="*/ 155936 h 982365"/>
              <a:gd name="connsiteX2" fmla="*/ 392996 w 785654"/>
              <a:gd name="connsiteY2" fmla="*/ 973692 h 982365"/>
              <a:gd name="connsiteX3" fmla="*/ 601152 w 785654"/>
              <a:gd name="connsiteY3" fmla="*/ 103897 h 982365"/>
              <a:gd name="connsiteX4" fmla="*/ 785654 w 785654"/>
              <a:gd name="connsiteY4" fmla="*/ 42334 h 982365"/>
              <a:gd name="connsiteX0" fmla="*/ 0 w 785654"/>
              <a:gd name="connsiteY0" fmla="*/ 38074 h 1048273"/>
              <a:gd name="connsiteX1" fmla="*/ 184840 w 785654"/>
              <a:gd name="connsiteY1" fmla="*/ 155936 h 1048273"/>
              <a:gd name="connsiteX2" fmla="*/ 392996 w 785654"/>
              <a:gd name="connsiteY2" fmla="*/ 973692 h 1048273"/>
              <a:gd name="connsiteX3" fmla="*/ 487574 w 785654"/>
              <a:gd name="connsiteY3" fmla="*/ 603420 h 1048273"/>
              <a:gd name="connsiteX4" fmla="*/ 601152 w 785654"/>
              <a:gd name="connsiteY4" fmla="*/ 103897 h 1048273"/>
              <a:gd name="connsiteX5" fmla="*/ 785654 w 785654"/>
              <a:gd name="connsiteY5" fmla="*/ 42334 h 1048273"/>
              <a:gd name="connsiteX0" fmla="*/ 0 w 785654"/>
              <a:gd name="connsiteY0" fmla="*/ 11475 h 708434"/>
              <a:gd name="connsiteX1" fmla="*/ 184840 w 785654"/>
              <a:gd name="connsiteY1" fmla="*/ 129337 h 708434"/>
              <a:gd name="connsiteX2" fmla="*/ 305701 w 785654"/>
              <a:gd name="connsiteY2" fmla="*/ 633853 h 708434"/>
              <a:gd name="connsiteX3" fmla="*/ 487574 w 785654"/>
              <a:gd name="connsiteY3" fmla="*/ 576821 h 708434"/>
              <a:gd name="connsiteX4" fmla="*/ 601152 w 785654"/>
              <a:gd name="connsiteY4" fmla="*/ 77298 h 708434"/>
              <a:gd name="connsiteX5" fmla="*/ 785654 w 785654"/>
              <a:gd name="connsiteY5" fmla="*/ 15735 h 708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654" h="708434">
                <a:moveTo>
                  <a:pt x="0" y="11475"/>
                </a:moveTo>
                <a:cubicBezTo>
                  <a:pt x="149413" y="4407"/>
                  <a:pt x="133890" y="25607"/>
                  <a:pt x="184840" y="129337"/>
                </a:cubicBezTo>
                <a:cubicBezTo>
                  <a:pt x="235790" y="233067"/>
                  <a:pt x="255245" y="559272"/>
                  <a:pt x="305701" y="633853"/>
                </a:cubicBezTo>
                <a:cubicBezTo>
                  <a:pt x="356157" y="708434"/>
                  <a:pt x="438332" y="669580"/>
                  <a:pt x="487574" y="576821"/>
                </a:cubicBezTo>
                <a:cubicBezTo>
                  <a:pt x="536816" y="484062"/>
                  <a:pt x="536923" y="233461"/>
                  <a:pt x="601152" y="77298"/>
                </a:cubicBezTo>
                <a:cubicBezTo>
                  <a:pt x="666595" y="0"/>
                  <a:pt x="686532" y="23126"/>
                  <a:pt x="785654" y="15735"/>
                </a:cubicBezTo>
              </a:path>
            </a:pathLst>
          </a:cu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895600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Broad U-shape peak</a:t>
            </a:r>
          </a:p>
          <a:p>
            <a:r>
              <a:rPr lang="en-US" dirty="0"/>
              <a:t>-</a:t>
            </a:r>
            <a:r>
              <a:rPr lang="en-US" b="1" dirty="0"/>
              <a:t>O—H</a:t>
            </a:r>
            <a:r>
              <a:rPr lang="en-US" dirty="0"/>
              <a:t> bond</a:t>
            </a:r>
          </a:p>
        </p:txBody>
      </p:sp>
      <p:sp>
        <p:nvSpPr>
          <p:cNvPr id="7" name="Freeform 6"/>
          <p:cNvSpPr/>
          <p:nvPr/>
        </p:nvSpPr>
        <p:spPr>
          <a:xfrm>
            <a:off x="5181600" y="2362200"/>
            <a:ext cx="533400" cy="762000"/>
          </a:xfrm>
          <a:custGeom>
            <a:avLst/>
            <a:gdLst>
              <a:gd name="connsiteX0" fmla="*/ 0 w 1152293"/>
              <a:gd name="connsiteY0" fmla="*/ 183375 h 1002370"/>
              <a:gd name="connsiteX1" fmla="*/ 341971 w 1152293"/>
              <a:gd name="connsiteY1" fmla="*/ 175941 h 1002370"/>
              <a:gd name="connsiteX2" fmla="*/ 550127 w 1152293"/>
              <a:gd name="connsiteY2" fmla="*/ 993697 h 1002370"/>
              <a:gd name="connsiteX3" fmla="*/ 758283 w 1152293"/>
              <a:gd name="connsiteY3" fmla="*/ 123902 h 1002370"/>
              <a:gd name="connsiteX4" fmla="*/ 1152293 w 1152293"/>
              <a:gd name="connsiteY4" fmla="*/ 250283 h 1002370"/>
              <a:gd name="connsiteX0" fmla="*/ 0 w 995162"/>
              <a:gd name="connsiteY0" fmla="*/ 71244 h 1015535"/>
              <a:gd name="connsiteX1" fmla="*/ 184840 w 995162"/>
              <a:gd name="connsiteY1" fmla="*/ 189106 h 1015535"/>
              <a:gd name="connsiteX2" fmla="*/ 392996 w 995162"/>
              <a:gd name="connsiteY2" fmla="*/ 1006862 h 1015535"/>
              <a:gd name="connsiteX3" fmla="*/ 601152 w 995162"/>
              <a:gd name="connsiteY3" fmla="*/ 137067 h 1015535"/>
              <a:gd name="connsiteX4" fmla="*/ 995162 w 995162"/>
              <a:gd name="connsiteY4" fmla="*/ 263448 h 1015535"/>
              <a:gd name="connsiteX0" fmla="*/ 0 w 995162"/>
              <a:gd name="connsiteY0" fmla="*/ 58079 h 1002370"/>
              <a:gd name="connsiteX1" fmla="*/ 184840 w 995162"/>
              <a:gd name="connsiteY1" fmla="*/ 175941 h 1002370"/>
              <a:gd name="connsiteX2" fmla="*/ 392996 w 995162"/>
              <a:gd name="connsiteY2" fmla="*/ 993697 h 1002370"/>
              <a:gd name="connsiteX3" fmla="*/ 601152 w 995162"/>
              <a:gd name="connsiteY3" fmla="*/ 123902 h 1002370"/>
              <a:gd name="connsiteX4" fmla="*/ 995162 w 995162"/>
              <a:gd name="connsiteY4" fmla="*/ 250283 h 1002370"/>
              <a:gd name="connsiteX0" fmla="*/ 0 w 785654"/>
              <a:gd name="connsiteY0" fmla="*/ 89403 h 1033694"/>
              <a:gd name="connsiteX1" fmla="*/ 184840 w 785654"/>
              <a:gd name="connsiteY1" fmla="*/ 207265 h 1033694"/>
              <a:gd name="connsiteX2" fmla="*/ 392996 w 785654"/>
              <a:gd name="connsiteY2" fmla="*/ 1025021 h 1033694"/>
              <a:gd name="connsiteX3" fmla="*/ 601152 w 785654"/>
              <a:gd name="connsiteY3" fmla="*/ 155226 h 1033694"/>
              <a:gd name="connsiteX4" fmla="*/ 785654 w 785654"/>
              <a:gd name="connsiteY4" fmla="*/ 93663 h 1033694"/>
              <a:gd name="connsiteX0" fmla="*/ 0 w 785654"/>
              <a:gd name="connsiteY0" fmla="*/ 89403 h 1033694"/>
              <a:gd name="connsiteX1" fmla="*/ 184840 w 785654"/>
              <a:gd name="connsiteY1" fmla="*/ 207265 h 1033694"/>
              <a:gd name="connsiteX2" fmla="*/ 392996 w 785654"/>
              <a:gd name="connsiteY2" fmla="*/ 1025021 h 1033694"/>
              <a:gd name="connsiteX3" fmla="*/ 601152 w 785654"/>
              <a:gd name="connsiteY3" fmla="*/ 155226 h 1033694"/>
              <a:gd name="connsiteX4" fmla="*/ 785654 w 785654"/>
              <a:gd name="connsiteY4" fmla="*/ 93663 h 1033694"/>
              <a:gd name="connsiteX0" fmla="*/ 0 w 785654"/>
              <a:gd name="connsiteY0" fmla="*/ 89403 h 1033694"/>
              <a:gd name="connsiteX1" fmla="*/ 184840 w 785654"/>
              <a:gd name="connsiteY1" fmla="*/ 207265 h 1033694"/>
              <a:gd name="connsiteX2" fmla="*/ 392996 w 785654"/>
              <a:gd name="connsiteY2" fmla="*/ 1025021 h 1033694"/>
              <a:gd name="connsiteX3" fmla="*/ 601152 w 785654"/>
              <a:gd name="connsiteY3" fmla="*/ 155226 h 1033694"/>
              <a:gd name="connsiteX4" fmla="*/ 785654 w 785654"/>
              <a:gd name="connsiteY4" fmla="*/ 93663 h 1033694"/>
              <a:gd name="connsiteX0" fmla="*/ 0 w 785654"/>
              <a:gd name="connsiteY0" fmla="*/ 38074 h 982365"/>
              <a:gd name="connsiteX1" fmla="*/ 184840 w 785654"/>
              <a:gd name="connsiteY1" fmla="*/ 155936 h 982365"/>
              <a:gd name="connsiteX2" fmla="*/ 392996 w 785654"/>
              <a:gd name="connsiteY2" fmla="*/ 973692 h 982365"/>
              <a:gd name="connsiteX3" fmla="*/ 601152 w 785654"/>
              <a:gd name="connsiteY3" fmla="*/ 103897 h 982365"/>
              <a:gd name="connsiteX4" fmla="*/ 785654 w 785654"/>
              <a:gd name="connsiteY4" fmla="*/ 42334 h 98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654" h="982365">
                <a:moveTo>
                  <a:pt x="0" y="38074"/>
                </a:moveTo>
                <a:cubicBezTo>
                  <a:pt x="149413" y="31006"/>
                  <a:pt x="119341" y="0"/>
                  <a:pt x="184840" y="155936"/>
                </a:cubicBezTo>
                <a:cubicBezTo>
                  <a:pt x="250339" y="311872"/>
                  <a:pt x="323611" y="982365"/>
                  <a:pt x="392996" y="973692"/>
                </a:cubicBezTo>
                <a:cubicBezTo>
                  <a:pt x="462381" y="965019"/>
                  <a:pt x="535709" y="259123"/>
                  <a:pt x="601152" y="103897"/>
                </a:cubicBezTo>
                <a:cubicBezTo>
                  <a:pt x="666595" y="26599"/>
                  <a:pt x="686532" y="49725"/>
                  <a:pt x="785654" y="42334"/>
                </a:cubicBezTo>
              </a:path>
            </a:pathLst>
          </a:cu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91200" y="2362200"/>
            <a:ext cx="236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V-shape peak</a:t>
            </a:r>
          </a:p>
          <a:p>
            <a:r>
              <a:rPr lang="en-US" dirty="0"/>
              <a:t>-N—H bond for 2</a:t>
            </a:r>
            <a:r>
              <a:rPr lang="en-US" baseline="30000" dirty="0"/>
              <a:t>o</a:t>
            </a:r>
            <a:r>
              <a:rPr lang="en-US" dirty="0"/>
              <a:t> amine (R</a:t>
            </a:r>
            <a:r>
              <a:rPr lang="en-US" baseline="-25000" dirty="0"/>
              <a:t>2</a:t>
            </a:r>
            <a:r>
              <a:rPr lang="en-US" b="1" dirty="0"/>
              <a:t>N—H</a:t>
            </a:r>
            <a:r>
              <a:rPr lang="en-US" dirty="0"/>
              <a:t>)</a:t>
            </a:r>
          </a:p>
        </p:txBody>
      </p:sp>
      <p:sp>
        <p:nvSpPr>
          <p:cNvPr id="10" name="Freeform 9"/>
          <p:cNvSpPr/>
          <p:nvPr/>
        </p:nvSpPr>
        <p:spPr>
          <a:xfrm>
            <a:off x="1905000" y="4038600"/>
            <a:ext cx="304800" cy="1524000"/>
          </a:xfrm>
          <a:custGeom>
            <a:avLst/>
            <a:gdLst>
              <a:gd name="connsiteX0" fmla="*/ 0 w 1152293"/>
              <a:gd name="connsiteY0" fmla="*/ 183375 h 1002370"/>
              <a:gd name="connsiteX1" fmla="*/ 341971 w 1152293"/>
              <a:gd name="connsiteY1" fmla="*/ 175941 h 1002370"/>
              <a:gd name="connsiteX2" fmla="*/ 550127 w 1152293"/>
              <a:gd name="connsiteY2" fmla="*/ 993697 h 1002370"/>
              <a:gd name="connsiteX3" fmla="*/ 758283 w 1152293"/>
              <a:gd name="connsiteY3" fmla="*/ 123902 h 1002370"/>
              <a:gd name="connsiteX4" fmla="*/ 1152293 w 1152293"/>
              <a:gd name="connsiteY4" fmla="*/ 250283 h 1002370"/>
              <a:gd name="connsiteX0" fmla="*/ 0 w 995162"/>
              <a:gd name="connsiteY0" fmla="*/ 71244 h 1015535"/>
              <a:gd name="connsiteX1" fmla="*/ 184840 w 995162"/>
              <a:gd name="connsiteY1" fmla="*/ 189106 h 1015535"/>
              <a:gd name="connsiteX2" fmla="*/ 392996 w 995162"/>
              <a:gd name="connsiteY2" fmla="*/ 1006862 h 1015535"/>
              <a:gd name="connsiteX3" fmla="*/ 601152 w 995162"/>
              <a:gd name="connsiteY3" fmla="*/ 137067 h 1015535"/>
              <a:gd name="connsiteX4" fmla="*/ 995162 w 995162"/>
              <a:gd name="connsiteY4" fmla="*/ 263448 h 1015535"/>
              <a:gd name="connsiteX0" fmla="*/ 0 w 995162"/>
              <a:gd name="connsiteY0" fmla="*/ 58079 h 1002370"/>
              <a:gd name="connsiteX1" fmla="*/ 184840 w 995162"/>
              <a:gd name="connsiteY1" fmla="*/ 175941 h 1002370"/>
              <a:gd name="connsiteX2" fmla="*/ 392996 w 995162"/>
              <a:gd name="connsiteY2" fmla="*/ 993697 h 1002370"/>
              <a:gd name="connsiteX3" fmla="*/ 601152 w 995162"/>
              <a:gd name="connsiteY3" fmla="*/ 123902 h 1002370"/>
              <a:gd name="connsiteX4" fmla="*/ 995162 w 995162"/>
              <a:gd name="connsiteY4" fmla="*/ 250283 h 1002370"/>
              <a:gd name="connsiteX0" fmla="*/ 0 w 785654"/>
              <a:gd name="connsiteY0" fmla="*/ 89403 h 1033694"/>
              <a:gd name="connsiteX1" fmla="*/ 184840 w 785654"/>
              <a:gd name="connsiteY1" fmla="*/ 207265 h 1033694"/>
              <a:gd name="connsiteX2" fmla="*/ 392996 w 785654"/>
              <a:gd name="connsiteY2" fmla="*/ 1025021 h 1033694"/>
              <a:gd name="connsiteX3" fmla="*/ 601152 w 785654"/>
              <a:gd name="connsiteY3" fmla="*/ 155226 h 1033694"/>
              <a:gd name="connsiteX4" fmla="*/ 785654 w 785654"/>
              <a:gd name="connsiteY4" fmla="*/ 93663 h 1033694"/>
              <a:gd name="connsiteX0" fmla="*/ 0 w 785654"/>
              <a:gd name="connsiteY0" fmla="*/ 89403 h 1033694"/>
              <a:gd name="connsiteX1" fmla="*/ 184840 w 785654"/>
              <a:gd name="connsiteY1" fmla="*/ 207265 h 1033694"/>
              <a:gd name="connsiteX2" fmla="*/ 392996 w 785654"/>
              <a:gd name="connsiteY2" fmla="*/ 1025021 h 1033694"/>
              <a:gd name="connsiteX3" fmla="*/ 601152 w 785654"/>
              <a:gd name="connsiteY3" fmla="*/ 155226 h 1033694"/>
              <a:gd name="connsiteX4" fmla="*/ 785654 w 785654"/>
              <a:gd name="connsiteY4" fmla="*/ 93663 h 1033694"/>
              <a:gd name="connsiteX0" fmla="*/ 0 w 785654"/>
              <a:gd name="connsiteY0" fmla="*/ 89403 h 1033694"/>
              <a:gd name="connsiteX1" fmla="*/ 184840 w 785654"/>
              <a:gd name="connsiteY1" fmla="*/ 207265 h 1033694"/>
              <a:gd name="connsiteX2" fmla="*/ 392996 w 785654"/>
              <a:gd name="connsiteY2" fmla="*/ 1025021 h 1033694"/>
              <a:gd name="connsiteX3" fmla="*/ 601152 w 785654"/>
              <a:gd name="connsiteY3" fmla="*/ 155226 h 1033694"/>
              <a:gd name="connsiteX4" fmla="*/ 785654 w 785654"/>
              <a:gd name="connsiteY4" fmla="*/ 93663 h 1033694"/>
              <a:gd name="connsiteX0" fmla="*/ 0 w 785654"/>
              <a:gd name="connsiteY0" fmla="*/ 38074 h 982365"/>
              <a:gd name="connsiteX1" fmla="*/ 184840 w 785654"/>
              <a:gd name="connsiteY1" fmla="*/ 155936 h 982365"/>
              <a:gd name="connsiteX2" fmla="*/ 392996 w 785654"/>
              <a:gd name="connsiteY2" fmla="*/ 973692 h 982365"/>
              <a:gd name="connsiteX3" fmla="*/ 601152 w 785654"/>
              <a:gd name="connsiteY3" fmla="*/ 103897 h 982365"/>
              <a:gd name="connsiteX4" fmla="*/ 785654 w 785654"/>
              <a:gd name="connsiteY4" fmla="*/ 42334 h 98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654" h="982365">
                <a:moveTo>
                  <a:pt x="0" y="38074"/>
                </a:moveTo>
                <a:cubicBezTo>
                  <a:pt x="149413" y="31006"/>
                  <a:pt x="119341" y="0"/>
                  <a:pt x="184840" y="155936"/>
                </a:cubicBezTo>
                <a:cubicBezTo>
                  <a:pt x="250339" y="311872"/>
                  <a:pt x="323611" y="982365"/>
                  <a:pt x="392996" y="973692"/>
                </a:cubicBezTo>
                <a:cubicBezTo>
                  <a:pt x="462381" y="965019"/>
                  <a:pt x="535709" y="259123"/>
                  <a:pt x="601152" y="103897"/>
                </a:cubicBezTo>
                <a:cubicBezTo>
                  <a:pt x="666595" y="26599"/>
                  <a:pt x="686532" y="49725"/>
                  <a:pt x="785654" y="42334"/>
                </a:cubicBezTo>
              </a:path>
            </a:pathLst>
          </a:cu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200" y="4419600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Sharp spike</a:t>
            </a:r>
          </a:p>
          <a:p>
            <a:r>
              <a:rPr lang="en-US" dirty="0"/>
              <a:t>-C</a:t>
            </a:r>
            <a:r>
              <a:rPr lang="en-US" dirty="0">
                <a:latin typeface="Times New Roman"/>
                <a:cs typeface="Times New Roman"/>
              </a:rPr>
              <a:t>≡</a:t>
            </a:r>
            <a:r>
              <a:rPr lang="en-US" b="1" dirty="0"/>
              <a:t>C—H</a:t>
            </a:r>
            <a:r>
              <a:rPr lang="en-US" dirty="0"/>
              <a:t> bond</a:t>
            </a:r>
          </a:p>
        </p:txBody>
      </p:sp>
      <p:sp>
        <p:nvSpPr>
          <p:cNvPr id="12" name="Freeform 11"/>
          <p:cNvSpPr/>
          <p:nvPr/>
        </p:nvSpPr>
        <p:spPr>
          <a:xfrm>
            <a:off x="5181600" y="3505200"/>
            <a:ext cx="564995" cy="542693"/>
          </a:xfrm>
          <a:custGeom>
            <a:avLst/>
            <a:gdLst>
              <a:gd name="connsiteX0" fmla="*/ 0 w 564995"/>
              <a:gd name="connsiteY0" fmla="*/ 44605 h 298605"/>
              <a:gd name="connsiteX1" fmla="*/ 148683 w 564995"/>
              <a:gd name="connsiteY1" fmla="*/ 44605 h 298605"/>
              <a:gd name="connsiteX2" fmla="*/ 215590 w 564995"/>
              <a:gd name="connsiteY2" fmla="*/ 282498 h 298605"/>
              <a:gd name="connsiteX3" fmla="*/ 289931 w 564995"/>
              <a:gd name="connsiteY3" fmla="*/ 141249 h 298605"/>
              <a:gd name="connsiteX4" fmla="*/ 364273 w 564995"/>
              <a:gd name="connsiteY4" fmla="*/ 275064 h 298605"/>
              <a:gd name="connsiteX5" fmla="*/ 431180 w 564995"/>
              <a:gd name="connsiteY5" fmla="*/ 37171 h 298605"/>
              <a:gd name="connsiteX6" fmla="*/ 564995 w 564995"/>
              <a:gd name="connsiteY6" fmla="*/ 52039 h 298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4995" h="298605">
                <a:moveTo>
                  <a:pt x="0" y="44605"/>
                </a:moveTo>
                <a:cubicBezTo>
                  <a:pt x="56375" y="24780"/>
                  <a:pt x="112751" y="4956"/>
                  <a:pt x="148683" y="44605"/>
                </a:cubicBezTo>
                <a:cubicBezTo>
                  <a:pt x="184615" y="84254"/>
                  <a:pt x="192049" y="266391"/>
                  <a:pt x="215590" y="282498"/>
                </a:cubicBezTo>
                <a:cubicBezTo>
                  <a:pt x="239131" y="298605"/>
                  <a:pt x="265151" y="142488"/>
                  <a:pt x="289931" y="141249"/>
                </a:cubicBezTo>
                <a:cubicBezTo>
                  <a:pt x="314712" y="140010"/>
                  <a:pt x="340731" y="292410"/>
                  <a:pt x="364273" y="275064"/>
                </a:cubicBezTo>
                <a:cubicBezTo>
                  <a:pt x="387815" y="257718"/>
                  <a:pt x="397726" y="74342"/>
                  <a:pt x="431180" y="37171"/>
                </a:cubicBezTo>
                <a:cubicBezTo>
                  <a:pt x="464634" y="0"/>
                  <a:pt x="542693" y="53278"/>
                  <a:pt x="564995" y="52039"/>
                </a:cubicBezTo>
              </a:path>
            </a:pathLst>
          </a:cu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67400" y="3429000"/>
            <a:ext cx="236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W-shape peak</a:t>
            </a:r>
          </a:p>
          <a:p>
            <a:r>
              <a:rPr lang="en-US" dirty="0"/>
              <a:t>-N—H bond for 1</a:t>
            </a:r>
            <a:r>
              <a:rPr lang="en-US" baseline="30000" dirty="0"/>
              <a:t>o</a:t>
            </a:r>
            <a:r>
              <a:rPr lang="en-US" dirty="0"/>
              <a:t> amine (R</a:t>
            </a:r>
            <a:r>
              <a:rPr lang="en-US" b="1" dirty="0"/>
              <a:t>NH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779941" y="4570141"/>
            <a:ext cx="1447800" cy="1677194"/>
            <a:chOff x="6781800" y="4724400"/>
            <a:chExt cx="1447800" cy="1677194"/>
          </a:xfrm>
        </p:grpSpPr>
        <p:sp>
          <p:nvSpPr>
            <p:cNvPr id="14" name="Freeform 13"/>
            <p:cNvSpPr/>
            <p:nvPr/>
          </p:nvSpPr>
          <p:spPr>
            <a:xfrm>
              <a:off x="6781800" y="4800600"/>
              <a:ext cx="1447800" cy="1558384"/>
            </a:xfrm>
            <a:custGeom>
              <a:avLst/>
              <a:gdLst>
                <a:gd name="connsiteX0" fmla="*/ 0 w 1167161"/>
                <a:gd name="connsiteY0" fmla="*/ 193288 h 1621884"/>
                <a:gd name="connsiteX1" fmla="*/ 327102 w 1167161"/>
                <a:gd name="connsiteY1" fmla="*/ 178420 h 1621884"/>
                <a:gd name="connsiteX2" fmla="*/ 416312 w 1167161"/>
                <a:gd name="connsiteY2" fmla="*/ 654206 h 1621884"/>
                <a:gd name="connsiteX3" fmla="*/ 446049 w 1167161"/>
                <a:gd name="connsiteY3" fmla="*/ 557562 h 1621884"/>
                <a:gd name="connsiteX4" fmla="*/ 520390 w 1167161"/>
                <a:gd name="connsiteY4" fmla="*/ 1271240 h 1621884"/>
                <a:gd name="connsiteX5" fmla="*/ 579863 w 1167161"/>
                <a:gd name="connsiteY5" fmla="*/ 1107688 h 1621884"/>
                <a:gd name="connsiteX6" fmla="*/ 617034 w 1167161"/>
                <a:gd name="connsiteY6" fmla="*/ 1471962 h 1621884"/>
                <a:gd name="connsiteX7" fmla="*/ 721112 w 1167161"/>
                <a:gd name="connsiteY7" fmla="*/ 208157 h 1621884"/>
                <a:gd name="connsiteX8" fmla="*/ 795453 w 1167161"/>
                <a:gd name="connsiteY8" fmla="*/ 557562 h 1621884"/>
                <a:gd name="connsiteX9" fmla="*/ 869795 w 1167161"/>
                <a:gd name="connsiteY9" fmla="*/ 89210 h 1621884"/>
                <a:gd name="connsiteX10" fmla="*/ 1167161 w 1167161"/>
                <a:gd name="connsiteY10" fmla="*/ 22303 h 1621884"/>
                <a:gd name="connsiteX0" fmla="*/ 0 w 1167161"/>
                <a:gd name="connsiteY0" fmla="*/ 193288 h 1558384"/>
                <a:gd name="connsiteX1" fmla="*/ 327102 w 1167161"/>
                <a:gd name="connsiteY1" fmla="*/ 178420 h 1558384"/>
                <a:gd name="connsiteX2" fmla="*/ 416312 w 1167161"/>
                <a:gd name="connsiteY2" fmla="*/ 654206 h 1558384"/>
                <a:gd name="connsiteX3" fmla="*/ 446049 w 1167161"/>
                <a:gd name="connsiteY3" fmla="*/ 557562 h 1558384"/>
                <a:gd name="connsiteX4" fmla="*/ 520390 w 1167161"/>
                <a:gd name="connsiteY4" fmla="*/ 1271240 h 1558384"/>
                <a:gd name="connsiteX5" fmla="*/ 579863 w 1167161"/>
                <a:gd name="connsiteY5" fmla="*/ 1107688 h 1558384"/>
                <a:gd name="connsiteX6" fmla="*/ 617034 w 1167161"/>
                <a:gd name="connsiteY6" fmla="*/ 1471962 h 1558384"/>
                <a:gd name="connsiteX7" fmla="*/ 721113 w 1167161"/>
                <a:gd name="connsiteY7" fmla="*/ 589157 h 1558384"/>
                <a:gd name="connsiteX8" fmla="*/ 795453 w 1167161"/>
                <a:gd name="connsiteY8" fmla="*/ 557562 h 1558384"/>
                <a:gd name="connsiteX9" fmla="*/ 869795 w 1167161"/>
                <a:gd name="connsiteY9" fmla="*/ 89210 h 1558384"/>
                <a:gd name="connsiteX10" fmla="*/ 1167161 w 1167161"/>
                <a:gd name="connsiteY10" fmla="*/ 22303 h 1558384"/>
                <a:gd name="connsiteX0" fmla="*/ 0 w 1167161"/>
                <a:gd name="connsiteY0" fmla="*/ 193288 h 1558384"/>
                <a:gd name="connsiteX1" fmla="*/ 327102 w 1167161"/>
                <a:gd name="connsiteY1" fmla="*/ 178420 h 1558384"/>
                <a:gd name="connsiteX2" fmla="*/ 416312 w 1167161"/>
                <a:gd name="connsiteY2" fmla="*/ 882806 h 1558384"/>
                <a:gd name="connsiteX3" fmla="*/ 446049 w 1167161"/>
                <a:gd name="connsiteY3" fmla="*/ 557562 h 1558384"/>
                <a:gd name="connsiteX4" fmla="*/ 520390 w 1167161"/>
                <a:gd name="connsiteY4" fmla="*/ 1271240 h 1558384"/>
                <a:gd name="connsiteX5" fmla="*/ 579863 w 1167161"/>
                <a:gd name="connsiteY5" fmla="*/ 1107688 h 1558384"/>
                <a:gd name="connsiteX6" fmla="*/ 617034 w 1167161"/>
                <a:gd name="connsiteY6" fmla="*/ 1471962 h 1558384"/>
                <a:gd name="connsiteX7" fmla="*/ 721113 w 1167161"/>
                <a:gd name="connsiteY7" fmla="*/ 589157 h 1558384"/>
                <a:gd name="connsiteX8" fmla="*/ 795453 w 1167161"/>
                <a:gd name="connsiteY8" fmla="*/ 557562 h 1558384"/>
                <a:gd name="connsiteX9" fmla="*/ 869795 w 1167161"/>
                <a:gd name="connsiteY9" fmla="*/ 89210 h 1558384"/>
                <a:gd name="connsiteX10" fmla="*/ 1167161 w 1167161"/>
                <a:gd name="connsiteY10" fmla="*/ 22303 h 155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161" h="1558384">
                  <a:moveTo>
                    <a:pt x="0" y="193288"/>
                  </a:moveTo>
                  <a:cubicBezTo>
                    <a:pt x="128858" y="147444"/>
                    <a:pt x="257717" y="63500"/>
                    <a:pt x="327102" y="178420"/>
                  </a:cubicBezTo>
                  <a:cubicBezTo>
                    <a:pt x="396487" y="293340"/>
                    <a:pt x="396488" y="819616"/>
                    <a:pt x="416312" y="882806"/>
                  </a:cubicBezTo>
                  <a:cubicBezTo>
                    <a:pt x="436137" y="945996"/>
                    <a:pt x="428703" y="492823"/>
                    <a:pt x="446049" y="557562"/>
                  </a:cubicBezTo>
                  <a:cubicBezTo>
                    <a:pt x="463395" y="622301"/>
                    <a:pt x="498088" y="1179552"/>
                    <a:pt x="520390" y="1271240"/>
                  </a:cubicBezTo>
                  <a:cubicBezTo>
                    <a:pt x="542692" y="1362928"/>
                    <a:pt x="563756" y="1074234"/>
                    <a:pt x="579863" y="1107688"/>
                  </a:cubicBezTo>
                  <a:cubicBezTo>
                    <a:pt x="595970" y="1141142"/>
                    <a:pt x="593492" y="1558384"/>
                    <a:pt x="617034" y="1471962"/>
                  </a:cubicBezTo>
                  <a:cubicBezTo>
                    <a:pt x="640576" y="1385540"/>
                    <a:pt x="691377" y="741557"/>
                    <a:pt x="721113" y="589157"/>
                  </a:cubicBezTo>
                  <a:cubicBezTo>
                    <a:pt x="750849" y="436757"/>
                    <a:pt x="770673" y="640886"/>
                    <a:pt x="795453" y="557562"/>
                  </a:cubicBezTo>
                  <a:cubicBezTo>
                    <a:pt x="820233" y="474238"/>
                    <a:pt x="807844" y="178420"/>
                    <a:pt x="869795" y="89210"/>
                  </a:cubicBezTo>
                  <a:cubicBezTo>
                    <a:pt x="931746" y="0"/>
                    <a:pt x="1070517" y="4957"/>
                    <a:pt x="1167161" y="22303"/>
                  </a:cubicBezTo>
                </a:path>
              </a:pathLst>
            </a:cu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 flipH="1" flipV="1">
              <a:off x="6704806" y="5715000"/>
              <a:ext cx="1372394" cy="79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086600" y="4724400"/>
              <a:ext cx="806631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3000 cm</a:t>
              </a:r>
              <a:r>
                <a:rPr lang="en-US" sz="1100" baseline="30000" dirty="0"/>
                <a:t>-1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648200" y="48768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peak shouldered just above 3000 cm</a:t>
            </a:r>
            <a:r>
              <a:rPr lang="en-US" baseline="30000" dirty="0"/>
              <a:t>-1  </a:t>
            </a:r>
            <a:r>
              <a:rPr lang="en-US" dirty="0"/>
              <a:t> C=</a:t>
            </a:r>
            <a:r>
              <a:rPr lang="en-US" b="1" dirty="0"/>
              <a:t>C—H</a:t>
            </a:r>
            <a:r>
              <a:rPr lang="en-US" dirty="0"/>
              <a:t> or Ph</a:t>
            </a:r>
            <a:r>
              <a:rPr lang="en-US" b="1" dirty="0"/>
              <a:t>—H</a:t>
            </a:r>
            <a:r>
              <a:rPr lang="en-US" dirty="0"/>
              <a:t> </a:t>
            </a:r>
            <a:endParaRPr lang="en-US" baseline="30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4" descr="cyclohexyl-carboxaldehyde"/>
          <p:cNvPicPr preferRelativeResize="0"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8720" y="2971800"/>
            <a:ext cx="740664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0" y="533400"/>
            <a:ext cx="60198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62013" lvl="1" indent="-457200">
              <a:buFontTx/>
              <a:buAutoNum type="arabicPeriod" startAt="10"/>
            </a:pPr>
            <a:r>
              <a:rPr lang="en-US" sz="1600" b="1" dirty="0" err="1">
                <a:solidFill>
                  <a:schemeClr val="accent6"/>
                </a:solidFill>
                <a:latin typeface="Arial" charset="0"/>
              </a:rPr>
              <a:t>Aldehydes</a:t>
            </a:r>
            <a:r>
              <a:rPr lang="en-US" sz="1600" b="1" dirty="0">
                <a:solidFill>
                  <a:schemeClr val="accent2"/>
                </a:solidFill>
                <a:latin typeface="Arial" charset="0"/>
              </a:rPr>
              <a:t> </a:t>
            </a:r>
          </a:p>
          <a:p>
            <a:pPr marL="1196975" lvl="2" indent="-220663">
              <a:buFontTx/>
              <a:buChar char="•"/>
            </a:pPr>
            <a:r>
              <a:rPr lang="en-US" sz="1600" dirty="0">
                <a:latin typeface="Arial" charset="0"/>
              </a:rPr>
              <a:t>C=O (carbonyl) stretch from 1720-1740 cm</a:t>
            </a:r>
            <a:r>
              <a:rPr lang="en-US" sz="1600" baseline="30000" dirty="0">
                <a:latin typeface="Arial" charset="0"/>
              </a:rPr>
              <a:t>-1</a:t>
            </a:r>
          </a:p>
          <a:p>
            <a:pPr marL="1196975" lvl="2" indent="-220663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196975" lvl="2" indent="-220663">
              <a:buFontTx/>
              <a:buChar char="•"/>
            </a:pPr>
            <a:r>
              <a:rPr lang="en-US" sz="1600" dirty="0">
                <a:latin typeface="Arial" charset="0"/>
              </a:rPr>
              <a:t>Band is sensitive to conjugation, as are all carbonyls (upcoming slide)</a:t>
            </a:r>
          </a:p>
          <a:p>
            <a:pPr marL="1196975" lvl="2" indent="-220663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196975" lvl="2" indent="-220663">
              <a:buFontTx/>
              <a:buChar char="•"/>
            </a:pPr>
            <a:r>
              <a:rPr lang="en-US" sz="1600" dirty="0">
                <a:latin typeface="Arial" charset="0"/>
              </a:rPr>
              <a:t>A highly unique sp</a:t>
            </a:r>
            <a:r>
              <a:rPr lang="en-US" sz="1600" baseline="30000" dirty="0">
                <a:latin typeface="Arial" charset="0"/>
              </a:rPr>
              <a:t>2</a:t>
            </a:r>
            <a:r>
              <a:rPr lang="en-US" sz="1600" dirty="0">
                <a:latin typeface="Arial" charset="0"/>
              </a:rPr>
              <a:t> C-H stretch appears as a doublet, 2720 &amp; 2820 cm</a:t>
            </a:r>
            <a:r>
              <a:rPr lang="en-US" sz="1600" baseline="30000" dirty="0">
                <a:latin typeface="Arial" charset="0"/>
              </a:rPr>
              <a:t>-1</a:t>
            </a:r>
            <a:r>
              <a:rPr lang="en-US" sz="1600" dirty="0">
                <a:latin typeface="Arial" charset="0"/>
              </a:rPr>
              <a:t> called a “</a:t>
            </a:r>
            <a:r>
              <a:rPr lang="en-US" sz="1600" i="1" dirty="0">
                <a:latin typeface="Arial" charset="0"/>
              </a:rPr>
              <a:t>Fermi doublet</a:t>
            </a:r>
            <a:r>
              <a:rPr lang="en-US" sz="1600" dirty="0">
                <a:latin typeface="Arial" charset="0"/>
              </a:rPr>
              <a:t>”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035040" y="182880"/>
            <a:ext cx="3017520" cy="13716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en-US" sz="1600" dirty="0" err="1">
                <a:latin typeface="Arial" charset="0"/>
              </a:rPr>
              <a:t>Cyclohexyl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carboxaldehyde</a:t>
            </a:r>
            <a:endParaRPr lang="en-US" sz="1600" dirty="0">
              <a:latin typeface="Arial" charset="0"/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00600" y="3200400"/>
            <a:ext cx="457200" cy="297180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71800" y="3352800"/>
            <a:ext cx="527824" cy="14478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10" descr="carbony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5800" y="2514600"/>
            <a:ext cx="1171575" cy="426027"/>
          </a:xfrm>
          <a:prstGeom prst="rect">
            <a:avLst/>
          </a:prstGeom>
        </p:spPr>
      </p:pic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7010400" y="533400"/>
          <a:ext cx="1066800" cy="936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CS ChemDraw Drawing" r:id="rId5" imgW="725190" imgH="636563" progId="">
                  <p:embed/>
                </p:oleObj>
              </mc:Choice>
              <mc:Fallback>
                <p:oleObj name="CS ChemDraw Drawing" r:id="rId5" imgW="725190" imgH="636563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33400"/>
                        <a:ext cx="1066800" cy="936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7620000" y="838200"/>
            <a:ext cx="457200" cy="3810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590262" y="533400"/>
            <a:ext cx="258337" cy="45720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24200" y="4800600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(w-m)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81600" y="563880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(s)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4" descr="3-methyl-2-pentanone"/>
          <p:cNvPicPr preferRelativeResize="0"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8720" y="2971800"/>
            <a:ext cx="740664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0" y="533400"/>
            <a:ext cx="5943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62013" lvl="1" indent="-457200">
              <a:buFontTx/>
              <a:buAutoNum type="arabicPeriod" startAt="11"/>
            </a:pPr>
            <a:r>
              <a:rPr lang="en-US" sz="1600" b="1" dirty="0" err="1">
                <a:solidFill>
                  <a:schemeClr val="accent6"/>
                </a:solidFill>
                <a:latin typeface="Arial" charset="0"/>
              </a:rPr>
              <a:t>Ketones</a:t>
            </a:r>
            <a:endParaRPr lang="en-US" sz="1600" b="1" dirty="0">
              <a:solidFill>
                <a:schemeClr val="accent6"/>
              </a:solidFill>
              <a:latin typeface="Arial" charset="0"/>
            </a:endParaRPr>
          </a:p>
          <a:p>
            <a:pPr marL="1196975" lvl="2" indent="-220663">
              <a:buFontTx/>
              <a:buChar char="•"/>
            </a:pPr>
            <a:r>
              <a:rPr lang="en-US" sz="1600" dirty="0">
                <a:latin typeface="Arial" charset="0"/>
              </a:rPr>
              <a:t>Simplest of the carbonyl compounds as far as IR spectrum – carbonyl only</a:t>
            </a:r>
          </a:p>
          <a:p>
            <a:pPr marL="1196975" lvl="2" indent="-220663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196975" lvl="2" indent="-220663">
              <a:buFontTx/>
              <a:buChar char="•"/>
            </a:pPr>
            <a:r>
              <a:rPr lang="en-US" sz="1600" dirty="0">
                <a:latin typeface="Arial" charset="0"/>
              </a:rPr>
              <a:t>C=O stretch occurs at 1705-1725 cm</a:t>
            </a:r>
            <a:r>
              <a:rPr lang="en-US" sz="1600" baseline="30000" dirty="0">
                <a:latin typeface="Arial" charset="0"/>
              </a:rPr>
              <a:t>-1</a:t>
            </a:r>
            <a:endParaRPr lang="en-US" sz="16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035040" y="182880"/>
            <a:ext cx="3017520" cy="13716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" charset="0"/>
              </a:rPr>
              <a:t>3-methyl-2-pentanone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76800" y="3124200"/>
            <a:ext cx="457200" cy="304800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7" descr="carbony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5800" y="2514600"/>
            <a:ext cx="1171575" cy="426027"/>
          </a:xfrm>
          <a:prstGeom prst="rect">
            <a:avLst/>
          </a:prstGeom>
        </p:spPr>
      </p:pic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6934200" y="533400"/>
          <a:ext cx="11450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CS ChemDraw Drawing" r:id="rId5" imgW="677711" imgH="541958" progId="">
                  <p:embed/>
                </p:oleObj>
              </mc:Choice>
              <mc:Fallback>
                <p:oleObj name="CS ChemDraw Drawing" r:id="rId5" imgW="677711" imgH="541958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33400"/>
                        <a:ext cx="11450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7086600" y="533400"/>
            <a:ext cx="304800" cy="60960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0" y="533400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(s)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87630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hangingPunct="0"/>
            <a:r>
              <a:rPr lang="en-US" b="1" dirty="0"/>
              <a:t>IR Spectroscopy</a:t>
            </a:r>
          </a:p>
          <a:p>
            <a:pPr marL="457200" indent="-457200" eaLnBrk="0" hangingPunct="0"/>
            <a:endParaRPr lang="en-US" b="1" dirty="0"/>
          </a:p>
          <a:p>
            <a:pPr marL="457200" indent="-457200" eaLnBrk="0" hangingPunct="0">
              <a:buFontTx/>
              <a:buAutoNum type="romanUcPeriod"/>
            </a:pPr>
            <a:r>
              <a:rPr lang="en-US" dirty="0"/>
              <a:t>Introduction</a:t>
            </a:r>
          </a:p>
          <a:p>
            <a:pPr marL="1371600" lvl="2" indent="-457200" eaLnBrk="0" hangingPunct="0">
              <a:buFontTx/>
              <a:buAutoNum type="arabicPeriod" startAt="5"/>
            </a:pPr>
            <a:r>
              <a:rPr lang="en-US" dirty="0">
                <a:latin typeface="Arial" charset="0"/>
              </a:rPr>
              <a:t>Because the speed of light, </a:t>
            </a:r>
            <a:r>
              <a:rPr lang="en-US" b="1" i="1" dirty="0">
                <a:solidFill>
                  <a:schemeClr val="accent6"/>
                </a:solidFill>
                <a:latin typeface="Arial" charset="0"/>
              </a:rPr>
              <a:t>c</a:t>
            </a:r>
            <a:r>
              <a:rPr lang="en-US" dirty="0">
                <a:latin typeface="Arial" charset="0"/>
              </a:rPr>
              <a:t>, is constant, the </a:t>
            </a:r>
            <a:r>
              <a:rPr lang="en-US" b="1" i="1" dirty="0">
                <a:solidFill>
                  <a:schemeClr val="accent6"/>
                </a:solidFill>
                <a:latin typeface="Arial" charset="0"/>
              </a:rPr>
              <a:t>frequency, </a:t>
            </a:r>
            <a:r>
              <a:rPr lang="en-US" b="1" i="1" dirty="0">
                <a:solidFill>
                  <a:schemeClr val="accent6"/>
                </a:solidFill>
                <a:latin typeface="Symbol" pitchFamily="18" charset="2"/>
              </a:rPr>
              <a:t>n</a:t>
            </a:r>
            <a:r>
              <a:rPr lang="en-US" dirty="0">
                <a:latin typeface="Arial" charset="0"/>
              </a:rPr>
              <a:t>, (number of cycles of the wave per second) can complete in the same time, must be inversely proportional to how long the oscillation is, or </a:t>
            </a:r>
            <a:r>
              <a:rPr lang="en-US" b="1" i="1" dirty="0">
                <a:solidFill>
                  <a:schemeClr val="accent6"/>
                </a:solidFill>
                <a:latin typeface="Arial" charset="0"/>
              </a:rPr>
              <a:t>wavelength</a:t>
            </a:r>
            <a:r>
              <a:rPr lang="en-US" dirty="0">
                <a:latin typeface="Arial" charset="0"/>
              </a:rPr>
              <a:t>:</a:t>
            </a:r>
            <a:endParaRPr lang="en-US" dirty="0"/>
          </a:p>
          <a:p>
            <a:pPr marL="1371600" lvl="2" indent="-457200" eaLnBrk="0" hangingPunct="0">
              <a:buFontTx/>
              <a:buAutoNum type="arabicPeriod" startAt="5"/>
            </a:pPr>
            <a:endParaRPr lang="en-US" dirty="0"/>
          </a:p>
          <a:p>
            <a:pPr marL="1371600" lvl="2" indent="-457200" eaLnBrk="0" hangingPunct="0">
              <a:buFontTx/>
              <a:buAutoNum type="arabicPeriod" startAt="5"/>
            </a:pPr>
            <a:endParaRPr lang="en-US" dirty="0"/>
          </a:p>
          <a:p>
            <a:pPr marL="1371600" lvl="2" indent="-457200" eaLnBrk="0" hangingPunct="0">
              <a:buFontTx/>
              <a:buAutoNum type="arabicPeriod" startAt="5"/>
            </a:pPr>
            <a:endParaRPr lang="en-US" dirty="0"/>
          </a:p>
          <a:p>
            <a:pPr marL="1371600" lvl="2" indent="-457200" eaLnBrk="0" hangingPunct="0">
              <a:buFontTx/>
              <a:buAutoNum type="arabicPeriod" startAt="5"/>
            </a:pPr>
            <a:endParaRPr lang="en-US" dirty="0"/>
          </a:p>
          <a:p>
            <a:pPr marL="1371600" lvl="2" indent="-457200" eaLnBrk="0" hangingPunct="0">
              <a:buFontTx/>
              <a:buAutoNum type="arabicPeriod" startAt="5"/>
            </a:pPr>
            <a:endParaRPr lang="en-US" dirty="0"/>
          </a:p>
          <a:p>
            <a:pPr marL="1371600" lvl="2" indent="-457200" eaLnBrk="0" hangingPunct="0">
              <a:buFontTx/>
              <a:buAutoNum type="arabicPeriod" startAt="5"/>
            </a:pPr>
            <a:endParaRPr lang="en-US" dirty="0"/>
          </a:p>
          <a:p>
            <a:pPr marL="1371600" lvl="2" indent="-457200" eaLnBrk="0" hangingPunct="0">
              <a:buFontTx/>
              <a:buAutoNum type="arabicPeriod" startAt="5"/>
            </a:pPr>
            <a:r>
              <a:rPr lang="en-US" dirty="0"/>
              <a:t>Amplitude, </a:t>
            </a:r>
            <a:r>
              <a:rPr lang="en-US" b="1" i="1" dirty="0">
                <a:solidFill>
                  <a:schemeClr val="accent6"/>
                </a:solidFill>
              </a:rPr>
              <a:t>A</a:t>
            </a:r>
            <a:r>
              <a:rPr lang="en-US" dirty="0"/>
              <a:t>, describes the wave height, or strength of the oscillation </a:t>
            </a:r>
            <a:endParaRPr lang="en-US" b="1" i="1" dirty="0">
              <a:solidFill>
                <a:schemeClr val="accent2"/>
              </a:solidFill>
            </a:endParaRPr>
          </a:p>
          <a:p>
            <a:pPr marL="1371600" lvl="2" indent="-457200" eaLnBrk="0" hangingPunct="0">
              <a:buFontTx/>
              <a:buAutoNum type="arabicPeriod" startAt="5"/>
            </a:pPr>
            <a:endParaRPr lang="en-US" dirty="0"/>
          </a:p>
          <a:p>
            <a:pPr marL="1371600" lvl="2" indent="-457200" eaLnBrk="0" hangingPunct="0">
              <a:buFontTx/>
              <a:buAutoNum type="arabicPeriod" startAt="5"/>
            </a:pPr>
            <a:r>
              <a:rPr lang="en-US" dirty="0"/>
              <a:t>Because the atomic particles in matter also exhibit wave and particle properties (though opposite in how much)  EM radiation can interact with matter in two ways:</a:t>
            </a:r>
          </a:p>
          <a:p>
            <a:pPr marL="1828800" lvl="3" indent="-457200" eaLnBrk="0" hangingPunct="0">
              <a:buFontTx/>
              <a:buChar char="•"/>
            </a:pPr>
            <a:r>
              <a:rPr lang="en-US" dirty="0"/>
              <a:t>Collision – particle-to-particle – energy is lost as heat and movement</a:t>
            </a:r>
          </a:p>
          <a:p>
            <a:pPr marL="1828800" lvl="3" indent="-457200" eaLnBrk="0" hangingPunct="0">
              <a:buFontTx/>
              <a:buChar char="•"/>
            </a:pPr>
            <a:endParaRPr lang="en-US" dirty="0"/>
          </a:p>
          <a:p>
            <a:pPr marL="1828800" lvl="3" indent="-457200" eaLnBrk="0" hangingPunct="0">
              <a:buFontTx/>
              <a:buChar char="•"/>
            </a:pPr>
            <a:r>
              <a:rPr lang="en-US" dirty="0"/>
              <a:t>Coupling – the wave property of the radiation matches the wave property of the particle and “couple” to the next higher quantum mechanical energy level                                    	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727325" y="1995488"/>
            <a:ext cx="588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Symbol" pitchFamily="18" charset="2"/>
              </a:rPr>
              <a:t>n</a:t>
            </a:r>
            <a:r>
              <a:rPr lang="en-US" sz="2000" b="1">
                <a:latin typeface="Times New Roman" pitchFamily="18" charset="0"/>
              </a:rPr>
              <a:t> =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810000" y="2743200"/>
            <a:ext cx="1958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c</a:t>
            </a:r>
            <a:r>
              <a:rPr lang="en-US" b="1">
                <a:latin typeface="Arial" charset="0"/>
              </a:rPr>
              <a:t> = 3 x 10</a:t>
            </a:r>
            <a:r>
              <a:rPr lang="en-US" b="1" baseline="30000">
                <a:latin typeface="Arial" charset="0"/>
              </a:rPr>
              <a:t>10</a:t>
            </a:r>
            <a:r>
              <a:rPr lang="en-US" b="1">
                <a:latin typeface="Arial" charset="0"/>
              </a:rPr>
              <a:t> cm/s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276600" y="18288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itchFamily="18" charset="0"/>
              </a:rPr>
              <a:t>___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429000" y="2209800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Symbol" pitchFamily="18" charset="2"/>
              </a:rPr>
              <a:t>l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413125" y="1766888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c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181600" y="20574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Times New Roman" pitchFamily="18" charset="0"/>
                <a:sym typeface="SymbolPS" pitchFamily="18" charset="2"/>
              </a:rPr>
              <a:t> </a:t>
            </a:r>
            <a:r>
              <a:rPr lang="en-US" sz="2000" b="1" i="1">
                <a:latin typeface="Arial" charset="0"/>
              </a:rPr>
              <a:t>E</a:t>
            </a:r>
            <a:r>
              <a:rPr lang="en-US" sz="2000" b="1">
                <a:latin typeface="Times New Roman" pitchFamily="18" charset="0"/>
              </a:rPr>
              <a:t> = </a:t>
            </a:r>
            <a:r>
              <a:rPr lang="en-US" sz="2000" b="1" i="1">
                <a:latin typeface="Times New Roman" pitchFamily="18" charset="0"/>
              </a:rPr>
              <a:t>h</a:t>
            </a:r>
            <a:r>
              <a:rPr lang="en-US" sz="2000" b="1">
                <a:latin typeface="Symbol" pitchFamily="18" charset="2"/>
              </a:rPr>
              <a:t>n</a:t>
            </a:r>
            <a:r>
              <a:rPr lang="en-US" sz="2000" b="1">
                <a:latin typeface="Times New Roman" pitchFamily="18" charset="0"/>
              </a:rPr>
              <a:t> = 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66294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Times New Roman" pitchFamily="18" charset="0"/>
              </a:rPr>
              <a:t>___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6781800" y="2286000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Symbol" pitchFamily="18" charset="2"/>
              </a:rPr>
              <a:t>l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689725" y="18430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latin typeface="Times New Roman" pitchFamily="18" charset="0"/>
              </a:rPr>
              <a:t>hc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57A211-ADDF-4C68-8360-1EABF71A51C9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97DDA-0380-43BF-B950-CDEEF2FFE813}"/>
              </a:ext>
            </a:extLst>
          </p:cNvPr>
          <p:cNvSpPr txBox="1"/>
          <p:nvPr/>
        </p:nvSpPr>
        <p:spPr>
          <a:xfrm>
            <a:off x="3343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5" descr="Ethyl-pivalate"/>
          <p:cNvPicPr preferRelativeResize="0"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8720" y="2971800"/>
            <a:ext cx="740664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0" y="533400"/>
            <a:ext cx="5715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62013" lvl="1" indent="-457200">
              <a:buFontTx/>
              <a:buAutoNum type="arabicPeriod" startAt="12"/>
            </a:pPr>
            <a:r>
              <a:rPr lang="en-US" sz="1600" b="1" dirty="0">
                <a:solidFill>
                  <a:schemeClr val="accent6"/>
                </a:solidFill>
                <a:latin typeface="Arial" charset="0"/>
              </a:rPr>
              <a:t>Esters</a:t>
            </a:r>
          </a:p>
          <a:p>
            <a:pPr marL="1144588" lvl="2" indent="-168275">
              <a:buFont typeface="Arial" pitchFamily="34" charset="0"/>
              <a:buChar char="•"/>
            </a:pPr>
            <a:r>
              <a:rPr lang="en-US" sz="1600" dirty="0">
                <a:latin typeface="Arial" charset="0"/>
              </a:rPr>
              <a:t>C=O stretch at 1735-1750 cm</a:t>
            </a:r>
            <a:r>
              <a:rPr lang="en-US" sz="1600" baseline="30000" dirty="0">
                <a:latin typeface="Arial" charset="0"/>
              </a:rPr>
              <a:t>-1</a:t>
            </a:r>
          </a:p>
          <a:p>
            <a:pPr marL="1144588" lvl="2" indent="-168275">
              <a:buFont typeface="Arial" pitchFamily="34" charset="0"/>
              <a:buChar char="•"/>
            </a:pPr>
            <a:endParaRPr lang="en-US" sz="1600" dirty="0">
              <a:latin typeface="Arial" charset="0"/>
            </a:endParaRPr>
          </a:p>
          <a:p>
            <a:pPr marL="1144588" lvl="2" indent="-168275">
              <a:buFont typeface="Arial" pitchFamily="34" charset="0"/>
              <a:buChar char="•"/>
            </a:pPr>
            <a:r>
              <a:rPr lang="en-US" sz="1600" dirty="0">
                <a:latin typeface="Arial" charset="0"/>
              </a:rPr>
              <a:t>Strong band for C-O at a higher frequency than ethers or  alcohols at 1150-1250 cm</a:t>
            </a:r>
            <a:r>
              <a:rPr lang="en-US" sz="1600" baseline="30000" dirty="0">
                <a:latin typeface="Arial" charset="0"/>
              </a:rPr>
              <a:t>-1</a:t>
            </a:r>
            <a:endParaRPr lang="en-US" sz="1600" dirty="0">
              <a:latin typeface="Arial" charset="0"/>
            </a:endParaRP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00600" y="3200400"/>
            <a:ext cx="533400" cy="304800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96000" y="3352800"/>
            <a:ext cx="381000" cy="28194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6035040" y="182880"/>
            <a:ext cx="3017520" cy="13716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" charset="0"/>
              </a:rPr>
              <a:t>Ethyl pivalate</a:t>
            </a:r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6858000" y="533400"/>
          <a:ext cx="1447800" cy="933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CS ChemDraw Drawing" r:id="rId4" imgW="834566" imgH="537386" progId="">
                  <p:embed/>
                </p:oleObj>
              </mc:Choice>
              <mc:Fallback>
                <p:oleObj name="CS ChemDraw Drawing" r:id="rId4" imgW="834566" imgH="537386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33400"/>
                        <a:ext cx="1447800" cy="933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7772400" y="838200"/>
            <a:ext cx="304800" cy="381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265020" y="434898"/>
            <a:ext cx="304800" cy="60960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467600" y="914400"/>
            <a:ext cx="457200" cy="4572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0" y="533400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9400" y="563880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(s)</a:t>
            </a:r>
          </a:p>
        </p:txBody>
      </p:sp>
      <p:pic>
        <p:nvPicPr>
          <p:cNvPr id="17" name="Picture 16" descr="carbonyl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6200000">
            <a:off x="4379335" y="2173865"/>
            <a:ext cx="1323975" cy="4814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4" descr="4-phenylbutyric"/>
          <p:cNvPicPr preferRelativeResize="0"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8720" y="2971800"/>
            <a:ext cx="740664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0" y="533400"/>
            <a:ext cx="7010400" cy="17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62013" lvl="1" indent="-457200">
              <a:buFontTx/>
              <a:buAutoNum type="arabicPeriod" startAt="13"/>
            </a:pPr>
            <a:r>
              <a:rPr lang="en-US" sz="1600" b="1" dirty="0">
                <a:solidFill>
                  <a:schemeClr val="accent6"/>
                </a:solidFill>
                <a:latin typeface="Arial" charset="0"/>
              </a:rPr>
              <a:t>Carboxylic Acids:</a:t>
            </a:r>
          </a:p>
          <a:p>
            <a:pPr marL="1144588" lvl="2" indent="-168275">
              <a:buFontTx/>
              <a:buChar char="•"/>
            </a:pPr>
            <a:r>
              <a:rPr lang="en-US" sz="1600" dirty="0">
                <a:latin typeface="Arial" charset="0"/>
              </a:rPr>
              <a:t>Gives the messiest of IR spectra</a:t>
            </a:r>
          </a:p>
          <a:p>
            <a:pPr marL="1144588" lvl="2" indent="-168275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144588" lvl="2" indent="-168275">
              <a:buFontTx/>
              <a:buChar char="•"/>
            </a:pPr>
            <a:r>
              <a:rPr lang="en-US" sz="1600" dirty="0">
                <a:latin typeface="Arial" charset="0"/>
              </a:rPr>
              <a:t>C=O band occurs between 1700-1725 cm</a:t>
            </a:r>
            <a:r>
              <a:rPr lang="en-US" sz="1600" baseline="30000" dirty="0">
                <a:latin typeface="Arial" charset="0"/>
              </a:rPr>
              <a:t>-1</a:t>
            </a:r>
          </a:p>
          <a:p>
            <a:pPr marL="1144588" lvl="2" indent="-168275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144588" lvl="2" indent="-168275">
              <a:buFontTx/>
              <a:buChar char="•"/>
            </a:pPr>
            <a:r>
              <a:rPr lang="en-US" sz="1600" dirty="0">
                <a:latin typeface="Arial" charset="0"/>
              </a:rPr>
              <a:t>The highly dissociated O-H bond has a broad band from 2400-3500 cm</a:t>
            </a:r>
            <a:r>
              <a:rPr lang="en-US" sz="1600" baseline="30000" dirty="0">
                <a:latin typeface="Arial" charset="0"/>
              </a:rPr>
              <a:t>-1</a:t>
            </a:r>
            <a:r>
              <a:rPr lang="en-US" sz="1600" dirty="0">
                <a:latin typeface="Arial" charset="0"/>
              </a:rPr>
              <a:t> covering up to half the IR spectrum in some cases</a:t>
            </a:r>
            <a:endParaRPr lang="en-US" sz="16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6035040" y="182880"/>
            <a:ext cx="3017520" cy="13716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en-US" sz="1600" dirty="0">
                <a:latin typeface="Arial" charset="0"/>
              </a:rPr>
              <a:t>4-phenylbutyric acid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52600" y="3124200"/>
            <a:ext cx="2209800" cy="25146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867400" y="3200400"/>
            <a:ext cx="457200" cy="29718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876800" y="3124200"/>
            <a:ext cx="457200" cy="304800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11" descr="carbony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5800" y="2590800"/>
            <a:ext cx="1171575" cy="426027"/>
          </a:xfrm>
          <a:prstGeom prst="rect">
            <a:avLst/>
          </a:prstGeom>
        </p:spPr>
      </p:pic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6400800" y="609600"/>
          <a:ext cx="24320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CS ChemDraw Drawing" r:id="rId5" imgW="1369842" imgH="462827" progId="">
                  <p:embed/>
                </p:oleObj>
              </mc:Choice>
              <mc:Fallback>
                <p:oleObj name="CS ChemDraw Drawing" r:id="rId5" imgW="1369842" imgH="462827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600"/>
                        <a:ext cx="24320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8382000" y="914400"/>
            <a:ext cx="457200" cy="6096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924800" y="1066800"/>
            <a:ext cx="533400" cy="4572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001000" y="685800"/>
            <a:ext cx="304800" cy="45720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38400" y="5486400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(w – m)</a:t>
            </a:r>
          </a:p>
          <a:p>
            <a:pPr algn="ctr"/>
            <a:r>
              <a:rPr lang="en-US" sz="1400" b="1" dirty="0" err="1"/>
              <a:t>br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95800" y="556260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24600" y="556260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(s)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0" y="533400"/>
            <a:ext cx="60198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62013" lvl="1" indent="-457200">
              <a:buFontTx/>
              <a:buAutoNum type="arabicPeriod" startAt="14"/>
            </a:pPr>
            <a:r>
              <a:rPr lang="en-US" sz="1600" b="1" dirty="0">
                <a:solidFill>
                  <a:schemeClr val="accent6"/>
                </a:solidFill>
                <a:latin typeface="Arial" charset="0"/>
              </a:rPr>
              <a:t>Acid anhydrides</a:t>
            </a:r>
          </a:p>
          <a:p>
            <a:pPr marL="1144588" lvl="2" indent="-168275">
              <a:buFontTx/>
              <a:buChar char="•"/>
            </a:pPr>
            <a:r>
              <a:rPr lang="en-US" sz="1600" dirty="0">
                <a:latin typeface="Arial" charset="0"/>
              </a:rPr>
              <a:t>Coupling of the anhydride though the ether oxygen splits the carbonyl band into two with a separation of 70 cm</a:t>
            </a:r>
            <a:r>
              <a:rPr lang="en-US" sz="1600" baseline="30000" dirty="0">
                <a:latin typeface="Arial" charset="0"/>
              </a:rPr>
              <a:t>-1</a:t>
            </a:r>
          </a:p>
          <a:p>
            <a:pPr marL="1144588" lvl="2" indent="-168275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144588" lvl="2" indent="-168275">
              <a:buFontTx/>
              <a:buChar char="•"/>
            </a:pPr>
            <a:r>
              <a:rPr lang="en-US" sz="1600" dirty="0">
                <a:latin typeface="Arial" charset="0"/>
              </a:rPr>
              <a:t>Bands are at 1740-1770 cm-1 and 1810-1840 cm</a:t>
            </a:r>
            <a:r>
              <a:rPr lang="en-US" sz="1600" baseline="30000" dirty="0">
                <a:latin typeface="Arial" charset="0"/>
              </a:rPr>
              <a:t>-1</a:t>
            </a:r>
          </a:p>
          <a:p>
            <a:pPr marL="1144588" lvl="2" indent="-168275">
              <a:buFontTx/>
              <a:buChar char="•"/>
            </a:pPr>
            <a:endParaRPr lang="en-US" sz="1600" i="1" dirty="0">
              <a:solidFill>
                <a:srgbClr val="FF0000"/>
              </a:solidFill>
              <a:latin typeface="Arial" charset="0"/>
            </a:endParaRPr>
          </a:p>
          <a:p>
            <a:pPr marL="1144588" lvl="2" indent="-168275">
              <a:buFontTx/>
              <a:buChar char="•"/>
            </a:pPr>
            <a:r>
              <a:rPr lang="en-US" sz="1600" dirty="0">
                <a:latin typeface="Arial" charset="0"/>
              </a:rPr>
              <a:t>Mixed mode C-O stretch at 1000-1100 cm</a:t>
            </a:r>
            <a:r>
              <a:rPr lang="en-US" sz="1600" baseline="30000" dirty="0">
                <a:latin typeface="Arial" charset="0"/>
              </a:rPr>
              <a:t>-1</a:t>
            </a:r>
            <a:endParaRPr lang="en-US" sz="1600" dirty="0">
              <a:latin typeface="Arial" charset="0"/>
            </a:endParaRPr>
          </a:p>
        </p:txBody>
      </p:sp>
      <p:pic>
        <p:nvPicPr>
          <p:cNvPr id="15364" name="Picture 5" descr="propionic-anhydride"/>
          <p:cNvPicPr preferRelativeResize="0"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8720" y="2971800"/>
            <a:ext cx="740664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4724400" y="3124200"/>
            <a:ext cx="457200" cy="312420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6035040" y="182880"/>
            <a:ext cx="3017520" cy="13716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" charset="0"/>
              </a:rPr>
              <a:t>Propionic anhydride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248400" y="3124200"/>
            <a:ext cx="609600" cy="31242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5362" name="Object 7"/>
          <p:cNvGraphicFramePr>
            <a:graphicFrameLocks noChangeAspect="1"/>
          </p:cNvGraphicFramePr>
          <p:nvPr/>
        </p:nvGraphicFramePr>
        <p:xfrm>
          <a:off x="6553200" y="609600"/>
          <a:ext cx="20367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CS ChemDraw Drawing" r:id="rId4" imgW="2038350" imgH="723900" progId="">
                  <p:embed/>
                </p:oleObj>
              </mc:Choice>
              <mc:Fallback>
                <p:oleObj name="CS ChemDraw Drawing" r:id="rId4" imgW="2038350" imgH="7239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09600"/>
                        <a:ext cx="203676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7239000" y="914400"/>
            <a:ext cx="685800" cy="5334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086600" y="609600"/>
            <a:ext cx="304800" cy="60960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772400" y="609600"/>
            <a:ext cx="304800" cy="60960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43400" y="533400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05600" y="533400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(s)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0" y="533400"/>
            <a:ext cx="5943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62013" lvl="1" indent="-457200">
              <a:buFontTx/>
              <a:buAutoNum type="arabicPeriod" startAt="15"/>
            </a:pPr>
            <a:r>
              <a:rPr lang="en-US" sz="1600" b="1" dirty="0">
                <a:solidFill>
                  <a:schemeClr val="accent6"/>
                </a:solidFill>
                <a:latin typeface="Arial" charset="0"/>
              </a:rPr>
              <a:t>Acid halides</a:t>
            </a:r>
          </a:p>
          <a:p>
            <a:pPr marL="1144588" lvl="2" indent="-168275">
              <a:buFontTx/>
              <a:buChar char="•"/>
            </a:pPr>
            <a:r>
              <a:rPr lang="en-US" sz="1600" dirty="0" err="1">
                <a:latin typeface="Arial" charset="0"/>
              </a:rPr>
              <a:t>Clefted</a:t>
            </a:r>
            <a:r>
              <a:rPr lang="en-US" sz="1600" dirty="0">
                <a:latin typeface="Arial" charset="0"/>
              </a:rPr>
              <a:t> band at 1770-1820 cm</a:t>
            </a:r>
            <a:r>
              <a:rPr lang="en-US" sz="1600" baseline="30000" dirty="0">
                <a:latin typeface="Arial" charset="0"/>
              </a:rPr>
              <a:t>-1 </a:t>
            </a:r>
            <a:r>
              <a:rPr lang="en-US" sz="1600" dirty="0">
                <a:latin typeface="Arial" charset="0"/>
              </a:rPr>
              <a:t>for C=O</a:t>
            </a:r>
          </a:p>
          <a:p>
            <a:pPr marL="1144588" lvl="2" indent="-168275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144588" lvl="2" indent="-168275">
              <a:buFontTx/>
              <a:buChar char="•"/>
            </a:pPr>
            <a:r>
              <a:rPr lang="en-US" sz="1600" dirty="0">
                <a:latin typeface="Arial" charset="0"/>
              </a:rPr>
              <a:t>Bonds to halogens, due to their size (see Hooke’s Law derivation) occur at low frequencies, only </a:t>
            </a:r>
            <a:r>
              <a:rPr lang="en-US" sz="1600" dirty="0" err="1">
                <a:latin typeface="Arial" charset="0"/>
              </a:rPr>
              <a:t>Cl</a:t>
            </a:r>
            <a:r>
              <a:rPr lang="en-US" sz="1600" dirty="0">
                <a:latin typeface="Arial" charset="0"/>
              </a:rPr>
              <a:t> is light enough to have a band on IR, C-</a:t>
            </a:r>
            <a:r>
              <a:rPr lang="en-US" sz="1600" dirty="0" err="1">
                <a:latin typeface="Arial" charset="0"/>
              </a:rPr>
              <a:t>Cl</a:t>
            </a:r>
            <a:r>
              <a:rPr lang="en-US" sz="1600" dirty="0">
                <a:latin typeface="Arial" charset="0"/>
              </a:rPr>
              <a:t> is at 600-800 cm</a:t>
            </a:r>
            <a:r>
              <a:rPr lang="en-US" sz="1600" baseline="30000" dirty="0">
                <a:latin typeface="Arial" charset="0"/>
              </a:rPr>
              <a:t>-1</a:t>
            </a:r>
            <a:endParaRPr lang="en-US" sz="1600" dirty="0">
              <a:latin typeface="Arial" charset="0"/>
            </a:endParaRPr>
          </a:p>
        </p:txBody>
      </p:sp>
      <p:pic>
        <p:nvPicPr>
          <p:cNvPr id="16388" name="Picture 5" descr="propionyl-chloride"/>
          <p:cNvPicPr preferRelativeResize="0"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8720" y="2971800"/>
            <a:ext cx="740664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6035040" y="182880"/>
            <a:ext cx="3017520" cy="13716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" charset="0"/>
              </a:rPr>
              <a:t>Propionyl chloride</a:t>
            </a:r>
          </a:p>
        </p:txBody>
      </p:sp>
      <p:graphicFrame>
        <p:nvGraphicFramePr>
          <p:cNvPr id="16386" name="Object 7"/>
          <p:cNvGraphicFramePr>
            <a:graphicFrameLocks noChangeAspect="1"/>
          </p:cNvGraphicFramePr>
          <p:nvPr/>
        </p:nvGraphicFramePr>
        <p:xfrm>
          <a:off x="6858000" y="533400"/>
          <a:ext cx="1371600" cy="882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CS ChemDraw Drawing" r:id="rId4" imgW="1125578" imgH="722228" progId="">
                  <p:embed/>
                </p:oleObj>
              </mc:Choice>
              <mc:Fallback>
                <p:oleObj name="CS ChemDraw Drawing" r:id="rId4" imgW="1125578" imgH="722228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33400"/>
                        <a:ext cx="1371600" cy="882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0" y="3124200"/>
            <a:ext cx="457200" cy="31242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48200" y="3124200"/>
            <a:ext cx="457200" cy="304800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rot="1813064">
            <a:off x="7655312" y="1072377"/>
            <a:ext cx="609600" cy="4572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27073" y="511097"/>
            <a:ext cx="381000" cy="68580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67200" y="502920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3200" y="563880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(s)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4" descr="pivalamide"/>
          <p:cNvPicPr preferRelativeResize="0"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8720" y="2971800"/>
            <a:ext cx="740664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0" y="533400"/>
            <a:ext cx="6248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62013" lvl="1" indent="-457200">
              <a:buFontTx/>
              <a:buAutoNum type="arabicPeriod" startAt="16"/>
            </a:pPr>
            <a:r>
              <a:rPr lang="en-US" sz="1600" b="1" dirty="0">
                <a:solidFill>
                  <a:schemeClr val="accent6"/>
                </a:solidFill>
                <a:latin typeface="Arial" charset="0"/>
              </a:rPr>
              <a:t>Amides</a:t>
            </a:r>
          </a:p>
          <a:p>
            <a:pPr marL="1196975" lvl="2" indent="-220663">
              <a:buFontTx/>
              <a:buChar char="•"/>
            </a:pPr>
            <a:r>
              <a:rPr lang="en-US" sz="1600" dirty="0">
                <a:latin typeface="Arial" charset="0"/>
              </a:rPr>
              <a:t>Display features of amines and carbonyl compounds</a:t>
            </a:r>
          </a:p>
          <a:p>
            <a:pPr marL="1196975" lvl="2" indent="-220663">
              <a:buFontTx/>
              <a:buChar char="•"/>
            </a:pPr>
            <a:r>
              <a:rPr lang="en-US" sz="1600" dirty="0">
                <a:latin typeface="Arial" charset="0"/>
              </a:rPr>
              <a:t>C=O stretch at 1640-1680 cm</a:t>
            </a:r>
            <a:r>
              <a:rPr lang="en-US" sz="1600" baseline="30000" dirty="0">
                <a:latin typeface="Arial" charset="0"/>
              </a:rPr>
              <a:t>-1</a:t>
            </a:r>
          </a:p>
          <a:p>
            <a:pPr marL="1196975" lvl="2" indent="-220663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196975" lvl="2" indent="-220663">
              <a:buFontTx/>
              <a:buChar char="•"/>
            </a:pPr>
            <a:r>
              <a:rPr lang="en-US" sz="1600" dirty="0">
                <a:latin typeface="Arial" charset="0"/>
              </a:rPr>
              <a:t>If the amide is primary (-NH</a:t>
            </a:r>
            <a:r>
              <a:rPr lang="en-US" sz="1600" baseline="-25000" dirty="0">
                <a:latin typeface="Arial" charset="0"/>
              </a:rPr>
              <a:t>2</a:t>
            </a:r>
            <a:r>
              <a:rPr lang="en-US" sz="1600" dirty="0">
                <a:latin typeface="Arial" charset="0"/>
              </a:rPr>
              <a:t>) the N-H stretch occurs from 3200-3500 cm</a:t>
            </a:r>
            <a:r>
              <a:rPr lang="en-US" sz="1600" baseline="30000" dirty="0">
                <a:latin typeface="Arial" charset="0"/>
              </a:rPr>
              <a:t>-1</a:t>
            </a:r>
            <a:r>
              <a:rPr lang="en-US" sz="1600" dirty="0">
                <a:latin typeface="Arial" charset="0"/>
              </a:rPr>
              <a:t> as a doublet</a:t>
            </a:r>
          </a:p>
          <a:p>
            <a:pPr marL="1196975" lvl="2" indent="-220663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196975" lvl="2" indent="-220663">
              <a:buFontTx/>
              <a:buChar char="•"/>
            </a:pPr>
            <a:r>
              <a:rPr lang="en-US" sz="1600" dirty="0">
                <a:latin typeface="Arial" charset="0"/>
              </a:rPr>
              <a:t>If the amide is secondary (-NHR) the N-H stretch occurs at 3200-3500 cm</a:t>
            </a:r>
            <a:r>
              <a:rPr lang="en-US" sz="1600" baseline="30000" dirty="0">
                <a:latin typeface="Arial" charset="0"/>
              </a:rPr>
              <a:t>-1</a:t>
            </a:r>
            <a:r>
              <a:rPr lang="en-US" sz="1600" dirty="0">
                <a:latin typeface="Arial" charset="0"/>
              </a:rPr>
              <a:t> as a sharp singlet</a:t>
            </a:r>
            <a:endParaRPr lang="en-US" sz="16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6035040" y="182880"/>
            <a:ext cx="3017520" cy="13716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" charset="0"/>
              </a:rPr>
              <a:t>pivalamide</a:t>
            </a:r>
          </a:p>
        </p:txBody>
      </p:sp>
      <p:graphicFrame>
        <p:nvGraphicFramePr>
          <p:cNvPr id="17410" name="Object 7"/>
          <p:cNvGraphicFramePr>
            <a:graphicFrameLocks noChangeAspect="1"/>
          </p:cNvGraphicFramePr>
          <p:nvPr/>
        </p:nvGraphicFramePr>
        <p:xfrm>
          <a:off x="6934200" y="533400"/>
          <a:ext cx="1159726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CS ChemDraw Drawing" r:id="rId4" imgW="1236133" imgH="1054100" progId="">
                  <p:embed/>
                </p:oleObj>
              </mc:Choice>
              <mc:Fallback>
                <p:oleObj name="CS ChemDraw Drawing" r:id="rId4" imgW="1236133" imgH="10541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33400"/>
                        <a:ext cx="1159726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29200" y="3124200"/>
            <a:ext cx="457200" cy="3008313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981200" y="3352800"/>
            <a:ext cx="685800" cy="23622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772400" y="990600"/>
            <a:ext cx="304800" cy="3810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391400" y="533400"/>
            <a:ext cx="381000" cy="60960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52600" y="563880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(m – 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0" y="556260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(s)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0" y="533400"/>
            <a:ext cx="6019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62013" lvl="1" indent="-457200">
              <a:buFontTx/>
              <a:buAutoNum type="arabicPeriod" startAt="17"/>
            </a:pPr>
            <a:r>
              <a:rPr lang="en-US" sz="1600" b="1" dirty="0">
                <a:solidFill>
                  <a:schemeClr val="accent6"/>
                </a:solidFill>
                <a:latin typeface="Arial" charset="0"/>
              </a:rPr>
              <a:t>Nitro group (-NO</a:t>
            </a:r>
            <a:r>
              <a:rPr lang="en-US" sz="1600" b="1" baseline="-25000" dirty="0">
                <a:solidFill>
                  <a:schemeClr val="accent6"/>
                </a:solidFill>
                <a:latin typeface="Arial" charset="0"/>
              </a:rPr>
              <a:t>2</a:t>
            </a:r>
            <a:r>
              <a:rPr lang="en-US" sz="1600" b="1" dirty="0">
                <a:solidFill>
                  <a:schemeClr val="accent6"/>
                </a:solidFill>
                <a:latin typeface="Arial" charset="0"/>
              </a:rPr>
              <a:t>)</a:t>
            </a:r>
          </a:p>
          <a:p>
            <a:pPr marL="1144588" lvl="2" indent="-168275">
              <a:buFontTx/>
              <a:buChar char="•"/>
            </a:pPr>
            <a:r>
              <a:rPr lang="en-US" sz="1600" dirty="0">
                <a:latin typeface="Arial" charset="0"/>
              </a:rPr>
              <a:t>Proper Lewis structure gives a bond order of 1.5 from nitrogen to each oxygen</a:t>
            </a:r>
          </a:p>
          <a:p>
            <a:pPr marL="1144588" lvl="2" indent="-168275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144588" lvl="2" indent="-168275">
              <a:buFontTx/>
              <a:buChar char="•"/>
            </a:pPr>
            <a:r>
              <a:rPr lang="en-US" sz="1600" dirty="0">
                <a:latin typeface="Arial" charset="0"/>
              </a:rPr>
              <a:t>Two bands are seen (symmetric and asymmetric) at 1300-1380 cm</a:t>
            </a:r>
            <a:r>
              <a:rPr lang="en-US" sz="1600" baseline="30000" dirty="0">
                <a:latin typeface="Arial" charset="0"/>
              </a:rPr>
              <a:t>-1</a:t>
            </a:r>
            <a:r>
              <a:rPr lang="en-US" sz="1600" dirty="0">
                <a:latin typeface="Arial" charset="0"/>
              </a:rPr>
              <a:t> and 1500-1570 cm</a:t>
            </a:r>
            <a:r>
              <a:rPr lang="en-US" sz="1600" baseline="30000" dirty="0">
                <a:latin typeface="Arial" charset="0"/>
              </a:rPr>
              <a:t>-1</a:t>
            </a:r>
          </a:p>
          <a:p>
            <a:pPr marL="1144588" lvl="2" indent="-168275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144588" lvl="2" indent="-168275">
              <a:buFontTx/>
              <a:buChar char="•"/>
            </a:pPr>
            <a:r>
              <a:rPr lang="en-US" sz="1600" dirty="0">
                <a:latin typeface="Arial" charset="0"/>
              </a:rPr>
              <a:t>This group is a strong resonance withdrawing group and is itself vulnerable to resonance effects</a:t>
            </a:r>
          </a:p>
          <a:p>
            <a:pPr marL="1319213" lvl="2" indent="-457200">
              <a:buFontTx/>
              <a:buAutoNum type="arabicPeriod" startAt="17"/>
            </a:pPr>
            <a:endParaRPr lang="en-US" sz="1600" dirty="0">
              <a:latin typeface="Arial" charset="0"/>
            </a:endParaRPr>
          </a:p>
        </p:txBody>
      </p:sp>
      <p:pic>
        <p:nvPicPr>
          <p:cNvPr id="18436" name="Picture 5" descr="2-nitropropane"/>
          <p:cNvPicPr preferRelativeResize="0"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8720" y="2971800"/>
            <a:ext cx="740664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6035040" y="182880"/>
            <a:ext cx="3017520" cy="13716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" charset="0"/>
              </a:rPr>
              <a:t>2-nitropropane</a:t>
            </a:r>
          </a:p>
        </p:txBody>
      </p:sp>
      <p:graphicFrame>
        <p:nvGraphicFramePr>
          <p:cNvPr id="18434" name="Object 7"/>
          <p:cNvGraphicFramePr>
            <a:graphicFrameLocks noChangeAspect="1"/>
          </p:cNvGraphicFramePr>
          <p:nvPr/>
        </p:nvGraphicFramePr>
        <p:xfrm>
          <a:off x="7162800" y="609600"/>
          <a:ext cx="67786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CS ChemDraw Drawing" r:id="rId4" imgW="876388" imgH="1005206" progId="">
                  <p:embed/>
                </p:oleObj>
              </mc:Choice>
              <mc:Fallback>
                <p:oleObj name="CS ChemDraw Drawing" r:id="rId4" imgW="876388" imgH="1005206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609600"/>
                        <a:ext cx="677863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0200" y="3200400"/>
            <a:ext cx="228600" cy="3008313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791200" y="3200400"/>
            <a:ext cx="228600" cy="3008313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086600" y="609600"/>
            <a:ext cx="838200" cy="45720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53000" y="525780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0" y="525780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(s)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0" y="533400"/>
            <a:ext cx="5638800" cy="17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62013" lvl="1" indent="-457200">
              <a:buFontTx/>
              <a:buAutoNum type="arabicPeriod" startAt="18"/>
            </a:pPr>
            <a:r>
              <a:rPr lang="en-US" sz="1600" b="1" dirty="0" err="1">
                <a:solidFill>
                  <a:schemeClr val="accent6"/>
                </a:solidFill>
                <a:latin typeface="Arial" charset="0"/>
              </a:rPr>
              <a:t>Nitriles</a:t>
            </a:r>
            <a:r>
              <a:rPr lang="en-US" sz="1600" b="1" dirty="0">
                <a:solidFill>
                  <a:schemeClr val="accent6"/>
                </a:solidFill>
                <a:latin typeface="Arial" charset="0"/>
              </a:rPr>
              <a:t> (the </a:t>
            </a:r>
            <a:r>
              <a:rPr lang="en-US" sz="1600" b="1" dirty="0" err="1">
                <a:solidFill>
                  <a:schemeClr val="accent6"/>
                </a:solidFill>
                <a:latin typeface="Arial" charset="0"/>
              </a:rPr>
              <a:t>cyano</a:t>
            </a:r>
            <a:r>
              <a:rPr lang="en-US" sz="1600" b="1" dirty="0">
                <a:solidFill>
                  <a:schemeClr val="accent6"/>
                </a:solidFill>
                <a:latin typeface="Arial" charset="0"/>
              </a:rPr>
              <a:t>- or –C</a:t>
            </a:r>
            <a:r>
              <a:rPr lang="en-US" sz="1600" b="1" dirty="0">
                <a:solidFill>
                  <a:schemeClr val="accent6"/>
                </a:solidFill>
                <a:latin typeface="Arial" charset="0"/>
                <a:cs typeface="Arial" charset="0"/>
              </a:rPr>
              <a:t>≡</a:t>
            </a:r>
            <a:r>
              <a:rPr lang="en-US" sz="1600" b="1" dirty="0">
                <a:solidFill>
                  <a:schemeClr val="accent6"/>
                </a:solidFill>
                <a:latin typeface="Arial" charset="0"/>
              </a:rPr>
              <a:t>N group)</a:t>
            </a:r>
          </a:p>
          <a:p>
            <a:pPr marL="1144588" lvl="2" indent="-168275">
              <a:buFontTx/>
              <a:buChar char="•"/>
            </a:pPr>
            <a:r>
              <a:rPr lang="en-US" sz="1600" dirty="0">
                <a:latin typeface="Arial" charset="0"/>
              </a:rPr>
              <a:t>Principle group is the carbon nitrogen triple bond at 2100-2280 cm</a:t>
            </a:r>
            <a:r>
              <a:rPr lang="en-US" sz="1600" baseline="30000" dirty="0">
                <a:latin typeface="Arial" charset="0"/>
              </a:rPr>
              <a:t>-1</a:t>
            </a:r>
          </a:p>
          <a:p>
            <a:pPr marL="1144588" lvl="2" indent="-168275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144588" lvl="2" indent="-168275">
              <a:buFontTx/>
              <a:buChar char="•"/>
            </a:pPr>
            <a:r>
              <a:rPr lang="en-US" sz="1600" dirty="0">
                <a:latin typeface="Arial" charset="0"/>
              </a:rPr>
              <a:t>This peak is usually much more intense than that of the </a:t>
            </a:r>
            <a:r>
              <a:rPr lang="en-US" sz="1600" dirty="0" err="1">
                <a:latin typeface="Arial" charset="0"/>
              </a:rPr>
              <a:t>alkyne</a:t>
            </a:r>
            <a:r>
              <a:rPr lang="en-US" sz="1600" dirty="0">
                <a:latin typeface="Arial" charset="0"/>
              </a:rPr>
              <a:t> due to the </a:t>
            </a:r>
            <a:r>
              <a:rPr lang="en-US" sz="1600" dirty="0" err="1">
                <a:latin typeface="Arial" charset="0"/>
              </a:rPr>
              <a:t>electronegativity</a:t>
            </a:r>
            <a:r>
              <a:rPr lang="en-US" sz="1600" dirty="0">
                <a:latin typeface="Arial" charset="0"/>
              </a:rPr>
              <a:t> difference between carbon and nitrogen</a:t>
            </a:r>
          </a:p>
        </p:txBody>
      </p:sp>
      <p:pic>
        <p:nvPicPr>
          <p:cNvPr id="19460" name="Picture 3" descr="propionitrile"/>
          <p:cNvPicPr preferRelativeResize="0"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8720" y="2971800"/>
            <a:ext cx="740664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6035040" y="182880"/>
            <a:ext cx="3017520" cy="13716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en-US" sz="1600">
                <a:latin typeface="Arial" charset="0"/>
              </a:rPr>
              <a:t>propionitrile</a:t>
            </a:r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/>
        </p:nvGraphicFramePr>
        <p:xfrm>
          <a:off x="6858000" y="609600"/>
          <a:ext cx="152746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CS ChemDraw Drawing" r:id="rId4" imgW="1087566" imgH="489933" progId="">
                  <p:embed/>
                </p:oleObj>
              </mc:Choice>
              <mc:Fallback>
                <p:oleObj name="CS ChemDraw Drawing" r:id="rId4" imgW="1087566" imgH="489933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609600"/>
                        <a:ext cx="1527464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57600" y="3200400"/>
            <a:ext cx="381000" cy="3008313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18091527">
            <a:off x="7011560" y="404297"/>
            <a:ext cx="381000" cy="863484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14800" y="464820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(s)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0" y="533400"/>
            <a:ext cx="9144000" cy="579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/>
            <a:r>
              <a:rPr lang="en-US" sz="1600" b="1" dirty="0">
                <a:latin typeface="Arial" charset="0"/>
              </a:rPr>
              <a:t>Effects on IR bands</a:t>
            </a:r>
          </a:p>
          <a:p>
            <a:pPr marL="1319213" lvl="2" indent="-457200">
              <a:buFontTx/>
              <a:buAutoNum type="arabicPeriod"/>
            </a:pPr>
            <a:r>
              <a:rPr lang="en-US" sz="1600" b="1" dirty="0">
                <a:solidFill>
                  <a:schemeClr val="accent6"/>
                </a:solidFill>
                <a:latin typeface="Arial" charset="0"/>
              </a:rPr>
              <a:t>Conjugation</a:t>
            </a:r>
            <a:r>
              <a:rPr lang="en-US" sz="1600" dirty="0">
                <a:latin typeface="Arial" charset="0"/>
              </a:rPr>
              <a:t> – by resonance, conjugation lowers the energy of a double or triple bond.  The effect of this is readily observed in the IR spectrum:</a:t>
            </a:r>
          </a:p>
          <a:p>
            <a:pPr marL="1319213" lvl="2" indent="-457200">
              <a:buFontTx/>
              <a:buAutoNum type="arabicPeriod"/>
            </a:pPr>
            <a:endParaRPr lang="en-US" sz="1600" dirty="0">
              <a:latin typeface="Arial" charset="0"/>
            </a:endParaRPr>
          </a:p>
          <a:p>
            <a:pPr marL="1319213" lvl="2" indent="-457200">
              <a:buFontTx/>
              <a:buAutoNum type="arabicPeriod"/>
            </a:pPr>
            <a:endParaRPr lang="en-US" sz="1600" dirty="0">
              <a:latin typeface="Arial" charset="0"/>
            </a:endParaRPr>
          </a:p>
          <a:p>
            <a:pPr marL="1319213" lvl="2" indent="-457200">
              <a:buFontTx/>
              <a:buAutoNum type="arabicPeriod"/>
            </a:pPr>
            <a:endParaRPr lang="en-US" sz="1600" dirty="0">
              <a:latin typeface="Arial" charset="0"/>
            </a:endParaRPr>
          </a:p>
          <a:p>
            <a:pPr marL="1319213" lvl="2" indent="-457200">
              <a:buFontTx/>
              <a:buAutoNum type="arabicPeriod"/>
            </a:pPr>
            <a:endParaRPr lang="en-US" sz="1600" dirty="0">
              <a:latin typeface="Arial" charset="0"/>
            </a:endParaRPr>
          </a:p>
          <a:p>
            <a:pPr marL="1319213" lvl="2" indent="-457200">
              <a:buFontTx/>
              <a:buAutoNum type="arabicPeriod"/>
            </a:pPr>
            <a:endParaRPr lang="en-US" sz="1600" dirty="0">
              <a:latin typeface="Arial" charset="0"/>
            </a:endParaRPr>
          </a:p>
          <a:p>
            <a:pPr marL="1319213" lvl="2" indent="-457200">
              <a:buFontTx/>
              <a:buAutoNum type="arabicPeriod"/>
            </a:pPr>
            <a:endParaRPr lang="en-US" sz="16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r>
              <a:rPr lang="en-US" sz="1600" dirty="0">
                <a:latin typeface="Arial" charset="0"/>
              </a:rPr>
              <a:t>Conjugation will lower the observed IR band for a carbonyl from 20-40 cm</a:t>
            </a:r>
            <a:r>
              <a:rPr lang="en-US" sz="1600" baseline="30000" dirty="0">
                <a:latin typeface="Arial" charset="0"/>
              </a:rPr>
              <a:t>-1</a:t>
            </a:r>
            <a:r>
              <a:rPr lang="en-US" sz="1600" dirty="0">
                <a:latin typeface="Arial" charset="0"/>
              </a:rPr>
              <a:t> provided conjugation gives a strong resonance contributor</a:t>
            </a:r>
          </a:p>
          <a:p>
            <a:pPr marL="1890713" lvl="3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r>
              <a:rPr lang="en-US" sz="1600" dirty="0">
                <a:latin typeface="Arial" charset="0"/>
              </a:rPr>
              <a:t>Inductive effects are usually small, unless coupled with a resonance contributor (note –CH</a:t>
            </a:r>
            <a:r>
              <a:rPr lang="en-US" sz="1600" baseline="-25000" dirty="0">
                <a:latin typeface="Arial" charset="0"/>
              </a:rPr>
              <a:t>3</a:t>
            </a:r>
            <a:r>
              <a:rPr lang="en-US" sz="1600" dirty="0">
                <a:latin typeface="Arial" charset="0"/>
              </a:rPr>
              <a:t> and –</a:t>
            </a:r>
            <a:r>
              <a:rPr lang="en-US" sz="1600" dirty="0" err="1">
                <a:latin typeface="Arial" charset="0"/>
              </a:rPr>
              <a:t>Cl</a:t>
            </a:r>
            <a:r>
              <a:rPr lang="en-US" sz="1600" dirty="0">
                <a:latin typeface="Arial" charset="0"/>
              </a:rPr>
              <a:t> above)</a:t>
            </a:r>
          </a:p>
        </p:txBody>
      </p:sp>
      <p:graphicFrame>
        <p:nvGraphicFramePr>
          <p:cNvPr id="20482" name="Object 10"/>
          <p:cNvGraphicFramePr>
            <a:graphicFrameLocks noChangeAspect="1"/>
          </p:cNvGraphicFramePr>
          <p:nvPr/>
        </p:nvGraphicFramePr>
        <p:xfrm>
          <a:off x="3355975" y="1450975"/>
          <a:ext cx="258286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CS ChemDraw Drawing" r:id="rId3" imgW="2557800" imgH="1204560" progId="">
                  <p:embed/>
                </p:oleObj>
              </mc:Choice>
              <mc:Fallback>
                <p:oleObj name="CS ChemDraw Drawing" r:id="rId3" imgW="2557800" imgH="120456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1450975"/>
                        <a:ext cx="2582863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1"/>
          <p:cNvGraphicFramePr>
            <a:graphicFrameLocks noChangeAspect="1"/>
          </p:cNvGraphicFramePr>
          <p:nvPr/>
        </p:nvGraphicFramePr>
        <p:xfrm>
          <a:off x="2514600" y="3429000"/>
          <a:ext cx="5410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CS ChemDraw Drawing" r:id="rId5" imgW="3975652" imgH="556591" progId="">
                  <p:embed/>
                </p:oleObj>
              </mc:Choice>
              <mc:Fallback>
                <p:oleObj name="CS ChemDraw Drawing" r:id="rId5" imgW="3975652" imgH="556591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429000"/>
                        <a:ext cx="5410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12"/>
          <p:cNvGraphicFramePr>
            <a:graphicFrameLocks noChangeAspect="1"/>
          </p:cNvGraphicFramePr>
          <p:nvPr/>
        </p:nvGraphicFramePr>
        <p:xfrm>
          <a:off x="2667000" y="4344988"/>
          <a:ext cx="48577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CS ChemDraw Drawing" r:id="rId7" imgW="4596480" imgH="1263600" progId="">
                  <p:embed/>
                </p:oleObj>
              </mc:Choice>
              <mc:Fallback>
                <p:oleObj name="CS ChemDraw Drawing" r:id="rId7" imgW="4596480" imgH="12636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344988"/>
                        <a:ext cx="485775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13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0" y="533400"/>
            <a:ext cx="8839200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/>
            <a:r>
              <a:rPr lang="en-US" sz="1600" b="1" dirty="0">
                <a:latin typeface="Arial" charset="0"/>
              </a:rPr>
              <a:t>Effects on IR bands</a:t>
            </a:r>
          </a:p>
          <a:p>
            <a:pPr marL="1319213" lvl="2" indent="-457200">
              <a:buFont typeface="+mj-lt"/>
              <a:buAutoNum type="arabicPeriod" startAt="2"/>
            </a:pPr>
            <a:r>
              <a:rPr lang="en-US" sz="1600" b="1" dirty="0" err="1">
                <a:solidFill>
                  <a:schemeClr val="accent6"/>
                </a:solidFill>
                <a:latin typeface="Arial" charset="0"/>
              </a:rPr>
              <a:t>Steric</a:t>
            </a:r>
            <a:r>
              <a:rPr lang="en-US" sz="1600" b="1" dirty="0">
                <a:solidFill>
                  <a:schemeClr val="accent6"/>
                </a:solidFill>
                <a:latin typeface="Arial" charset="0"/>
              </a:rPr>
              <a:t> effects </a:t>
            </a:r>
            <a:r>
              <a:rPr lang="en-US" sz="1600" dirty="0">
                <a:latin typeface="Arial" charset="0"/>
              </a:rPr>
              <a:t>– usually not important in IR spectroscopy, unless they reduce the strength of a bond (usually </a:t>
            </a:r>
            <a:r>
              <a:rPr lang="en-US" sz="1600" dirty="0">
                <a:latin typeface="Symbol" pitchFamily="18" charset="2"/>
              </a:rPr>
              <a:t>p</a:t>
            </a:r>
            <a:r>
              <a:rPr lang="en-US" sz="1600" dirty="0">
                <a:latin typeface="Arial" charset="0"/>
              </a:rPr>
              <a:t>) by interfering with proper orbital overlap:</a:t>
            </a:r>
          </a:p>
          <a:p>
            <a:pPr marL="1319213" lvl="2" indent="-457200">
              <a:buFontTx/>
              <a:buAutoNum type="arabicPeriod" startAt="2"/>
            </a:pPr>
            <a:endParaRPr lang="en-US" sz="1600" dirty="0">
              <a:latin typeface="Arial" charset="0"/>
            </a:endParaRPr>
          </a:p>
          <a:p>
            <a:pPr marL="1319213" lvl="2" indent="-457200">
              <a:buFontTx/>
              <a:buAutoNum type="arabicPeriod" startAt="2"/>
            </a:pPr>
            <a:endParaRPr lang="en-US" sz="1600" dirty="0">
              <a:latin typeface="Arial" charset="0"/>
            </a:endParaRPr>
          </a:p>
          <a:p>
            <a:pPr marL="1319213" lvl="2" indent="-457200">
              <a:buFontTx/>
              <a:buAutoNum type="arabicPeriod" startAt="2"/>
            </a:pPr>
            <a:endParaRPr lang="en-US" sz="1600" dirty="0">
              <a:latin typeface="Arial" charset="0"/>
            </a:endParaRPr>
          </a:p>
          <a:p>
            <a:pPr marL="1319213" lvl="2" indent="-457200">
              <a:buFontTx/>
              <a:buAutoNum type="arabicPeriod" startAt="2"/>
            </a:pPr>
            <a:endParaRPr lang="en-US" sz="1600" dirty="0">
              <a:latin typeface="Arial" charset="0"/>
            </a:endParaRPr>
          </a:p>
          <a:p>
            <a:pPr marL="1319213" lvl="2" indent="-457200">
              <a:buFontTx/>
              <a:buAutoNum type="arabicPeriod" startAt="2"/>
            </a:pPr>
            <a:endParaRPr lang="en-US" sz="1600" dirty="0">
              <a:latin typeface="Arial" charset="0"/>
            </a:endParaRPr>
          </a:p>
          <a:p>
            <a:pPr marL="1319213" lvl="2" indent="-457200">
              <a:buFontTx/>
              <a:buAutoNum type="arabicPeriod" startAt="2"/>
            </a:pPr>
            <a:endParaRPr lang="en-US" sz="16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r>
              <a:rPr lang="en-US" sz="1600" dirty="0">
                <a:latin typeface="Arial" charset="0"/>
              </a:rPr>
              <a:t>Here the methyl group in the structure at the right causes the carbonyl group to be slightly out of plane, interfering with resonance</a:t>
            </a:r>
          </a:p>
          <a:p>
            <a:pPr marL="1890713" lvl="3" indent="-457200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319213" lvl="2" indent="-457200">
              <a:buFontTx/>
              <a:buAutoNum type="arabicPeriod" startAt="2"/>
            </a:pPr>
            <a:r>
              <a:rPr lang="en-US" sz="1600" b="1" dirty="0">
                <a:solidFill>
                  <a:schemeClr val="accent6"/>
                </a:solidFill>
                <a:latin typeface="Arial" charset="0"/>
              </a:rPr>
              <a:t>Strain effects </a:t>
            </a:r>
            <a:r>
              <a:rPr lang="en-US" sz="1600" dirty="0">
                <a:latin typeface="Arial" charset="0"/>
              </a:rPr>
              <a:t>– changes in bond angle forced by the constraints of a ring will cause a slight change in hybridization, and therefore, bond strength</a:t>
            </a: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baseline="300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r>
              <a:rPr lang="en-US" sz="1600" dirty="0">
                <a:latin typeface="Arial" charset="0"/>
              </a:rPr>
              <a:t>As bond angle decreases, carbon becomes more electronegative, as well as less sp</a:t>
            </a:r>
            <a:r>
              <a:rPr lang="en-US" sz="1600" baseline="30000" dirty="0">
                <a:latin typeface="Arial" charset="0"/>
              </a:rPr>
              <a:t>2</a:t>
            </a:r>
            <a:r>
              <a:rPr lang="en-US" sz="1600" dirty="0">
                <a:latin typeface="Arial" charset="0"/>
              </a:rPr>
              <a:t> hybridized (bond angle &lt; 120</a:t>
            </a:r>
            <a:r>
              <a:rPr lang="en-US" sz="1600" dirty="0">
                <a:latin typeface="Arial" charset="0"/>
                <a:cs typeface="Arial" charset="0"/>
              </a:rPr>
              <a:t>°</a:t>
            </a:r>
            <a:r>
              <a:rPr lang="en-US" sz="1600" dirty="0">
                <a:latin typeface="Arial" charset="0"/>
              </a:rPr>
              <a:t>)</a:t>
            </a:r>
          </a:p>
        </p:txBody>
      </p:sp>
      <p:graphicFrame>
        <p:nvGraphicFramePr>
          <p:cNvPr id="21506" name="Object 8"/>
          <p:cNvGraphicFramePr>
            <a:graphicFrameLocks noChangeAspect="1"/>
          </p:cNvGraphicFramePr>
          <p:nvPr/>
        </p:nvGraphicFramePr>
        <p:xfrm>
          <a:off x="3276600" y="1447800"/>
          <a:ext cx="30480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CS ChemDraw Drawing" r:id="rId3" imgW="2411896" imgH="887896" progId="">
                  <p:embed/>
                </p:oleObj>
              </mc:Choice>
              <mc:Fallback>
                <p:oleObj name="CS ChemDraw Drawing" r:id="rId3" imgW="2411896" imgH="887896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47800"/>
                        <a:ext cx="304800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9"/>
          <p:cNvGraphicFramePr>
            <a:graphicFrameLocks noChangeAspect="1"/>
          </p:cNvGraphicFramePr>
          <p:nvPr/>
        </p:nvGraphicFramePr>
        <p:xfrm>
          <a:off x="1752600" y="4191000"/>
          <a:ext cx="65532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CS ChemDraw Drawing" r:id="rId5" imgW="5340626" imgH="874643" progId="">
                  <p:embed/>
                </p:oleObj>
              </mc:Choice>
              <mc:Fallback>
                <p:oleObj name="CS ChemDraw Drawing" r:id="rId5" imgW="5340626" imgH="874643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191000"/>
                        <a:ext cx="65532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10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533400"/>
            <a:ext cx="88392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/>
            <a:r>
              <a:rPr lang="en-US" sz="1600" b="1" dirty="0">
                <a:latin typeface="Arial" charset="0"/>
              </a:rPr>
              <a:t>Effects on IR bands</a:t>
            </a:r>
          </a:p>
          <a:p>
            <a:pPr marL="1319213" lvl="2" indent="-457200">
              <a:buFont typeface="+mj-lt"/>
              <a:buAutoNum type="arabicPeriod" startAt="4"/>
            </a:pPr>
            <a:r>
              <a:rPr lang="en-US" sz="1600" b="1" dirty="0">
                <a:solidFill>
                  <a:schemeClr val="accent6"/>
                </a:solidFill>
                <a:latin typeface="Arial" charset="0"/>
              </a:rPr>
              <a:t>Hydrogen bonding</a:t>
            </a:r>
          </a:p>
          <a:p>
            <a:pPr marL="1890713" lvl="3" indent="-457200">
              <a:buFontTx/>
              <a:buChar char="•"/>
            </a:pPr>
            <a:r>
              <a:rPr lang="en-US" sz="1600" dirty="0">
                <a:latin typeface="Arial" charset="0"/>
              </a:rPr>
              <a:t>Hydrogen bonding causes a broadening in the band due to the creation of a continuum of bond energies associated with it</a:t>
            </a:r>
          </a:p>
          <a:p>
            <a:pPr marL="1890713" lvl="3" indent="-457200">
              <a:buFontTx/>
              <a:buChar char="•"/>
            </a:pPr>
            <a:r>
              <a:rPr lang="en-US" sz="1600" dirty="0">
                <a:latin typeface="Arial" charset="0"/>
              </a:rPr>
              <a:t>In the solution phase these effects are readily apparent; in the gas phase where these effects disappear or in lieu of </a:t>
            </a:r>
            <a:r>
              <a:rPr lang="en-US" sz="1600" dirty="0" err="1">
                <a:latin typeface="Arial" charset="0"/>
              </a:rPr>
              <a:t>steric</a:t>
            </a:r>
            <a:r>
              <a:rPr lang="en-US" sz="1600" dirty="0">
                <a:latin typeface="Arial" charset="0"/>
              </a:rPr>
              <a:t> effects, the band appears as sharp as all other IR bands:</a:t>
            </a:r>
          </a:p>
          <a:p>
            <a:pPr marL="1890713" lvl="3" indent="-457200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890713" lvl="3" indent="-457200"/>
            <a:r>
              <a:rPr lang="en-US" sz="1600" dirty="0">
                <a:latin typeface="Arial" charset="0"/>
              </a:rPr>
              <a:t>Gas phase spectrum of</a:t>
            </a:r>
          </a:p>
          <a:p>
            <a:pPr marL="1890713" lvl="3" indent="-457200"/>
            <a:r>
              <a:rPr lang="en-US" sz="1600" dirty="0">
                <a:latin typeface="Arial" charset="0"/>
              </a:rPr>
              <a:t>1-butanol </a:t>
            </a:r>
          </a:p>
          <a:p>
            <a:pPr marL="1890713" lvl="3" indent="-457200"/>
            <a:endParaRPr lang="en-US" sz="1600" dirty="0">
              <a:latin typeface="Arial" charset="0"/>
            </a:endParaRPr>
          </a:p>
          <a:p>
            <a:pPr marL="1890713" lvl="3" indent="-457200"/>
            <a:endParaRPr lang="en-US" sz="1600" dirty="0">
              <a:latin typeface="Arial" charset="0"/>
            </a:endParaRPr>
          </a:p>
          <a:p>
            <a:pPr marL="1890713" lvl="3" indent="-457200"/>
            <a:r>
              <a:rPr lang="en-US" sz="1600" dirty="0" err="1">
                <a:latin typeface="Arial" charset="0"/>
              </a:rPr>
              <a:t>Steric</a:t>
            </a:r>
            <a:r>
              <a:rPr lang="en-US" sz="1600" dirty="0">
                <a:latin typeface="Arial" charset="0"/>
              </a:rPr>
              <a:t> hindrance to H-bonding</a:t>
            </a:r>
          </a:p>
          <a:p>
            <a:pPr marL="1890713" lvl="3" indent="-457200"/>
            <a:r>
              <a:rPr lang="en-US" sz="1600" dirty="0">
                <a:latin typeface="Arial" charset="0"/>
              </a:rPr>
              <a:t>in a </a:t>
            </a:r>
            <a:r>
              <a:rPr lang="en-US" sz="1600" dirty="0" err="1">
                <a:latin typeface="Arial" charset="0"/>
              </a:rPr>
              <a:t>di-</a:t>
            </a:r>
            <a:r>
              <a:rPr lang="en-US" sz="1600" i="1" dirty="0" err="1">
                <a:latin typeface="Arial" charset="0"/>
              </a:rPr>
              <a:t>tert</a:t>
            </a:r>
            <a:r>
              <a:rPr lang="en-US" sz="1600" dirty="0" err="1">
                <a:latin typeface="Arial" charset="0"/>
              </a:rPr>
              <a:t>-butylphenol</a:t>
            </a:r>
            <a:endParaRPr lang="en-US" sz="16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endParaRPr lang="en-US" sz="1600" dirty="0">
              <a:latin typeface="Arial" charset="0"/>
            </a:endParaRPr>
          </a:p>
          <a:p>
            <a:pPr marL="1890713" lvl="3" indent="-457200">
              <a:buFontTx/>
              <a:buChar char="•"/>
            </a:pPr>
            <a:r>
              <a:rPr lang="en-US" sz="1600" dirty="0">
                <a:latin typeface="Arial" charset="0"/>
              </a:rPr>
              <a:t>H-bonding can interact with other functional groups to lower frequencies</a:t>
            </a:r>
          </a:p>
        </p:txBody>
      </p:sp>
      <p:pic>
        <p:nvPicPr>
          <p:cNvPr id="22533" name="Picture 6" descr="1-butanol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2362200"/>
            <a:ext cx="3886200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7" descr="tert-butyl-phenol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810000"/>
            <a:ext cx="38862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530" name="Object 9"/>
          <p:cNvGraphicFramePr>
            <a:graphicFrameLocks noChangeAspect="1"/>
          </p:cNvGraphicFramePr>
          <p:nvPr/>
        </p:nvGraphicFramePr>
        <p:xfrm>
          <a:off x="3505200" y="3886200"/>
          <a:ext cx="12192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CS ChemDraw Drawing" r:id="rId5" imgW="967409" imgH="821635" progId="">
                  <p:embed/>
                </p:oleObj>
              </mc:Choice>
              <mc:Fallback>
                <p:oleObj name="CS ChemDraw Drawing" r:id="rId5" imgW="967409" imgH="821635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86200"/>
                        <a:ext cx="12192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10"/>
          <p:cNvGraphicFramePr>
            <a:graphicFrameLocks noChangeAspect="1"/>
          </p:cNvGraphicFramePr>
          <p:nvPr/>
        </p:nvGraphicFramePr>
        <p:xfrm>
          <a:off x="4343400" y="5486400"/>
          <a:ext cx="11430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CS ChemDraw Drawing" r:id="rId7" imgW="954741" imgH="699247" progId="">
                  <p:embed/>
                </p:oleObj>
              </mc:Choice>
              <mc:Fallback>
                <p:oleObj name="CS ChemDraw Drawing" r:id="rId7" imgW="954741" imgH="699247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86400"/>
                        <a:ext cx="11430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FG09_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6019800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0"/>
            <a:ext cx="8991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/>
            <a:r>
              <a:rPr lang="en-US" b="1"/>
              <a:t>IR Spectroscopy</a:t>
            </a:r>
          </a:p>
          <a:p>
            <a:pPr marL="457200" indent="-457200" eaLnBrk="0" hangingPunct="0"/>
            <a:endParaRPr lang="en-US" b="1"/>
          </a:p>
          <a:p>
            <a:pPr marL="457200" indent="-457200" eaLnBrk="0" hangingPunct="0">
              <a:buFontTx/>
              <a:buAutoNum type="romanUcPeriod"/>
            </a:pPr>
            <a:r>
              <a:rPr lang="en-US"/>
              <a:t>Introduction</a:t>
            </a:r>
            <a:endParaRPr lang="en-US" b="1"/>
          </a:p>
          <a:p>
            <a:pPr marL="1371600" lvl="2" indent="-457200" algn="just">
              <a:buFontTx/>
              <a:buAutoNum type="arabicPeriod" startAt="8"/>
            </a:pPr>
            <a:r>
              <a:rPr lang="en-US">
                <a:latin typeface="Arial" charset="0"/>
              </a:rPr>
              <a:t>The entire electromagnetic spectrum is used by chemists:</a:t>
            </a:r>
          </a:p>
          <a:p>
            <a:pPr marL="457200" indent="-457200" eaLnBrk="0" hangingPunct="0"/>
            <a:endParaRPr lang="en-US" b="1"/>
          </a:p>
          <a:p>
            <a:pPr marL="457200" indent="-457200" eaLnBrk="0" hangingPunct="0"/>
            <a:endParaRPr lang="en-US"/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609600" y="3962400"/>
            <a:ext cx="7924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4267200" y="3962400"/>
            <a:ext cx="76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3200400" y="3962400"/>
            <a:ext cx="1219200" cy="457200"/>
          </a:xfrm>
          <a:prstGeom prst="rect">
            <a:avLst/>
          </a:prstGeom>
          <a:solidFill>
            <a:srgbClr val="99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FF00"/>
                </a:solidFill>
                <a:latin typeface="Arial" charset="0"/>
              </a:rPr>
              <a:t>UV</a:t>
            </a:r>
          </a:p>
        </p:txBody>
      </p:sp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2133600" y="3962400"/>
            <a:ext cx="1066800" cy="4572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FF00"/>
                </a:solidFill>
                <a:latin typeface="Arial" charset="0"/>
              </a:rPr>
              <a:t>X-rays</a:t>
            </a: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4343400" y="3962400"/>
            <a:ext cx="914400" cy="457200"/>
          </a:xfrm>
          <a:prstGeom prst="rect">
            <a:avLst/>
          </a:prstGeom>
          <a:solidFill>
            <a:srgbClr val="FD150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FF00"/>
                </a:solidFill>
                <a:latin typeface="Arial" charset="0"/>
              </a:rPr>
              <a:t>IR</a:t>
            </a:r>
          </a:p>
        </p:txBody>
      </p:sp>
      <p:sp>
        <p:nvSpPr>
          <p:cNvPr id="32777" name="Rectangle 10"/>
          <p:cNvSpPr>
            <a:spLocks noChangeArrowheads="1"/>
          </p:cNvSpPr>
          <p:nvPr/>
        </p:nvSpPr>
        <p:spPr bwMode="auto">
          <a:xfrm>
            <a:off x="457200" y="3962400"/>
            <a:ext cx="1676400" cy="457200"/>
          </a:xfrm>
          <a:prstGeom prst="rect">
            <a:avLst/>
          </a:prstGeom>
          <a:solidFill>
            <a:srgbClr val="3A003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FF00"/>
                </a:solidFill>
                <a:latin typeface="Symbol" pitchFamily="18" charset="2"/>
              </a:rPr>
              <a:t>g</a:t>
            </a:r>
            <a:r>
              <a:rPr lang="en-US" sz="2400" b="1">
                <a:solidFill>
                  <a:srgbClr val="FFFF00"/>
                </a:solidFill>
                <a:latin typeface="Arial" charset="0"/>
              </a:rPr>
              <a:t>-rays</a:t>
            </a:r>
          </a:p>
        </p:txBody>
      </p:sp>
      <p:sp>
        <p:nvSpPr>
          <p:cNvPr id="32778" name="Rectangle 11"/>
          <p:cNvSpPr>
            <a:spLocks noChangeArrowheads="1"/>
          </p:cNvSpPr>
          <p:nvPr/>
        </p:nvSpPr>
        <p:spPr bwMode="auto">
          <a:xfrm>
            <a:off x="6705600" y="3962400"/>
            <a:ext cx="1905000" cy="457200"/>
          </a:xfrm>
          <a:prstGeom prst="rect">
            <a:avLst/>
          </a:prstGeom>
          <a:solidFill>
            <a:srgbClr val="68001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FF00"/>
                </a:solidFill>
                <a:latin typeface="Arial" charset="0"/>
              </a:rPr>
              <a:t>Radio</a:t>
            </a:r>
          </a:p>
        </p:txBody>
      </p:sp>
      <p:sp>
        <p:nvSpPr>
          <p:cNvPr id="32779" name="Rectangle 12"/>
          <p:cNvSpPr>
            <a:spLocks noChangeArrowheads="1"/>
          </p:cNvSpPr>
          <p:nvPr/>
        </p:nvSpPr>
        <p:spPr bwMode="auto">
          <a:xfrm>
            <a:off x="5257800" y="3962400"/>
            <a:ext cx="1447800" cy="457200"/>
          </a:xfrm>
          <a:prstGeom prst="rect">
            <a:avLst/>
          </a:prstGeom>
          <a:solidFill>
            <a:srgbClr val="9E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FF00"/>
                </a:solidFill>
                <a:latin typeface="Arial" charset="0"/>
              </a:rPr>
              <a:t>Microwave</a:t>
            </a:r>
          </a:p>
        </p:txBody>
      </p:sp>
      <p:sp>
        <p:nvSpPr>
          <p:cNvPr id="32780" name="Line 13"/>
          <p:cNvSpPr>
            <a:spLocks noChangeShapeType="1"/>
          </p:cNvSpPr>
          <p:nvPr/>
        </p:nvSpPr>
        <p:spPr bwMode="auto">
          <a:xfrm flipH="1">
            <a:off x="457200" y="2971800"/>
            <a:ext cx="815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1" name="Line 14"/>
          <p:cNvSpPr>
            <a:spLocks noChangeShapeType="1"/>
          </p:cNvSpPr>
          <p:nvPr/>
        </p:nvSpPr>
        <p:spPr bwMode="auto">
          <a:xfrm flipH="1">
            <a:off x="457200" y="1447800"/>
            <a:ext cx="815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2" name="Text Box 15"/>
          <p:cNvSpPr txBox="1">
            <a:spLocks noChangeArrowheads="1"/>
          </p:cNvSpPr>
          <p:nvPr/>
        </p:nvSpPr>
        <p:spPr bwMode="auto">
          <a:xfrm>
            <a:off x="3352800" y="2667000"/>
            <a:ext cx="208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Energy (kcal/mol)</a:t>
            </a:r>
          </a:p>
        </p:txBody>
      </p:sp>
      <p:sp>
        <p:nvSpPr>
          <p:cNvPr id="32783" name="Text Box 16"/>
          <p:cNvSpPr txBox="1">
            <a:spLocks noChangeArrowheads="1"/>
          </p:cNvSpPr>
          <p:nvPr/>
        </p:nvSpPr>
        <p:spPr bwMode="auto">
          <a:xfrm>
            <a:off x="3276600" y="2971800"/>
            <a:ext cx="735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300-30</a:t>
            </a:r>
          </a:p>
        </p:txBody>
      </p:sp>
      <p:sp>
        <p:nvSpPr>
          <p:cNvPr id="32784" name="Text Box 17"/>
          <p:cNvSpPr txBox="1">
            <a:spLocks noChangeArrowheads="1"/>
          </p:cNvSpPr>
          <p:nvPr/>
        </p:nvSpPr>
        <p:spPr bwMode="auto">
          <a:xfrm>
            <a:off x="4343400" y="2971800"/>
            <a:ext cx="735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300-30</a:t>
            </a:r>
          </a:p>
        </p:txBody>
      </p:sp>
      <p:sp>
        <p:nvSpPr>
          <p:cNvPr id="32785" name="Text Box 18"/>
          <p:cNvSpPr txBox="1">
            <a:spLocks noChangeArrowheads="1"/>
          </p:cNvSpPr>
          <p:nvPr/>
        </p:nvSpPr>
        <p:spPr bwMode="auto">
          <a:xfrm>
            <a:off x="5562600" y="2971800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~10</a:t>
            </a:r>
            <a:r>
              <a:rPr lang="en-US" sz="1400" b="1" baseline="30000">
                <a:latin typeface="Arial" charset="0"/>
              </a:rPr>
              <a:t>-4</a:t>
            </a:r>
          </a:p>
        </p:txBody>
      </p:sp>
      <p:sp>
        <p:nvSpPr>
          <p:cNvPr id="32786" name="Text Box 19"/>
          <p:cNvSpPr txBox="1">
            <a:spLocks noChangeArrowheads="1"/>
          </p:cNvSpPr>
          <p:nvPr/>
        </p:nvSpPr>
        <p:spPr bwMode="auto">
          <a:xfrm>
            <a:off x="2438400" y="2971800"/>
            <a:ext cx="63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&gt; 300</a:t>
            </a:r>
          </a:p>
        </p:txBody>
      </p:sp>
      <p:sp>
        <p:nvSpPr>
          <p:cNvPr id="32787" name="Text Box 20"/>
          <p:cNvSpPr txBox="1">
            <a:spLocks noChangeArrowheads="1"/>
          </p:cNvSpPr>
          <p:nvPr/>
        </p:nvSpPr>
        <p:spPr bwMode="auto">
          <a:xfrm>
            <a:off x="7239000" y="2971800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~10</a:t>
            </a:r>
            <a:r>
              <a:rPr lang="en-US" sz="1400" b="1" baseline="30000">
                <a:latin typeface="Arial" charset="0"/>
              </a:rPr>
              <a:t>-6</a:t>
            </a:r>
          </a:p>
        </p:txBody>
      </p:sp>
      <p:sp>
        <p:nvSpPr>
          <p:cNvPr id="32788" name="Rectangle 21"/>
          <p:cNvSpPr>
            <a:spLocks noChangeArrowheads="1"/>
          </p:cNvSpPr>
          <p:nvPr/>
        </p:nvSpPr>
        <p:spPr bwMode="auto">
          <a:xfrm>
            <a:off x="4267200" y="3962400"/>
            <a:ext cx="762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89" name="Text Box 22"/>
          <p:cNvSpPr txBox="1">
            <a:spLocks noChangeArrowheads="1"/>
          </p:cNvSpPr>
          <p:nvPr/>
        </p:nvSpPr>
        <p:spPr bwMode="auto">
          <a:xfrm>
            <a:off x="3886200" y="6019800"/>
            <a:ext cx="1001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charset="0"/>
              </a:rPr>
              <a:t>Visible</a:t>
            </a:r>
          </a:p>
        </p:txBody>
      </p:sp>
      <p:sp>
        <p:nvSpPr>
          <p:cNvPr id="32790" name="Text Box 23"/>
          <p:cNvSpPr txBox="1">
            <a:spLocks noChangeArrowheads="1"/>
          </p:cNvSpPr>
          <p:nvPr/>
        </p:nvSpPr>
        <p:spPr bwMode="auto">
          <a:xfrm>
            <a:off x="3200400" y="1143000"/>
            <a:ext cx="2176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Frequency</a:t>
            </a:r>
            <a:r>
              <a:rPr lang="en-US" b="1">
                <a:latin typeface="Times New Roman" pitchFamily="18" charset="0"/>
              </a:rPr>
              <a:t>, </a:t>
            </a:r>
            <a:r>
              <a:rPr lang="en-US" b="1">
                <a:latin typeface="Symbol" pitchFamily="18" charset="2"/>
              </a:rPr>
              <a:t>n</a:t>
            </a:r>
            <a:r>
              <a:rPr lang="en-US" b="1">
                <a:latin typeface="Times New Roman" pitchFamily="18" charset="0"/>
              </a:rPr>
              <a:t> </a:t>
            </a:r>
            <a:r>
              <a:rPr lang="en-US" b="1">
                <a:latin typeface="Arial" charset="0"/>
              </a:rPr>
              <a:t>in Hz</a:t>
            </a:r>
          </a:p>
        </p:txBody>
      </p:sp>
      <p:sp>
        <p:nvSpPr>
          <p:cNvPr id="32791" name="Text Box 24"/>
          <p:cNvSpPr txBox="1">
            <a:spLocks noChangeArrowheads="1"/>
          </p:cNvSpPr>
          <p:nvPr/>
        </p:nvSpPr>
        <p:spPr bwMode="auto">
          <a:xfrm>
            <a:off x="3429000" y="1447800"/>
            <a:ext cx="611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~10</a:t>
            </a:r>
            <a:r>
              <a:rPr lang="en-US" sz="1400" b="1" baseline="30000">
                <a:latin typeface="Arial" charset="0"/>
              </a:rPr>
              <a:t>15</a:t>
            </a:r>
          </a:p>
        </p:txBody>
      </p:sp>
      <p:sp>
        <p:nvSpPr>
          <p:cNvPr id="32792" name="Text Box 25"/>
          <p:cNvSpPr txBox="1">
            <a:spLocks noChangeArrowheads="1"/>
          </p:cNvSpPr>
          <p:nvPr/>
        </p:nvSpPr>
        <p:spPr bwMode="auto">
          <a:xfrm>
            <a:off x="4495800" y="1447800"/>
            <a:ext cx="611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~10</a:t>
            </a:r>
            <a:r>
              <a:rPr lang="en-US" sz="1400" b="1" baseline="30000">
                <a:latin typeface="Arial" charset="0"/>
              </a:rPr>
              <a:t>13</a:t>
            </a:r>
          </a:p>
        </p:txBody>
      </p:sp>
      <p:sp>
        <p:nvSpPr>
          <p:cNvPr id="32793" name="Text Box 26"/>
          <p:cNvSpPr txBox="1">
            <a:spLocks noChangeArrowheads="1"/>
          </p:cNvSpPr>
          <p:nvPr/>
        </p:nvSpPr>
        <p:spPr bwMode="auto">
          <a:xfrm>
            <a:off x="5562600" y="1447800"/>
            <a:ext cx="611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~10</a:t>
            </a:r>
            <a:r>
              <a:rPr lang="en-US" sz="1400" b="1" baseline="30000">
                <a:latin typeface="Arial" charset="0"/>
              </a:rPr>
              <a:t>10</a:t>
            </a:r>
          </a:p>
        </p:txBody>
      </p:sp>
      <p:sp>
        <p:nvSpPr>
          <p:cNvPr id="32794" name="Text Box 27"/>
          <p:cNvSpPr txBox="1">
            <a:spLocks noChangeArrowheads="1"/>
          </p:cNvSpPr>
          <p:nvPr/>
        </p:nvSpPr>
        <p:spPr bwMode="auto">
          <a:xfrm>
            <a:off x="7239000" y="1447800"/>
            <a:ext cx="547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~10</a:t>
            </a:r>
            <a:r>
              <a:rPr lang="en-US" sz="1400" b="1" baseline="30000">
                <a:latin typeface="Arial" charset="0"/>
              </a:rPr>
              <a:t>5</a:t>
            </a:r>
          </a:p>
        </p:txBody>
      </p:sp>
      <p:sp>
        <p:nvSpPr>
          <p:cNvPr id="32795" name="Text Box 28"/>
          <p:cNvSpPr txBox="1">
            <a:spLocks noChangeArrowheads="1"/>
          </p:cNvSpPr>
          <p:nvPr/>
        </p:nvSpPr>
        <p:spPr bwMode="auto">
          <a:xfrm>
            <a:off x="2209800" y="1447800"/>
            <a:ext cx="611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~10</a:t>
            </a:r>
            <a:r>
              <a:rPr lang="en-US" sz="1400" b="1" baseline="30000">
                <a:latin typeface="Arial" charset="0"/>
              </a:rPr>
              <a:t>17</a:t>
            </a:r>
          </a:p>
        </p:txBody>
      </p:sp>
      <p:sp>
        <p:nvSpPr>
          <p:cNvPr id="32796" name="Text Box 29"/>
          <p:cNvSpPr txBox="1">
            <a:spLocks noChangeArrowheads="1"/>
          </p:cNvSpPr>
          <p:nvPr/>
        </p:nvSpPr>
        <p:spPr bwMode="auto">
          <a:xfrm>
            <a:off x="990600" y="1447800"/>
            <a:ext cx="611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~10</a:t>
            </a:r>
            <a:r>
              <a:rPr lang="en-US" sz="1400" b="1" baseline="30000">
                <a:latin typeface="Arial" charset="0"/>
              </a:rPr>
              <a:t>19</a:t>
            </a:r>
          </a:p>
        </p:txBody>
      </p:sp>
      <p:sp>
        <p:nvSpPr>
          <p:cNvPr id="32797" name="Line 30"/>
          <p:cNvSpPr>
            <a:spLocks noChangeShapeType="1"/>
          </p:cNvSpPr>
          <p:nvPr/>
        </p:nvSpPr>
        <p:spPr bwMode="auto">
          <a:xfrm>
            <a:off x="4267200" y="4419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Line 31"/>
          <p:cNvSpPr>
            <a:spLocks noChangeShapeType="1"/>
          </p:cNvSpPr>
          <p:nvPr/>
        </p:nvSpPr>
        <p:spPr bwMode="auto">
          <a:xfrm>
            <a:off x="4343400" y="4419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Line 32"/>
          <p:cNvSpPr>
            <a:spLocks noChangeShapeType="1"/>
          </p:cNvSpPr>
          <p:nvPr/>
        </p:nvSpPr>
        <p:spPr bwMode="auto">
          <a:xfrm flipH="1">
            <a:off x="2209800" y="5486400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0" name="Line 33"/>
          <p:cNvSpPr>
            <a:spLocks noChangeShapeType="1"/>
          </p:cNvSpPr>
          <p:nvPr/>
        </p:nvSpPr>
        <p:spPr bwMode="auto">
          <a:xfrm flipH="1" flipV="1">
            <a:off x="4343400" y="5486400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1" name="Line 34"/>
          <p:cNvSpPr>
            <a:spLocks noChangeShapeType="1"/>
          </p:cNvSpPr>
          <p:nvPr/>
        </p:nvSpPr>
        <p:spPr bwMode="auto">
          <a:xfrm flipH="1">
            <a:off x="457200" y="2209800"/>
            <a:ext cx="815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802" name="Text Box 35"/>
          <p:cNvSpPr txBox="1">
            <a:spLocks noChangeArrowheads="1"/>
          </p:cNvSpPr>
          <p:nvPr/>
        </p:nvSpPr>
        <p:spPr bwMode="auto">
          <a:xfrm>
            <a:off x="3429000" y="1905000"/>
            <a:ext cx="1706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Wavelength</a:t>
            </a:r>
            <a:r>
              <a:rPr lang="en-US" b="1">
                <a:latin typeface="Times New Roman" pitchFamily="18" charset="0"/>
              </a:rPr>
              <a:t>, </a:t>
            </a:r>
            <a:r>
              <a:rPr lang="en-US" b="1">
                <a:latin typeface="Symbol" pitchFamily="18" charset="2"/>
              </a:rPr>
              <a:t>l</a:t>
            </a:r>
            <a:endParaRPr lang="en-US" b="1">
              <a:latin typeface="Arial" charset="0"/>
            </a:endParaRPr>
          </a:p>
        </p:txBody>
      </p:sp>
      <p:sp>
        <p:nvSpPr>
          <p:cNvPr id="32803" name="Text Box 36"/>
          <p:cNvSpPr txBox="1">
            <a:spLocks noChangeArrowheads="1"/>
          </p:cNvSpPr>
          <p:nvPr/>
        </p:nvSpPr>
        <p:spPr bwMode="auto">
          <a:xfrm>
            <a:off x="3429000" y="2209800"/>
            <a:ext cx="6969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10 nm</a:t>
            </a:r>
            <a:endParaRPr lang="en-US" sz="1400" b="1" baseline="30000">
              <a:latin typeface="Arial" charset="0"/>
            </a:endParaRPr>
          </a:p>
        </p:txBody>
      </p:sp>
      <p:sp>
        <p:nvSpPr>
          <p:cNvPr id="32804" name="Text Box 37"/>
          <p:cNvSpPr txBox="1">
            <a:spLocks noChangeArrowheads="1"/>
          </p:cNvSpPr>
          <p:nvPr/>
        </p:nvSpPr>
        <p:spPr bwMode="auto">
          <a:xfrm>
            <a:off x="4495800" y="2209800"/>
            <a:ext cx="8937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1000 nm</a:t>
            </a:r>
            <a:endParaRPr lang="en-US" sz="1400" b="1" baseline="30000">
              <a:latin typeface="Arial" charset="0"/>
            </a:endParaRPr>
          </a:p>
        </p:txBody>
      </p:sp>
      <p:sp>
        <p:nvSpPr>
          <p:cNvPr id="32805" name="Text Box 38"/>
          <p:cNvSpPr txBox="1">
            <a:spLocks noChangeArrowheads="1"/>
          </p:cNvSpPr>
          <p:nvPr/>
        </p:nvSpPr>
        <p:spPr bwMode="auto">
          <a:xfrm>
            <a:off x="5562600" y="2209800"/>
            <a:ext cx="835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0.01 cm</a:t>
            </a:r>
            <a:endParaRPr lang="en-US" sz="1400" b="1" baseline="30000">
              <a:latin typeface="Arial" charset="0"/>
            </a:endParaRPr>
          </a:p>
        </p:txBody>
      </p:sp>
      <p:sp>
        <p:nvSpPr>
          <p:cNvPr id="32806" name="Text Box 39"/>
          <p:cNvSpPr txBox="1">
            <a:spLocks noChangeArrowheads="1"/>
          </p:cNvSpPr>
          <p:nvPr/>
        </p:nvSpPr>
        <p:spPr bwMode="auto">
          <a:xfrm>
            <a:off x="7239000" y="2209800"/>
            <a:ext cx="687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100 m</a:t>
            </a:r>
            <a:endParaRPr lang="en-US" sz="1400" b="1" baseline="30000">
              <a:latin typeface="Arial" charset="0"/>
            </a:endParaRPr>
          </a:p>
        </p:txBody>
      </p:sp>
      <p:sp>
        <p:nvSpPr>
          <p:cNvPr id="32807" name="Text Box 40"/>
          <p:cNvSpPr txBox="1">
            <a:spLocks noChangeArrowheads="1"/>
          </p:cNvSpPr>
          <p:nvPr/>
        </p:nvSpPr>
        <p:spPr bwMode="auto">
          <a:xfrm>
            <a:off x="2209800" y="2209800"/>
            <a:ext cx="947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~0.01 nm</a:t>
            </a:r>
            <a:endParaRPr lang="en-US" sz="1400" b="1" baseline="30000">
              <a:latin typeface="Arial" charset="0"/>
            </a:endParaRPr>
          </a:p>
        </p:txBody>
      </p:sp>
      <p:sp>
        <p:nvSpPr>
          <p:cNvPr id="32808" name="Text Box 41"/>
          <p:cNvSpPr txBox="1">
            <a:spLocks noChangeArrowheads="1"/>
          </p:cNvSpPr>
          <p:nvPr/>
        </p:nvSpPr>
        <p:spPr bwMode="auto">
          <a:xfrm>
            <a:off x="990600" y="2209800"/>
            <a:ext cx="1046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~.0001 nm</a:t>
            </a:r>
            <a:endParaRPr lang="en-US" sz="1400" b="1" baseline="30000">
              <a:latin typeface="Arial" charset="0"/>
            </a:endParaRPr>
          </a:p>
        </p:txBody>
      </p:sp>
      <p:pic>
        <p:nvPicPr>
          <p:cNvPr id="32809" name="Picture 42" descr="wav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352800"/>
            <a:ext cx="7848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10" name="Picture 43" descr="wav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352800"/>
            <a:ext cx="533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9548" name="Group 44"/>
          <p:cNvGraphicFramePr>
            <a:graphicFrameLocks noGrp="1"/>
          </p:cNvGraphicFramePr>
          <p:nvPr/>
        </p:nvGraphicFramePr>
        <p:xfrm>
          <a:off x="457200" y="4419600"/>
          <a:ext cx="8153400" cy="131064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nuclear excitation (PET)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electron excitation (X-ray cryst.)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electronic excitation 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p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to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p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molecular vibration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molecular rotation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Nuclear Magnetic Resonance  NMR (MRI)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89916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/>
            <a:r>
              <a:rPr lang="en-US" b="1" dirty="0"/>
              <a:t>IR Spectroscopy</a:t>
            </a:r>
          </a:p>
          <a:p>
            <a:pPr marL="457200" indent="-457200" eaLnBrk="0" hangingPunct="0"/>
            <a:endParaRPr lang="en-US" b="1" dirty="0"/>
          </a:p>
          <a:p>
            <a:pPr marL="457200" indent="-457200" eaLnBrk="0" hangingPunct="0">
              <a:buFontTx/>
              <a:buAutoNum type="romanUcPeriod"/>
            </a:pPr>
            <a:r>
              <a:rPr lang="en-US" dirty="0"/>
              <a:t>Introduction</a:t>
            </a:r>
          </a:p>
          <a:p>
            <a:pPr marL="969963" lvl="1" indent="-457200" eaLnBrk="0" hangingPunct="0">
              <a:buFontTx/>
              <a:buAutoNum type="alphaUcPeriod" startAt="3"/>
            </a:pPr>
            <a:r>
              <a:rPr lang="en-US" dirty="0"/>
              <a:t>The IR Spectroscopic Process</a:t>
            </a:r>
          </a:p>
          <a:p>
            <a:pPr marL="1371600" lvl="2" indent="-457200" eaLnBrk="0" hangingPunct="0">
              <a:buFontTx/>
              <a:buAutoNum type="arabicPeriod"/>
            </a:pPr>
            <a:r>
              <a:rPr lang="en-US" dirty="0"/>
              <a:t>The quantum mechanical energy levels observed in IR spectroscopy are those of </a:t>
            </a:r>
            <a:r>
              <a:rPr lang="en-US" b="1" i="1" dirty="0">
                <a:solidFill>
                  <a:schemeClr val="accent6"/>
                </a:solidFill>
              </a:rPr>
              <a:t>molecular vibration</a:t>
            </a:r>
          </a:p>
          <a:p>
            <a:pPr marL="1371600" lvl="2" indent="-457200" eaLnBrk="0" hangingPunct="0">
              <a:buFontTx/>
              <a:buAutoNum type="arabicPeriod"/>
            </a:pPr>
            <a:endParaRPr lang="en-US" dirty="0"/>
          </a:p>
          <a:p>
            <a:pPr marL="1371600" lvl="2" indent="-457200" eaLnBrk="0" hangingPunct="0">
              <a:buFontTx/>
              <a:buAutoNum type="arabicPeriod"/>
            </a:pPr>
            <a:r>
              <a:rPr lang="en-US" dirty="0"/>
              <a:t>We perceive this vibration as heat</a:t>
            </a:r>
          </a:p>
          <a:p>
            <a:pPr marL="1371600" lvl="2" indent="-457200" eaLnBrk="0" hangingPunct="0">
              <a:buFontTx/>
              <a:buAutoNum type="arabicPeriod"/>
            </a:pPr>
            <a:endParaRPr lang="en-US" dirty="0"/>
          </a:p>
          <a:p>
            <a:pPr marL="1371600" lvl="2" indent="-457200" eaLnBrk="0" hangingPunct="0">
              <a:buFontTx/>
              <a:buAutoNum type="arabicPeriod"/>
            </a:pPr>
            <a:r>
              <a:rPr lang="en-US" dirty="0"/>
              <a:t>When we say a </a:t>
            </a:r>
            <a:r>
              <a:rPr lang="en-US" b="1" i="1" dirty="0">
                <a:solidFill>
                  <a:schemeClr val="accent6"/>
                </a:solidFill>
              </a:rPr>
              <a:t>covalent bond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between two atoms is of a certain length, we are citing an average because the bond behaves as if it were a vibrating spring connecting the two atoms </a:t>
            </a:r>
          </a:p>
          <a:p>
            <a:pPr marL="1371600" lvl="2" indent="-457200" eaLnBrk="0" hangingPunct="0">
              <a:buFontTx/>
              <a:buAutoNum type="arabicPeriod"/>
            </a:pPr>
            <a:endParaRPr lang="en-US" dirty="0"/>
          </a:p>
          <a:p>
            <a:pPr marL="1371600" lvl="2" indent="-457200" eaLnBrk="0" hangingPunct="0">
              <a:buFontTx/>
              <a:buAutoNum type="arabicPeriod"/>
            </a:pPr>
            <a:r>
              <a:rPr lang="en-US" dirty="0"/>
              <a:t>For a simple diatomic molecule, this model is easy to visualize:</a:t>
            </a:r>
          </a:p>
          <a:p>
            <a:pPr marL="457200" indent="-457200" eaLnBrk="0" hangingPunct="0">
              <a:buFontTx/>
              <a:buAutoNum type="arabicPeriod"/>
            </a:pPr>
            <a:endParaRPr lang="en-US" dirty="0"/>
          </a:p>
          <a:p>
            <a:pPr marL="457200" indent="-457200" eaLnBrk="0" hangingPunct="0"/>
            <a:endParaRPr lang="en-US" dirty="0"/>
          </a:p>
        </p:txBody>
      </p:sp>
      <p:pic>
        <p:nvPicPr>
          <p:cNvPr id="33795" name="Picture 4" descr="vibration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114800"/>
            <a:ext cx="381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0"/>
            <a:ext cx="89916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/>
            <a:r>
              <a:rPr lang="en-US" b="1" dirty="0"/>
              <a:t>IR Spectroscopy</a:t>
            </a:r>
          </a:p>
          <a:p>
            <a:pPr marL="457200" indent="-457200" eaLnBrk="0" hangingPunct="0"/>
            <a:endParaRPr lang="en-US" b="1" dirty="0"/>
          </a:p>
          <a:p>
            <a:pPr marL="457200" indent="-457200" eaLnBrk="0" hangingPunct="0">
              <a:buFontTx/>
              <a:buAutoNum type="romanUcPeriod"/>
            </a:pPr>
            <a:r>
              <a:rPr lang="en-US" dirty="0"/>
              <a:t>Introduction</a:t>
            </a:r>
          </a:p>
          <a:p>
            <a:pPr marL="969963" lvl="1" indent="-457200" eaLnBrk="0" hangingPunct="0">
              <a:buFontTx/>
              <a:buAutoNum type="alphaUcPeriod" startAt="3"/>
            </a:pPr>
            <a:r>
              <a:rPr lang="en-US" dirty="0"/>
              <a:t>The IR Spectroscopic Process</a:t>
            </a:r>
          </a:p>
          <a:p>
            <a:pPr marL="1371600" lvl="2" indent="-457200" eaLnBrk="0" hangingPunct="0">
              <a:buFontTx/>
              <a:buAutoNum type="arabicPeriod" startAt="5"/>
            </a:pPr>
            <a:r>
              <a:rPr lang="en-US" dirty="0"/>
              <a:t>There are two types of bond vibration:</a:t>
            </a:r>
          </a:p>
          <a:p>
            <a:pPr marL="1828800" lvl="3" indent="-457200" eaLnBrk="0" hangingPunct="0">
              <a:buFontTx/>
              <a:buChar char="•"/>
            </a:pPr>
            <a:r>
              <a:rPr lang="en-US" b="1" i="1" dirty="0">
                <a:solidFill>
                  <a:schemeClr val="accent6"/>
                </a:solidFill>
              </a:rPr>
              <a:t>Stretch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– Vibration or oscillation along the line of the bond</a:t>
            </a:r>
          </a:p>
          <a:p>
            <a:pPr marL="1828800" lvl="3" indent="-457200" eaLnBrk="0" hangingPunct="0">
              <a:buFontTx/>
              <a:buChar char="•"/>
            </a:pPr>
            <a:endParaRPr lang="en-US" b="1" i="1" dirty="0">
              <a:solidFill>
                <a:schemeClr val="accent2"/>
              </a:solidFill>
            </a:endParaRPr>
          </a:p>
          <a:p>
            <a:pPr marL="1828800" lvl="3" indent="-457200" eaLnBrk="0" hangingPunct="0">
              <a:buFontTx/>
              <a:buChar char="•"/>
            </a:pPr>
            <a:endParaRPr lang="en-US" b="1" i="1" dirty="0">
              <a:solidFill>
                <a:schemeClr val="accent2"/>
              </a:solidFill>
            </a:endParaRPr>
          </a:p>
          <a:p>
            <a:pPr marL="1828800" lvl="3" indent="-457200" eaLnBrk="0" hangingPunct="0">
              <a:buFontTx/>
              <a:buChar char="•"/>
            </a:pPr>
            <a:endParaRPr lang="en-US" b="1" i="1" dirty="0">
              <a:solidFill>
                <a:schemeClr val="accent2"/>
              </a:solidFill>
            </a:endParaRPr>
          </a:p>
          <a:p>
            <a:pPr marL="1828800" lvl="3" indent="-457200" eaLnBrk="0" hangingPunct="0">
              <a:buFontTx/>
              <a:buChar char="•"/>
            </a:pPr>
            <a:endParaRPr lang="en-US" b="1" i="1" dirty="0">
              <a:solidFill>
                <a:schemeClr val="accent2"/>
              </a:solidFill>
            </a:endParaRPr>
          </a:p>
          <a:p>
            <a:pPr marL="1828800" lvl="3" indent="-457200" eaLnBrk="0" hangingPunct="0">
              <a:buFontTx/>
              <a:buChar char="•"/>
            </a:pPr>
            <a:endParaRPr lang="en-US" b="1" i="1" dirty="0">
              <a:solidFill>
                <a:schemeClr val="accent2"/>
              </a:solidFill>
            </a:endParaRPr>
          </a:p>
          <a:p>
            <a:pPr marL="1828800" lvl="3" indent="-457200" eaLnBrk="0" hangingPunct="0">
              <a:buFontTx/>
              <a:buChar char="•"/>
            </a:pPr>
            <a:endParaRPr lang="en-US" b="1" i="1" dirty="0">
              <a:solidFill>
                <a:schemeClr val="accent2"/>
              </a:solidFill>
            </a:endParaRPr>
          </a:p>
          <a:p>
            <a:pPr marL="1828800" lvl="3" indent="-457200" eaLnBrk="0" hangingPunct="0">
              <a:buFontTx/>
              <a:buChar char="•"/>
            </a:pPr>
            <a:endParaRPr lang="en-US" b="1" i="1" dirty="0">
              <a:solidFill>
                <a:schemeClr val="accent2"/>
              </a:solidFill>
            </a:endParaRPr>
          </a:p>
          <a:p>
            <a:pPr marL="1828800" lvl="3" indent="-457200" eaLnBrk="0" hangingPunct="0">
              <a:buFontTx/>
              <a:buChar char="•"/>
            </a:pPr>
            <a:r>
              <a:rPr lang="en-US" b="1" i="1" dirty="0">
                <a:solidFill>
                  <a:schemeClr val="accent6"/>
                </a:solidFill>
              </a:rPr>
              <a:t>Bend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– Vibration or oscillation not along the line of the bond</a:t>
            </a:r>
          </a:p>
          <a:p>
            <a:pPr marL="1828800" lvl="3" indent="-457200" eaLnBrk="0" hangingPunct="0">
              <a:buFontTx/>
              <a:buChar char="•"/>
            </a:pPr>
            <a:endParaRPr lang="en-US" b="1" i="1" dirty="0">
              <a:solidFill>
                <a:schemeClr val="accent2"/>
              </a:solidFill>
            </a:endParaRPr>
          </a:p>
          <a:p>
            <a:pPr marL="457200" indent="-457200" eaLnBrk="0" hangingPunct="0"/>
            <a:endParaRPr lang="en-US" dirty="0"/>
          </a:p>
        </p:txBody>
      </p:sp>
      <p:grpSp>
        <p:nvGrpSpPr>
          <p:cNvPr id="34819" name="Group 4"/>
          <p:cNvGrpSpPr>
            <a:grpSpLocks/>
          </p:cNvGrpSpPr>
          <p:nvPr/>
        </p:nvGrpSpPr>
        <p:grpSpPr bwMode="auto">
          <a:xfrm>
            <a:off x="3581400" y="1905000"/>
            <a:ext cx="1143000" cy="990600"/>
            <a:chOff x="816" y="672"/>
            <a:chExt cx="1728" cy="139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4887" name="Oval 5"/>
            <p:cNvSpPr>
              <a:spLocks noChangeArrowheads="1"/>
            </p:cNvSpPr>
            <p:nvPr/>
          </p:nvSpPr>
          <p:spPr bwMode="auto">
            <a:xfrm>
              <a:off x="816" y="1680"/>
              <a:ext cx="384" cy="384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H</a:t>
              </a:r>
            </a:p>
          </p:txBody>
        </p:sp>
        <p:sp>
          <p:nvSpPr>
            <p:cNvPr id="34888" name="Oval 6"/>
            <p:cNvSpPr>
              <a:spLocks noChangeArrowheads="1"/>
            </p:cNvSpPr>
            <p:nvPr/>
          </p:nvSpPr>
          <p:spPr bwMode="auto">
            <a:xfrm>
              <a:off x="816" y="672"/>
              <a:ext cx="384" cy="384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H</a:t>
              </a:r>
            </a:p>
          </p:txBody>
        </p:sp>
        <p:sp>
          <p:nvSpPr>
            <p:cNvPr id="34889" name="Oval 7"/>
            <p:cNvSpPr>
              <a:spLocks noChangeArrowheads="1"/>
            </p:cNvSpPr>
            <p:nvPr/>
          </p:nvSpPr>
          <p:spPr bwMode="auto">
            <a:xfrm>
              <a:off x="1392" y="1056"/>
              <a:ext cx="624" cy="624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C</a:t>
              </a:r>
            </a:p>
          </p:txBody>
        </p:sp>
        <p:sp>
          <p:nvSpPr>
            <p:cNvPr id="34890" name="Line 8"/>
            <p:cNvSpPr>
              <a:spLocks noChangeShapeType="1"/>
            </p:cNvSpPr>
            <p:nvPr/>
          </p:nvSpPr>
          <p:spPr bwMode="auto">
            <a:xfrm flipV="1">
              <a:off x="1152" y="1536"/>
              <a:ext cx="288" cy="240"/>
            </a:xfrm>
            <a:prstGeom prst="line">
              <a:avLst/>
            </a:prstGeom>
            <a:grpFill/>
            <a:ln w="76200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1" name="Line 9"/>
            <p:cNvSpPr>
              <a:spLocks noChangeShapeType="1"/>
            </p:cNvSpPr>
            <p:nvPr/>
          </p:nvSpPr>
          <p:spPr bwMode="auto">
            <a:xfrm flipH="1" flipV="1">
              <a:off x="1152" y="960"/>
              <a:ext cx="288" cy="240"/>
            </a:xfrm>
            <a:prstGeom prst="line">
              <a:avLst/>
            </a:prstGeom>
            <a:grpFill/>
            <a:ln w="76200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2" name="AutoShape 10"/>
            <p:cNvSpPr>
              <a:spLocks noChangeArrowheads="1"/>
            </p:cNvSpPr>
            <p:nvPr/>
          </p:nvSpPr>
          <p:spPr bwMode="auto">
            <a:xfrm rot="-2674825">
              <a:off x="2112" y="1440"/>
              <a:ext cx="96" cy="528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3" name="AutoShape 11"/>
            <p:cNvSpPr>
              <a:spLocks noChangeArrowheads="1"/>
            </p:cNvSpPr>
            <p:nvPr/>
          </p:nvSpPr>
          <p:spPr bwMode="auto">
            <a:xfrm rot="-7046476">
              <a:off x="2232" y="936"/>
              <a:ext cx="96" cy="528"/>
            </a:xfrm>
            <a:prstGeom prst="triangle">
              <a:avLst>
                <a:gd name="adj" fmla="val 50000"/>
              </a:avLst>
            </a:prstGeom>
            <a:grpFill/>
            <a:ln w="38100" cap="rnd">
              <a:solidFill>
                <a:schemeClr val="accent4">
                  <a:lumMod val="75000"/>
                </a:schemeClr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4" name="Line 12"/>
            <p:cNvSpPr>
              <a:spLocks noChangeShapeType="1"/>
            </p:cNvSpPr>
            <p:nvPr/>
          </p:nvSpPr>
          <p:spPr bwMode="auto">
            <a:xfrm flipH="1">
              <a:off x="1248" y="1728"/>
              <a:ext cx="336" cy="336"/>
            </a:xfrm>
            <a:prstGeom prst="line">
              <a:avLst/>
            </a:prstGeom>
            <a:grpFill/>
            <a:ln w="38100">
              <a:solidFill>
                <a:schemeClr val="accent4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5" name="Line 13"/>
            <p:cNvSpPr>
              <a:spLocks noChangeShapeType="1"/>
            </p:cNvSpPr>
            <p:nvPr/>
          </p:nvSpPr>
          <p:spPr bwMode="auto">
            <a:xfrm flipH="1" flipV="1">
              <a:off x="1248" y="672"/>
              <a:ext cx="336" cy="336"/>
            </a:xfrm>
            <a:prstGeom prst="line">
              <a:avLst/>
            </a:prstGeom>
            <a:grpFill/>
            <a:ln w="38100">
              <a:solidFill>
                <a:schemeClr val="accent4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20" name="Group 14"/>
          <p:cNvGrpSpPr>
            <a:grpSpLocks/>
          </p:cNvGrpSpPr>
          <p:nvPr/>
        </p:nvGrpSpPr>
        <p:grpSpPr bwMode="auto">
          <a:xfrm>
            <a:off x="7391400" y="1905000"/>
            <a:ext cx="1066800" cy="914400"/>
            <a:chOff x="3072" y="672"/>
            <a:chExt cx="1728" cy="139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4878" name="Oval 15"/>
            <p:cNvSpPr>
              <a:spLocks noChangeArrowheads="1"/>
            </p:cNvSpPr>
            <p:nvPr/>
          </p:nvSpPr>
          <p:spPr bwMode="auto">
            <a:xfrm>
              <a:off x="3072" y="1680"/>
              <a:ext cx="384" cy="384"/>
            </a:xfrm>
            <a:prstGeom prst="ellipse">
              <a:avLst/>
            </a:prstGeom>
            <a:grp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H</a:t>
              </a:r>
            </a:p>
          </p:txBody>
        </p:sp>
        <p:sp>
          <p:nvSpPr>
            <p:cNvPr id="34879" name="Oval 16"/>
            <p:cNvSpPr>
              <a:spLocks noChangeArrowheads="1"/>
            </p:cNvSpPr>
            <p:nvPr/>
          </p:nvSpPr>
          <p:spPr bwMode="auto">
            <a:xfrm>
              <a:off x="3072" y="672"/>
              <a:ext cx="384" cy="384"/>
            </a:xfrm>
            <a:prstGeom prst="ellipse">
              <a:avLst/>
            </a:prstGeom>
            <a:grp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H</a:t>
              </a:r>
            </a:p>
          </p:txBody>
        </p:sp>
        <p:sp>
          <p:nvSpPr>
            <p:cNvPr id="34880" name="Oval 17"/>
            <p:cNvSpPr>
              <a:spLocks noChangeArrowheads="1"/>
            </p:cNvSpPr>
            <p:nvPr/>
          </p:nvSpPr>
          <p:spPr bwMode="auto">
            <a:xfrm>
              <a:off x="3648" y="1056"/>
              <a:ext cx="624" cy="624"/>
            </a:xfrm>
            <a:prstGeom prst="ellipse">
              <a:avLst/>
            </a:prstGeom>
            <a:grp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C</a:t>
              </a:r>
            </a:p>
          </p:txBody>
        </p:sp>
        <p:sp>
          <p:nvSpPr>
            <p:cNvPr id="34881" name="Line 18"/>
            <p:cNvSpPr>
              <a:spLocks noChangeShapeType="1"/>
            </p:cNvSpPr>
            <p:nvPr/>
          </p:nvSpPr>
          <p:spPr bwMode="auto">
            <a:xfrm flipV="1">
              <a:off x="3408" y="1536"/>
              <a:ext cx="288" cy="240"/>
            </a:xfrm>
            <a:prstGeom prst="line">
              <a:avLst/>
            </a:prstGeom>
            <a:grpFill/>
            <a:ln w="76200">
              <a:solidFill>
                <a:schemeClr val="accent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2" name="Line 19"/>
            <p:cNvSpPr>
              <a:spLocks noChangeShapeType="1"/>
            </p:cNvSpPr>
            <p:nvPr/>
          </p:nvSpPr>
          <p:spPr bwMode="auto">
            <a:xfrm flipH="1" flipV="1">
              <a:off x="3408" y="960"/>
              <a:ext cx="288" cy="240"/>
            </a:xfrm>
            <a:prstGeom prst="line">
              <a:avLst/>
            </a:prstGeom>
            <a:grpFill/>
            <a:ln w="76200">
              <a:solidFill>
                <a:schemeClr val="accent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3" name="AutoShape 20"/>
            <p:cNvSpPr>
              <a:spLocks noChangeArrowheads="1"/>
            </p:cNvSpPr>
            <p:nvPr/>
          </p:nvSpPr>
          <p:spPr bwMode="auto">
            <a:xfrm rot="-2674825">
              <a:off x="4368" y="1440"/>
              <a:ext cx="96" cy="528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4" name="AutoShape 21"/>
            <p:cNvSpPr>
              <a:spLocks noChangeArrowheads="1"/>
            </p:cNvSpPr>
            <p:nvPr/>
          </p:nvSpPr>
          <p:spPr bwMode="auto">
            <a:xfrm rot="-7046476">
              <a:off x="4488" y="936"/>
              <a:ext cx="96" cy="528"/>
            </a:xfrm>
            <a:prstGeom prst="triangle">
              <a:avLst>
                <a:gd name="adj" fmla="val 50000"/>
              </a:avLst>
            </a:prstGeom>
            <a:grpFill/>
            <a:ln w="38100" cap="rnd">
              <a:solidFill>
                <a:schemeClr val="accent6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5" name="Line 22"/>
            <p:cNvSpPr>
              <a:spLocks noChangeShapeType="1"/>
            </p:cNvSpPr>
            <p:nvPr/>
          </p:nvSpPr>
          <p:spPr bwMode="auto">
            <a:xfrm flipH="1">
              <a:off x="3504" y="1728"/>
              <a:ext cx="336" cy="336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6" name="Line 23"/>
            <p:cNvSpPr>
              <a:spLocks noChangeShapeType="1"/>
            </p:cNvSpPr>
            <p:nvPr/>
          </p:nvSpPr>
          <p:spPr bwMode="auto">
            <a:xfrm>
              <a:off x="3504" y="720"/>
              <a:ext cx="336" cy="336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1" name="Text Box 24"/>
          <p:cNvSpPr txBox="1">
            <a:spLocks noChangeArrowheads="1"/>
          </p:cNvSpPr>
          <p:nvPr/>
        </p:nvSpPr>
        <p:spPr bwMode="auto">
          <a:xfrm>
            <a:off x="2286000" y="4953000"/>
            <a:ext cx="736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scissor</a:t>
            </a:r>
          </a:p>
        </p:txBody>
      </p:sp>
      <p:sp>
        <p:nvSpPr>
          <p:cNvPr id="34822" name="Text Box 25"/>
          <p:cNvSpPr txBox="1">
            <a:spLocks noChangeArrowheads="1"/>
          </p:cNvSpPr>
          <p:nvPr/>
        </p:nvSpPr>
        <p:spPr bwMode="auto">
          <a:xfrm>
            <a:off x="7391400" y="2971800"/>
            <a:ext cx="11817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>
                <a:solidFill>
                  <a:schemeClr val="accent2"/>
                </a:solidFill>
                <a:latin typeface="Arial" charset="0"/>
              </a:rPr>
              <a:t>asymmetric</a:t>
            </a:r>
          </a:p>
        </p:txBody>
      </p:sp>
      <p:grpSp>
        <p:nvGrpSpPr>
          <p:cNvPr id="34823" name="Group 26"/>
          <p:cNvGrpSpPr>
            <a:grpSpLocks/>
          </p:cNvGrpSpPr>
          <p:nvPr/>
        </p:nvGrpSpPr>
        <p:grpSpPr bwMode="auto">
          <a:xfrm>
            <a:off x="2057400" y="3962400"/>
            <a:ext cx="1143000" cy="914400"/>
            <a:chOff x="336" y="336"/>
            <a:chExt cx="1968" cy="139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868" name="Oval 27"/>
            <p:cNvSpPr>
              <a:spLocks noChangeArrowheads="1"/>
            </p:cNvSpPr>
            <p:nvPr/>
          </p:nvSpPr>
          <p:spPr bwMode="auto">
            <a:xfrm>
              <a:off x="576" y="1344"/>
              <a:ext cx="384" cy="384"/>
            </a:xfrm>
            <a:prstGeom prst="ellipse">
              <a:avLst/>
            </a:prstGeom>
            <a:grp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H</a:t>
              </a:r>
            </a:p>
          </p:txBody>
        </p:sp>
        <p:sp>
          <p:nvSpPr>
            <p:cNvPr id="34869" name="Oval 28"/>
            <p:cNvSpPr>
              <a:spLocks noChangeArrowheads="1"/>
            </p:cNvSpPr>
            <p:nvPr/>
          </p:nvSpPr>
          <p:spPr bwMode="auto">
            <a:xfrm>
              <a:off x="576" y="336"/>
              <a:ext cx="384" cy="384"/>
            </a:xfrm>
            <a:prstGeom prst="ellipse">
              <a:avLst/>
            </a:prstGeom>
            <a:grp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H</a:t>
              </a:r>
            </a:p>
          </p:txBody>
        </p:sp>
        <p:sp>
          <p:nvSpPr>
            <p:cNvPr id="34870" name="Oval 29"/>
            <p:cNvSpPr>
              <a:spLocks noChangeArrowheads="1"/>
            </p:cNvSpPr>
            <p:nvPr/>
          </p:nvSpPr>
          <p:spPr bwMode="auto">
            <a:xfrm>
              <a:off x="1152" y="720"/>
              <a:ext cx="624" cy="624"/>
            </a:xfrm>
            <a:prstGeom prst="ellipse">
              <a:avLst/>
            </a:prstGeom>
            <a:grp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C</a:t>
              </a:r>
            </a:p>
          </p:txBody>
        </p:sp>
        <p:sp>
          <p:nvSpPr>
            <p:cNvPr id="34871" name="Line 30"/>
            <p:cNvSpPr>
              <a:spLocks noChangeShapeType="1"/>
            </p:cNvSpPr>
            <p:nvPr/>
          </p:nvSpPr>
          <p:spPr bwMode="auto">
            <a:xfrm flipV="1">
              <a:off x="912" y="1200"/>
              <a:ext cx="288" cy="240"/>
            </a:xfrm>
            <a:prstGeom prst="line">
              <a:avLst/>
            </a:prstGeom>
            <a:grpFill/>
            <a:ln w="76200">
              <a:solidFill>
                <a:schemeClr val="accent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2" name="Line 31"/>
            <p:cNvSpPr>
              <a:spLocks noChangeShapeType="1"/>
            </p:cNvSpPr>
            <p:nvPr/>
          </p:nvSpPr>
          <p:spPr bwMode="auto">
            <a:xfrm flipH="1" flipV="1">
              <a:off x="912" y="624"/>
              <a:ext cx="288" cy="240"/>
            </a:xfrm>
            <a:prstGeom prst="line">
              <a:avLst/>
            </a:prstGeom>
            <a:grpFill/>
            <a:ln w="76200">
              <a:solidFill>
                <a:schemeClr val="accent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3" name="AutoShape 32"/>
            <p:cNvSpPr>
              <a:spLocks noChangeArrowheads="1"/>
            </p:cNvSpPr>
            <p:nvPr/>
          </p:nvSpPr>
          <p:spPr bwMode="auto">
            <a:xfrm rot="-2674825">
              <a:off x="1872" y="1104"/>
              <a:ext cx="96" cy="528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4" name="AutoShape 33"/>
            <p:cNvSpPr>
              <a:spLocks noChangeArrowheads="1"/>
            </p:cNvSpPr>
            <p:nvPr/>
          </p:nvSpPr>
          <p:spPr bwMode="auto">
            <a:xfrm rot="-7046476">
              <a:off x="1992" y="600"/>
              <a:ext cx="96" cy="528"/>
            </a:xfrm>
            <a:prstGeom prst="triangle">
              <a:avLst>
                <a:gd name="adj" fmla="val 50000"/>
              </a:avLst>
            </a:prstGeom>
            <a:grpFill/>
            <a:ln w="38100" cap="rnd">
              <a:solidFill>
                <a:schemeClr val="accent6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5" name="Oval 34"/>
            <p:cNvSpPr>
              <a:spLocks noChangeArrowheads="1"/>
            </p:cNvSpPr>
            <p:nvPr/>
          </p:nvSpPr>
          <p:spPr bwMode="auto">
            <a:xfrm>
              <a:off x="1152" y="720"/>
              <a:ext cx="624" cy="624"/>
            </a:xfrm>
            <a:prstGeom prst="ellipse">
              <a:avLst/>
            </a:prstGeom>
            <a:grp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C</a:t>
              </a:r>
            </a:p>
          </p:txBody>
        </p:sp>
        <p:sp>
          <p:nvSpPr>
            <p:cNvPr id="34876" name="AutoShape 35"/>
            <p:cNvSpPr>
              <a:spLocks noChangeArrowheads="1"/>
            </p:cNvSpPr>
            <p:nvPr/>
          </p:nvSpPr>
          <p:spPr bwMode="auto">
            <a:xfrm rot="-5550514">
              <a:off x="288" y="1296"/>
              <a:ext cx="480" cy="384"/>
            </a:xfrm>
            <a:custGeom>
              <a:avLst/>
              <a:gdLst>
                <a:gd name="T0" fmla="*/ 240 w 21600"/>
                <a:gd name="T1" fmla="*/ 0 h 21600"/>
                <a:gd name="T2" fmla="*/ 60 w 21600"/>
                <a:gd name="T3" fmla="*/ 192 h 21600"/>
                <a:gd name="T4" fmla="*/ 240 w 21600"/>
                <a:gd name="T5" fmla="*/ 96 h 21600"/>
                <a:gd name="T6" fmla="*/ 540 w 21600"/>
                <a:gd name="T7" fmla="*/ 192 h 21600"/>
                <a:gd name="T8" fmla="*/ 420 w 21600"/>
                <a:gd name="T9" fmla="*/ 288 h 21600"/>
                <a:gd name="T10" fmla="*/ 300 w 21600"/>
                <a:gd name="T11" fmla="*/ 19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grpFill/>
            <a:ln w="9525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7" name="AutoShape 36"/>
            <p:cNvSpPr>
              <a:spLocks noChangeArrowheads="1"/>
            </p:cNvSpPr>
            <p:nvPr/>
          </p:nvSpPr>
          <p:spPr bwMode="auto">
            <a:xfrm rot="5550514" flipV="1">
              <a:off x="288" y="384"/>
              <a:ext cx="480" cy="384"/>
            </a:xfrm>
            <a:custGeom>
              <a:avLst/>
              <a:gdLst>
                <a:gd name="T0" fmla="*/ 240 w 21600"/>
                <a:gd name="T1" fmla="*/ 0 h 21600"/>
                <a:gd name="T2" fmla="*/ 60 w 21600"/>
                <a:gd name="T3" fmla="*/ 192 h 21600"/>
                <a:gd name="T4" fmla="*/ 240 w 21600"/>
                <a:gd name="T5" fmla="*/ 96 h 21600"/>
                <a:gd name="T6" fmla="*/ 540 w 21600"/>
                <a:gd name="T7" fmla="*/ 192 h 21600"/>
                <a:gd name="T8" fmla="*/ 420 w 21600"/>
                <a:gd name="T9" fmla="*/ 288 h 21600"/>
                <a:gd name="T10" fmla="*/ 300 w 21600"/>
                <a:gd name="T11" fmla="*/ 19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grpFill/>
            <a:ln w="9525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4" name="Group 37"/>
          <p:cNvGrpSpPr>
            <a:grpSpLocks/>
          </p:cNvGrpSpPr>
          <p:nvPr/>
        </p:nvGrpSpPr>
        <p:grpSpPr bwMode="auto">
          <a:xfrm>
            <a:off x="3657600" y="3962400"/>
            <a:ext cx="1066800" cy="838200"/>
            <a:chOff x="2880" y="336"/>
            <a:chExt cx="1968" cy="144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4858" name="Oval 38"/>
            <p:cNvSpPr>
              <a:spLocks noChangeArrowheads="1"/>
            </p:cNvSpPr>
            <p:nvPr/>
          </p:nvSpPr>
          <p:spPr bwMode="auto">
            <a:xfrm>
              <a:off x="3120" y="1392"/>
              <a:ext cx="384" cy="384"/>
            </a:xfrm>
            <a:prstGeom prst="ellipse">
              <a:avLst/>
            </a:prstGeom>
            <a:grp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H</a:t>
              </a:r>
            </a:p>
          </p:txBody>
        </p:sp>
        <p:sp>
          <p:nvSpPr>
            <p:cNvPr id="34859" name="Oval 39"/>
            <p:cNvSpPr>
              <a:spLocks noChangeArrowheads="1"/>
            </p:cNvSpPr>
            <p:nvPr/>
          </p:nvSpPr>
          <p:spPr bwMode="auto">
            <a:xfrm>
              <a:off x="3120" y="384"/>
              <a:ext cx="384" cy="384"/>
            </a:xfrm>
            <a:prstGeom prst="ellipse">
              <a:avLst/>
            </a:prstGeom>
            <a:grp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H</a:t>
              </a:r>
            </a:p>
          </p:txBody>
        </p:sp>
        <p:sp>
          <p:nvSpPr>
            <p:cNvPr id="34860" name="Oval 40"/>
            <p:cNvSpPr>
              <a:spLocks noChangeArrowheads="1"/>
            </p:cNvSpPr>
            <p:nvPr/>
          </p:nvSpPr>
          <p:spPr bwMode="auto">
            <a:xfrm>
              <a:off x="3696" y="768"/>
              <a:ext cx="624" cy="624"/>
            </a:xfrm>
            <a:prstGeom prst="ellipse">
              <a:avLst/>
            </a:prstGeom>
            <a:grp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C</a:t>
              </a:r>
            </a:p>
          </p:txBody>
        </p:sp>
        <p:sp>
          <p:nvSpPr>
            <p:cNvPr id="34861" name="Line 41"/>
            <p:cNvSpPr>
              <a:spLocks noChangeShapeType="1"/>
            </p:cNvSpPr>
            <p:nvPr/>
          </p:nvSpPr>
          <p:spPr bwMode="auto">
            <a:xfrm flipV="1">
              <a:off x="3456" y="1248"/>
              <a:ext cx="288" cy="240"/>
            </a:xfrm>
            <a:prstGeom prst="line">
              <a:avLst/>
            </a:prstGeom>
            <a:grpFill/>
            <a:ln w="76200">
              <a:solidFill>
                <a:schemeClr val="accent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Line 42"/>
            <p:cNvSpPr>
              <a:spLocks noChangeShapeType="1"/>
            </p:cNvSpPr>
            <p:nvPr/>
          </p:nvSpPr>
          <p:spPr bwMode="auto">
            <a:xfrm flipH="1" flipV="1">
              <a:off x="3456" y="672"/>
              <a:ext cx="288" cy="240"/>
            </a:xfrm>
            <a:prstGeom prst="line">
              <a:avLst/>
            </a:prstGeom>
            <a:grpFill/>
            <a:ln w="76200">
              <a:solidFill>
                <a:schemeClr val="accent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3" name="AutoShape 43"/>
            <p:cNvSpPr>
              <a:spLocks noChangeArrowheads="1"/>
            </p:cNvSpPr>
            <p:nvPr/>
          </p:nvSpPr>
          <p:spPr bwMode="auto">
            <a:xfrm rot="-2674825">
              <a:off x="4416" y="1152"/>
              <a:ext cx="96" cy="528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4" name="AutoShape 44"/>
            <p:cNvSpPr>
              <a:spLocks noChangeArrowheads="1"/>
            </p:cNvSpPr>
            <p:nvPr/>
          </p:nvSpPr>
          <p:spPr bwMode="auto">
            <a:xfrm rot="-7046476">
              <a:off x="4536" y="648"/>
              <a:ext cx="96" cy="528"/>
            </a:xfrm>
            <a:prstGeom prst="triangle">
              <a:avLst>
                <a:gd name="adj" fmla="val 50000"/>
              </a:avLst>
            </a:prstGeom>
            <a:grpFill/>
            <a:ln w="38100" cap="rnd">
              <a:solidFill>
                <a:schemeClr val="accent6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5" name="Oval 45"/>
            <p:cNvSpPr>
              <a:spLocks noChangeArrowheads="1"/>
            </p:cNvSpPr>
            <p:nvPr/>
          </p:nvSpPr>
          <p:spPr bwMode="auto">
            <a:xfrm>
              <a:off x="3696" y="768"/>
              <a:ext cx="624" cy="624"/>
            </a:xfrm>
            <a:prstGeom prst="ellipse">
              <a:avLst/>
            </a:prstGeom>
            <a:grp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C</a:t>
              </a:r>
            </a:p>
          </p:txBody>
        </p:sp>
        <p:sp>
          <p:nvSpPr>
            <p:cNvPr id="34866" name="AutoShape 46"/>
            <p:cNvSpPr>
              <a:spLocks noChangeArrowheads="1"/>
            </p:cNvSpPr>
            <p:nvPr/>
          </p:nvSpPr>
          <p:spPr bwMode="auto">
            <a:xfrm rot="-5550514">
              <a:off x="2832" y="1344"/>
              <a:ext cx="480" cy="384"/>
            </a:xfrm>
            <a:custGeom>
              <a:avLst/>
              <a:gdLst>
                <a:gd name="T0" fmla="*/ 240 w 21600"/>
                <a:gd name="T1" fmla="*/ 0 h 21600"/>
                <a:gd name="T2" fmla="*/ 60 w 21600"/>
                <a:gd name="T3" fmla="*/ 192 h 21600"/>
                <a:gd name="T4" fmla="*/ 240 w 21600"/>
                <a:gd name="T5" fmla="*/ 96 h 21600"/>
                <a:gd name="T6" fmla="*/ 540 w 21600"/>
                <a:gd name="T7" fmla="*/ 192 h 21600"/>
                <a:gd name="T8" fmla="*/ 420 w 21600"/>
                <a:gd name="T9" fmla="*/ 288 h 21600"/>
                <a:gd name="T10" fmla="*/ 300 w 21600"/>
                <a:gd name="T11" fmla="*/ 19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grpFill/>
            <a:ln w="9525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7" name="AutoShape 47"/>
            <p:cNvSpPr>
              <a:spLocks noChangeArrowheads="1"/>
            </p:cNvSpPr>
            <p:nvPr/>
          </p:nvSpPr>
          <p:spPr bwMode="auto">
            <a:xfrm rot="-5550514">
              <a:off x="2832" y="384"/>
              <a:ext cx="480" cy="384"/>
            </a:xfrm>
            <a:custGeom>
              <a:avLst/>
              <a:gdLst>
                <a:gd name="T0" fmla="*/ 240 w 21600"/>
                <a:gd name="T1" fmla="*/ 0 h 21600"/>
                <a:gd name="T2" fmla="*/ 60 w 21600"/>
                <a:gd name="T3" fmla="*/ 192 h 21600"/>
                <a:gd name="T4" fmla="*/ 240 w 21600"/>
                <a:gd name="T5" fmla="*/ 96 h 21600"/>
                <a:gd name="T6" fmla="*/ 540 w 21600"/>
                <a:gd name="T7" fmla="*/ 192 h 21600"/>
                <a:gd name="T8" fmla="*/ 420 w 21600"/>
                <a:gd name="T9" fmla="*/ 288 h 21600"/>
                <a:gd name="T10" fmla="*/ 300 w 21600"/>
                <a:gd name="T11" fmla="*/ 19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grpFill/>
            <a:ln w="9525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5" name="Group 48"/>
          <p:cNvGrpSpPr>
            <a:grpSpLocks/>
          </p:cNvGrpSpPr>
          <p:nvPr/>
        </p:nvGrpSpPr>
        <p:grpSpPr bwMode="auto">
          <a:xfrm>
            <a:off x="7543800" y="3962400"/>
            <a:ext cx="990600" cy="838200"/>
            <a:chOff x="2832" y="2256"/>
            <a:chExt cx="2016" cy="153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848" name="Oval 49"/>
            <p:cNvSpPr>
              <a:spLocks noChangeArrowheads="1"/>
            </p:cNvSpPr>
            <p:nvPr/>
          </p:nvSpPr>
          <p:spPr bwMode="auto">
            <a:xfrm>
              <a:off x="3120" y="3408"/>
              <a:ext cx="384" cy="384"/>
            </a:xfrm>
            <a:prstGeom prst="ellipse">
              <a:avLst/>
            </a:prstGeom>
            <a:grp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H</a:t>
              </a:r>
            </a:p>
          </p:txBody>
        </p:sp>
        <p:sp>
          <p:nvSpPr>
            <p:cNvPr id="34849" name="Oval 50"/>
            <p:cNvSpPr>
              <a:spLocks noChangeArrowheads="1"/>
            </p:cNvSpPr>
            <p:nvPr/>
          </p:nvSpPr>
          <p:spPr bwMode="auto">
            <a:xfrm>
              <a:off x="3120" y="2400"/>
              <a:ext cx="384" cy="384"/>
            </a:xfrm>
            <a:prstGeom prst="ellipse">
              <a:avLst/>
            </a:prstGeom>
            <a:grp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H</a:t>
              </a:r>
            </a:p>
          </p:txBody>
        </p:sp>
        <p:sp>
          <p:nvSpPr>
            <p:cNvPr id="34850" name="Oval 51"/>
            <p:cNvSpPr>
              <a:spLocks noChangeArrowheads="1"/>
            </p:cNvSpPr>
            <p:nvPr/>
          </p:nvSpPr>
          <p:spPr bwMode="auto">
            <a:xfrm>
              <a:off x="3696" y="2784"/>
              <a:ext cx="624" cy="624"/>
            </a:xfrm>
            <a:prstGeom prst="ellipse">
              <a:avLst/>
            </a:prstGeom>
            <a:grp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C</a:t>
              </a:r>
            </a:p>
          </p:txBody>
        </p:sp>
        <p:sp>
          <p:nvSpPr>
            <p:cNvPr id="34851" name="Line 52"/>
            <p:cNvSpPr>
              <a:spLocks noChangeShapeType="1"/>
            </p:cNvSpPr>
            <p:nvPr/>
          </p:nvSpPr>
          <p:spPr bwMode="auto">
            <a:xfrm flipV="1">
              <a:off x="3456" y="3264"/>
              <a:ext cx="288" cy="240"/>
            </a:xfrm>
            <a:prstGeom prst="line">
              <a:avLst/>
            </a:prstGeom>
            <a:grpFill/>
            <a:ln w="76200">
              <a:solidFill>
                <a:schemeClr val="accent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Line 53"/>
            <p:cNvSpPr>
              <a:spLocks noChangeShapeType="1"/>
            </p:cNvSpPr>
            <p:nvPr/>
          </p:nvSpPr>
          <p:spPr bwMode="auto">
            <a:xfrm flipH="1" flipV="1">
              <a:off x="3456" y="2688"/>
              <a:ext cx="288" cy="240"/>
            </a:xfrm>
            <a:prstGeom prst="line">
              <a:avLst/>
            </a:prstGeom>
            <a:grpFill/>
            <a:ln w="76200">
              <a:solidFill>
                <a:schemeClr val="accent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AutoShape 54"/>
            <p:cNvSpPr>
              <a:spLocks noChangeArrowheads="1"/>
            </p:cNvSpPr>
            <p:nvPr/>
          </p:nvSpPr>
          <p:spPr bwMode="auto">
            <a:xfrm rot="-2674825">
              <a:off x="4416" y="3168"/>
              <a:ext cx="96" cy="528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4" name="AutoShape 55"/>
            <p:cNvSpPr>
              <a:spLocks noChangeArrowheads="1"/>
            </p:cNvSpPr>
            <p:nvPr/>
          </p:nvSpPr>
          <p:spPr bwMode="auto">
            <a:xfrm rot="-7046476">
              <a:off x="4536" y="2664"/>
              <a:ext cx="96" cy="528"/>
            </a:xfrm>
            <a:prstGeom prst="triangle">
              <a:avLst>
                <a:gd name="adj" fmla="val 50000"/>
              </a:avLst>
            </a:prstGeom>
            <a:grpFill/>
            <a:ln w="38100" cap="rnd">
              <a:solidFill>
                <a:schemeClr val="accent6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5" name="Oval 56"/>
            <p:cNvSpPr>
              <a:spLocks noChangeArrowheads="1"/>
            </p:cNvSpPr>
            <p:nvPr/>
          </p:nvSpPr>
          <p:spPr bwMode="auto">
            <a:xfrm>
              <a:off x="3696" y="2784"/>
              <a:ext cx="624" cy="624"/>
            </a:xfrm>
            <a:prstGeom prst="ellipse">
              <a:avLst/>
            </a:prstGeom>
            <a:grp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C</a:t>
              </a:r>
            </a:p>
          </p:txBody>
        </p:sp>
        <p:sp>
          <p:nvSpPr>
            <p:cNvPr id="34856" name="AutoShape 57"/>
            <p:cNvSpPr>
              <a:spLocks noChangeArrowheads="1"/>
            </p:cNvSpPr>
            <p:nvPr/>
          </p:nvSpPr>
          <p:spPr bwMode="auto">
            <a:xfrm flipV="1">
              <a:off x="2832" y="2256"/>
              <a:ext cx="288" cy="336"/>
            </a:xfrm>
            <a:prstGeom prst="curvedRightArrow">
              <a:avLst>
                <a:gd name="adj1" fmla="val 23333"/>
                <a:gd name="adj2" fmla="val 46667"/>
                <a:gd name="adj3" fmla="val 33333"/>
              </a:avLst>
            </a:prstGeom>
            <a:grpFill/>
            <a:ln w="9525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7" name="AutoShape 58"/>
            <p:cNvSpPr>
              <a:spLocks noChangeArrowheads="1"/>
            </p:cNvSpPr>
            <p:nvPr/>
          </p:nvSpPr>
          <p:spPr bwMode="auto">
            <a:xfrm flipV="1">
              <a:off x="2832" y="3312"/>
              <a:ext cx="288" cy="336"/>
            </a:xfrm>
            <a:prstGeom prst="curvedRightArrow">
              <a:avLst>
                <a:gd name="adj1" fmla="val 23333"/>
                <a:gd name="adj2" fmla="val 46667"/>
                <a:gd name="adj3" fmla="val 33333"/>
              </a:avLst>
            </a:prstGeom>
            <a:grpFill/>
            <a:ln w="9525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6" name="Group 59"/>
          <p:cNvGrpSpPr>
            <a:grpSpLocks/>
          </p:cNvGrpSpPr>
          <p:nvPr/>
        </p:nvGrpSpPr>
        <p:grpSpPr bwMode="auto">
          <a:xfrm>
            <a:off x="6172200" y="3962400"/>
            <a:ext cx="1066800" cy="838200"/>
            <a:chOff x="288" y="2304"/>
            <a:chExt cx="2016" cy="158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838" name="Oval 60"/>
            <p:cNvSpPr>
              <a:spLocks noChangeArrowheads="1"/>
            </p:cNvSpPr>
            <p:nvPr/>
          </p:nvSpPr>
          <p:spPr bwMode="auto">
            <a:xfrm>
              <a:off x="576" y="3408"/>
              <a:ext cx="384" cy="384"/>
            </a:xfrm>
            <a:prstGeom prst="ellipse">
              <a:avLst/>
            </a:prstGeom>
            <a:grp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H</a:t>
              </a:r>
            </a:p>
          </p:txBody>
        </p:sp>
        <p:sp>
          <p:nvSpPr>
            <p:cNvPr id="34839" name="Oval 61"/>
            <p:cNvSpPr>
              <a:spLocks noChangeArrowheads="1"/>
            </p:cNvSpPr>
            <p:nvPr/>
          </p:nvSpPr>
          <p:spPr bwMode="auto">
            <a:xfrm>
              <a:off x="576" y="2400"/>
              <a:ext cx="384" cy="384"/>
            </a:xfrm>
            <a:prstGeom prst="ellipse">
              <a:avLst/>
            </a:prstGeom>
            <a:grp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H</a:t>
              </a:r>
            </a:p>
          </p:txBody>
        </p:sp>
        <p:sp>
          <p:nvSpPr>
            <p:cNvPr id="34840" name="Oval 62"/>
            <p:cNvSpPr>
              <a:spLocks noChangeArrowheads="1"/>
            </p:cNvSpPr>
            <p:nvPr/>
          </p:nvSpPr>
          <p:spPr bwMode="auto">
            <a:xfrm>
              <a:off x="1152" y="2784"/>
              <a:ext cx="624" cy="624"/>
            </a:xfrm>
            <a:prstGeom prst="ellipse">
              <a:avLst/>
            </a:prstGeom>
            <a:grp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C</a:t>
              </a:r>
            </a:p>
          </p:txBody>
        </p:sp>
        <p:sp>
          <p:nvSpPr>
            <p:cNvPr id="34841" name="Line 63"/>
            <p:cNvSpPr>
              <a:spLocks noChangeShapeType="1"/>
            </p:cNvSpPr>
            <p:nvPr/>
          </p:nvSpPr>
          <p:spPr bwMode="auto">
            <a:xfrm flipV="1">
              <a:off x="912" y="3264"/>
              <a:ext cx="288" cy="240"/>
            </a:xfrm>
            <a:prstGeom prst="line">
              <a:avLst/>
            </a:prstGeom>
            <a:grpFill/>
            <a:ln w="76200">
              <a:solidFill>
                <a:schemeClr val="accent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Line 64"/>
            <p:cNvSpPr>
              <a:spLocks noChangeShapeType="1"/>
            </p:cNvSpPr>
            <p:nvPr/>
          </p:nvSpPr>
          <p:spPr bwMode="auto">
            <a:xfrm flipH="1" flipV="1">
              <a:off x="912" y="2688"/>
              <a:ext cx="288" cy="240"/>
            </a:xfrm>
            <a:prstGeom prst="line">
              <a:avLst/>
            </a:prstGeom>
            <a:grpFill/>
            <a:ln w="76200">
              <a:solidFill>
                <a:schemeClr val="accent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AutoShape 65"/>
            <p:cNvSpPr>
              <a:spLocks noChangeArrowheads="1"/>
            </p:cNvSpPr>
            <p:nvPr/>
          </p:nvSpPr>
          <p:spPr bwMode="auto">
            <a:xfrm rot="-2674825">
              <a:off x="1872" y="3168"/>
              <a:ext cx="96" cy="528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4" name="AutoShape 66"/>
            <p:cNvSpPr>
              <a:spLocks noChangeArrowheads="1"/>
            </p:cNvSpPr>
            <p:nvPr/>
          </p:nvSpPr>
          <p:spPr bwMode="auto">
            <a:xfrm rot="-7046476">
              <a:off x="1992" y="2664"/>
              <a:ext cx="96" cy="528"/>
            </a:xfrm>
            <a:prstGeom prst="triangle">
              <a:avLst>
                <a:gd name="adj" fmla="val 50000"/>
              </a:avLst>
            </a:prstGeom>
            <a:grpFill/>
            <a:ln w="38100" cap="rnd">
              <a:solidFill>
                <a:schemeClr val="accent6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5" name="Oval 67"/>
            <p:cNvSpPr>
              <a:spLocks noChangeArrowheads="1"/>
            </p:cNvSpPr>
            <p:nvPr/>
          </p:nvSpPr>
          <p:spPr bwMode="auto">
            <a:xfrm>
              <a:off x="1152" y="2784"/>
              <a:ext cx="624" cy="624"/>
            </a:xfrm>
            <a:prstGeom prst="ellipse">
              <a:avLst/>
            </a:prstGeom>
            <a:grp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Arial" charset="0"/>
                </a:rPr>
                <a:t>C</a:t>
              </a:r>
            </a:p>
          </p:txBody>
        </p:sp>
        <p:sp>
          <p:nvSpPr>
            <p:cNvPr id="34846" name="AutoShape 68"/>
            <p:cNvSpPr>
              <a:spLocks noChangeArrowheads="1"/>
            </p:cNvSpPr>
            <p:nvPr/>
          </p:nvSpPr>
          <p:spPr bwMode="auto">
            <a:xfrm flipV="1">
              <a:off x="288" y="2304"/>
              <a:ext cx="288" cy="336"/>
            </a:xfrm>
            <a:prstGeom prst="curvedRightArrow">
              <a:avLst>
                <a:gd name="adj1" fmla="val 23333"/>
                <a:gd name="adj2" fmla="val 46667"/>
                <a:gd name="adj3" fmla="val 33333"/>
              </a:avLst>
            </a:prstGeom>
            <a:grpFill/>
            <a:ln w="9525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7" name="AutoShape 69"/>
            <p:cNvSpPr>
              <a:spLocks noChangeArrowheads="1"/>
            </p:cNvSpPr>
            <p:nvPr/>
          </p:nvSpPr>
          <p:spPr bwMode="auto">
            <a:xfrm flipH="1">
              <a:off x="336" y="3552"/>
              <a:ext cx="240" cy="336"/>
            </a:xfrm>
            <a:prstGeom prst="curvedLeftArrow">
              <a:avLst>
                <a:gd name="adj1" fmla="val 28000"/>
                <a:gd name="adj2" fmla="val 56000"/>
                <a:gd name="adj3" fmla="val 33333"/>
              </a:avLst>
            </a:prstGeom>
            <a:grpFill/>
            <a:ln w="9525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7" name="Text Box 70"/>
          <p:cNvSpPr txBox="1">
            <a:spLocks noChangeArrowheads="1"/>
          </p:cNvSpPr>
          <p:nvPr/>
        </p:nvSpPr>
        <p:spPr bwMode="auto">
          <a:xfrm>
            <a:off x="3733800" y="3048000"/>
            <a:ext cx="10823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>
                <a:solidFill>
                  <a:schemeClr val="accent2"/>
                </a:solidFill>
                <a:latin typeface="Arial" charset="0"/>
              </a:rPr>
              <a:t>symmetric</a:t>
            </a:r>
          </a:p>
        </p:txBody>
      </p:sp>
      <p:sp>
        <p:nvSpPr>
          <p:cNvPr id="34828" name="Text Box 71"/>
          <p:cNvSpPr txBox="1">
            <a:spLocks noChangeArrowheads="1"/>
          </p:cNvSpPr>
          <p:nvPr/>
        </p:nvSpPr>
        <p:spPr bwMode="auto">
          <a:xfrm>
            <a:off x="3835400" y="4953000"/>
            <a:ext cx="519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rock</a:t>
            </a:r>
          </a:p>
        </p:txBody>
      </p:sp>
      <p:sp>
        <p:nvSpPr>
          <p:cNvPr id="34829" name="Text Box 72"/>
          <p:cNvSpPr txBox="1">
            <a:spLocks noChangeArrowheads="1"/>
          </p:cNvSpPr>
          <p:nvPr/>
        </p:nvSpPr>
        <p:spPr bwMode="auto">
          <a:xfrm>
            <a:off x="6426200" y="495300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twist</a:t>
            </a:r>
          </a:p>
        </p:txBody>
      </p:sp>
      <p:sp>
        <p:nvSpPr>
          <p:cNvPr id="34830" name="Text Box 73"/>
          <p:cNvSpPr txBox="1">
            <a:spLocks noChangeArrowheads="1"/>
          </p:cNvSpPr>
          <p:nvPr/>
        </p:nvSpPr>
        <p:spPr bwMode="auto">
          <a:xfrm>
            <a:off x="7772400" y="4953000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wag</a:t>
            </a:r>
          </a:p>
        </p:txBody>
      </p:sp>
      <p:sp>
        <p:nvSpPr>
          <p:cNvPr id="34831" name="Text Box 74"/>
          <p:cNvSpPr txBox="1">
            <a:spLocks noChangeArrowheads="1"/>
          </p:cNvSpPr>
          <p:nvPr/>
        </p:nvSpPr>
        <p:spPr bwMode="auto">
          <a:xfrm>
            <a:off x="3048000" y="5181600"/>
            <a:ext cx="8595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>
                <a:solidFill>
                  <a:schemeClr val="accent2"/>
                </a:solidFill>
                <a:latin typeface="Arial" charset="0"/>
              </a:rPr>
              <a:t>in plane</a:t>
            </a:r>
          </a:p>
        </p:txBody>
      </p:sp>
      <p:sp>
        <p:nvSpPr>
          <p:cNvPr id="34832" name="Text Box 75"/>
          <p:cNvSpPr txBox="1">
            <a:spLocks noChangeArrowheads="1"/>
          </p:cNvSpPr>
          <p:nvPr/>
        </p:nvSpPr>
        <p:spPr bwMode="auto">
          <a:xfrm>
            <a:off x="6858000" y="5181600"/>
            <a:ext cx="11961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>
                <a:solidFill>
                  <a:schemeClr val="accent2"/>
                </a:solidFill>
                <a:latin typeface="Arial" charset="0"/>
              </a:rPr>
              <a:t>out of plane</a:t>
            </a:r>
          </a:p>
        </p:txBody>
      </p:sp>
      <p:pic>
        <p:nvPicPr>
          <p:cNvPr id="34833" name="Picture 76" descr="CH2SymStr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8288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4" name="Picture 77" descr="CH2AsymSt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8288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5" name="Picture 78" descr="CH2ScissorBend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5410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6" name="Picture 79" descr="CH2Rock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5410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7" name="Picture 80" descr="CH3UmbrellaBend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34200" y="5410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960438" y="530225"/>
            <a:ext cx="7878762" cy="4187825"/>
          </a:xfrm>
        </p:spPr>
        <p:txBody>
          <a:bodyPr>
            <a:normAutofit/>
          </a:bodyPr>
          <a:lstStyle/>
          <a:p>
            <a:pPr marL="265176" indent="-265176" fontAlgn="auto">
              <a:spcAft>
                <a:spcPts val="0"/>
              </a:spcAft>
              <a:buClrTx/>
              <a:buFontTx/>
              <a:buAutoNum type="alphaUcPeriod" startAt="3"/>
              <a:defRPr/>
            </a:pPr>
            <a:r>
              <a:rPr lang="en-US" sz="1900" dirty="0">
                <a:latin typeface="Tahoma" pitchFamily="34" charset="0"/>
                <a:cs typeface="Tahoma" pitchFamily="34" charset="0"/>
              </a:rPr>
              <a:t>The IR Spectroscopic Process</a:t>
            </a:r>
          </a:p>
          <a:p>
            <a:pPr marL="548640" lvl="1" indent="-201168" fontAlgn="auto">
              <a:spcAft>
                <a:spcPts val="0"/>
              </a:spcAft>
              <a:buClr>
                <a:schemeClr val="tx1"/>
              </a:buClr>
              <a:buFontTx/>
              <a:buAutoNum type="arabicPeriod" startAt="6"/>
              <a:defRPr/>
            </a:pPr>
            <a:r>
              <a:rPr lang="en-US" sz="1900" dirty="0">
                <a:latin typeface="Tahoma" pitchFamily="34" charset="0"/>
                <a:cs typeface="Tahoma" pitchFamily="34" charset="0"/>
              </a:rPr>
              <a:t>As a covalent bond oscillates – due to the oscillation of the dipole of the molecule – a varying electromagnetic field is produced</a:t>
            </a:r>
          </a:p>
          <a:p>
            <a:pPr marL="548640" lvl="1" indent="-201168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900" dirty="0">
              <a:latin typeface="Tahoma" pitchFamily="34" charset="0"/>
              <a:cs typeface="Tahoma" pitchFamily="34" charset="0"/>
            </a:endParaRPr>
          </a:p>
          <a:p>
            <a:pPr marL="548640" lvl="1" indent="-201168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900" dirty="0">
              <a:latin typeface="Tahoma" pitchFamily="34" charset="0"/>
              <a:cs typeface="Tahoma" pitchFamily="34" charset="0"/>
            </a:endParaRPr>
          </a:p>
          <a:p>
            <a:pPr marL="548640" lvl="1" indent="-201168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900" dirty="0">
              <a:latin typeface="Tahoma" pitchFamily="34" charset="0"/>
              <a:cs typeface="Tahoma" pitchFamily="34" charset="0"/>
            </a:endParaRPr>
          </a:p>
          <a:p>
            <a:pPr marL="548640" lvl="1" indent="-201168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900" dirty="0">
              <a:latin typeface="Tahoma" pitchFamily="34" charset="0"/>
              <a:cs typeface="Tahoma" pitchFamily="34" charset="0"/>
            </a:endParaRPr>
          </a:p>
          <a:p>
            <a:pPr marL="548640" lvl="1" indent="-201168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900" dirty="0">
              <a:latin typeface="Tahoma" pitchFamily="34" charset="0"/>
              <a:cs typeface="Tahoma" pitchFamily="34" charset="0"/>
            </a:endParaRPr>
          </a:p>
          <a:p>
            <a:pPr marL="548640" lvl="1" indent="-201168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900" dirty="0">
              <a:latin typeface="Tahoma" pitchFamily="34" charset="0"/>
              <a:cs typeface="Tahoma" pitchFamily="34" charset="0"/>
            </a:endParaRPr>
          </a:p>
          <a:p>
            <a:pPr marL="548640" lvl="1" indent="-201168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sz="1900" dirty="0">
              <a:latin typeface="Tahoma" pitchFamily="34" charset="0"/>
              <a:cs typeface="Tahoma" pitchFamily="34" charset="0"/>
            </a:endParaRPr>
          </a:p>
          <a:p>
            <a:pPr marL="548640" lvl="1" indent="-201168" fontAlgn="auto">
              <a:spcAft>
                <a:spcPts val="0"/>
              </a:spcAft>
              <a:buClrTx/>
              <a:buFontTx/>
              <a:buAutoNum type="arabicPeriod" startAt="6"/>
              <a:defRPr/>
            </a:pPr>
            <a:r>
              <a:rPr lang="en-US" sz="1900" dirty="0">
                <a:latin typeface="Tahoma" pitchFamily="34" charset="0"/>
                <a:cs typeface="Tahoma" pitchFamily="34" charset="0"/>
              </a:rPr>
              <a:t>The greater the dipole moment change through the vibration, the more intense the EM field that is generated</a:t>
            </a:r>
          </a:p>
          <a:p>
            <a:pPr marL="548640" lvl="1" indent="-201168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dirty="0"/>
          </a:p>
          <a:p>
            <a:pPr marL="548640" lvl="1" indent="-201168" fontAlgn="auto">
              <a:spcAft>
                <a:spcPts val="0"/>
              </a:spcAft>
              <a:buFontTx/>
              <a:buAutoNum type="arabicPeriod" startAt="6"/>
              <a:defRPr/>
            </a:pPr>
            <a:endParaRPr lang="en-US" dirty="0"/>
          </a:p>
        </p:txBody>
      </p:sp>
      <p:pic>
        <p:nvPicPr>
          <p:cNvPr id="35843" name="Picture 3" descr="sine_wav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2286000"/>
            <a:ext cx="213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 descr="vibration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752600"/>
            <a:ext cx="381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4876800" y="2438400"/>
            <a:ext cx="685800" cy="762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960438" y="530225"/>
            <a:ext cx="8183562" cy="4187825"/>
          </a:xfrm>
        </p:spPr>
        <p:txBody>
          <a:bodyPr/>
          <a:lstStyle/>
          <a:p>
            <a:pPr>
              <a:buClrTx/>
              <a:buFontTx/>
              <a:buAutoNum type="alphaUcPeriod" startAt="3"/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The IR Spectroscopic Process</a:t>
            </a:r>
          </a:p>
          <a:p>
            <a:pPr lvl="1">
              <a:buClrTx/>
              <a:buFontTx/>
              <a:buAutoNum type="arabicPeriod" startAt="8"/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When a wave of infrared light encounters this oscillating EM field generated by the oscillating dipole of the same frequency, the two waves couple, and IR light is absorbed</a:t>
            </a:r>
          </a:p>
          <a:p>
            <a:pPr lvl="1">
              <a:buClrTx/>
              <a:buFontTx/>
              <a:buAutoNum type="arabicPeriod" startAt="8"/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 lvl="1">
              <a:buClrTx/>
              <a:buFontTx/>
              <a:buAutoNum type="arabicPeriod" startAt="8"/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The coupled wave now vibrates with twice the amplitude</a:t>
            </a:r>
          </a:p>
          <a:p>
            <a:pPr lvl="1">
              <a:buFontTx/>
              <a:buAutoNum type="arabicPeriod" startAt="8"/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AutoNum type="arabicPeriod" startAt="8"/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AutoNum type="arabicPeriod" startAt="8"/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AutoNum type="arabicPeriod" startAt="8"/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AutoNum type="arabicPeriod" startAt="8"/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AutoNum type="arabicPeriod" startAt="8"/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AutoNum type="arabicPeriod" startAt="8"/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AutoNum type="arabicPeriod" startAt="8"/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AutoNum type="arabicPeriod" startAt="8"/>
            </a:pP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6867" name="Picture 4" descr="vibration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114800"/>
            <a:ext cx="213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  <p:sp>
        <p:nvSpPr>
          <p:cNvPr id="36869" name="AutoShape 6"/>
          <p:cNvSpPr>
            <a:spLocks noChangeArrowheads="1"/>
          </p:cNvSpPr>
          <p:nvPr/>
        </p:nvSpPr>
        <p:spPr bwMode="auto">
          <a:xfrm>
            <a:off x="3276600" y="4267200"/>
            <a:ext cx="1066800" cy="762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AutoShape 7"/>
          <p:cNvSpPr>
            <a:spLocks noChangeArrowheads="1"/>
          </p:cNvSpPr>
          <p:nvPr/>
        </p:nvSpPr>
        <p:spPr bwMode="auto">
          <a:xfrm rot="5400000">
            <a:off x="4610100" y="3543300"/>
            <a:ext cx="533400" cy="762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3429000" y="2667000"/>
            <a:ext cx="2986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IR beam from spectrometer</a:t>
            </a:r>
          </a:p>
        </p:txBody>
      </p:sp>
      <p:pic>
        <p:nvPicPr>
          <p:cNvPr id="36872" name="Picture 9" descr="sine_wave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343400"/>
            <a:ext cx="1143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3" name="Picture 10" descr="sine_wave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3048000"/>
            <a:ext cx="1143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2667000" y="5105400"/>
            <a:ext cx="2179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EM oscillating wave</a:t>
            </a:r>
          </a:p>
          <a:p>
            <a:r>
              <a:rPr lang="en-US"/>
              <a:t>from bond vibration</a:t>
            </a:r>
          </a:p>
        </p:txBody>
      </p:sp>
      <p:sp>
        <p:nvSpPr>
          <p:cNvPr id="36875" name="AutoShape 12"/>
          <p:cNvSpPr>
            <a:spLocks noChangeArrowheads="1"/>
          </p:cNvSpPr>
          <p:nvPr/>
        </p:nvSpPr>
        <p:spPr bwMode="auto">
          <a:xfrm>
            <a:off x="5486400" y="4267200"/>
            <a:ext cx="1066800" cy="762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6876" name="Picture 13" descr="sine_wave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40386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7" name="Text Box 14"/>
          <p:cNvSpPr txBox="1">
            <a:spLocks noChangeArrowheads="1"/>
          </p:cNvSpPr>
          <p:nvPr/>
        </p:nvSpPr>
        <p:spPr bwMode="auto">
          <a:xfrm>
            <a:off x="6324600" y="3657600"/>
            <a:ext cx="181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“coupled” wave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0" y="533400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7575" lvl="1" indent="-460375">
              <a:buFontTx/>
              <a:buAutoNum type="alphaUcPeriod" startAt="4"/>
            </a:pPr>
            <a:r>
              <a:rPr lang="en-US"/>
              <a:t>The IR Spectrum</a:t>
            </a:r>
          </a:p>
          <a:p>
            <a:pPr marL="1489075" lvl="2" indent="-457200">
              <a:buFontTx/>
              <a:buAutoNum type="arabicPeriod"/>
            </a:pPr>
            <a:r>
              <a:rPr lang="en-US"/>
              <a:t>Each stretching and bending vibration occurs with a characteristic frequency as the atoms and charges involved are different for different bonds</a:t>
            </a:r>
          </a:p>
        </p:txBody>
      </p:sp>
      <p:pic>
        <p:nvPicPr>
          <p:cNvPr id="37891" name="Picture 4" descr="2-butanol-I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752600"/>
            <a:ext cx="2057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Line 6"/>
          <p:cNvSpPr>
            <a:spLocks noChangeShapeType="1"/>
          </p:cNvSpPr>
          <p:nvPr/>
        </p:nvSpPr>
        <p:spPr bwMode="auto">
          <a:xfrm>
            <a:off x="3886200" y="4495800"/>
            <a:ext cx="1752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1584325" y="1936750"/>
            <a:ext cx="2682875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y-axis on an IR spectrum is in units of % transmittance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In regions where the EM field of an osc. bond interacts with IR light of the same </a:t>
            </a:r>
            <a:r>
              <a:rPr lang="en-US">
                <a:latin typeface="Symbol" pitchFamily="18" charset="2"/>
              </a:rPr>
              <a:t>n</a:t>
            </a:r>
            <a:r>
              <a:rPr lang="en-US"/>
              <a:t> – transmittance is low (light is absorbed)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6918325" y="2012950"/>
            <a:ext cx="19970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 regions where no osc. bond is interacting with IR light, transmittance nears 100%</a:t>
            </a:r>
          </a:p>
        </p:txBody>
      </p:sp>
      <p:sp>
        <p:nvSpPr>
          <p:cNvPr id="37895" name="Line 9"/>
          <p:cNvSpPr>
            <a:spLocks noChangeShapeType="1"/>
          </p:cNvSpPr>
          <p:nvPr/>
        </p:nvSpPr>
        <p:spPr bwMode="auto">
          <a:xfrm flipH="1" flipV="1">
            <a:off x="5029200" y="2362200"/>
            <a:ext cx="1981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6" name="Text Box 10"/>
          <p:cNvSpPr txBox="1">
            <a:spLocks noChangeArrowheads="1"/>
          </p:cNvSpPr>
          <p:nvPr/>
        </p:nvSpPr>
        <p:spPr bwMode="auto">
          <a:xfrm>
            <a:off x="0" y="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Infrared Spectroscopy</a:t>
            </a:r>
          </a:p>
        </p:txBody>
      </p:sp>
    </p:spTree>
  </p:cSld>
  <p:clrMapOvr>
    <a:masterClrMapping/>
  </p:clrMapOvr>
  <p:transition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MBD449">
  <a:themeElements>
    <a:clrScheme name="CHMBD44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MBD449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HMBD44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MBD44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MBD44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MBD44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MBD44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MBD44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MBD44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MBD44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MBD44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MBD44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MBD44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MBD44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spect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08AB10F76A544879F6E7C516FD50A" ma:contentTypeVersion="10" ma:contentTypeDescription="Create a new document." ma:contentTypeScope="" ma:versionID="12ed6006008c554c11fe3815e88ef27d">
  <xsd:schema xmlns:xsd="http://www.w3.org/2001/XMLSchema" xmlns:xs="http://www.w3.org/2001/XMLSchema" xmlns:p="http://schemas.microsoft.com/office/2006/metadata/properties" xmlns:ns2="9181d3a4-9477-4f69-aa8b-e80335b14a27" targetNamespace="http://schemas.microsoft.com/office/2006/metadata/properties" ma:root="true" ma:fieldsID="6c4a18ee15997fdd5a2d79b8ad8ec805" ns2:_="">
    <xsd:import namespace="9181d3a4-9477-4f69-aa8b-e80335b14a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1d3a4-9477-4f69-aa8b-e80335b14a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03B90C-4356-41C0-9DE2-D0E6C3B3BB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66F6A13-A035-4FC5-BD28-F955C659BD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2E9DD9-A18E-4FE0-81B0-F9A11F01E1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81d3a4-9477-4f69-aa8b-e80335b14a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CHMBD449</Template>
  <TotalTime>6722</TotalTime>
  <Words>2395</Words>
  <Application>Microsoft Office PowerPoint</Application>
  <PresentationFormat>On-screen Show (4:3)</PresentationFormat>
  <Paragraphs>561</Paragraphs>
  <Slides>39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CHMBD449</vt:lpstr>
      <vt:lpstr>Aspect</vt:lpstr>
      <vt:lpstr>Infrared Spectroscopy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 Michael W.  Justik</dc:creator>
  <cp:lastModifiedBy>HP</cp:lastModifiedBy>
  <cp:revision>137</cp:revision>
  <dcterms:created xsi:type="dcterms:W3CDTF">2001-11-12T14:09:11Z</dcterms:created>
  <dcterms:modified xsi:type="dcterms:W3CDTF">2021-06-18T13:36:29Z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0x010100A0508AB10F76A544879F6E7C516FD50A</vt:lpwstr>
  </property>
</Properties>
</file>