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2" r:id="rId7"/>
    <p:sldId id="313" r:id="rId8"/>
    <p:sldId id="314" r:id="rId9"/>
    <p:sldId id="258" r:id="rId10"/>
    <p:sldId id="259" r:id="rId11"/>
    <p:sldId id="260" r:id="rId12"/>
    <p:sldId id="316" r:id="rId13"/>
    <p:sldId id="261" r:id="rId14"/>
    <p:sldId id="263" r:id="rId15"/>
    <p:sldId id="271" r:id="rId16"/>
    <p:sldId id="269" r:id="rId17"/>
    <p:sldId id="270" r:id="rId18"/>
    <p:sldId id="266" r:id="rId19"/>
    <p:sldId id="267" r:id="rId20"/>
    <p:sldId id="265" r:id="rId21"/>
    <p:sldId id="264" r:id="rId22"/>
    <p:sldId id="317" r:id="rId23"/>
    <p:sldId id="273" r:id="rId24"/>
    <p:sldId id="274" r:id="rId25"/>
    <p:sldId id="276" r:id="rId26"/>
    <p:sldId id="277" r:id="rId27"/>
    <p:sldId id="278" r:id="rId28"/>
    <p:sldId id="279" r:id="rId29"/>
    <p:sldId id="280" r:id="rId30"/>
    <p:sldId id="318" r:id="rId31"/>
    <p:sldId id="319" r:id="rId32"/>
    <p:sldId id="328" r:id="rId33"/>
    <p:sldId id="329" r:id="rId34"/>
    <p:sldId id="321" r:id="rId35"/>
    <p:sldId id="331" r:id="rId36"/>
    <p:sldId id="332" r:id="rId37"/>
    <p:sldId id="333" r:id="rId38"/>
    <p:sldId id="324" r:id="rId39"/>
    <p:sldId id="334" r:id="rId40"/>
    <p:sldId id="283" r:id="rId41"/>
    <p:sldId id="282" r:id="rId42"/>
    <p:sldId id="330" r:id="rId43"/>
    <p:sldId id="285" r:id="rId44"/>
    <p:sldId id="340" r:id="rId45"/>
    <p:sldId id="291" r:id="rId46"/>
    <p:sldId id="292" r:id="rId47"/>
    <p:sldId id="342" r:id="rId48"/>
    <p:sldId id="343" r:id="rId49"/>
    <p:sldId id="341" r:id="rId50"/>
    <p:sldId id="296" r:id="rId51"/>
    <p:sldId id="297" r:id="rId52"/>
    <p:sldId id="298" r:id="rId53"/>
    <p:sldId id="299" r:id="rId54"/>
    <p:sldId id="300" r:id="rId55"/>
    <p:sldId id="301" r:id="rId56"/>
    <p:sldId id="335" r:id="rId57"/>
    <p:sldId id="337" r:id="rId58"/>
    <p:sldId id="336" r:id="rId59"/>
    <p:sldId id="338" r:id="rId60"/>
    <p:sldId id="339" r:id="rId61"/>
    <p:sldId id="344" r:id="rId62"/>
    <p:sldId id="345" r:id="rId63"/>
    <p:sldId id="346" r:id="rId64"/>
    <p:sldId id="349" r:id="rId65"/>
    <p:sldId id="347" r:id="rId66"/>
    <p:sldId id="350" r:id="rId67"/>
    <p:sldId id="309" r:id="rId68"/>
    <p:sldId id="306" r:id="rId69"/>
    <p:sldId id="307" r:id="rId70"/>
    <p:sldId id="325" r:id="rId71"/>
    <p:sldId id="327" r:id="rId72"/>
    <p:sldId id="326"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hwaj Supreme" initials="BS" lastIdx="2" clrIdx="0">
    <p:extLst>
      <p:ext uri="{19B8F6BF-5375-455C-9EA6-DF929625EA0E}">
        <p15:presenceInfo xmlns:p15="http://schemas.microsoft.com/office/powerpoint/2012/main" userId="32a66fdf34c145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929" autoAdjust="0"/>
    <p:restoredTop sz="94660"/>
  </p:normalViewPr>
  <p:slideViewPr>
    <p:cSldViewPr>
      <p:cViewPr varScale="1">
        <p:scale>
          <a:sx n="91" d="100"/>
          <a:sy n="91" d="100"/>
        </p:scale>
        <p:origin x="78" y="4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2T10:18:42.604" idx="1">
    <p:pos x="3502" y="-14"/>
    <p:text>Important</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02T10:19:11.718" idx="2">
    <p:pos x="3283" y="245"/>
    <p:text>Important</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69282A-7C27-4B58-BA43-0D520B010BEA}" type="datetimeFigureOut">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9282A-7C27-4B58-BA43-0D520B010BEA}" type="datetimeFigureOut">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9282A-7C27-4B58-BA43-0D520B010BEA}" type="datetimeFigureOut">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9282A-7C27-4B58-BA43-0D520B010BEA}" type="datetimeFigureOut">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9282A-7C27-4B58-BA43-0D520B010BEA}" type="datetimeFigureOut">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9282A-7C27-4B58-BA43-0D520B010BEA}" type="datetimeFigureOut">
              <a:rPr lang="en-US" smtClean="0"/>
              <a:t>02-Jun-21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9282A-7C27-4B58-BA43-0D520B010BEA}" type="datetimeFigureOut">
              <a:rPr lang="en-US" smtClean="0"/>
              <a:t>02-Jun-21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9282A-7C27-4B58-BA43-0D520B010BEA}" type="datetimeFigureOut">
              <a:rPr lang="en-US" smtClean="0"/>
              <a:t>02-Jun-21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9282A-7C27-4B58-BA43-0D520B010BEA}" type="datetimeFigureOut">
              <a:rPr lang="en-US" smtClean="0"/>
              <a:t>02-Jun-21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69282A-7C27-4B58-BA43-0D520B010BEA}" type="datetimeFigureOut">
              <a:rPr lang="en-US" smtClean="0"/>
              <a:t>02-Jun-21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69282A-7C27-4B58-BA43-0D520B010BEA}" type="datetimeFigureOut">
              <a:rPr lang="en-US" smtClean="0"/>
              <a:t>02-Jun-21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2A365-B83D-491E-8878-C72ACB9AE3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9282A-7C27-4B58-BA43-0D520B010BEA}" type="datetimeFigureOut">
              <a:rPr lang="en-US" smtClean="0"/>
              <a:t>02-Jun-21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2A365-B83D-491E-8878-C72ACB9AE3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21.wmf"/><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24.wmf"/><Relationship Id="rId4"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39975"/>
            <a:ext cx="7772400" cy="1470025"/>
          </a:xfrm>
        </p:spPr>
        <p:txBody>
          <a:bodyPr>
            <a:normAutofit/>
          </a:bodyPr>
          <a:lstStyle/>
          <a:p>
            <a:r>
              <a:rPr lang="en-US" sz="6000" b="1" dirty="0">
                <a:solidFill>
                  <a:srgbClr val="C00000"/>
                </a:solidFill>
                <a:latin typeface="Stencil" pitchFamily="82" charset="0"/>
              </a:rPr>
              <a:t>Spectroscopy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899160" y="381000"/>
            <a:ext cx="7406640" cy="6096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err="1">
                <a:solidFill>
                  <a:srgbClr val="C00000"/>
                </a:solidFill>
                <a:latin typeface="Stencil" pitchFamily="82" charset="0"/>
              </a:rPr>
              <a:t>Electomagnetic</a:t>
            </a:r>
            <a:r>
              <a:rPr lang="en-US" spc="-25" dirty="0">
                <a:solidFill>
                  <a:srgbClr val="C00000"/>
                </a:solidFill>
                <a:latin typeface="Stencil" pitchFamily="82" charset="0"/>
              </a:rPr>
              <a:t> </a:t>
            </a:r>
            <a:r>
              <a:rPr lang="en-US" spc="-5" dirty="0">
                <a:solidFill>
                  <a:srgbClr val="C00000"/>
                </a:solidFill>
                <a:latin typeface="Stencil" pitchFamily="82" charset="0"/>
              </a:rPr>
              <a:t>spectrum</a:t>
            </a:r>
            <a:endParaRPr lang="en-US" dirty="0">
              <a:solidFill>
                <a:srgbClr val="C00000"/>
              </a:solidFill>
              <a:latin typeface="Stencil" pitchFamily="82" charset="0"/>
            </a:endParaRPr>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pPr>
              <a:buNone/>
            </a:pPr>
            <a:r>
              <a:rPr lang="en-US" dirty="0">
                <a:solidFill>
                  <a:srgbClr val="0000CC"/>
                </a:solidFill>
                <a:latin typeface="Cambria" pitchFamily="18" charset="0"/>
              </a:rPr>
              <a:t>    The whole range of frequencies/wavelength of the electromagnetic radiations arranged in an order is known as Electromagnetic spectrum.</a:t>
            </a:r>
          </a:p>
          <a:p>
            <a:pPr>
              <a:buNone/>
            </a:pPr>
            <a:r>
              <a:rPr lang="en-US" dirty="0">
                <a:solidFill>
                  <a:srgbClr val="0000CC"/>
                </a:solidFill>
                <a:latin typeface="Cambria" pitchFamily="18" charset="0"/>
              </a:rPr>
              <a:t>                               Radio waves</a:t>
            </a:r>
          </a:p>
          <a:p>
            <a:pPr>
              <a:buNone/>
            </a:pPr>
            <a:r>
              <a:rPr lang="en-US" dirty="0">
                <a:solidFill>
                  <a:srgbClr val="0000CC"/>
                </a:solidFill>
                <a:latin typeface="Cambria" pitchFamily="18" charset="0"/>
              </a:rPr>
              <a:t>                               Microwaves</a:t>
            </a:r>
          </a:p>
          <a:p>
            <a:pPr>
              <a:buNone/>
            </a:pPr>
            <a:r>
              <a:rPr lang="en-US" dirty="0">
                <a:solidFill>
                  <a:srgbClr val="0000CC"/>
                </a:solidFill>
                <a:latin typeface="Cambria" pitchFamily="18" charset="0"/>
              </a:rPr>
              <a:t>                               Infrared rays</a:t>
            </a:r>
          </a:p>
          <a:p>
            <a:pPr>
              <a:buNone/>
            </a:pPr>
            <a:r>
              <a:rPr lang="en-US" dirty="0">
                <a:solidFill>
                  <a:srgbClr val="0000CC"/>
                </a:solidFill>
                <a:latin typeface="Cambria" pitchFamily="18" charset="0"/>
              </a:rPr>
              <a:t>                               Visible light</a:t>
            </a:r>
          </a:p>
          <a:p>
            <a:pPr>
              <a:buNone/>
            </a:pPr>
            <a:r>
              <a:rPr lang="en-US" dirty="0">
                <a:solidFill>
                  <a:srgbClr val="0000CC"/>
                </a:solidFill>
                <a:latin typeface="Cambria" pitchFamily="18" charset="0"/>
              </a:rPr>
              <a:t>                               Ultraviolet light</a:t>
            </a:r>
          </a:p>
          <a:p>
            <a:pPr>
              <a:buNone/>
            </a:pPr>
            <a:r>
              <a:rPr lang="en-US" dirty="0">
                <a:solidFill>
                  <a:srgbClr val="0000CC"/>
                </a:solidFill>
                <a:latin typeface="Cambria" pitchFamily="18" charset="0"/>
              </a:rPr>
              <a:t>                               X-Rays</a:t>
            </a:r>
          </a:p>
          <a:p>
            <a:pPr>
              <a:buNone/>
            </a:pPr>
            <a:r>
              <a:rPr lang="en-US" dirty="0">
                <a:solidFill>
                  <a:srgbClr val="0000CC"/>
                </a:solidFill>
                <a:latin typeface="Cambria" pitchFamily="18" charset="0"/>
              </a:rPr>
              <a:t>                              Gamma Rays</a:t>
            </a:r>
          </a:p>
          <a:p>
            <a:pPr>
              <a:buNone/>
            </a:pPr>
            <a:endParaRPr lang="en-US" dirty="0">
              <a:solidFill>
                <a:srgbClr val="0000CC"/>
              </a:solidFill>
              <a:latin typeface="Cambr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304800" y="609600"/>
            <a:ext cx="8534400" cy="5638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457200" y="1600200"/>
            <a:ext cx="8382000" cy="3962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228600" y="838200"/>
            <a:ext cx="8763000" cy="4876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latin typeface="Stencil" pitchFamily="82" charset="0"/>
              </a:rPr>
              <a:t>Electromagnetic spectrum</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a:solidFill>
                  <a:srgbClr val="0000CC"/>
                </a:solidFill>
                <a:latin typeface="Cambria" pitchFamily="18" charset="0"/>
              </a:rPr>
              <a:t>Electromagnetic spectrum ranges from very short wavelength  (gamma rays) to very long wavelengths(radio waves).</a:t>
            </a:r>
          </a:p>
          <a:p>
            <a:r>
              <a:rPr lang="en-US" dirty="0">
                <a:solidFill>
                  <a:srgbClr val="0000CC"/>
                </a:solidFill>
                <a:latin typeface="Cambria" pitchFamily="18" charset="0"/>
              </a:rPr>
              <a:t>The visible region of the spectrum extends approximately	over  the wavelength range 400-700nm.</a:t>
            </a:r>
          </a:p>
          <a:p>
            <a:r>
              <a:rPr lang="en-US" dirty="0">
                <a:solidFill>
                  <a:srgbClr val="0000CC"/>
                </a:solidFill>
                <a:latin typeface="Cambria" pitchFamily="18" charset="0"/>
              </a:rPr>
              <a:t>The shorter wavelength being the blue end of the spectrum  and the longer wavelength the red.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latin typeface="Stencil" pitchFamily="82" charset="0"/>
              </a:rPr>
              <a:t>Electromagnetic spectrum</a:t>
            </a:r>
          </a:p>
        </p:txBody>
      </p:sp>
      <p:sp>
        <p:nvSpPr>
          <p:cNvPr id="3" name="Content Placeholder 2"/>
          <p:cNvSpPr>
            <a:spLocks noGrp="1"/>
          </p:cNvSpPr>
          <p:nvPr>
            <p:ph idx="1"/>
          </p:nvPr>
        </p:nvSpPr>
        <p:spPr>
          <a:xfrm>
            <a:off x="457200" y="1600201"/>
            <a:ext cx="8229600" cy="3124200"/>
          </a:xfrm>
        </p:spPr>
        <p:txBody>
          <a:bodyPr/>
          <a:lstStyle/>
          <a:p>
            <a:pPr algn="just"/>
            <a:r>
              <a:rPr lang="en-US" dirty="0">
                <a:solidFill>
                  <a:srgbClr val="0000CC"/>
                </a:solidFill>
                <a:latin typeface="Cambria" pitchFamily="18" charset="0"/>
              </a:rPr>
              <a:t>The wavelength between 400 and 200nm make up the near  ultraviolet region of the spectrum.</a:t>
            </a:r>
          </a:p>
          <a:p>
            <a:pPr algn="just"/>
            <a:r>
              <a:rPr lang="en-US" dirty="0">
                <a:solidFill>
                  <a:srgbClr val="0000CC"/>
                </a:solidFill>
                <a:latin typeface="Cambria" pitchFamily="18" charset="0"/>
              </a:rPr>
              <a:t>The wavelength above 700nm to approximately 2000nm the  ultraviolet region.</a:t>
            </a:r>
          </a:p>
          <a:p>
            <a:pPr algn="just"/>
            <a:endParaRPr lang="en-US" dirty="0">
              <a:solidFill>
                <a:srgbClr val="0000CC"/>
              </a:solidFill>
              <a:latin typeface="Cambri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p:nvPr/>
        </p:nvSpPr>
        <p:spPr>
          <a:xfrm>
            <a:off x="1066800" y="990600"/>
            <a:ext cx="7315200" cy="4343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solidFill>
                  <a:srgbClr val="C00000"/>
                </a:solidFill>
                <a:latin typeface="Stencil" pitchFamily="82" charset="0"/>
              </a:rPr>
              <a:t>Various terms...</a:t>
            </a:r>
            <a:endParaRPr lang="en-US" dirty="0">
              <a:solidFill>
                <a:srgbClr val="C00000"/>
              </a:solidFill>
              <a:latin typeface="Stencil" pitchFamily="82"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458200" cy="5516561"/>
              </a:xfrm>
            </p:spPr>
            <p:txBody>
              <a:bodyPr>
                <a:normAutofit/>
              </a:bodyPr>
              <a:lstStyle/>
              <a:p>
                <a:r>
                  <a:rPr lang="en-US" dirty="0">
                    <a:solidFill>
                      <a:srgbClr val="C00000"/>
                    </a:solidFill>
                    <a:latin typeface="Cambria" pitchFamily="18" charset="0"/>
                  </a:rPr>
                  <a:t>Frequency</a:t>
                </a:r>
                <a:r>
                  <a:rPr lang="en-US" dirty="0">
                    <a:solidFill>
                      <a:srgbClr val="0000CC"/>
                    </a:solidFill>
                    <a:latin typeface="Cambria" pitchFamily="18" charset="0"/>
                  </a:rPr>
                  <a:t>  </a:t>
                </a:r>
                <a14:m>
                  <m:oMath xmlns:m="http://schemas.openxmlformats.org/officeDocument/2006/math">
                    <m:r>
                      <a:rPr lang="en-US" i="1" smtClean="0">
                        <a:solidFill>
                          <a:srgbClr val="0000CC"/>
                        </a:solidFill>
                        <a:latin typeface="Cambria Math" panose="02040503050406030204" pitchFamily="18" charset="0"/>
                        <a:ea typeface="Cambria Math" panose="02040503050406030204" pitchFamily="18" charset="0"/>
                      </a:rPr>
                      <m:t>𝛾</m:t>
                    </m:r>
                  </m:oMath>
                </a14:m>
                <a:endParaRPr lang="en-US" dirty="0">
                  <a:solidFill>
                    <a:srgbClr val="0000CC"/>
                  </a:solidFill>
                  <a:latin typeface="Cambria" pitchFamily="18" charset="0"/>
                </a:endParaRPr>
              </a:p>
              <a:p>
                <a:pPr marL="0" indent="0">
                  <a:buNone/>
                </a:pPr>
                <a:r>
                  <a:rPr lang="en-US" dirty="0">
                    <a:solidFill>
                      <a:srgbClr val="0000CC"/>
                    </a:solidFill>
                    <a:latin typeface="Times New Roman" panose="02020603050405020304" pitchFamily="18" charset="0"/>
                    <a:cs typeface="Times New Roman" panose="02020603050405020304" pitchFamily="18" charset="0"/>
                  </a:rPr>
                  <a:t>It is the number of successive crests (or troughs) which pass a stationary point in one second. It is measured in Hertz. (</a:t>
                </a:r>
                <a:r>
                  <a:rPr lang="en-US" dirty="0" err="1">
                    <a:solidFill>
                      <a:srgbClr val="0000CC"/>
                    </a:solidFill>
                    <a:latin typeface="Times New Roman" panose="02020603050405020304" pitchFamily="18" charset="0"/>
                    <a:cs typeface="Times New Roman" panose="02020603050405020304" pitchFamily="18" charset="0"/>
                  </a:rPr>
                  <a:t>IHz</a:t>
                </a:r>
                <a:r>
                  <a:rPr lang="en-US" dirty="0">
                    <a:solidFill>
                      <a:srgbClr val="0000CC"/>
                    </a:solidFill>
                    <a:latin typeface="Times New Roman" panose="02020603050405020304" pitchFamily="18" charset="0"/>
                    <a:cs typeface="Times New Roman" panose="02020603050405020304" pitchFamily="18" charset="0"/>
                  </a:rPr>
                  <a:t> =I s</a:t>
                </a:r>
                <a:r>
                  <a:rPr lang="en-US" baseline="30000" dirty="0">
                    <a:solidFill>
                      <a:srgbClr val="0000CC"/>
                    </a:solidFill>
                    <a:latin typeface="Times New Roman" panose="02020603050405020304" pitchFamily="18" charset="0"/>
                    <a:cs typeface="Times New Roman" panose="02020603050405020304" pitchFamily="18" charset="0"/>
                  </a:rPr>
                  <a:t>-1)</a:t>
                </a:r>
                <a:endParaRPr lang="en-US" dirty="0">
                  <a:solidFill>
                    <a:srgbClr val="0000CC"/>
                  </a:solidFill>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Wavelength (λ)</a:t>
                </a:r>
                <a:r>
                  <a:rPr lang="en-US" dirty="0">
                    <a:solidFill>
                      <a:srgbClr val="0000CC"/>
                    </a:solidFill>
                    <a:latin typeface="Times New Roman" panose="02020603050405020304" pitchFamily="18" charset="0"/>
                    <a:cs typeface="Times New Roman" panose="02020603050405020304" pitchFamily="18" charset="0"/>
                  </a:rPr>
                  <a:t> </a:t>
                </a:r>
              </a:p>
              <a:p>
                <a:pPr marL="0" indent="0">
                  <a:buNone/>
                </a:pPr>
                <a:r>
                  <a:rPr lang="en-US" dirty="0">
                    <a:solidFill>
                      <a:srgbClr val="0000CC"/>
                    </a:solidFill>
                    <a:latin typeface="Times New Roman" panose="02020603050405020304" pitchFamily="18" charset="0"/>
                    <a:cs typeface="Times New Roman" panose="02020603050405020304" pitchFamily="18" charset="0"/>
                  </a:rPr>
                  <a:t>It is the distance between two successive crests (or troughs). It is measured cm or m or nm.(1 nm=10</a:t>
                </a:r>
                <a:r>
                  <a:rPr lang="en-US" baseline="30000" dirty="0">
                    <a:solidFill>
                      <a:srgbClr val="0000CC"/>
                    </a:solidFill>
                    <a:latin typeface="Times New Roman" panose="02020603050405020304" pitchFamily="18" charset="0"/>
                    <a:cs typeface="Times New Roman" panose="02020603050405020304" pitchFamily="18" charset="0"/>
                  </a:rPr>
                  <a:t>-9 m)</a:t>
                </a:r>
              </a:p>
              <a:p>
                <a:r>
                  <a:rPr lang="en-US" dirty="0">
                    <a:solidFill>
                      <a:srgbClr val="C00000"/>
                    </a:solidFill>
                    <a:latin typeface="Times New Roman" panose="02020603050405020304" pitchFamily="18" charset="0"/>
                    <a:cs typeface="Times New Roman" panose="02020603050405020304" pitchFamily="18" charset="0"/>
                  </a:rPr>
                  <a:t>Wave number </a:t>
                </a:r>
                <a14:m>
                  <m:oMath xmlns:m="http://schemas.openxmlformats.org/officeDocument/2006/math">
                    <m:r>
                      <a:rPr lang="en-US" i="1" smtClean="0">
                        <a:solidFill>
                          <a:srgbClr val="0000CC"/>
                        </a:solidFill>
                        <a:latin typeface="Cambria Math" panose="02040503050406030204" pitchFamily="18" charset="0"/>
                        <a:ea typeface="Cambria Math" panose="02040503050406030204" pitchFamily="18" charset="0"/>
                      </a:rPr>
                      <m:t>𝛾</m:t>
                    </m:r>
                  </m:oMath>
                </a14:m>
                <a:r>
                  <a:rPr lang="en-US" baseline="30000" dirty="0">
                    <a:solidFill>
                      <a:srgbClr val="0000CC"/>
                    </a:solidFill>
                    <a:latin typeface="Times New Roman" panose="02020603050405020304" pitchFamily="18" charset="0"/>
                    <a:cs typeface="Times New Roman" panose="02020603050405020304" pitchFamily="18" charset="0"/>
                  </a:rPr>
                  <a:t>-</a:t>
                </a:r>
              </a:p>
              <a:p>
                <a:endParaRPr lang="en-US" baseline="30000" dirty="0">
                  <a:solidFill>
                    <a:srgbClr val="0000CC"/>
                  </a:solidFill>
                  <a:latin typeface="Times New Roman" panose="02020603050405020304" pitchFamily="18" charset="0"/>
                  <a:cs typeface="Times New Roman" panose="02020603050405020304" pitchFamily="18" charset="0"/>
                </a:endParaRPr>
              </a:p>
              <a:p>
                <a:pPr marL="0" indent="0">
                  <a:buNone/>
                </a:pPr>
                <a:r>
                  <a:rPr lang="en-US" baseline="30000" dirty="0">
                    <a:solidFill>
                      <a:srgbClr val="0000CC"/>
                    </a:solidFill>
                    <a:latin typeface="Times New Roman" panose="02020603050405020304" pitchFamily="18" charset="0"/>
                    <a:cs typeface="Times New Roman" panose="02020603050405020304" pitchFamily="18" charset="0"/>
                  </a:rPr>
                  <a:t>       It is the reciprocal of wavelength. Its unit is cm-1</a:t>
                </a:r>
              </a:p>
              <a:p>
                <a:endParaRPr lang="en-US" dirty="0">
                  <a:solidFill>
                    <a:srgbClr val="C00000"/>
                  </a:solidFill>
                  <a:latin typeface="Times New Roman" panose="02020603050405020304" pitchFamily="18" charset="0"/>
                  <a:cs typeface="Times New Roman" panose="02020603050405020304" pitchFamily="18" charset="0"/>
                </a:endParaRPr>
              </a:p>
              <a:p>
                <a:pPr>
                  <a:buNone/>
                </a:pPr>
                <a:endParaRPr lang="en-US" dirty="0">
                  <a:solidFill>
                    <a:srgbClr val="0000CC"/>
                  </a:solidFill>
                  <a:latin typeface="Cambria"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458200" cy="5516561"/>
              </a:xfrm>
              <a:blipFill>
                <a:blip r:embed="rId2"/>
                <a:stretch>
                  <a:fillRect l="-1875" t="-1436" r="-2740"/>
                </a:stretch>
              </a:blipFill>
            </p:spPr>
            <p:txBody>
              <a:bodyPr/>
              <a:lstStyle/>
              <a:p>
                <a:r>
                  <a:rPr lang="en-IN">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8F27-37B3-43C0-BDB3-378AA9BF1CA1}"/>
              </a:ext>
            </a:extLst>
          </p:cNvPr>
          <p:cNvSpPr>
            <a:spLocks noGrp="1"/>
          </p:cNvSpPr>
          <p:nvPr>
            <p:ph type="title"/>
          </p:nvPr>
        </p:nvSpPr>
        <p:spPr/>
        <p:txBody>
          <a:bodyPr>
            <a:normAutofit fontScale="90000"/>
          </a:bodyPr>
          <a:lstStyle/>
          <a:p>
            <a:r>
              <a:rPr lang="en-US" dirty="0">
                <a:solidFill>
                  <a:srgbClr val="C00000"/>
                </a:solidFill>
              </a:rPr>
              <a:t>Rotational ,Vibrational and Electronic Energies of Molecules</a:t>
            </a:r>
            <a:endParaRPr lang="en-IN" dirty="0">
              <a:solidFill>
                <a:srgbClr val="C00000"/>
              </a:solidFill>
            </a:endParaRPr>
          </a:p>
        </p:txBody>
      </p:sp>
      <p:sp>
        <p:nvSpPr>
          <p:cNvPr id="3" name="Content Placeholder 2">
            <a:extLst>
              <a:ext uri="{FF2B5EF4-FFF2-40B4-BE49-F238E27FC236}">
                <a16:creationId xmlns:a16="http://schemas.microsoft.com/office/drawing/2014/main" id="{BD8AF7DC-C2FB-47D1-AE45-B4FB9EC1459E}"/>
              </a:ext>
            </a:extLst>
          </p:cNvPr>
          <p:cNvSpPr>
            <a:spLocks noGrp="1"/>
          </p:cNvSpPr>
          <p:nvPr>
            <p:ph idx="1"/>
          </p:nvPr>
        </p:nvSpPr>
        <p:spPr>
          <a:xfrm>
            <a:off x="457200" y="1676400"/>
            <a:ext cx="8229600" cy="5105400"/>
          </a:xfrm>
        </p:spPr>
        <p:txBody>
          <a:bodyPr>
            <a:normAutofit fontScale="92500" lnSpcReduction="10000"/>
          </a:bodyPr>
          <a:lstStyle/>
          <a:p>
            <a:pPr marL="0" indent="0">
              <a:buNone/>
            </a:pPr>
            <a:r>
              <a:rPr lang="en-US" dirty="0"/>
              <a:t>    </a:t>
            </a:r>
            <a:r>
              <a:rPr lang="en-US" dirty="0">
                <a:solidFill>
                  <a:srgbClr val="C00000"/>
                </a:solidFill>
              </a:rPr>
              <a:t>Rotational Energy</a:t>
            </a:r>
          </a:p>
          <a:p>
            <a:pPr marL="0" indent="0">
              <a:buNone/>
            </a:pPr>
            <a:r>
              <a:rPr lang="en-US" dirty="0"/>
              <a:t>       It involves the rotation of the molecules or part of the molecules about the </a:t>
            </a:r>
            <a:r>
              <a:rPr lang="en-US" dirty="0" err="1"/>
              <a:t>centre</a:t>
            </a:r>
            <a:r>
              <a:rPr lang="en-US" dirty="0"/>
              <a:t> of gravity.</a:t>
            </a:r>
          </a:p>
          <a:p>
            <a:pPr marL="0" indent="0">
              <a:buNone/>
            </a:pPr>
            <a:r>
              <a:rPr lang="en-US" dirty="0"/>
              <a:t>   </a:t>
            </a:r>
            <a:r>
              <a:rPr lang="en-US" dirty="0">
                <a:solidFill>
                  <a:srgbClr val="C00000"/>
                </a:solidFill>
              </a:rPr>
              <a:t>Vibrational Energy</a:t>
            </a:r>
          </a:p>
          <a:p>
            <a:pPr marL="0" indent="0">
              <a:buNone/>
            </a:pPr>
            <a:r>
              <a:rPr lang="en-US" dirty="0"/>
              <a:t>       It is associated with stretching, contracting or bending of covalent bonds in molecules. The bond behave as spirals made of wire.</a:t>
            </a:r>
          </a:p>
          <a:p>
            <a:pPr marL="0" indent="0">
              <a:buNone/>
            </a:pPr>
            <a:r>
              <a:rPr lang="en-US" dirty="0">
                <a:solidFill>
                  <a:srgbClr val="C00000"/>
                </a:solidFill>
              </a:rPr>
              <a:t>  Electronic Energy</a:t>
            </a:r>
          </a:p>
          <a:p>
            <a:pPr marL="0" indent="0">
              <a:buNone/>
            </a:pPr>
            <a:r>
              <a:rPr lang="en-US" dirty="0"/>
              <a:t>       It involves changes in the distribution of electrons by splitting of bonds or the promotion of electrons into higher energy.</a:t>
            </a:r>
          </a:p>
          <a:p>
            <a:pPr marL="0" indent="0">
              <a:buNone/>
            </a:pPr>
            <a:endParaRPr lang="en-IN" dirty="0"/>
          </a:p>
        </p:txBody>
      </p:sp>
    </p:spTree>
    <p:extLst>
      <p:ext uri="{BB962C8B-B14F-4D97-AF65-F5344CB8AC3E}">
        <p14:creationId xmlns:p14="http://schemas.microsoft.com/office/powerpoint/2010/main" val="10785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6096000"/>
          </a:xfrm>
        </p:spPr>
        <p:txBody>
          <a:bodyPr>
            <a:normAutofit/>
          </a:bodyPr>
          <a:lstStyle/>
          <a:p>
            <a:pPr algn="just"/>
            <a:r>
              <a:rPr lang="en-US" sz="3600" dirty="0">
                <a:solidFill>
                  <a:srgbClr val="0000CC"/>
                </a:solidFill>
                <a:latin typeface="Cambria" pitchFamily="18" charset="0"/>
              </a:rPr>
              <a:t>Spectra means radiations and </a:t>
            </a:r>
            <a:r>
              <a:rPr lang="en-US" sz="3600" dirty="0" err="1">
                <a:solidFill>
                  <a:srgbClr val="0000CC"/>
                </a:solidFill>
                <a:latin typeface="Cambria" pitchFamily="18" charset="0"/>
              </a:rPr>
              <a:t>Scopy</a:t>
            </a:r>
            <a:r>
              <a:rPr lang="en-US" sz="3600" dirty="0">
                <a:solidFill>
                  <a:srgbClr val="0000CC"/>
                </a:solidFill>
                <a:latin typeface="Cambria" pitchFamily="18" charset="0"/>
              </a:rPr>
              <a:t> means study.</a:t>
            </a:r>
          </a:p>
          <a:p>
            <a:pPr algn="just"/>
            <a:endParaRPr lang="en-US" sz="3600" dirty="0">
              <a:solidFill>
                <a:srgbClr val="0000CC"/>
              </a:solidFill>
              <a:latin typeface="Cambria" pitchFamily="18" charset="0"/>
            </a:endParaRPr>
          </a:p>
          <a:p>
            <a:pPr algn="just"/>
            <a:r>
              <a:rPr lang="en-US" sz="3600" dirty="0">
                <a:solidFill>
                  <a:srgbClr val="0000CC"/>
                </a:solidFill>
                <a:latin typeface="Cambria" pitchFamily="18" charset="0"/>
              </a:rPr>
              <a:t>Spectroscopy   is  the study of the interaction  between electromagnetic radiation and matter. </a:t>
            </a:r>
          </a:p>
          <a:p>
            <a:pPr algn="just"/>
            <a:endParaRPr lang="en-US" sz="3600" dirty="0">
              <a:solidFill>
                <a:srgbClr val="0000CC"/>
              </a:solidFill>
              <a:latin typeface="Cambria" pitchFamily="18" charset="0"/>
            </a:endParaRPr>
          </a:p>
          <a:p>
            <a:pPr algn="just"/>
            <a:r>
              <a:rPr lang="en-US" sz="3600" dirty="0">
                <a:solidFill>
                  <a:srgbClr val="0000CC"/>
                </a:solidFill>
                <a:latin typeface="Cambria" pitchFamily="18" charset="0"/>
              </a:rPr>
              <a:t>The  matter may be atoms, molecules or ions.</a:t>
            </a:r>
          </a:p>
          <a:p>
            <a:pPr algn="just">
              <a:buNone/>
            </a:pPr>
            <a:endParaRPr lang="en-US" sz="3600" dirty="0">
              <a:solidFill>
                <a:srgbClr val="0000CC"/>
              </a:solidFill>
              <a:latin typeface="Cambri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olidFill>
                  <a:srgbClr val="0000CC"/>
                </a:solidFill>
                <a:latin typeface="Cambria" pitchFamily="18" charset="0"/>
              </a:rPr>
              <a:t>The nature of the interaction between radiation and  matter may include-</a:t>
            </a:r>
          </a:p>
          <a:p>
            <a:pPr marL="1039813" indent="-514350">
              <a:buFont typeface="+mj-lt"/>
              <a:buAutoNum type="arabicPeriod"/>
            </a:pPr>
            <a:r>
              <a:rPr lang="en-US" dirty="0">
                <a:solidFill>
                  <a:srgbClr val="0000CC"/>
                </a:solidFill>
                <a:latin typeface="Cambria" pitchFamily="18" charset="0"/>
              </a:rPr>
              <a:t>Absorption</a:t>
            </a:r>
          </a:p>
          <a:p>
            <a:pPr marL="1039813" indent="-514350">
              <a:buFont typeface="+mj-lt"/>
              <a:buAutoNum type="arabicPeriod"/>
            </a:pPr>
            <a:r>
              <a:rPr lang="en-US" dirty="0">
                <a:solidFill>
                  <a:srgbClr val="0000CC"/>
                </a:solidFill>
                <a:latin typeface="Cambria" pitchFamily="18" charset="0"/>
              </a:rPr>
              <a:t>Emission</a:t>
            </a:r>
          </a:p>
          <a:p>
            <a:pPr marL="1039813" indent="-514350">
              <a:buFont typeface="+mj-lt"/>
              <a:buAutoNum type="arabicPeriod"/>
            </a:pPr>
            <a:r>
              <a:rPr lang="en-US" dirty="0">
                <a:solidFill>
                  <a:srgbClr val="0000CC"/>
                </a:solidFill>
                <a:latin typeface="Cambria" pitchFamily="18" charset="0"/>
              </a:rPr>
              <a:t>Scattering</a:t>
            </a:r>
          </a:p>
          <a:p>
            <a:r>
              <a:rPr lang="en-US" dirty="0">
                <a:solidFill>
                  <a:srgbClr val="0000CC"/>
                </a:solidFill>
                <a:latin typeface="Cambria" pitchFamily="18" charset="0"/>
              </a:rPr>
              <a:t>They help in the study of matter with respect to</a:t>
            </a:r>
          </a:p>
          <a:p>
            <a:pPr marL="1039813" indent="-514350">
              <a:buFont typeface="+mj-lt"/>
              <a:buAutoNum type="arabicPeriod"/>
            </a:pPr>
            <a:r>
              <a:rPr lang="en-US" dirty="0">
                <a:solidFill>
                  <a:srgbClr val="0000CC"/>
                </a:solidFill>
                <a:latin typeface="Cambria" pitchFamily="18" charset="0"/>
              </a:rPr>
              <a:t>Qualitative study</a:t>
            </a:r>
          </a:p>
          <a:p>
            <a:pPr marL="1039813" indent="-514350">
              <a:buFont typeface="+mj-lt"/>
              <a:buAutoNum type="arabicPeriod"/>
            </a:pPr>
            <a:r>
              <a:rPr lang="en-US" dirty="0">
                <a:solidFill>
                  <a:srgbClr val="0000CC"/>
                </a:solidFill>
                <a:latin typeface="Cambria" pitchFamily="18" charset="0"/>
              </a:rPr>
              <a:t>Quantitative study</a:t>
            </a:r>
          </a:p>
          <a:p>
            <a:endParaRPr lang="en-US" dirty="0">
              <a:solidFill>
                <a:srgbClr val="0000CC"/>
              </a:solidFill>
              <a:latin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solidFill>
                  <a:srgbClr val="C00000"/>
                </a:solidFill>
                <a:latin typeface="Stencil" pitchFamily="82" charset="0"/>
              </a:rPr>
              <a:t>Interaction </a:t>
            </a:r>
            <a:r>
              <a:rPr lang="en-US" spc="-5" dirty="0">
                <a:solidFill>
                  <a:srgbClr val="C00000"/>
                </a:solidFill>
                <a:latin typeface="Stencil" pitchFamily="82" charset="0"/>
              </a:rPr>
              <a:t>with</a:t>
            </a:r>
            <a:r>
              <a:rPr lang="en-US" spc="-10" dirty="0">
                <a:solidFill>
                  <a:srgbClr val="C00000"/>
                </a:solidFill>
                <a:latin typeface="Stencil" pitchFamily="82" charset="0"/>
              </a:rPr>
              <a:t> </a:t>
            </a:r>
            <a:r>
              <a:rPr lang="en-US" spc="-70" dirty="0">
                <a:solidFill>
                  <a:srgbClr val="C00000"/>
                </a:solidFill>
                <a:latin typeface="Stencil" pitchFamily="82" charset="0"/>
              </a:rPr>
              <a:t>matter...</a:t>
            </a:r>
            <a:endParaRPr lang="en-US" dirty="0">
              <a:solidFill>
                <a:srgbClr val="C00000"/>
              </a:solidFill>
              <a:latin typeface="Stencil" pitchFamily="82" charset="0"/>
            </a:endParaRPr>
          </a:p>
        </p:txBody>
      </p:sp>
      <p:sp>
        <p:nvSpPr>
          <p:cNvPr id="3" name="Content Placeholder 2"/>
          <p:cNvSpPr>
            <a:spLocks noGrp="1"/>
          </p:cNvSpPr>
          <p:nvPr>
            <p:ph idx="1"/>
          </p:nvPr>
        </p:nvSpPr>
        <p:spPr>
          <a:xfrm>
            <a:off x="228600" y="1600200"/>
            <a:ext cx="8686800" cy="4525963"/>
          </a:xfrm>
        </p:spPr>
        <p:txBody>
          <a:bodyPr>
            <a:normAutofit fontScale="92500" lnSpcReduction="20000"/>
          </a:bodyPr>
          <a:lstStyle/>
          <a:p>
            <a:pPr algn="just"/>
            <a:r>
              <a:rPr lang="en-US" dirty="0">
                <a:solidFill>
                  <a:srgbClr val="0000CC"/>
                </a:solidFill>
                <a:latin typeface="Cambria" pitchFamily="18" charset="0"/>
              </a:rPr>
              <a:t>The effect of electromagnetic radiation on interaction with matter  depends on energy associated with the radiation.</a:t>
            </a:r>
          </a:p>
          <a:p>
            <a:pPr algn="just"/>
            <a:endParaRPr lang="en-US" dirty="0">
              <a:solidFill>
                <a:srgbClr val="0000CC"/>
              </a:solidFill>
              <a:latin typeface="Cambria" pitchFamily="18" charset="0"/>
            </a:endParaRPr>
          </a:p>
          <a:p>
            <a:pPr algn="just"/>
            <a:r>
              <a:rPr lang="en-US" dirty="0">
                <a:solidFill>
                  <a:srgbClr val="0000CC"/>
                </a:solidFill>
                <a:latin typeface="Cambria" pitchFamily="18" charset="0"/>
              </a:rPr>
              <a:t>Very energetic radiations (</a:t>
            </a:r>
            <a:r>
              <a:rPr lang="en-US" dirty="0">
                <a:solidFill>
                  <a:srgbClr val="C00000"/>
                </a:solidFill>
                <a:latin typeface="Cambria" pitchFamily="18" charset="0"/>
              </a:rPr>
              <a:t>UV and X-ray</a:t>
            </a:r>
            <a:r>
              <a:rPr lang="en-US" dirty="0">
                <a:solidFill>
                  <a:srgbClr val="0000CC"/>
                </a:solidFill>
                <a:latin typeface="Cambria" pitchFamily="18" charset="0"/>
              </a:rPr>
              <a:t>) may cause an </a:t>
            </a:r>
            <a:r>
              <a:rPr lang="en-US" dirty="0">
                <a:solidFill>
                  <a:srgbClr val="C00000"/>
                </a:solidFill>
                <a:latin typeface="Cambria" pitchFamily="18" charset="0"/>
              </a:rPr>
              <a:t>electron to be  ejected </a:t>
            </a:r>
            <a:r>
              <a:rPr lang="en-US" dirty="0">
                <a:solidFill>
                  <a:srgbClr val="0000CC"/>
                </a:solidFill>
                <a:latin typeface="Cambria" pitchFamily="18" charset="0"/>
              </a:rPr>
              <a:t>from the molecules.</a:t>
            </a:r>
          </a:p>
          <a:p>
            <a:pPr algn="just"/>
            <a:endParaRPr lang="en-US" dirty="0">
              <a:solidFill>
                <a:srgbClr val="0000CC"/>
              </a:solidFill>
              <a:latin typeface="Cambria" pitchFamily="18" charset="0"/>
            </a:endParaRPr>
          </a:p>
          <a:p>
            <a:pPr algn="just"/>
            <a:r>
              <a:rPr lang="en-US" dirty="0">
                <a:solidFill>
                  <a:srgbClr val="0000CC"/>
                </a:solidFill>
                <a:latin typeface="Cambria" pitchFamily="18" charset="0"/>
              </a:rPr>
              <a:t>Radiation in the </a:t>
            </a:r>
            <a:r>
              <a:rPr lang="en-US" dirty="0">
                <a:solidFill>
                  <a:srgbClr val="C00000"/>
                </a:solidFill>
                <a:latin typeface="Cambria" pitchFamily="18" charset="0"/>
              </a:rPr>
              <a:t>infrared region </a:t>
            </a:r>
            <a:r>
              <a:rPr lang="en-US" dirty="0">
                <a:solidFill>
                  <a:srgbClr val="0000CC"/>
                </a:solidFill>
                <a:latin typeface="Cambria" pitchFamily="18" charset="0"/>
              </a:rPr>
              <a:t>of the spectrum have much less  energy they can cause </a:t>
            </a:r>
            <a:r>
              <a:rPr lang="en-US" dirty="0">
                <a:solidFill>
                  <a:srgbClr val="C00000"/>
                </a:solidFill>
                <a:latin typeface="Cambria" pitchFamily="18" charset="0"/>
              </a:rPr>
              <a:t>vibrations in molecules.</a:t>
            </a:r>
          </a:p>
          <a:p>
            <a:pPr algn="just"/>
            <a:endParaRPr lang="en-US" dirty="0">
              <a:solidFill>
                <a:srgbClr val="0000CC"/>
              </a:solidFill>
              <a:latin typeface="Cambr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solidFill>
                  <a:srgbClr val="C00000"/>
                </a:solidFill>
                <a:latin typeface="Stencil" pitchFamily="82" charset="0"/>
              </a:rPr>
              <a:t>Interaction </a:t>
            </a:r>
            <a:r>
              <a:rPr lang="en-US" spc="-5" dirty="0">
                <a:solidFill>
                  <a:srgbClr val="C00000"/>
                </a:solidFill>
                <a:latin typeface="Stencil" pitchFamily="82" charset="0"/>
              </a:rPr>
              <a:t>with</a:t>
            </a:r>
            <a:r>
              <a:rPr lang="en-US" spc="-10" dirty="0">
                <a:solidFill>
                  <a:srgbClr val="C00000"/>
                </a:solidFill>
                <a:latin typeface="Stencil" pitchFamily="82" charset="0"/>
              </a:rPr>
              <a:t> </a:t>
            </a:r>
            <a:r>
              <a:rPr lang="en-US" spc="-70" dirty="0">
                <a:solidFill>
                  <a:srgbClr val="C00000"/>
                </a:solidFill>
                <a:latin typeface="Stencil" pitchFamily="82" charset="0"/>
              </a:rPr>
              <a:t>matter...</a:t>
            </a:r>
            <a:endParaRPr lang="en-US" dirty="0">
              <a:solidFill>
                <a:srgbClr val="C00000"/>
              </a:solidFill>
              <a:latin typeface="Stencil" pitchFamily="82" charset="0"/>
            </a:endParaRPr>
          </a:p>
        </p:txBody>
      </p:sp>
      <p:sp>
        <p:nvSpPr>
          <p:cNvPr id="3" name="Content Placeholder 2"/>
          <p:cNvSpPr>
            <a:spLocks noGrp="1"/>
          </p:cNvSpPr>
          <p:nvPr>
            <p:ph idx="1"/>
          </p:nvPr>
        </p:nvSpPr>
        <p:spPr>
          <a:xfrm>
            <a:off x="228600" y="1600200"/>
            <a:ext cx="8686800" cy="4525963"/>
          </a:xfrm>
        </p:spPr>
        <p:txBody>
          <a:bodyPr>
            <a:normAutofit/>
          </a:bodyPr>
          <a:lstStyle/>
          <a:p>
            <a:pPr algn="just"/>
            <a:r>
              <a:rPr lang="en-US" dirty="0">
                <a:solidFill>
                  <a:srgbClr val="C00000"/>
                </a:solidFill>
                <a:latin typeface="Cambria" pitchFamily="18" charset="0"/>
              </a:rPr>
              <a:t>Microwave radiation </a:t>
            </a:r>
            <a:r>
              <a:rPr lang="en-US" dirty="0">
                <a:solidFill>
                  <a:srgbClr val="0000CC"/>
                </a:solidFill>
                <a:latin typeface="Cambria" pitchFamily="18" charset="0"/>
              </a:rPr>
              <a:t>is even less energetic than infrared  radiation it can neither induce electronic transition in  molecules nor can it cause vibrations it can only cause  molecules to rotate.</a:t>
            </a:r>
          </a:p>
          <a:p>
            <a:pPr algn="just"/>
            <a:r>
              <a:rPr lang="en-US" dirty="0">
                <a:solidFill>
                  <a:srgbClr val="FF0066"/>
                </a:solidFill>
                <a:latin typeface="Cambria" pitchFamily="18" charset="0"/>
              </a:rPr>
              <a:t>Ultraviolet, visible </a:t>
            </a:r>
            <a:r>
              <a:rPr lang="en-US" dirty="0">
                <a:solidFill>
                  <a:srgbClr val="0000CC"/>
                </a:solidFill>
                <a:latin typeface="Cambria" pitchFamily="18" charset="0"/>
              </a:rPr>
              <a:t>- electronic transitions</a:t>
            </a:r>
          </a:p>
          <a:p>
            <a:pPr algn="just"/>
            <a:r>
              <a:rPr lang="en-US" dirty="0">
                <a:solidFill>
                  <a:srgbClr val="FF0066"/>
                </a:solidFill>
                <a:latin typeface="Cambria" pitchFamily="18" charset="0"/>
              </a:rPr>
              <a:t>Infrared</a:t>
            </a:r>
            <a:r>
              <a:rPr lang="en-US" dirty="0">
                <a:solidFill>
                  <a:srgbClr val="0000CC"/>
                </a:solidFill>
                <a:latin typeface="Cambria" pitchFamily="18" charset="0"/>
              </a:rPr>
              <a:t> - molecular vibrations</a:t>
            </a:r>
          </a:p>
          <a:p>
            <a:pPr algn="just"/>
            <a:r>
              <a:rPr lang="en-US" dirty="0">
                <a:solidFill>
                  <a:srgbClr val="FF0066"/>
                </a:solidFill>
                <a:latin typeface="Cambria" pitchFamily="18" charset="0"/>
              </a:rPr>
              <a:t>Microwave</a:t>
            </a:r>
            <a:r>
              <a:rPr lang="en-US" dirty="0">
                <a:solidFill>
                  <a:srgbClr val="0000CC"/>
                </a:solidFill>
                <a:latin typeface="Cambria" pitchFamily="18" charset="0"/>
              </a:rPr>
              <a:t> - molecular rotation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Stencil" pitchFamily="82" charset="0"/>
              </a:rPr>
              <a:t>Types of spectroscopy</a:t>
            </a:r>
          </a:p>
        </p:txBody>
      </p:sp>
      <p:sp>
        <p:nvSpPr>
          <p:cNvPr id="3" name="Content Placeholder 2"/>
          <p:cNvSpPr>
            <a:spLocks noGrp="1"/>
          </p:cNvSpPr>
          <p:nvPr>
            <p:ph idx="1"/>
          </p:nvPr>
        </p:nvSpPr>
        <p:spPr/>
        <p:txBody>
          <a:bodyPr/>
          <a:lstStyle/>
          <a:p>
            <a:r>
              <a:rPr lang="en-US" dirty="0">
                <a:solidFill>
                  <a:srgbClr val="0000CC"/>
                </a:solidFill>
              </a:rPr>
              <a:t>When radiation meets matter, the radiation is either  scattered, emitted or absorbed. So there are of three types of spectroscopy. </a:t>
            </a:r>
          </a:p>
          <a:p>
            <a:pPr marL="979488" indent="-514350">
              <a:buFont typeface="+mj-lt"/>
              <a:buAutoNum type="arabicPeriod"/>
            </a:pPr>
            <a:r>
              <a:rPr lang="en-US" dirty="0">
                <a:solidFill>
                  <a:srgbClr val="FF0066"/>
                </a:solidFill>
              </a:rPr>
              <a:t>Absorption spectroscopy  </a:t>
            </a:r>
          </a:p>
          <a:p>
            <a:pPr marL="979488" indent="-514350">
              <a:buFont typeface="+mj-lt"/>
              <a:buAutoNum type="arabicPeriod"/>
            </a:pPr>
            <a:r>
              <a:rPr lang="en-US" dirty="0">
                <a:solidFill>
                  <a:srgbClr val="FF0066"/>
                </a:solidFill>
              </a:rPr>
              <a:t>Scattering spectroscopy  </a:t>
            </a:r>
          </a:p>
          <a:p>
            <a:pPr marL="979488" indent="-514350">
              <a:buFont typeface="+mj-lt"/>
              <a:buAutoNum type="arabicPeriod"/>
            </a:pPr>
            <a:r>
              <a:rPr lang="en-US" dirty="0">
                <a:solidFill>
                  <a:srgbClr val="FF0066"/>
                </a:solidFill>
              </a:rPr>
              <a:t>Emission spectroscopy</a:t>
            </a:r>
          </a:p>
          <a:p>
            <a:endParaRPr lang="en-US" dirty="0">
              <a:solidFill>
                <a:srgbClr val="0000C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Stencil" pitchFamily="82" charset="0"/>
              </a:rPr>
              <a:t>Absorption spectroscopy</a:t>
            </a:r>
          </a:p>
        </p:txBody>
      </p:sp>
      <p:sp>
        <p:nvSpPr>
          <p:cNvPr id="3" name="Content Placeholder 2"/>
          <p:cNvSpPr>
            <a:spLocks noGrp="1"/>
          </p:cNvSpPr>
          <p:nvPr>
            <p:ph idx="1"/>
          </p:nvPr>
        </p:nvSpPr>
        <p:spPr>
          <a:xfrm>
            <a:off x="457200" y="1600200"/>
            <a:ext cx="8458200" cy="4525963"/>
          </a:xfrm>
        </p:spPr>
        <p:txBody>
          <a:bodyPr/>
          <a:lstStyle/>
          <a:p>
            <a:r>
              <a:rPr lang="en-US" dirty="0">
                <a:solidFill>
                  <a:srgbClr val="0000CC"/>
                </a:solidFill>
              </a:rPr>
              <a:t>In absorption spectroscopy an electromagnetic radiation is  absorbed by an atom or molecule</a:t>
            </a:r>
          </a:p>
          <a:p>
            <a:endParaRPr lang="en-US" dirty="0">
              <a:solidFill>
                <a:srgbClr val="0000CC"/>
              </a:solidFill>
            </a:endParaRPr>
          </a:p>
        </p:txBody>
      </p:sp>
      <p:grpSp>
        <p:nvGrpSpPr>
          <p:cNvPr id="4" name="object 10"/>
          <p:cNvGrpSpPr/>
          <p:nvPr/>
        </p:nvGrpSpPr>
        <p:grpSpPr>
          <a:xfrm>
            <a:off x="4343400" y="2971800"/>
            <a:ext cx="533400" cy="788035"/>
            <a:chOff x="5428488" y="2848355"/>
            <a:chExt cx="533400" cy="788035"/>
          </a:xfrm>
        </p:grpSpPr>
        <p:sp>
          <p:nvSpPr>
            <p:cNvPr id="5" name="object 11"/>
            <p:cNvSpPr/>
            <p:nvPr/>
          </p:nvSpPr>
          <p:spPr>
            <a:xfrm>
              <a:off x="5441442" y="2861309"/>
              <a:ext cx="508000" cy="762000"/>
            </a:xfrm>
            <a:custGeom>
              <a:avLst/>
              <a:gdLst/>
              <a:ahLst/>
              <a:cxnLst/>
              <a:rect l="l" t="t" r="r" b="b"/>
              <a:pathLst>
                <a:path w="508000" h="762000">
                  <a:moveTo>
                    <a:pt x="380619" y="0"/>
                  </a:moveTo>
                  <a:lnTo>
                    <a:pt x="126873" y="0"/>
                  </a:lnTo>
                  <a:lnTo>
                    <a:pt x="126873" y="508253"/>
                  </a:lnTo>
                  <a:lnTo>
                    <a:pt x="0" y="508253"/>
                  </a:lnTo>
                  <a:lnTo>
                    <a:pt x="253746" y="762000"/>
                  </a:lnTo>
                  <a:lnTo>
                    <a:pt x="507492" y="508253"/>
                  </a:lnTo>
                  <a:lnTo>
                    <a:pt x="380619" y="508253"/>
                  </a:lnTo>
                  <a:lnTo>
                    <a:pt x="380619" y="0"/>
                  </a:lnTo>
                  <a:close/>
                </a:path>
              </a:pathLst>
            </a:custGeom>
            <a:solidFill>
              <a:srgbClr val="000000"/>
            </a:solidFill>
          </p:spPr>
          <p:txBody>
            <a:bodyPr wrap="square" lIns="0" tIns="0" rIns="0" bIns="0" rtlCol="0"/>
            <a:lstStyle/>
            <a:p>
              <a:endParaRPr/>
            </a:p>
          </p:txBody>
        </p:sp>
        <p:sp>
          <p:nvSpPr>
            <p:cNvPr id="6" name="object 12"/>
            <p:cNvSpPr/>
            <p:nvPr/>
          </p:nvSpPr>
          <p:spPr>
            <a:xfrm>
              <a:off x="5441442" y="2861309"/>
              <a:ext cx="508000" cy="762000"/>
            </a:xfrm>
            <a:custGeom>
              <a:avLst/>
              <a:gdLst/>
              <a:ahLst/>
              <a:cxnLst/>
              <a:rect l="l" t="t" r="r" b="b"/>
              <a:pathLst>
                <a:path w="508000" h="762000">
                  <a:moveTo>
                    <a:pt x="0" y="508253"/>
                  </a:moveTo>
                  <a:lnTo>
                    <a:pt x="126873" y="508253"/>
                  </a:lnTo>
                  <a:lnTo>
                    <a:pt x="126873" y="0"/>
                  </a:lnTo>
                  <a:lnTo>
                    <a:pt x="380619" y="0"/>
                  </a:lnTo>
                  <a:lnTo>
                    <a:pt x="380619" y="508253"/>
                  </a:lnTo>
                  <a:lnTo>
                    <a:pt x="507492" y="508253"/>
                  </a:lnTo>
                  <a:lnTo>
                    <a:pt x="253746" y="762000"/>
                  </a:lnTo>
                  <a:lnTo>
                    <a:pt x="0" y="508253"/>
                  </a:lnTo>
                  <a:close/>
                </a:path>
              </a:pathLst>
            </a:custGeom>
            <a:ln w="25908">
              <a:solidFill>
                <a:srgbClr val="000000"/>
              </a:solidFill>
            </a:ln>
          </p:spPr>
          <p:txBody>
            <a:bodyPr wrap="square" lIns="0" tIns="0" rIns="0" bIns="0" rtlCol="0"/>
            <a:lstStyle/>
            <a:p>
              <a:endParaRPr/>
            </a:p>
          </p:txBody>
        </p:sp>
      </p:grpSp>
      <p:sp>
        <p:nvSpPr>
          <p:cNvPr id="7" name="Rectangle 6"/>
          <p:cNvSpPr/>
          <p:nvPr/>
        </p:nvSpPr>
        <p:spPr>
          <a:xfrm>
            <a:off x="533400" y="3962400"/>
            <a:ext cx="8229600" cy="2246769"/>
          </a:xfrm>
          <a:prstGeom prst="rect">
            <a:avLst/>
          </a:prstGeom>
        </p:spPr>
        <p:txBody>
          <a:bodyPr wrap="square">
            <a:spAutoFit/>
          </a:bodyPr>
          <a:lstStyle/>
          <a:p>
            <a:r>
              <a:rPr lang="en-US" sz="2800" dirty="0">
                <a:solidFill>
                  <a:srgbClr val="0000CC"/>
                </a:solidFill>
              </a:rPr>
              <a:t>Which undergoes transition from a lower energy state to a higher  energy or excited state.</a:t>
            </a:r>
          </a:p>
          <a:p>
            <a:r>
              <a:rPr lang="en-US" sz="2800" dirty="0">
                <a:solidFill>
                  <a:srgbClr val="0000CC"/>
                </a:solidFill>
              </a:rPr>
              <a:t>Absorption occurs only when the energy of radiation matches the  difference in energy between two energy levels.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Stencil" pitchFamily="82" charset="0"/>
              </a:rPr>
              <a:t>Scattering spectroscopy</a:t>
            </a:r>
          </a:p>
        </p:txBody>
      </p:sp>
      <p:sp>
        <p:nvSpPr>
          <p:cNvPr id="3" name="Content Placeholder 2"/>
          <p:cNvSpPr>
            <a:spLocks noGrp="1"/>
          </p:cNvSpPr>
          <p:nvPr>
            <p:ph idx="1"/>
          </p:nvPr>
        </p:nvSpPr>
        <p:spPr/>
        <p:txBody>
          <a:bodyPr/>
          <a:lstStyle/>
          <a:p>
            <a:r>
              <a:rPr lang="en-US" dirty="0">
                <a:solidFill>
                  <a:srgbClr val="0000CC"/>
                </a:solidFill>
              </a:rPr>
              <a:t>Scattering spectroscopy measures certain physical properties by  measuring the amount of light that a substance scatters at  certain wavelengths .</a:t>
            </a:r>
          </a:p>
          <a:p>
            <a:endParaRPr lang="en-US" dirty="0">
              <a:solidFill>
                <a:srgbClr val="0000CC"/>
              </a:solidFill>
            </a:endParaRPr>
          </a:p>
          <a:p>
            <a:r>
              <a:rPr lang="en-US" dirty="0">
                <a:solidFill>
                  <a:srgbClr val="0000CC"/>
                </a:solidFill>
              </a:rPr>
              <a:t>One of the most useful applications of light scattering  spectroscopy is </a:t>
            </a:r>
            <a:r>
              <a:rPr lang="en-US" dirty="0">
                <a:solidFill>
                  <a:srgbClr val="FF0000"/>
                </a:solidFill>
              </a:rPr>
              <a:t>RAMAN SPECTROSCOPY.</a:t>
            </a:r>
          </a:p>
          <a:p>
            <a:endParaRPr lang="en-US" dirty="0">
              <a:solidFill>
                <a:srgbClr val="0000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Stencil" pitchFamily="82" charset="0"/>
              </a:rPr>
              <a:t>Emission spectroscopy</a:t>
            </a:r>
          </a:p>
        </p:txBody>
      </p:sp>
      <p:sp>
        <p:nvSpPr>
          <p:cNvPr id="3" name="Content Placeholder 2"/>
          <p:cNvSpPr>
            <a:spLocks noGrp="1"/>
          </p:cNvSpPr>
          <p:nvPr>
            <p:ph idx="1"/>
          </p:nvPr>
        </p:nvSpPr>
        <p:spPr/>
        <p:txBody>
          <a:bodyPr>
            <a:normAutofit lnSpcReduction="10000"/>
          </a:bodyPr>
          <a:lstStyle/>
          <a:p>
            <a:r>
              <a:rPr lang="en-US" dirty="0">
                <a:solidFill>
                  <a:srgbClr val="0000CC"/>
                </a:solidFill>
              </a:rPr>
              <a:t>Atoms or molecules that are excited to high energy levels can  decay to lower levels by emitting radiation.</a:t>
            </a:r>
          </a:p>
          <a:p>
            <a:endParaRPr lang="en-US" dirty="0">
              <a:solidFill>
                <a:srgbClr val="0000CC"/>
              </a:solidFill>
            </a:endParaRPr>
          </a:p>
          <a:p>
            <a:r>
              <a:rPr lang="en-US" dirty="0">
                <a:solidFill>
                  <a:srgbClr val="0000CC"/>
                </a:solidFill>
              </a:rPr>
              <a:t>The substance first absorbs energy and then emits this energy  as light.</a:t>
            </a:r>
          </a:p>
          <a:p>
            <a:endParaRPr lang="en-US" dirty="0">
              <a:solidFill>
                <a:srgbClr val="0000CC"/>
              </a:solidFill>
            </a:endParaRPr>
          </a:p>
          <a:p>
            <a:r>
              <a:rPr lang="en-US" dirty="0">
                <a:solidFill>
                  <a:srgbClr val="0000CC"/>
                </a:solidFill>
              </a:rPr>
              <a:t>Emission can be induced by sources of energy such as flame or  electromagnetic radiation.</a:t>
            </a:r>
          </a:p>
          <a:p>
            <a:endParaRPr lang="en-US" dirty="0">
              <a:solidFill>
                <a:srgbClr val="0000CC"/>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3FE8-7717-42E3-A88C-9F425104A5D5}"/>
              </a:ext>
            </a:extLst>
          </p:cNvPr>
          <p:cNvSpPr>
            <a:spLocks noGrp="1"/>
          </p:cNvSpPr>
          <p:nvPr>
            <p:ph type="title"/>
          </p:nvPr>
        </p:nvSpPr>
        <p:spPr/>
        <p:txBody>
          <a:bodyPr>
            <a:normAutofit fontScale="90000"/>
          </a:bodyPr>
          <a:lstStyle/>
          <a:p>
            <a:r>
              <a:rPr lang="en-US" dirty="0">
                <a:solidFill>
                  <a:srgbClr val="C00000"/>
                </a:solidFill>
              </a:rPr>
              <a:t> Atomic Spectroscopy Vs Molecular Spectroscopy </a:t>
            </a:r>
            <a:endParaRPr lang="en-IN" dirty="0">
              <a:solidFill>
                <a:srgbClr val="C00000"/>
              </a:solidFill>
            </a:endParaRPr>
          </a:p>
        </p:txBody>
      </p:sp>
      <p:sp>
        <p:nvSpPr>
          <p:cNvPr id="3" name="Content Placeholder 2">
            <a:extLst>
              <a:ext uri="{FF2B5EF4-FFF2-40B4-BE49-F238E27FC236}">
                <a16:creationId xmlns:a16="http://schemas.microsoft.com/office/drawing/2014/main" id="{FEFCE631-B6C3-4167-88AC-92044241200B}"/>
              </a:ext>
            </a:extLst>
          </p:cNvPr>
          <p:cNvSpPr>
            <a:spLocks noGrp="1"/>
          </p:cNvSpPr>
          <p:nvPr>
            <p:ph idx="1"/>
          </p:nvPr>
        </p:nvSpPr>
        <p:spPr/>
        <p:txBody>
          <a:bodyPr>
            <a:normAutofit lnSpcReduction="10000"/>
          </a:bodyPr>
          <a:lstStyle/>
          <a:p>
            <a:pPr marL="0" indent="0">
              <a:buNone/>
            </a:pPr>
            <a:r>
              <a:rPr lang="en-US" dirty="0"/>
              <a:t>    </a:t>
            </a:r>
            <a:r>
              <a:rPr lang="en-US" dirty="0">
                <a:solidFill>
                  <a:srgbClr val="C00000"/>
                </a:solidFill>
              </a:rPr>
              <a:t>Atomic Spectroscopy</a:t>
            </a:r>
          </a:p>
          <a:p>
            <a:pPr marL="0" indent="0">
              <a:buNone/>
            </a:pPr>
            <a:r>
              <a:rPr lang="en-US" dirty="0"/>
              <a:t>      </a:t>
            </a:r>
            <a:r>
              <a:rPr lang="en-US" dirty="0">
                <a:solidFill>
                  <a:srgbClr val="0000CC"/>
                </a:solidFill>
              </a:rPr>
              <a:t>In the case of atoms, electrons jump from a lower orbit to a higher orbit. When they start coming back to the lower orbit, emission of energy equal to the difference in the energies of the two orbitals takes place in the form of atomic spectrum.</a:t>
            </a:r>
          </a:p>
          <a:p>
            <a:pPr marL="0" indent="0">
              <a:buNone/>
            </a:pPr>
            <a:r>
              <a:rPr lang="en-US" dirty="0">
                <a:solidFill>
                  <a:srgbClr val="0000CC"/>
                </a:solidFill>
              </a:rPr>
              <a:t>Atomic spectra helps in the study of structure of atoms.</a:t>
            </a:r>
            <a:endParaRPr lang="en-IN" dirty="0">
              <a:solidFill>
                <a:srgbClr val="0000CC"/>
              </a:solidFill>
            </a:endParaRPr>
          </a:p>
        </p:txBody>
      </p:sp>
    </p:spTree>
    <p:extLst>
      <p:ext uri="{BB962C8B-B14F-4D97-AF65-F5344CB8AC3E}">
        <p14:creationId xmlns:p14="http://schemas.microsoft.com/office/powerpoint/2010/main" val="508267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067D-24A6-4CBC-A55A-3EDCB73B6A67}"/>
              </a:ext>
            </a:extLst>
          </p:cNvPr>
          <p:cNvSpPr>
            <a:spLocks noGrp="1"/>
          </p:cNvSpPr>
          <p:nvPr>
            <p:ph type="title"/>
          </p:nvPr>
        </p:nvSpPr>
        <p:spPr/>
        <p:txBody>
          <a:bodyPr/>
          <a:lstStyle/>
          <a:p>
            <a:r>
              <a:rPr lang="en-US" dirty="0">
                <a:solidFill>
                  <a:srgbClr val="C00000"/>
                </a:solidFill>
              </a:rPr>
              <a:t>Molecular Spectroscopy</a:t>
            </a:r>
            <a:endParaRPr lang="en-IN" dirty="0">
              <a:solidFill>
                <a:srgbClr val="C00000"/>
              </a:solidFill>
            </a:endParaRPr>
          </a:p>
        </p:txBody>
      </p:sp>
      <p:sp>
        <p:nvSpPr>
          <p:cNvPr id="3" name="Content Placeholder 2">
            <a:extLst>
              <a:ext uri="{FF2B5EF4-FFF2-40B4-BE49-F238E27FC236}">
                <a16:creationId xmlns:a16="http://schemas.microsoft.com/office/drawing/2014/main" id="{BF793DF5-4832-4EAB-BDC7-2A0A48424EB1}"/>
              </a:ext>
            </a:extLst>
          </p:cNvPr>
          <p:cNvSpPr>
            <a:spLocks noGrp="1"/>
          </p:cNvSpPr>
          <p:nvPr>
            <p:ph idx="1"/>
          </p:nvPr>
        </p:nvSpPr>
        <p:spPr>
          <a:xfrm>
            <a:off x="457200" y="1600200"/>
            <a:ext cx="8382000" cy="5181600"/>
          </a:xfrm>
        </p:spPr>
        <p:txBody>
          <a:bodyPr>
            <a:normAutofit/>
          </a:bodyPr>
          <a:lstStyle/>
          <a:p>
            <a:r>
              <a:rPr lang="en-US" dirty="0">
                <a:solidFill>
                  <a:srgbClr val="0000CC"/>
                </a:solidFill>
              </a:rPr>
              <a:t>In the case of molecules, when the energy is absorbed, it may result into rotation, vibration or electronic transition depending upon the amount of energy absorbed.</a:t>
            </a:r>
          </a:p>
          <a:p>
            <a:pPr marL="0" indent="0">
              <a:buNone/>
            </a:pPr>
            <a:r>
              <a:rPr lang="en-US" dirty="0">
                <a:solidFill>
                  <a:srgbClr val="0000CC"/>
                </a:solidFill>
              </a:rPr>
              <a:t>         The rotational ,vibrational and the electronic energy levels of the molecule are collectively called as</a:t>
            </a:r>
            <a:r>
              <a:rPr lang="en-US" dirty="0"/>
              <a:t> </a:t>
            </a:r>
            <a:r>
              <a:rPr lang="en-US" dirty="0">
                <a:solidFill>
                  <a:srgbClr val="C00000"/>
                </a:solidFill>
              </a:rPr>
              <a:t>Molecular Energy Levels.</a:t>
            </a:r>
          </a:p>
          <a:p>
            <a:pPr marL="0" indent="0">
              <a:buNone/>
            </a:pPr>
            <a:r>
              <a:rPr lang="en-US" dirty="0"/>
              <a:t>       </a:t>
            </a:r>
            <a:r>
              <a:rPr lang="en-US" dirty="0">
                <a:solidFill>
                  <a:srgbClr val="0000CC"/>
                </a:solidFill>
              </a:rPr>
              <a:t>The transition of energies taking place between these energy levels result in </a:t>
            </a:r>
            <a:r>
              <a:rPr lang="en-US" dirty="0">
                <a:solidFill>
                  <a:srgbClr val="C00000"/>
                </a:solidFill>
              </a:rPr>
              <a:t>Molecular Spectra.</a:t>
            </a:r>
          </a:p>
          <a:p>
            <a:pPr marL="0" indent="0">
              <a:buNone/>
            </a:pPr>
            <a:endParaRPr lang="en-IN" dirty="0">
              <a:solidFill>
                <a:srgbClr val="C00000"/>
              </a:solidFill>
            </a:endParaRPr>
          </a:p>
        </p:txBody>
      </p:sp>
    </p:spTree>
    <p:extLst>
      <p:ext uri="{BB962C8B-B14F-4D97-AF65-F5344CB8AC3E}">
        <p14:creationId xmlns:p14="http://schemas.microsoft.com/office/powerpoint/2010/main" val="1165767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solidFill>
                  <a:srgbClr val="0000CC"/>
                </a:solidFill>
              </a:rPr>
              <a:t>Molecular spectra gives information about the structure and properties of molecules such as bond lengths, bond angles, bond strength, shapes, dipole moments etc.</a:t>
            </a:r>
          </a:p>
          <a:p>
            <a:endParaRPr lang="en-IN" dirty="0">
              <a:solidFill>
                <a:srgbClr val="0000CC"/>
              </a:solidFill>
            </a:endParaRPr>
          </a:p>
        </p:txBody>
      </p:sp>
    </p:spTree>
    <p:extLst>
      <p:ext uri="{BB962C8B-B14F-4D97-AF65-F5344CB8AC3E}">
        <p14:creationId xmlns:p14="http://schemas.microsoft.com/office/powerpoint/2010/main" val="100967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5"/>
          <p:cNvSpPr txBox="1"/>
          <p:nvPr/>
        </p:nvSpPr>
        <p:spPr>
          <a:xfrm>
            <a:off x="2514600" y="3352800"/>
            <a:ext cx="4996948" cy="1013098"/>
          </a:xfrm>
          <a:prstGeom prst="rect">
            <a:avLst/>
          </a:prstGeom>
          <a:solidFill>
            <a:srgbClr val="8063A1"/>
          </a:solidFill>
          <a:ln w="38100">
            <a:solidFill>
              <a:srgbClr val="FFFFFF"/>
            </a:solidFill>
          </a:ln>
        </p:spPr>
        <p:txBody>
          <a:bodyPr vert="horz" wrap="square" lIns="0" tIns="0" rIns="0" bIns="0" rtlCol="0">
            <a:spAutoFit/>
          </a:bodyPr>
          <a:lstStyle/>
          <a:p>
            <a:pPr marL="1905" algn="ctr">
              <a:lnSpc>
                <a:spcPts val="7865"/>
              </a:lnSpc>
            </a:pPr>
            <a:r>
              <a:rPr sz="6000" dirty="0">
                <a:solidFill>
                  <a:srgbClr val="FFFFFF"/>
                </a:solidFill>
                <a:latin typeface="Carlito"/>
                <a:cs typeface="Carlito"/>
              </a:rPr>
              <a:t>With</a:t>
            </a:r>
            <a:r>
              <a:rPr sz="6000" spc="-15" dirty="0">
                <a:solidFill>
                  <a:srgbClr val="FFFFFF"/>
                </a:solidFill>
                <a:latin typeface="Carlito"/>
                <a:cs typeface="Carlito"/>
              </a:rPr>
              <a:t> </a:t>
            </a:r>
            <a:r>
              <a:rPr sz="6000" spc="-45" dirty="0">
                <a:solidFill>
                  <a:srgbClr val="FFFFFF"/>
                </a:solidFill>
                <a:latin typeface="Carlito"/>
                <a:cs typeface="Carlito"/>
              </a:rPr>
              <a:t>matter</a:t>
            </a:r>
            <a:endParaRPr sz="6000">
              <a:latin typeface="Carlito"/>
              <a:cs typeface="Carlito"/>
            </a:endParaRPr>
          </a:p>
        </p:txBody>
      </p:sp>
      <p:grpSp>
        <p:nvGrpSpPr>
          <p:cNvPr id="8" name="object 6"/>
          <p:cNvGrpSpPr/>
          <p:nvPr/>
        </p:nvGrpSpPr>
        <p:grpSpPr>
          <a:xfrm>
            <a:off x="533400" y="512063"/>
            <a:ext cx="803829" cy="1150616"/>
            <a:chOff x="693419" y="512063"/>
            <a:chExt cx="1047115" cy="1868805"/>
          </a:xfrm>
        </p:grpSpPr>
        <p:sp>
          <p:nvSpPr>
            <p:cNvPr id="9" name="object 7"/>
            <p:cNvSpPr/>
            <p:nvPr/>
          </p:nvSpPr>
          <p:spPr>
            <a:xfrm>
              <a:off x="693419" y="512063"/>
              <a:ext cx="1046988" cy="1868424"/>
            </a:xfrm>
            <a:prstGeom prst="rect">
              <a:avLst/>
            </a:prstGeom>
            <a:blipFill>
              <a:blip r:embed="rId2" cstate="print"/>
              <a:stretch>
                <a:fillRect/>
              </a:stretch>
            </a:blipFill>
          </p:spPr>
          <p:txBody>
            <a:bodyPr wrap="square" lIns="0" tIns="0" rIns="0" bIns="0" rtlCol="0"/>
            <a:lstStyle/>
            <a:p>
              <a:endParaRPr sz="1600"/>
            </a:p>
          </p:txBody>
        </p:sp>
        <p:sp>
          <p:nvSpPr>
            <p:cNvPr id="10" name="object 8"/>
            <p:cNvSpPr/>
            <p:nvPr/>
          </p:nvSpPr>
          <p:spPr>
            <a:xfrm>
              <a:off x="759586" y="557910"/>
              <a:ext cx="899160" cy="1733550"/>
            </a:xfrm>
            <a:custGeom>
              <a:avLst/>
              <a:gdLst/>
              <a:ahLst/>
              <a:cxnLst/>
              <a:rect l="l" t="t" r="r" b="b"/>
              <a:pathLst>
                <a:path w="899160" h="1733550">
                  <a:moveTo>
                    <a:pt x="341756" y="0"/>
                  </a:moveTo>
                  <a:lnTo>
                    <a:pt x="0" y="98298"/>
                  </a:lnTo>
                  <a:lnTo>
                    <a:pt x="385978" y="1440941"/>
                  </a:lnTo>
                  <a:lnTo>
                    <a:pt x="215099" y="1490090"/>
                  </a:lnTo>
                  <a:lnTo>
                    <a:pt x="655066" y="1733550"/>
                  </a:lnTo>
                  <a:lnTo>
                    <a:pt x="898651" y="1293494"/>
                  </a:lnTo>
                  <a:lnTo>
                    <a:pt x="727710" y="1342643"/>
                  </a:lnTo>
                  <a:lnTo>
                    <a:pt x="341756" y="0"/>
                  </a:lnTo>
                  <a:close/>
                </a:path>
              </a:pathLst>
            </a:custGeom>
            <a:solidFill>
              <a:srgbClr val="8063A1"/>
            </a:solidFill>
          </p:spPr>
          <p:txBody>
            <a:bodyPr wrap="square" lIns="0" tIns="0" rIns="0" bIns="0" rtlCol="0"/>
            <a:lstStyle/>
            <a:p>
              <a:endParaRPr sz="1600"/>
            </a:p>
          </p:txBody>
        </p:sp>
        <p:sp>
          <p:nvSpPr>
            <p:cNvPr id="11" name="object 9"/>
            <p:cNvSpPr/>
            <p:nvPr/>
          </p:nvSpPr>
          <p:spPr>
            <a:xfrm>
              <a:off x="759586" y="557910"/>
              <a:ext cx="899160" cy="1733550"/>
            </a:xfrm>
            <a:custGeom>
              <a:avLst/>
              <a:gdLst/>
              <a:ahLst/>
              <a:cxnLst/>
              <a:rect l="l" t="t" r="r" b="b"/>
              <a:pathLst>
                <a:path w="899160" h="1733550">
                  <a:moveTo>
                    <a:pt x="215099" y="1490090"/>
                  </a:moveTo>
                  <a:lnTo>
                    <a:pt x="385978" y="1440941"/>
                  </a:lnTo>
                  <a:lnTo>
                    <a:pt x="0" y="98298"/>
                  </a:lnTo>
                  <a:lnTo>
                    <a:pt x="341756" y="0"/>
                  </a:lnTo>
                  <a:lnTo>
                    <a:pt x="727710" y="1342643"/>
                  </a:lnTo>
                  <a:lnTo>
                    <a:pt x="898651" y="1293494"/>
                  </a:lnTo>
                  <a:lnTo>
                    <a:pt x="655066" y="1733550"/>
                  </a:lnTo>
                  <a:lnTo>
                    <a:pt x="215099" y="1490090"/>
                  </a:lnTo>
                  <a:close/>
                </a:path>
              </a:pathLst>
            </a:custGeom>
            <a:ln w="38100">
              <a:solidFill>
                <a:srgbClr val="FFFFFF"/>
              </a:solidFill>
            </a:ln>
          </p:spPr>
          <p:txBody>
            <a:bodyPr wrap="square" lIns="0" tIns="0" rIns="0" bIns="0" rtlCol="0"/>
            <a:lstStyle/>
            <a:p>
              <a:endParaRPr sz="1600"/>
            </a:p>
          </p:txBody>
        </p:sp>
      </p:grpSp>
      <p:grpSp>
        <p:nvGrpSpPr>
          <p:cNvPr id="12" name="object 10"/>
          <p:cNvGrpSpPr/>
          <p:nvPr/>
        </p:nvGrpSpPr>
        <p:grpSpPr>
          <a:xfrm>
            <a:off x="2295145" y="441960"/>
            <a:ext cx="909122" cy="1213560"/>
            <a:chOff x="2455164" y="441959"/>
            <a:chExt cx="1184275" cy="1971039"/>
          </a:xfrm>
        </p:grpSpPr>
        <p:sp>
          <p:nvSpPr>
            <p:cNvPr id="13" name="object 11"/>
            <p:cNvSpPr/>
            <p:nvPr/>
          </p:nvSpPr>
          <p:spPr>
            <a:xfrm>
              <a:off x="2455164" y="441959"/>
              <a:ext cx="1184148" cy="1970532"/>
            </a:xfrm>
            <a:prstGeom prst="rect">
              <a:avLst/>
            </a:prstGeom>
            <a:blipFill>
              <a:blip r:embed="rId3" cstate="print"/>
              <a:stretch>
                <a:fillRect/>
              </a:stretch>
            </a:blipFill>
          </p:spPr>
          <p:txBody>
            <a:bodyPr wrap="square" lIns="0" tIns="0" rIns="0" bIns="0" rtlCol="0"/>
            <a:lstStyle/>
            <a:p>
              <a:endParaRPr sz="1600"/>
            </a:p>
          </p:txBody>
        </p:sp>
        <p:sp>
          <p:nvSpPr>
            <p:cNvPr id="14" name="object 12"/>
            <p:cNvSpPr/>
            <p:nvPr/>
          </p:nvSpPr>
          <p:spPr>
            <a:xfrm>
              <a:off x="2522601" y="489076"/>
              <a:ext cx="1036955" cy="1835150"/>
            </a:xfrm>
            <a:custGeom>
              <a:avLst/>
              <a:gdLst/>
              <a:ahLst/>
              <a:cxnLst/>
              <a:rect l="l" t="t" r="r" b="b"/>
              <a:pathLst>
                <a:path w="1036954" h="1835150">
                  <a:moveTo>
                    <a:pt x="373888" y="0"/>
                  </a:moveTo>
                  <a:lnTo>
                    <a:pt x="0" y="127253"/>
                  </a:lnTo>
                  <a:lnTo>
                    <a:pt x="475869" y="1524635"/>
                  </a:lnTo>
                  <a:lnTo>
                    <a:pt x="288925" y="1588262"/>
                  </a:lnTo>
                  <a:lnTo>
                    <a:pt x="790066" y="1834896"/>
                  </a:lnTo>
                  <a:lnTo>
                    <a:pt x="1036701" y="1333627"/>
                  </a:lnTo>
                  <a:lnTo>
                    <a:pt x="849757" y="1397381"/>
                  </a:lnTo>
                  <a:lnTo>
                    <a:pt x="373888" y="0"/>
                  </a:lnTo>
                  <a:close/>
                </a:path>
              </a:pathLst>
            </a:custGeom>
            <a:solidFill>
              <a:srgbClr val="8063A1"/>
            </a:solidFill>
          </p:spPr>
          <p:txBody>
            <a:bodyPr wrap="square" lIns="0" tIns="0" rIns="0" bIns="0" rtlCol="0"/>
            <a:lstStyle/>
            <a:p>
              <a:endParaRPr sz="1600"/>
            </a:p>
          </p:txBody>
        </p:sp>
        <p:sp>
          <p:nvSpPr>
            <p:cNvPr id="15" name="object 13"/>
            <p:cNvSpPr/>
            <p:nvPr/>
          </p:nvSpPr>
          <p:spPr>
            <a:xfrm>
              <a:off x="2522601" y="489076"/>
              <a:ext cx="1036955" cy="1835150"/>
            </a:xfrm>
            <a:custGeom>
              <a:avLst/>
              <a:gdLst/>
              <a:ahLst/>
              <a:cxnLst/>
              <a:rect l="l" t="t" r="r" b="b"/>
              <a:pathLst>
                <a:path w="1036954" h="1835150">
                  <a:moveTo>
                    <a:pt x="288925" y="1588262"/>
                  </a:moveTo>
                  <a:lnTo>
                    <a:pt x="475869" y="1524635"/>
                  </a:lnTo>
                  <a:lnTo>
                    <a:pt x="0" y="127253"/>
                  </a:lnTo>
                  <a:lnTo>
                    <a:pt x="373888" y="0"/>
                  </a:lnTo>
                  <a:lnTo>
                    <a:pt x="849757" y="1397381"/>
                  </a:lnTo>
                  <a:lnTo>
                    <a:pt x="1036701" y="1333627"/>
                  </a:lnTo>
                  <a:lnTo>
                    <a:pt x="790066" y="1834896"/>
                  </a:lnTo>
                  <a:lnTo>
                    <a:pt x="288925" y="1588262"/>
                  </a:lnTo>
                  <a:close/>
                </a:path>
              </a:pathLst>
            </a:custGeom>
            <a:ln w="38100">
              <a:solidFill>
                <a:srgbClr val="FFFFFF"/>
              </a:solidFill>
            </a:ln>
          </p:spPr>
          <p:txBody>
            <a:bodyPr wrap="square" lIns="0" tIns="0" rIns="0" bIns="0" rtlCol="0"/>
            <a:lstStyle/>
            <a:p>
              <a:endParaRPr sz="1600"/>
            </a:p>
          </p:txBody>
        </p:sp>
      </p:grpSp>
      <p:grpSp>
        <p:nvGrpSpPr>
          <p:cNvPr id="16" name="object 14"/>
          <p:cNvGrpSpPr/>
          <p:nvPr/>
        </p:nvGrpSpPr>
        <p:grpSpPr>
          <a:xfrm>
            <a:off x="4101085" y="380999"/>
            <a:ext cx="855502" cy="1274551"/>
            <a:chOff x="4261103" y="381000"/>
            <a:chExt cx="1114425" cy="2070100"/>
          </a:xfrm>
        </p:grpSpPr>
        <p:sp>
          <p:nvSpPr>
            <p:cNvPr id="17" name="object 15"/>
            <p:cNvSpPr/>
            <p:nvPr/>
          </p:nvSpPr>
          <p:spPr>
            <a:xfrm>
              <a:off x="4261103" y="381000"/>
              <a:ext cx="1114044" cy="2069591"/>
            </a:xfrm>
            <a:prstGeom prst="rect">
              <a:avLst/>
            </a:prstGeom>
            <a:blipFill>
              <a:blip r:embed="rId4" cstate="print"/>
              <a:stretch>
                <a:fillRect/>
              </a:stretch>
            </a:blipFill>
          </p:spPr>
          <p:txBody>
            <a:bodyPr wrap="square" lIns="0" tIns="0" rIns="0" bIns="0" rtlCol="0"/>
            <a:lstStyle/>
            <a:p>
              <a:endParaRPr sz="1600"/>
            </a:p>
          </p:txBody>
        </p:sp>
        <p:sp>
          <p:nvSpPr>
            <p:cNvPr id="18" name="object 16"/>
            <p:cNvSpPr/>
            <p:nvPr/>
          </p:nvSpPr>
          <p:spPr>
            <a:xfrm>
              <a:off x="4327016" y="427736"/>
              <a:ext cx="966469" cy="1934210"/>
            </a:xfrm>
            <a:custGeom>
              <a:avLst/>
              <a:gdLst/>
              <a:ahLst/>
              <a:cxnLst/>
              <a:rect l="l" t="t" r="r" b="b"/>
              <a:pathLst>
                <a:path w="966470" h="1934210">
                  <a:moveTo>
                    <a:pt x="340995" y="0"/>
                  </a:moveTo>
                  <a:lnTo>
                    <a:pt x="0" y="100584"/>
                  </a:lnTo>
                  <a:lnTo>
                    <a:pt x="454787" y="1642999"/>
                  </a:lnTo>
                  <a:lnTo>
                    <a:pt x="284353" y="1693164"/>
                  </a:lnTo>
                  <a:lnTo>
                    <a:pt x="725805" y="1933702"/>
                  </a:lnTo>
                  <a:lnTo>
                    <a:pt x="966343" y="1492123"/>
                  </a:lnTo>
                  <a:lnTo>
                    <a:pt x="795782" y="1542414"/>
                  </a:lnTo>
                  <a:lnTo>
                    <a:pt x="340995" y="0"/>
                  </a:lnTo>
                  <a:close/>
                </a:path>
              </a:pathLst>
            </a:custGeom>
            <a:solidFill>
              <a:srgbClr val="8063A1"/>
            </a:solidFill>
          </p:spPr>
          <p:txBody>
            <a:bodyPr wrap="square" lIns="0" tIns="0" rIns="0" bIns="0" rtlCol="0"/>
            <a:lstStyle/>
            <a:p>
              <a:endParaRPr sz="1600"/>
            </a:p>
          </p:txBody>
        </p:sp>
        <p:sp>
          <p:nvSpPr>
            <p:cNvPr id="19" name="object 17"/>
            <p:cNvSpPr/>
            <p:nvPr/>
          </p:nvSpPr>
          <p:spPr>
            <a:xfrm>
              <a:off x="4327016" y="427736"/>
              <a:ext cx="966469" cy="1934210"/>
            </a:xfrm>
            <a:custGeom>
              <a:avLst/>
              <a:gdLst/>
              <a:ahLst/>
              <a:cxnLst/>
              <a:rect l="l" t="t" r="r" b="b"/>
              <a:pathLst>
                <a:path w="966470" h="1934210">
                  <a:moveTo>
                    <a:pt x="284353" y="1693164"/>
                  </a:moveTo>
                  <a:lnTo>
                    <a:pt x="454787" y="1642999"/>
                  </a:lnTo>
                  <a:lnTo>
                    <a:pt x="0" y="100584"/>
                  </a:lnTo>
                  <a:lnTo>
                    <a:pt x="340995" y="0"/>
                  </a:lnTo>
                  <a:lnTo>
                    <a:pt x="795782" y="1542414"/>
                  </a:lnTo>
                  <a:lnTo>
                    <a:pt x="966343" y="1492123"/>
                  </a:lnTo>
                  <a:lnTo>
                    <a:pt x="725805" y="1933702"/>
                  </a:lnTo>
                  <a:lnTo>
                    <a:pt x="284353" y="1693164"/>
                  </a:lnTo>
                  <a:close/>
                </a:path>
              </a:pathLst>
            </a:custGeom>
            <a:ln w="38100">
              <a:solidFill>
                <a:srgbClr val="FFFFFF"/>
              </a:solidFill>
            </a:ln>
          </p:spPr>
          <p:txBody>
            <a:bodyPr wrap="square" lIns="0" tIns="0" rIns="0" bIns="0" rtlCol="0"/>
            <a:lstStyle/>
            <a:p>
              <a:endParaRPr sz="1600"/>
            </a:p>
          </p:txBody>
        </p:sp>
      </p:grpSp>
      <p:grpSp>
        <p:nvGrpSpPr>
          <p:cNvPr id="20" name="object 18"/>
          <p:cNvGrpSpPr/>
          <p:nvPr/>
        </p:nvGrpSpPr>
        <p:grpSpPr>
          <a:xfrm>
            <a:off x="5955792" y="364236"/>
            <a:ext cx="906686" cy="1287454"/>
            <a:chOff x="6115811" y="364236"/>
            <a:chExt cx="1181100" cy="2091055"/>
          </a:xfrm>
        </p:grpSpPr>
        <p:sp>
          <p:nvSpPr>
            <p:cNvPr id="21" name="object 19"/>
            <p:cNvSpPr/>
            <p:nvPr/>
          </p:nvSpPr>
          <p:spPr>
            <a:xfrm>
              <a:off x="6115811" y="364236"/>
              <a:ext cx="1181099" cy="2090927"/>
            </a:xfrm>
            <a:prstGeom prst="rect">
              <a:avLst/>
            </a:prstGeom>
            <a:blipFill>
              <a:blip r:embed="rId5" cstate="print"/>
              <a:stretch>
                <a:fillRect/>
              </a:stretch>
            </a:blipFill>
          </p:spPr>
          <p:txBody>
            <a:bodyPr wrap="square" lIns="0" tIns="0" rIns="0" bIns="0" rtlCol="0"/>
            <a:lstStyle/>
            <a:p>
              <a:endParaRPr sz="1600"/>
            </a:p>
          </p:txBody>
        </p:sp>
        <p:sp>
          <p:nvSpPr>
            <p:cNvPr id="22" name="object 20"/>
            <p:cNvSpPr/>
            <p:nvPr/>
          </p:nvSpPr>
          <p:spPr>
            <a:xfrm>
              <a:off x="6181851" y="410083"/>
              <a:ext cx="1034415" cy="1957070"/>
            </a:xfrm>
            <a:custGeom>
              <a:avLst/>
              <a:gdLst/>
              <a:ahLst/>
              <a:cxnLst/>
              <a:rect l="l" t="t" r="r" b="b"/>
              <a:pathLst>
                <a:path w="1034415" h="1957070">
                  <a:moveTo>
                    <a:pt x="389508" y="0"/>
                  </a:moveTo>
                  <a:lnTo>
                    <a:pt x="0" y="116077"/>
                  </a:lnTo>
                  <a:lnTo>
                    <a:pt x="449833" y="1625218"/>
                  </a:lnTo>
                  <a:lnTo>
                    <a:pt x="255143" y="1683257"/>
                  </a:lnTo>
                  <a:lnTo>
                    <a:pt x="760729" y="1956689"/>
                  </a:lnTo>
                  <a:lnTo>
                    <a:pt x="1034033" y="1451102"/>
                  </a:lnTo>
                  <a:lnTo>
                    <a:pt x="839343" y="1509140"/>
                  </a:lnTo>
                  <a:lnTo>
                    <a:pt x="389508" y="0"/>
                  </a:lnTo>
                  <a:close/>
                </a:path>
              </a:pathLst>
            </a:custGeom>
            <a:solidFill>
              <a:srgbClr val="8063A1"/>
            </a:solidFill>
          </p:spPr>
          <p:txBody>
            <a:bodyPr wrap="square" lIns="0" tIns="0" rIns="0" bIns="0" rtlCol="0"/>
            <a:lstStyle/>
            <a:p>
              <a:endParaRPr sz="1600"/>
            </a:p>
          </p:txBody>
        </p:sp>
        <p:sp>
          <p:nvSpPr>
            <p:cNvPr id="23" name="object 21"/>
            <p:cNvSpPr/>
            <p:nvPr/>
          </p:nvSpPr>
          <p:spPr>
            <a:xfrm>
              <a:off x="6181851" y="410083"/>
              <a:ext cx="1034415" cy="1957070"/>
            </a:xfrm>
            <a:custGeom>
              <a:avLst/>
              <a:gdLst/>
              <a:ahLst/>
              <a:cxnLst/>
              <a:rect l="l" t="t" r="r" b="b"/>
              <a:pathLst>
                <a:path w="1034415" h="1957070">
                  <a:moveTo>
                    <a:pt x="255143" y="1683257"/>
                  </a:moveTo>
                  <a:lnTo>
                    <a:pt x="449833" y="1625218"/>
                  </a:lnTo>
                  <a:lnTo>
                    <a:pt x="0" y="116077"/>
                  </a:lnTo>
                  <a:lnTo>
                    <a:pt x="389508" y="0"/>
                  </a:lnTo>
                  <a:lnTo>
                    <a:pt x="839343" y="1509140"/>
                  </a:lnTo>
                  <a:lnTo>
                    <a:pt x="1034033" y="1451102"/>
                  </a:lnTo>
                  <a:lnTo>
                    <a:pt x="760729" y="1956689"/>
                  </a:lnTo>
                  <a:lnTo>
                    <a:pt x="255143" y="1683257"/>
                  </a:lnTo>
                  <a:close/>
                </a:path>
              </a:pathLst>
            </a:custGeom>
            <a:ln w="38100">
              <a:solidFill>
                <a:srgbClr val="FFFFFF"/>
              </a:solidFill>
            </a:ln>
          </p:spPr>
          <p:txBody>
            <a:bodyPr wrap="square" lIns="0" tIns="0" rIns="0" bIns="0" rtlCol="0"/>
            <a:lstStyle/>
            <a:p>
              <a:endParaRPr sz="1600"/>
            </a:p>
          </p:txBody>
        </p:sp>
      </p:grpSp>
      <p:grpSp>
        <p:nvGrpSpPr>
          <p:cNvPr id="24" name="object 22"/>
          <p:cNvGrpSpPr/>
          <p:nvPr/>
        </p:nvGrpSpPr>
        <p:grpSpPr>
          <a:xfrm>
            <a:off x="7854697" y="435863"/>
            <a:ext cx="832103" cy="1240537"/>
            <a:chOff x="8014716" y="435863"/>
            <a:chExt cx="1083945" cy="2014855"/>
          </a:xfrm>
        </p:grpSpPr>
        <p:sp>
          <p:nvSpPr>
            <p:cNvPr id="25" name="object 23"/>
            <p:cNvSpPr/>
            <p:nvPr/>
          </p:nvSpPr>
          <p:spPr>
            <a:xfrm>
              <a:off x="8014716" y="435863"/>
              <a:ext cx="1083564" cy="2014727"/>
            </a:xfrm>
            <a:prstGeom prst="rect">
              <a:avLst/>
            </a:prstGeom>
            <a:blipFill>
              <a:blip r:embed="rId6" cstate="print"/>
              <a:stretch>
                <a:fillRect/>
              </a:stretch>
            </a:blipFill>
          </p:spPr>
          <p:txBody>
            <a:bodyPr wrap="square" lIns="0" tIns="0" rIns="0" bIns="0" rtlCol="0"/>
            <a:lstStyle/>
            <a:p>
              <a:endParaRPr sz="1600"/>
            </a:p>
          </p:txBody>
        </p:sp>
        <p:sp>
          <p:nvSpPr>
            <p:cNvPr id="26" name="object 24"/>
            <p:cNvSpPr/>
            <p:nvPr/>
          </p:nvSpPr>
          <p:spPr>
            <a:xfrm>
              <a:off x="8080883" y="481456"/>
              <a:ext cx="935990" cy="1881505"/>
            </a:xfrm>
            <a:custGeom>
              <a:avLst/>
              <a:gdLst/>
              <a:ahLst/>
              <a:cxnLst/>
              <a:rect l="l" t="t" r="r" b="b"/>
              <a:pathLst>
                <a:path w="935990" h="1881505">
                  <a:moveTo>
                    <a:pt x="342138" y="0"/>
                  </a:moveTo>
                  <a:lnTo>
                    <a:pt x="0" y="96900"/>
                  </a:lnTo>
                  <a:lnTo>
                    <a:pt x="422401" y="1587627"/>
                  </a:lnTo>
                  <a:lnTo>
                    <a:pt x="251333" y="1636140"/>
                  </a:lnTo>
                  <a:lnTo>
                    <a:pt x="690499" y="1881251"/>
                  </a:lnTo>
                  <a:lnTo>
                    <a:pt x="935609" y="1442212"/>
                  </a:lnTo>
                  <a:lnTo>
                    <a:pt x="764540" y="1490726"/>
                  </a:lnTo>
                  <a:lnTo>
                    <a:pt x="342138" y="0"/>
                  </a:lnTo>
                  <a:close/>
                </a:path>
              </a:pathLst>
            </a:custGeom>
            <a:solidFill>
              <a:srgbClr val="8063A1"/>
            </a:solidFill>
          </p:spPr>
          <p:txBody>
            <a:bodyPr wrap="square" lIns="0" tIns="0" rIns="0" bIns="0" rtlCol="0"/>
            <a:lstStyle/>
            <a:p>
              <a:endParaRPr sz="1600"/>
            </a:p>
          </p:txBody>
        </p:sp>
        <p:sp>
          <p:nvSpPr>
            <p:cNvPr id="27" name="object 25"/>
            <p:cNvSpPr/>
            <p:nvPr/>
          </p:nvSpPr>
          <p:spPr>
            <a:xfrm>
              <a:off x="8080883" y="481456"/>
              <a:ext cx="935990" cy="1881505"/>
            </a:xfrm>
            <a:custGeom>
              <a:avLst/>
              <a:gdLst/>
              <a:ahLst/>
              <a:cxnLst/>
              <a:rect l="l" t="t" r="r" b="b"/>
              <a:pathLst>
                <a:path w="935990" h="1881505">
                  <a:moveTo>
                    <a:pt x="251333" y="1636140"/>
                  </a:moveTo>
                  <a:lnTo>
                    <a:pt x="422401" y="1587627"/>
                  </a:lnTo>
                  <a:lnTo>
                    <a:pt x="0" y="96900"/>
                  </a:lnTo>
                  <a:lnTo>
                    <a:pt x="342138" y="0"/>
                  </a:lnTo>
                  <a:lnTo>
                    <a:pt x="764540" y="1490726"/>
                  </a:lnTo>
                  <a:lnTo>
                    <a:pt x="935609" y="1442212"/>
                  </a:lnTo>
                  <a:lnTo>
                    <a:pt x="690499" y="1881251"/>
                  </a:lnTo>
                  <a:lnTo>
                    <a:pt x="251333" y="1636140"/>
                  </a:lnTo>
                  <a:close/>
                </a:path>
              </a:pathLst>
            </a:custGeom>
            <a:ln w="38100">
              <a:solidFill>
                <a:srgbClr val="FFFFFF"/>
              </a:solidFill>
            </a:ln>
          </p:spPr>
          <p:txBody>
            <a:bodyPr wrap="square" lIns="0" tIns="0" rIns="0" bIns="0" rtlCol="0"/>
            <a:lstStyle/>
            <a:p>
              <a:endParaRPr sz="1600"/>
            </a:p>
          </p:txBody>
        </p:sp>
      </p:grpSp>
      <p:sp>
        <p:nvSpPr>
          <p:cNvPr id="32" name="object 30"/>
          <p:cNvSpPr txBox="1">
            <a:spLocks noGrp="1"/>
          </p:cNvSpPr>
          <p:nvPr>
            <p:ph type="title"/>
          </p:nvPr>
        </p:nvSpPr>
        <p:spPr>
          <a:xfrm>
            <a:off x="838200" y="2133600"/>
            <a:ext cx="7298335" cy="505267"/>
          </a:xfrm>
          <a:prstGeom prst="rect">
            <a:avLst/>
          </a:prstGeom>
        </p:spPr>
        <p:txBody>
          <a:bodyPr vert="horz" wrap="square" lIns="0" tIns="12700" rIns="0" bIns="0" rtlCol="0">
            <a:spAutoFit/>
          </a:bodyPr>
          <a:lstStyle/>
          <a:p>
            <a:pPr marL="12700">
              <a:lnSpc>
                <a:spcPct val="100000"/>
              </a:lnSpc>
              <a:spcBef>
                <a:spcPts val="100"/>
              </a:spcBef>
            </a:pPr>
            <a:r>
              <a:rPr sz="3200" spc="-15" dirty="0">
                <a:solidFill>
                  <a:srgbClr val="000000"/>
                </a:solidFill>
              </a:rPr>
              <a:t>Interaction </a:t>
            </a:r>
            <a:r>
              <a:rPr sz="3200" spc="-5" dirty="0">
                <a:solidFill>
                  <a:srgbClr val="000000"/>
                </a:solidFill>
              </a:rPr>
              <a:t>of </a:t>
            </a:r>
            <a:r>
              <a:rPr sz="3200" spc="-10" dirty="0">
                <a:solidFill>
                  <a:srgbClr val="000000"/>
                </a:solidFill>
              </a:rPr>
              <a:t>electromagnetic</a:t>
            </a:r>
            <a:r>
              <a:rPr sz="3200" spc="-40" dirty="0">
                <a:solidFill>
                  <a:srgbClr val="000000"/>
                </a:solidFill>
              </a:rPr>
              <a:t> </a:t>
            </a:r>
            <a:r>
              <a:rPr sz="3200" spc="-15" dirty="0">
                <a:solidFill>
                  <a:srgbClr val="000000"/>
                </a:solidFill>
              </a:rPr>
              <a:t>radiation</a:t>
            </a:r>
            <a:endParaRPr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C00000"/>
                </a:solidFill>
              </a:rPr>
              <a:t>Electronic, Vibrational and Rotational Energy levels</a:t>
            </a:r>
          </a:p>
        </p:txBody>
      </p:sp>
      <p:sp>
        <p:nvSpPr>
          <p:cNvPr id="3" name="Content Placeholder 2"/>
          <p:cNvSpPr>
            <a:spLocks noGrp="1"/>
          </p:cNvSpPr>
          <p:nvPr>
            <p:ph idx="1"/>
          </p:nvPr>
        </p:nvSpPr>
        <p:spPr>
          <a:xfrm>
            <a:off x="457200" y="1417638"/>
            <a:ext cx="8229600" cy="5211762"/>
          </a:xfrm>
        </p:spPr>
        <p:txBody>
          <a:bodyPr>
            <a:normAutofit lnSpcReduction="10000"/>
          </a:bodyPr>
          <a:lstStyle/>
          <a:p>
            <a:pPr marL="0" indent="0">
              <a:buNone/>
            </a:pPr>
            <a:r>
              <a:rPr lang="en-IN" dirty="0">
                <a:solidFill>
                  <a:srgbClr val="0000CC"/>
                </a:solidFill>
              </a:rPr>
              <a:t>         Each electronic level consists of a number of vibrational sublevels.</a:t>
            </a:r>
          </a:p>
          <a:p>
            <a:pPr marL="0" indent="0">
              <a:buNone/>
            </a:pPr>
            <a:r>
              <a:rPr lang="en-IN" dirty="0">
                <a:solidFill>
                  <a:srgbClr val="0000CC"/>
                </a:solidFill>
              </a:rPr>
              <a:t>         Each vibrational energy level consists of a number of rotational sublevels.</a:t>
            </a:r>
          </a:p>
          <a:p>
            <a:pPr marL="0" indent="0">
              <a:buNone/>
            </a:pPr>
            <a:r>
              <a:rPr lang="en-IN" dirty="0">
                <a:solidFill>
                  <a:srgbClr val="0000CC"/>
                </a:solidFill>
              </a:rPr>
              <a:t>         Therefore when a electron jumps from one electronic energy level to another electronic energy level, it is accompanied by the transition between vibrational as well as rotational energy levels.</a:t>
            </a:r>
          </a:p>
          <a:p>
            <a:pPr marL="0" indent="0">
              <a:buNone/>
            </a:pPr>
            <a:r>
              <a:rPr lang="en-IN" dirty="0">
                <a:solidFill>
                  <a:srgbClr val="0000CC"/>
                </a:solidFill>
              </a:rPr>
              <a:t>          </a:t>
            </a:r>
            <a:r>
              <a:rPr lang="en-IN" dirty="0" err="1">
                <a:solidFill>
                  <a:srgbClr val="C00000"/>
                </a:solidFill>
              </a:rPr>
              <a:t>E</a:t>
            </a:r>
            <a:r>
              <a:rPr lang="en-IN" baseline="-25000" dirty="0" err="1">
                <a:solidFill>
                  <a:srgbClr val="C00000"/>
                </a:solidFill>
              </a:rPr>
              <a:t>electronic</a:t>
            </a:r>
            <a:r>
              <a:rPr lang="en-IN" dirty="0">
                <a:solidFill>
                  <a:srgbClr val="C00000"/>
                </a:solidFill>
              </a:rPr>
              <a:t> &gt;&gt; </a:t>
            </a:r>
            <a:r>
              <a:rPr lang="en-IN" dirty="0" err="1">
                <a:solidFill>
                  <a:srgbClr val="C00000"/>
                </a:solidFill>
              </a:rPr>
              <a:t>E</a:t>
            </a:r>
            <a:r>
              <a:rPr lang="en-IN" baseline="-25000" dirty="0" err="1">
                <a:solidFill>
                  <a:srgbClr val="C00000"/>
                </a:solidFill>
              </a:rPr>
              <a:t>vibrational</a:t>
            </a:r>
            <a:r>
              <a:rPr lang="en-IN" baseline="-25000" dirty="0">
                <a:solidFill>
                  <a:srgbClr val="C00000"/>
                </a:solidFill>
              </a:rPr>
              <a:t> </a:t>
            </a:r>
            <a:r>
              <a:rPr lang="en-IN" dirty="0">
                <a:solidFill>
                  <a:srgbClr val="C00000"/>
                </a:solidFill>
              </a:rPr>
              <a:t> &gt;&gt; </a:t>
            </a:r>
            <a:r>
              <a:rPr lang="en-IN" baseline="-25000" dirty="0">
                <a:solidFill>
                  <a:srgbClr val="C00000"/>
                </a:solidFill>
              </a:rPr>
              <a:t>   </a:t>
            </a:r>
            <a:r>
              <a:rPr lang="en-IN" dirty="0" err="1">
                <a:solidFill>
                  <a:srgbClr val="C00000"/>
                </a:solidFill>
              </a:rPr>
              <a:t>E</a:t>
            </a:r>
            <a:r>
              <a:rPr lang="en-IN" baseline="-25000" dirty="0" err="1">
                <a:solidFill>
                  <a:srgbClr val="C00000"/>
                </a:solidFill>
              </a:rPr>
              <a:t>rotational</a:t>
            </a:r>
            <a:endParaRPr lang="en-IN" dirty="0">
              <a:solidFill>
                <a:srgbClr val="C00000"/>
              </a:solidFill>
            </a:endParaRPr>
          </a:p>
          <a:p>
            <a:pPr marL="0" indent="0">
              <a:buNone/>
            </a:pPr>
            <a:endParaRPr lang="en-IN" dirty="0">
              <a:solidFill>
                <a:srgbClr val="0000CC"/>
              </a:solidFill>
            </a:endParaRPr>
          </a:p>
          <a:p>
            <a:pPr marL="0" indent="0">
              <a:buNone/>
            </a:pPr>
            <a:endParaRPr lang="en-IN" dirty="0">
              <a:solidFill>
                <a:srgbClr val="0000CC"/>
              </a:solidFill>
            </a:endParaRPr>
          </a:p>
        </p:txBody>
      </p:sp>
    </p:spTree>
    <p:extLst>
      <p:ext uri="{BB962C8B-B14F-4D97-AF65-F5344CB8AC3E}">
        <p14:creationId xmlns:p14="http://schemas.microsoft.com/office/powerpoint/2010/main" val="2402820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Molecular Energy Levels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13680"/>
            <a:ext cx="6705600" cy="4525963"/>
          </a:xfrm>
        </p:spPr>
      </p:pic>
    </p:spTree>
    <p:extLst>
      <p:ext uri="{BB962C8B-B14F-4D97-AF65-F5344CB8AC3E}">
        <p14:creationId xmlns:p14="http://schemas.microsoft.com/office/powerpoint/2010/main" val="1616689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B47A-E893-439E-82D8-10DC941E6C83}"/>
              </a:ext>
            </a:extLst>
          </p:cNvPr>
          <p:cNvSpPr>
            <a:spLocks noGrp="1"/>
          </p:cNvSpPr>
          <p:nvPr>
            <p:ph type="title"/>
          </p:nvPr>
        </p:nvSpPr>
        <p:spPr/>
        <p:txBody>
          <a:bodyPr>
            <a:normAutofit/>
          </a:bodyPr>
          <a:lstStyle/>
          <a:p>
            <a:r>
              <a:rPr lang="en-US" sz="3600" dirty="0">
                <a:solidFill>
                  <a:srgbClr val="C00000"/>
                </a:solidFill>
                <a:latin typeface="Timesnew roman"/>
              </a:rPr>
              <a:t>Types of Molecular Spectra</a:t>
            </a:r>
            <a:endParaRPr lang="en-IN" sz="3600" dirty="0">
              <a:solidFill>
                <a:srgbClr val="C00000"/>
              </a:solidFill>
              <a:latin typeface="Timesnew roman"/>
            </a:endParaRPr>
          </a:p>
        </p:txBody>
      </p:sp>
      <p:sp>
        <p:nvSpPr>
          <p:cNvPr id="3" name="Content Placeholder 2">
            <a:extLst>
              <a:ext uri="{FF2B5EF4-FFF2-40B4-BE49-F238E27FC236}">
                <a16:creationId xmlns:a16="http://schemas.microsoft.com/office/drawing/2014/main" id="{717BE0E3-E102-4915-9729-CD704EA79604}"/>
              </a:ext>
            </a:extLst>
          </p:cNvPr>
          <p:cNvSpPr>
            <a:spLocks noGrp="1"/>
          </p:cNvSpPr>
          <p:nvPr>
            <p:ph idx="1"/>
          </p:nvPr>
        </p:nvSpPr>
        <p:spPr>
          <a:xfrm>
            <a:off x="457200" y="1600200"/>
            <a:ext cx="8534400" cy="5791200"/>
          </a:xfrm>
        </p:spPr>
        <p:txBody>
          <a:bodyPr>
            <a:normAutofit/>
          </a:bodyPr>
          <a:lstStyle/>
          <a:p>
            <a:r>
              <a:rPr lang="en-US" dirty="0">
                <a:solidFill>
                  <a:srgbClr val="C00000"/>
                </a:solidFill>
              </a:rPr>
              <a:t>Pure Rotational Spectra(Microwave spectra)</a:t>
            </a:r>
          </a:p>
          <a:p>
            <a:pPr marL="0" indent="0">
              <a:lnSpc>
                <a:spcPct val="150000"/>
              </a:lnSpc>
              <a:buNone/>
            </a:pPr>
            <a:r>
              <a:rPr lang="en-US" sz="2800" dirty="0">
                <a:solidFill>
                  <a:srgbClr val="0000CC"/>
                </a:solidFill>
                <a:latin typeface="Timesnew roman"/>
              </a:rPr>
              <a:t>         If the energy absorbed by the molecule is such that it can cause transition from one rotational energy level to another rotational energy level within the Vibrational level, the result obtained in Rotational spectrum. These spectra are obtained in the microwave region and the spectra obtained is called </a:t>
            </a:r>
            <a:r>
              <a:rPr lang="en-US" sz="2800" dirty="0">
                <a:solidFill>
                  <a:srgbClr val="C00000"/>
                </a:solidFill>
                <a:latin typeface="Timesnew roman"/>
              </a:rPr>
              <a:t>Microwave spectra</a:t>
            </a:r>
            <a:r>
              <a:rPr lang="en-US" dirty="0"/>
              <a:t>.</a:t>
            </a:r>
            <a:endParaRPr lang="en-IN" dirty="0"/>
          </a:p>
        </p:txBody>
      </p:sp>
    </p:spTree>
    <p:extLst>
      <p:ext uri="{BB962C8B-B14F-4D97-AF65-F5344CB8AC3E}">
        <p14:creationId xmlns:p14="http://schemas.microsoft.com/office/powerpoint/2010/main" val="2776317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C6A6-3161-40F8-B11F-3D5D9183C13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27CCAC-EF2C-4229-B581-7D40EA414508}"/>
              </a:ext>
            </a:extLst>
          </p:cNvPr>
          <p:cNvSpPr>
            <a:spLocks noGrp="1"/>
          </p:cNvSpPr>
          <p:nvPr>
            <p:ph idx="1"/>
          </p:nvPr>
        </p:nvSpPr>
        <p:spPr>
          <a:xfrm>
            <a:off x="457200" y="685800"/>
            <a:ext cx="8229600" cy="6629400"/>
          </a:xfrm>
        </p:spPr>
        <p:txBody>
          <a:bodyPr>
            <a:normAutofit lnSpcReduction="10000"/>
          </a:bodyPr>
          <a:lstStyle/>
          <a:p>
            <a:pPr marL="0" indent="0">
              <a:buNone/>
            </a:pPr>
            <a:r>
              <a:rPr lang="en-US" dirty="0"/>
              <a:t>       </a:t>
            </a:r>
            <a:r>
              <a:rPr lang="en-US" sz="3300" dirty="0">
                <a:solidFill>
                  <a:srgbClr val="C00000"/>
                </a:solidFill>
                <a:latin typeface="Timesnew roman"/>
              </a:rPr>
              <a:t>Vibrational Rotational Spectra(Infrared Spectra)</a:t>
            </a:r>
          </a:p>
          <a:p>
            <a:pPr marL="0" indent="0">
              <a:buNone/>
            </a:pPr>
            <a:r>
              <a:rPr lang="en-US" dirty="0">
                <a:solidFill>
                  <a:srgbClr val="0000CC"/>
                </a:solidFill>
              </a:rPr>
              <a:t>      If the energy observed by the molecule is sufficiently large so that it causes the transition from one vibrational energy level to another vibrational energy level within the same electronic level. At the same time since the energy required for the transition from one rotational level to another is small than the vibrational energy, transition also happens from one rotational level to another rotational level. Such energies are obtained in the near Infra red region and the spectrum obtained is called </a:t>
            </a:r>
            <a:r>
              <a:rPr lang="en-US" dirty="0">
                <a:solidFill>
                  <a:srgbClr val="C00000"/>
                </a:solidFill>
              </a:rPr>
              <a:t>Infra red Spectrum</a:t>
            </a:r>
            <a:endParaRPr lang="en-IN" dirty="0">
              <a:solidFill>
                <a:srgbClr val="C00000"/>
              </a:solidFill>
            </a:endParaRPr>
          </a:p>
        </p:txBody>
      </p:sp>
    </p:spTree>
    <p:extLst>
      <p:ext uri="{BB962C8B-B14F-4D97-AF65-F5344CB8AC3E}">
        <p14:creationId xmlns:p14="http://schemas.microsoft.com/office/powerpoint/2010/main" val="2140588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D450-2670-4E61-92E2-D5875D00FB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7E3214-FD19-472C-A2F6-13B39DEB971C}"/>
              </a:ext>
            </a:extLst>
          </p:cNvPr>
          <p:cNvSpPr>
            <a:spLocks noGrp="1"/>
          </p:cNvSpPr>
          <p:nvPr>
            <p:ph idx="1"/>
          </p:nvPr>
        </p:nvSpPr>
        <p:spPr>
          <a:xfrm>
            <a:off x="838200" y="1219200"/>
            <a:ext cx="7848600" cy="4906963"/>
          </a:xfrm>
        </p:spPr>
        <p:txBody>
          <a:bodyPr>
            <a:normAutofit/>
          </a:bodyPr>
          <a:lstStyle/>
          <a:p>
            <a:pPr marL="0" indent="0">
              <a:buNone/>
            </a:pPr>
            <a:r>
              <a:rPr lang="en-US" dirty="0"/>
              <a:t>                    </a:t>
            </a:r>
            <a:r>
              <a:rPr lang="en-US" dirty="0">
                <a:solidFill>
                  <a:srgbClr val="C00000"/>
                </a:solidFill>
              </a:rPr>
              <a:t>Electronic spectra</a:t>
            </a:r>
          </a:p>
          <a:p>
            <a:pPr marL="0" indent="0">
              <a:buNone/>
            </a:pPr>
            <a:r>
              <a:rPr lang="en-US" dirty="0">
                <a:solidFill>
                  <a:srgbClr val="0000CC"/>
                </a:solidFill>
              </a:rPr>
              <a:t>       </a:t>
            </a:r>
            <a:r>
              <a:rPr lang="en-US" dirty="0">
                <a:solidFill>
                  <a:srgbClr val="0000CC"/>
                </a:solidFill>
                <a:latin typeface="Timesnew roman"/>
              </a:rPr>
              <a:t>If the incident energy is higher such that it can result in a transition from one electronic level to another, then this will also be accompanied by vibrational changes and each of these is further accompanied by rotational level changes. The spectra thus obtained is called Electronic spectra. This spectra is observed in the Visible and Ultraviolet region.</a:t>
            </a:r>
            <a:endParaRPr lang="en-IN" dirty="0">
              <a:solidFill>
                <a:srgbClr val="0000CC"/>
              </a:solidFill>
              <a:latin typeface="Timesnew roman"/>
            </a:endParaRPr>
          </a:p>
        </p:txBody>
      </p:sp>
    </p:spTree>
    <p:extLst>
      <p:ext uri="{BB962C8B-B14F-4D97-AF65-F5344CB8AC3E}">
        <p14:creationId xmlns:p14="http://schemas.microsoft.com/office/powerpoint/2010/main" val="2137852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solidFill>
                  <a:srgbClr val="C00000"/>
                </a:solidFill>
                <a:latin typeface="Times New Roman" panose="02020603050405020304" pitchFamily="18" charset="0"/>
                <a:cs typeface="Times New Roman" panose="02020603050405020304" pitchFamily="18" charset="0"/>
              </a:rPr>
              <a:t>Basic Principles of UV-Vis absorption Spectroscopy</a:t>
            </a:r>
          </a:p>
        </p:txBody>
      </p:sp>
      <p:sp>
        <p:nvSpPr>
          <p:cNvPr id="3" name="Content Placeholder 2"/>
          <p:cNvSpPr>
            <a:spLocks noGrp="1"/>
          </p:cNvSpPr>
          <p:nvPr>
            <p:ph idx="1"/>
          </p:nvPr>
        </p:nvSpPr>
        <p:spPr/>
        <p:txBody>
          <a:bodyPr/>
          <a:lstStyle/>
          <a:p>
            <a:r>
              <a:rPr lang="en-IN" dirty="0">
                <a:solidFill>
                  <a:srgbClr val="0000CC"/>
                </a:solidFill>
              </a:rPr>
              <a:t>UV-Vis spectroscopy used light in the UV and Visible part of the electromagnetic spectrum</a:t>
            </a:r>
            <a:r>
              <a:rPr lang="en-IN" dirty="0"/>
              <a:t>.</a:t>
            </a:r>
          </a:p>
          <a:p>
            <a:r>
              <a:rPr lang="en-IN" dirty="0">
                <a:solidFill>
                  <a:srgbClr val="0000CC"/>
                </a:solidFill>
              </a:rPr>
              <a:t>Light of this wavelength is able to cause the excitation of electrons in the ground state to higher energy state. </a:t>
            </a:r>
          </a:p>
          <a:p>
            <a:r>
              <a:rPr lang="en-IN" dirty="0">
                <a:solidFill>
                  <a:srgbClr val="0000CC"/>
                </a:solidFill>
              </a:rPr>
              <a:t>This technique is used to determine the concentration of the </a:t>
            </a:r>
            <a:r>
              <a:rPr lang="en-IN" dirty="0" err="1">
                <a:solidFill>
                  <a:srgbClr val="0000CC"/>
                </a:solidFill>
              </a:rPr>
              <a:t>analyte</a:t>
            </a:r>
            <a:r>
              <a:rPr lang="en-IN" dirty="0">
                <a:solidFill>
                  <a:srgbClr val="0000CC"/>
                </a:solidFill>
              </a:rPr>
              <a:t>.</a:t>
            </a:r>
          </a:p>
        </p:txBody>
      </p:sp>
    </p:spTree>
    <p:extLst>
      <p:ext uri="{BB962C8B-B14F-4D97-AF65-F5344CB8AC3E}">
        <p14:creationId xmlns:p14="http://schemas.microsoft.com/office/powerpoint/2010/main" val="2201073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0CE8-4544-4796-A432-3075F02DB2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A367B8-DB10-4DB0-8021-BF6834AB6877}"/>
              </a:ext>
            </a:extLst>
          </p:cNvPr>
          <p:cNvSpPr>
            <a:spLocks noGrp="1"/>
          </p:cNvSpPr>
          <p:nvPr>
            <p:ph idx="1"/>
          </p:nvPr>
        </p:nvSpPr>
        <p:spPr/>
        <p:txBody>
          <a:bodyPr/>
          <a:lstStyle/>
          <a:p>
            <a:r>
              <a:rPr lang="en-US" dirty="0">
                <a:solidFill>
                  <a:srgbClr val="0000CC"/>
                </a:solidFill>
              </a:rPr>
              <a:t>When a beam of radiation passes through a substance or a solution, some of the light may be absorbed and the remaining light is transmitted through the sample. The ratio of the intensity of </a:t>
            </a:r>
            <a:r>
              <a:rPr lang="en-US" dirty="0" err="1">
                <a:solidFill>
                  <a:srgbClr val="0000CC"/>
                </a:solidFill>
              </a:rPr>
              <a:t>ligt</a:t>
            </a:r>
            <a:r>
              <a:rPr lang="en-US" dirty="0">
                <a:solidFill>
                  <a:srgbClr val="0000CC"/>
                </a:solidFill>
              </a:rPr>
              <a:t> entering the sample I</a:t>
            </a:r>
            <a:r>
              <a:rPr lang="en-US" baseline="-25000" dirty="0">
                <a:solidFill>
                  <a:srgbClr val="0000CC"/>
                </a:solidFill>
              </a:rPr>
              <a:t>0 </a:t>
            </a:r>
            <a:r>
              <a:rPr lang="en-US" dirty="0">
                <a:solidFill>
                  <a:srgbClr val="0000CC"/>
                </a:solidFill>
              </a:rPr>
              <a:t>to that exiting the sample I at a particular wavelength is defined as Transmittance T.</a:t>
            </a:r>
            <a:endParaRPr lang="en-IN" dirty="0">
              <a:solidFill>
                <a:srgbClr val="0000CC"/>
              </a:solidFill>
            </a:endParaRPr>
          </a:p>
        </p:txBody>
      </p:sp>
    </p:spTree>
    <p:extLst>
      <p:ext uri="{BB962C8B-B14F-4D97-AF65-F5344CB8AC3E}">
        <p14:creationId xmlns:p14="http://schemas.microsoft.com/office/powerpoint/2010/main" val="3844336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latin typeface="Stencil" pitchFamily="82" charset="0"/>
              </a:rPr>
              <a:t>Principles of absorption spectroscopy</a:t>
            </a:r>
          </a:p>
        </p:txBody>
      </p:sp>
      <p:sp>
        <p:nvSpPr>
          <p:cNvPr id="3" name="Content Placeholder 2"/>
          <p:cNvSpPr>
            <a:spLocks noGrp="1"/>
          </p:cNvSpPr>
          <p:nvPr>
            <p:ph idx="1"/>
          </p:nvPr>
        </p:nvSpPr>
        <p:spPr>
          <a:xfrm>
            <a:off x="457200" y="1600201"/>
            <a:ext cx="8229600" cy="914399"/>
          </a:xfrm>
        </p:spPr>
        <p:txBody>
          <a:bodyPr>
            <a:normAutofit/>
          </a:bodyPr>
          <a:lstStyle/>
          <a:p>
            <a:pPr>
              <a:buNone/>
            </a:pPr>
            <a:r>
              <a:rPr lang="en-US" dirty="0"/>
              <a:t>                                 A = - log (T)</a:t>
            </a:r>
          </a:p>
        </p:txBody>
      </p:sp>
      <p:pic>
        <p:nvPicPr>
          <p:cNvPr id="1026" name="Picture 4"/>
          <p:cNvPicPr>
            <a:picLocks noChangeAspect="1" noChangeArrowheads="1"/>
          </p:cNvPicPr>
          <p:nvPr/>
        </p:nvPicPr>
        <p:blipFill>
          <a:blip r:embed="rId2"/>
          <a:srcRect/>
          <a:stretch>
            <a:fillRect/>
          </a:stretch>
        </p:blipFill>
        <p:spPr bwMode="auto">
          <a:xfrm>
            <a:off x="2286000" y="2590800"/>
            <a:ext cx="4701084" cy="2238848"/>
          </a:xfrm>
          <a:prstGeom prst="rect">
            <a:avLst/>
          </a:prstGeom>
          <a:noFill/>
          <a:ln w="9525">
            <a:noFill/>
            <a:miter lim="800000"/>
            <a:headEnd/>
            <a:tailEnd/>
          </a:ln>
        </p:spPr>
      </p:pic>
      <p:sp>
        <p:nvSpPr>
          <p:cNvPr id="5" name="Rectangle 4"/>
          <p:cNvSpPr/>
          <p:nvPr/>
        </p:nvSpPr>
        <p:spPr>
          <a:xfrm>
            <a:off x="2667000" y="5334000"/>
            <a:ext cx="4165692" cy="461665"/>
          </a:xfrm>
          <a:prstGeom prst="rect">
            <a:avLst/>
          </a:prstGeom>
        </p:spPr>
        <p:txBody>
          <a:bodyPr wrap="none">
            <a:spAutoFit/>
          </a:bodyPr>
          <a:lstStyle/>
          <a:p>
            <a:r>
              <a:rPr lang="en-IN" sz="2400" b="1" dirty="0"/>
              <a:t>Absorption of light by a sample</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b="1" u="sng" dirty="0">
                <a:solidFill>
                  <a:srgbClr val="FF0000"/>
                </a:solidFill>
                <a:latin typeface="Stencil" pitchFamily="82" charset="0"/>
              </a:rPr>
              <a:t>Beer-lamberts law</a:t>
            </a:r>
          </a:p>
        </p:txBody>
      </p:sp>
      <p:sp>
        <p:nvSpPr>
          <p:cNvPr id="3" name="Content Placeholder 2"/>
          <p:cNvSpPr>
            <a:spLocks noGrp="1"/>
          </p:cNvSpPr>
          <p:nvPr>
            <p:ph idx="1"/>
          </p:nvPr>
        </p:nvSpPr>
        <p:spPr>
          <a:xfrm>
            <a:off x="152400" y="990600"/>
            <a:ext cx="8763000" cy="5486400"/>
          </a:xfrm>
        </p:spPr>
        <p:txBody>
          <a:bodyPr>
            <a:normAutofit fontScale="85000" lnSpcReduction="20000"/>
          </a:bodyPr>
          <a:lstStyle/>
          <a:p>
            <a:pPr algn="just"/>
            <a:r>
              <a:rPr lang="en-US" sz="2800" dirty="0">
                <a:solidFill>
                  <a:srgbClr val="0000CC"/>
                </a:solidFill>
                <a:latin typeface="Cambria" pitchFamily="18" charset="0"/>
              </a:rPr>
              <a:t>The Beer-Lambert law states that the amount of light  absorbed by a substance dissolved in a fully transmitting  solvent is directly proportional to the concentration of the  substance and the path length.</a:t>
            </a:r>
          </a:p>
          <a:p>
            <a:pPr algn="just">
              <a:buNone/>
            </a:pPr>
            <a:r>
              <a:rPr lang="en-US" sz="2800" dirty="0">
                <a:solidFill>
                  <a:srgbClr val="0000CC"/>
                </a:solidFill>
                <a:latin typeface="Cambria" pitchFamily="18" charset="0"/>
              </a:rPr>
              <a:t>                                                    A = a x b x c</a:t>
            </a:r>
          </a:p>
          <a:p>
            <a:pPr algn="just">
              <a:buNone/>
            </a:pPr>
            <a:r>
              <a:rPr lang="en-US" sz="2800" dirty="0">
                <a:solidFill>
                  <a:srgbClr val="0000CC"/>
                </a:solidFill>
                <a:latin typeface="Cambria" pitchFamily="18" charset="0"/>
              </a:rPr>
              <a:t>     where </a:t>
            </a:r>
          </a:p>
          <a:p>
            <a:pPr algn="just">
              <a:buNone/>
            </a:pPr>
            <a:r>
              <a:rPr lang="en-US" sz="2800" dirty="0">
                <a:solidFill>
                  <a:srgbClr val="0000CC"/>
                </a:solidFill>
                <a:latin typeface="Cambria" pitchFamily="18" charset="0"/>
              </a:rPr>
              <a:t>               a = the </a:t>
            </a:r>
            <a:r>
              <a:rPr lang="en-US" sz="2800" dirty="0" err="1">
                <a:solidFill>
                  <a:srgbClr val="0000CC"/>
                </a:solidFill>
                <a:latin typeface="Cambria" pitchFamily="18" charset="0"/>
              </a:rPr>
              <a:t>absorptivity</a:t>
            </a:r>
            <a:r>
              <a:rPr lang="en-US" sz="2800" dirty="0">
                <a:solidFill>
                  <a:srgbClr val="0000CC"/>
                </a:solidFill>
                <a:latin typeface="Cambria" pitchFamily="18" charset="0"/>
              </a:rPr>
              <a:t> of the substance</a:t>
            </a:r>
          </a:p>
          <a:p>
            <a:pPr algn="just">
              <a:buNone/>
            </a:pPr>
            <a:r>
              <a:rPr lang="en-US" sz="2800" dirty="0">
                <a:solidFill>
                  <a:srgbClr val="0000CC"/>
                </a:solidFill>
                <a:latin typeface="Cambria" pitchFamily="18" charset="0"/>
              </a:rPr>
              <a:t>               b = path length</a:t>
            </a:r>
          </a:p>
          <a:p>
            <a:pPr algn="just">
              <a:buNone/>
            </a:pPr>
            <a:r>
              <a:rPr lang="en-US" sz="2800" dirty="0">
                <a:solidFill>
                  <a:srgbClr val="0000CC"/>
                </a:solidFill>
                <a:latin typeface="Cambria" pitchFamily="18" charset="0"/>
              </a:rPr>
              <a:t>                c = concentration of the substance</a:t>
            </a:r>
          </a:p>
          <a:p>
            <a:pPr algn="just"/>
            <a:r>
              <a:rPr lang="en-US" sz="2800" dirty="0">
                <a:solidFill>
                  <a:srgbClr val="0000CC"/>
                </a:solidFill>
                <a:latin typeface="Cambria" pitchFamily="18" charset="0"/>
              </a:rPr>
              <a:t>When working in concentration units of </a:t>
            </a:r>
            <a:r>
              <a:rPr lang="en-US" sz="2800" dirty="0" err="1">
                <a:solidFill>
                  <a:srgbClr val="0000CC"/>
                </a:solidFill>
                <a:latin typeface="Cambria" pitchFamily="18" charset="0"/>
              </a:rPr>
              <a:t>molarity</a:t>
            </a:r>
            <a:r>
              <a:rPr lang="en-US" sz="2800" dirty="0">
                <a:solidFill>
                  <a:srgbClr val="0000CC"/>
                </a:solidFill>
                <a:latin typeface="Cambria" pitchFamily="18" charset="0"/>
              </a:rPr>
              <a:t>, the Beer-Lambert law is written as:</a:t>
            </a:r>
          </a:p>
          <a:p>
            <a:pPr algn="just">
              <a:buNone/>
            </a:pPr>
            <a:r>
              <a:rPr lang="en-US" sz="2800" dirty="0">
                <a:solidFill>
                  <a:srgbClr val="0000CC"/>
                </a:solidFill>
                <a:latin typeface="Cambria" pitchFamily="18" charset="0"/>
              </a:rPr>
              <a:t>                                                    A = £ x b x c</a:t>
            </a:r>
          </a:p>
          <a:p>
            <a:pPr algn="just">
              <a:buNone/>
            </a:pPr>
            <a:r>
              <a:rPr lang="en-US" sz="2800" dirty="0">
                <a:solidFill>
                  <a:srgbClr val="0000CC"/>
                </a:solidFill>
                <a:latin typeface="Cambria" pitchFamily="18" charset="0"/>
              </a:rPr>
              <a:t>      Where £ is the wavelength-dependent molar </a:t>
            </a:r>
            <a:r>
              <a:rPr lang="en-US" sz="2800" dirty="0" err="1">
                <a:solidFill>
                  <a:srgbClr val="0000CC"/>
                </a:solidFill>
                <a:latin typeface="Cambria" pitchFamily="18" charset="0"/>
              </a:rPr>
              <a:t>absorptivity</a:t>
            </a:r>
            <a:r>
              <a:rPr lang="en-US" sz="2800" dirty="0">
                <a:solidFill>
                  <a:srgbClr val="0000CC"/>
                </a:solidFill>
                <a:latin typeface="Cambria" pitchFamily="18" charset="0"/>
              </a:rPr>
              <a:t> coefficient with units of M-1 cm-1.</a:t>
            </a:r>
          </a:p>
          <a:p>
            <a:pPr algn="just">
              <a:buNone/>
            </a:pPr>
            <a:r>
              <a:rPr lang="en-US" sz="2800" dirty="0">
                <a:solidFill>
                  <a:srgbClr val="0000CC"/>
                </a:solidFill>
                <a:latin typeface="Cambria" pitchFamily="18" charset="0"/>
              </a:rPr>
              <a:t>     As, </a:t>
            </a:r>
            <a:r>
              <a:rPr lang="en-IN" sz="2400" dirty="0">
                <a:solidFill>
                  <a:srgbClr val="0000CC"/>
                </a:solidFill>
                <a:latin typeface="Cambria" pitchFamily="18" charset="0"/>
                <a:sym typeface="Symbol"/>
              </a:rPr>
              <a:t></a:t>
            </a:r>
            <a:r>
              <a:rPr lang="en-US" sz="2800" dirty="0">
                <a:solidFill>
                  <a:srgbClr val="0000CC"/>
                </a:solidFill>
                <a:latin typeface="Cambria" pitchFamily="18" charset="0"/>
              </a:rPr>
              <a:t> and b, both are constant, then it can be written that,    A </a:t>
            </a:r>
            <a:r>
              <a:rPr lang="en-IN" sz="2400" dirty="0">
                <a:solidFill>
                  <a:srgbClr val="0000CC"/>
                </a:solidFill>
                <a:latin typeface="Cambria" pitchFamily="18" charset="0"/>
                <a:sym typeface="Symbol"/>
              </a:rPr>
              <a:t></a:t>
            </a:r>
            <a:r>
              <a:rPr lang="en-US" sz="2800" dirty="0">
                <a:solidFill>
                  <a:srgbClr val="0000CC"/>
                </a:solidFill>
                <a:latin typeface="Cambria" pitchFamily="18" charset="0"/>
              </a:rPr>
              <a:t> c</a:t>
            </a:r>
          </a:p>
          <a:p>
            <a:pPr algn="just"/>
            <a:endParaRPr lang="en-US" sz="2800" dirty="0">
              <a:solidFill>
                <a:srgbClr val="0000CC"/>
              </a:solidFill>
              <a:latin typeface="Cambria" pitchFamily="18" charset="0"/>
            </a:endParaRPr>
          </a:p>
          <a:p>
            <a:endParaRPr lang="en-US" sz="2800" dirty="0">
              <a:solidFill>
                <a:srgbClr val="0000CC"/>
              </a:solidFill>
              <a:latin typeface="Cambri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0000"/>
                </a:solidFill>
              </a:rPr>
              <a:t>Selection rules</a:t>
            </a:r>
          </a:p>
        </p:txBody>
      </p:sp>
      <p:sp>
        <p:nvSpPr>
          <p:cNvPr id="3" name="Content Placeholder 2"/>
          <p:cNvSpPr>
            <a:spLocks noGrp="1"/>
          </p:cNvSpPr>
          <p:nvPr>
            <p:ph idx="1"/>
          </p:nvPr>
        </p:nvSpPr>
        <p:spPr/>
        <p:txBody>
          <a:bodyPr/>
          <a:lstStyle/>
          <a:p>
            <a:r>
              <a:rPr lang="en-IN" dirty="0">
                <a:solidFill>
                  <a:srgbClr val="0000CC"/>
                </a:solidFill>
              </a:rPr>
              <a:t>Selection rules are the set of rules which tells us whether a particular transition is allowed among the quantum levels when an electromagnetic radiation is absorbed.</a:t>
            </a:r>
          </a:p>
        </p:txBody>
      </p:sp>
    </p:spTree>
    <p:extLst>
      <p:ext uri="{BB962C8B-B14F-4D97-AF65-F5344CB8AC3E}">
        <p14:creationId xmlns:p14="http://schemas.microsoft.com/office/powerpoint/2010/main" val="87801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959F-A658-4CE1-8F26-12336280DB44}"/>
              </a:ext>
            </a:extLst>
          </p:cNvPr>
          <p:cNvSpPr>
            <a:spLocks noGrp="1"/>
          </p:cNvSpPr>
          <p:nvPr>
            <p:ph type="title"/>
          </p:nvPr>
        </p:nvSpPr>
        <p:spPr/>
        <p:txBody>
          <a:bodyPr>
            <a:normAutofit fontScale="90000"/>
          </a:bodyPr>
          <a:lstStyle/>
          <a:p>
            <a:r>
              <a:rPr lang="en-US" dirty="0">
                <a:solidFill>
                  <a:srgbClr val="C00000"/>
                </a:solidFill>
              </a:rPr>
              <a:t>Significance of the study of Spectroscopy</a:t>
            </a:r>
            <a:endParaRPr lang="en-IN" dirty="0">
              <a:solidFill>
                <a:srgbClr val="C00000"/>
              </a:solidFill>
            </a:endParaRPr>
          </a:p>
        </p:txBody>
      </p:sp>
      <p:sp>
        <p:nvSpPr>
          <p:cNvPr id="3" name="Content Placeholder 2">
            <a:extLst>
              <a:ext uri="{FF2B5EF4-FFF2-40B4-BE49-F238E27FC236}">
                <a16:creationId xmlns:a16="http://schemas.microsoft.com/office/drawing/2014/main" id="{19F56E2B-FB7A-4B34-B45C-49F154B535D5}"/>
              </a:ext>
            </a:extLst>
          </p:cNvPr>
          <p:cNvSpPr>
            <a:spLocks noGrp="1"/>
          </p:cNvSpPr>
          <p:nvPr>
            <p:ph idx="1"/>
          </p:nvPr>
        </p:nvSpPr>
        <p:spPr/>
        <p:txBody>
          <a:bodyPr/>
          <a:lstStyle/>
          <a:p>
            <a:r>
              <a:rPr lang="en-US" dirty="0">
                <a:solidFill>
                  <a:schemeClr val="tx2">
                    <a:lumMod val="60000"/>
                    <a:lumOff val="40000"/>
                  </a:schemeClr>
                </a:solidFill>
              </a:rPr>
              <a:t>Used in Astronomy to find the availability of minerals, water etc.</a:t>
            </a:r>
          </a:p>
          <a:p>
            <a:r>
              <a:rPr lang="en-IN" dirty="0">
                <a:solidFill>
                  <a:schemeClr val="tx2">
                    <a:lumMod val="60000"/>
                    <a:lumOff val="40000"/>
                  </a:schemeClr>
                </a:solidFill>
              </a:rPr>
              <a:t>Used in Large spectroscopes which are used to find out the chemical compositions and physical properties of  Astronomical objects</a:t>
            </a:r>
          </a:p>
          <a:p>
            <a:r>
              <a:rPr lang="en-IN" dirty="0">
                <a:solidFill>
                  <a:schemeClr val="tx2">
                    <a:lumMod val="60000"/>
                    <a:lumOff val="40000"/>
                  </a:schemeClr>
                </a:solidFill>
              </a:rPr>
              <a:t>In medical field (ECG, X -Ray, MRI etc.)</a:t>
            </a:r>
          </a:p>
          <a:p>
            <a:r>
              <a:rPr lang="en-IN" dirty="0">
                <a:solidFill>
                  <a:schemeClr val="tx2">
                    <a:lumMod val="60000"/>
                    <a:lumOff val="40000"/>
                  </a:schemeClr>
                </a:solidFill>
              </a:rPr>
              <a:t>Used in the quantitative and qualitative analysis of chemical substances.</a:t>
            </a:r>
            <a:endParaRPr lang="en-US" dirty="0">
              <a:solidFill>
                <a:schemeClr val="tx2">
                  <a:lumMod val="60000"/>
                  <a:lumOff val="40000"/>
                </a:schemeClr>
              </a:solidFill>
            </a:endParaRPr>
          </a:p>
        </p:txBody>
      </p:sp>
    </p:spTree>
    <p:extLst>
      <p:ext uri="{BB962C8B-B14F-4D97-AF65-F5344CB8AC3E}">
        <p14:creationId xmlns:p14="http://schemas.microsoft.com/office/powerpoint/2010/main" val="430391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IN" sz="3600" b="1" dirty="0">
                <a:solidFill>
                  <a:srgbClr val="C00000"/>
                </a:solidFill>
                <a:latin typeface="Times New Roman" panose="02020603050405020304" pitchFamily="18" charset="0"/>
                <a:cs typeface="Times New Roman" panose="02020603050405020304" pitchFamily="18" charset="0"/>
              </a:rPr>
              <a:t>Selection Rules for Electronic Transitions</a:t>
            </a: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295400"/>
            <a:ext cx="8686800" cy="5334000"/>
          </a:xfrm>
        </p:spPr>
        <p:txBody>
          <a:bodyPr>
            <a:normAutofit/>
          </a:bodyPr>
          <a:lstStyle/>
          <a:p>
            <a:pPr marL="514350" indent="-514350" algn="just">
              <a:buAutoNum type="arabicPeriod"/>
            </a:pPr>
            <a:r>
              <a:rPr lang="en-US" sz="2400" dirty="0">
                <a:solidFill>
                  <a:srgbClr val="C00000"/>
                </a:solidFill>
                <a:latin typeface="Times New Roman" panose="02020603050405020304" pitchFamily="18" charset="0"/>
                <a:cs typeface="Times New Roman" panose="02020603050405020304" pitchFamily="18" charset="0"/>
              </a:rPr>
              <a:t>Spin Selection Rule</a:t>
            </a:r>
          </a:p>
          <a:p>
            <a:pPr marL="0" indent="0" algn="just">
              <a:buNone/>
            </a:pPr>
            <a:r>
              <a:rPr lang="en-US" sz="2800" dirty="0">
                <a:solidFill>
                  <a:srgbClr val="C00000"/>
                </a:solidFill>
                <a:latin typeface="DeVinne Txt BT" panose="02020604070705020303" pitchFamily="18" charset="0"/>
              </a:rPr>
              <a:t>                               </a:t>
            </a:r>
            <a:r>
              <a:rPr lang="en-US" sz="2400" dirty="0">
                <a:solidFill>
                  <a:srgbClr val="0000CC"/>
                </a:solidFill>
                <a:latin typeface="DeVinne Txt BT" panose="02020604070705020303" pitchFamily="18" charset="0"/>
              </a:rPr>
              <a:t>∆S = 0</a:t>
            </a:r>
          </a:p>
          <a:p>
            <a:pPr marL="0" indent="0" algn="ctr">
              <a:buNone/>
            </a:pPr>
            <a:r>
              <a:rPr lang="en-US" sz="2000" dirty="0">
                <a:solidFill>
                  <a:srgbClr val="0000CC"/>
                </a:solidFill>
                <a:latin typeface="DeVinne Txt BT" panose="02020604070705020303" pitchFamily="18" charset="0"/>
              </a:rPr>
              <a:t>Allowed transitions =   </a:t>
            </a:r>
            <a:r>
              <a:rPr lang="en-US" sz="2000" dirty="0">
                <a:solidFill>
                  <a:srgbClr val="0000CC"/>
                </a:solidFill>
                <a:latin typeface="Times New Roman" panose="02020603050405020304" pitchFamily="18" charset="0"/>
                <a:cs typeface="Times New Roman" panose="02020603050405020304" pitchFamily="18" charset="0"/>
              </a:rPr>
              <a:t>Singlet </a:t>
            </a: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Singlet;</a:t>
            </a:r>
          </a:p>
          <a:p>
            <a:pPr marL="0" indent="0" algn="ctr">
              <a:buNone/>
            </a:pP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                                          Triplet</a:t>
            </a:r>
            <a:r>
              <a:rPr lang="en-US" sz="2000" dirty="0">
                <a:solidFill>
                  <a:srgbClr val="0000CC"/>
                </a:solidFill>
                <a:latin typeface="Times New Roman" panose="02020603050405020304" pitchFamily="18" charset="0"/>
                <a:cs typeface="Times New Roman" panose="02020603050405020304" pitchFamily="18" charset="0"/>
              </a:rPr>
              <a:t> </a:t>
            </a: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Triplet</a:t>
            </a:r>
          </a:p>
          <a:p>
            <a:pPr marL="0" indent="0" algn="ctr">
              <a:buNone/>
            </a:pP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     Forbidden transitions=</a:t>
            </a:r>
            <a:r>
              <a:rPr lang="en-US" sz="2000" dirty="0">
                <a:solidFill>
                  <a:srgbClr val="0000CC"/>
                </a:solidFill>
                <a:latin typeface="Times New Roman" panose="02020603050405020304" pitchFamily="18" charset="0"/>
                <a:cs typeface="Times New Roman" panose="02020603050405020304" pitchFamily="18" charset="0"/>
              </a:rPr>
              <a:t>  Singlet </a:t>
            </a: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Triplet;</a:t>
            </a:r>
          </a:p>
          <a:p>
            <a:pPr marL="0" indent="0" algn="ctr">
              <a:buNone/>
            </a:pP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                                          Trip</a:t>
            </a:r>
            <a:r>
              <a:rPr lang="en-US" sz="2000" dirty="0">
                <a:solidFill>
                  <a:srgbClr val="0000CC"/>
                </a:solidFill>
                <a:latin typeface="Times New Roman" panose="02020603050405020304" pitchFamily="18" charset="0"/>
                <a:cs typeface="Times New Roman" panose="02020603050405020304" pitchFamily="18" charset="0"/>
              </a:rPr>
              <a:t>let </a:t>
            </a:r>
            <a:r>
              <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solidFill>
                  <a:srgbClr val="0000CC"/>
                </a:solidFill>
                <a:latin typeface="Times New Roman" panose="02020603050405020304" pitchFamily="18" charset="0"/>
                <a:cs typeface="Times New Roman" panose="02020603050405020304" pitchFamily="18" charset="0"/>
                <a:sym typeface="Wingdings" panose="05000000000000000000" pitchFamily="2" charset="2"/>
              </a:rPr>
              <a:t>Singet</a:t>
            </a:r>
            <a:endParaRPr lang="en-US" sz="2000" dirty="0">
              <a:solidFill>
                <a:srgbClr val="0000CC"/>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ctr">
              <a:buNone/>
            </a:pPr>
            <a:r>
              <a:rPr lang="en-US" sz="2000" dirty="0">
                <a:solidFill>
                  <a:srgbClr val="0000CC"/>
                </a:solidFill>
                <a:latin typeface="DeVinne Txt BT" panose="02020604070705020303" pitchFamily="18" charset="0"/>
                <a:sym typeface="Wingdings" panose="05000000000000000000" pitchFamily="2" charset="2"/>
              </a:rPr>
              <a:t>    Changes in spin multiplicity are forbidden</a:t>
            </a:r>
          </a:p>
          <a:p>
            <a:pPr marL="0" indent="0">
              <a:buNone/>
            </a:pPr>
            <a:r>
              <a:rPr lang="en-US" sz="2400" dirty="0">
                <a:solidFill>
                  <a:srgbClr val="C00000"/>
                </a:solidFill>
                <a:latin typeface="DeVinne Txt BT" panose="02020604070705020303" pitchFamily="18" charset="0"/>
                <a:sym typeface="Wingdings" panose="05000000000000000000" pitchFamily="2" charset="2"/>
              </a:rPr>
              <a:t>2. </a:t>
            </a:r>
            <a:r>
              <a:rPr lang="en-US" sz="2400" dirty="0" err="1">
                <a:solidFill>
                  <a:srgbClr val="C00000"/>
                </a:solidFill>
                <a:latin typeface="DeVinne Txt BT" panose="02020604070705020303" pitchFamily="18" charset="0"/>
                <a:sym typeface="Wingdings" panose="05000000000000000000" pitchFamily="2" charset="2"/>
              </a:rPr>
              <a:t>Laporte</a:t>
            </a:r>
            <a:r>
              <a:rPr lang="en-US" sz="2400" dirty="0">
                <a:solidFill>
                  <a:srgbClr val="C00000"/>
                </a:solidFill>
                <a:latin typeface="DeVinne Txt BT" panose="02020604070705020303" pitchFamily="18" charset="0"/>
                <a:sym typeface="Wingdings" panose="05000000000000000000" pitchFamily="2" charset="2"/>
              </a:rPr>
              <a:t> Selection Rule</a:t>
            </a:r>
          </a:p>
          <a:p>
            <a:pPr marL="0" indent="0">
              <a:buNone/>
            </a:pPr>
            <a:r>
              <a:rPr lang="en-US" sz="2000" dirty="0">
                <a:solidFill>
                  <a:srgbClr val="C00000"/>
                </a:solidFill>
                <a:latin typeface="DeVinne Txt BT" panose="02020604070705020303" pitchFamily="18" charset="0"/>
                <a:sym typeface="Wingdings" panose="05000000000000000000" pitchFamily="2" charset="2"/>
              </a:rPr>
              <a:t>	</a:t>
            </a:r>
            <a:r>
              <a:rPr lang="en-US" sz="2000" dirty="0">
                <a:solidFill>
                  <a:srgbClr val="0000CC"/>
                </a:solidFill>
                <a:latin typeface="DeVinne Txt BT" panose="02020604070705020303" pitchFamily="18" charset="0"/>
                <a:sym typeface="Wingdings" panose="05000000000000000000" pitchFamily="2" charset="2"/>
              </a:rPr>
              <a:t>There must be change in the parity (symmetry)of the complex.</a:t>
            </a:r>
          </a:p>
          <a:p>
            <a:pPr marL="0" indent="0" algn="ctr">
              <a:buNone/>
            </a:pPr>
            <a:r>
              <a:rPr lang="en-US" sz="2000" dirty="0" err="1">
                <a:solidFill>
                  <a:srgbClr val="0000CC"/>
                </a:solidFill>
                <a:latin typeface="DeVinne Txt BT" panose="02020604070705020303" pitchFamily="18" charset="0"/>
                <a:sym typeface="Wingdings" panose="05000000000000000000" pitchFamily="2" charset="2"/>
              </a:rPr>
              <a:t>Lapporte</a:t>
            </a:r>
            <a:r>
              <a:rPr lang="en-US" sz="2000" dirty="0">
                <a:solidFill>
                  <a:srgbClr val="0000CC"/>
                </a:solidFill>
                <a:latin typeface="DeVinne Txt BT" panose="02020604070705020303" pitchFamily="18" charset="0"/>
                <a:sym typeface="Wingdings" panose="05000000000000000000" pitchFamily="2" charset="2"/>
              </a:rPr>
              <a:t> Allowed transitions </a:t>
            </a:r>
            <a:r>
              <a:rPr lang="en-US" sz="2000" dirty="0" err="1">
                <a:solidFill>
                  <a:srgbClr val="0000CC"/>
                </a:solidFill>
                <a:latin typeface="DeVinne Txt BT" panose="02020604070705020303" pitchFamily="18" charset="0"/>
                <a:sym typeface="Wingdings" panose="05000000000000000000" pitchFamily="2" charset="2"/>
              </a:rPr>
              <a:t>gu</a:t>
            </a:r>
            <a:r>
              <a:rPr lang="en-US" sz="2000" dirty="0">
                <a:solidFill>
                  <a:srgbClr val="0000CC"/>
                </a:solidFill>
                <a:latin typeface="DeVinne Txt BT" panose="02020604070705020303" pitchFamily="18" charset="0"/>
                <a:sym typeface="Wingdings" panose="05000000000000000000" pitchFamily="2" charset="2"/>
              </a:rPr>
              <a:t> ; </a:t>
            </a:r>
            <a:r>
              <a:rPr lang="en-US" sz="2000" dirty="0" err="1">
                <a:solidFill>
                  <a:srgbClr val="0000CC"/>
                </a:solidFill>
                <a:latin typeface="DeVinne Txt BT" panose="02020604070705020303" pitchFamily="18" charset="0"/>
                <a:sym typeface="Wingdings" panose="05000000000000000000" pitchFamily="2" charset="2"/>
              </a:rPr>
              <a:t>ug</a:t>
            </a:r>
            <a:endParaRPr lang="en-US" sz="2000" dirty="0">
              <a:solidFill>
                <a:srgbClr val="0000CC"/>
              </a:solidFill>
              <a:latin typeface="DeVinne Txt BT" panose="02020604070705020303" pitchFamily="18" charset="0"/>
              <a:sym typeface="Wingdings" panose="05000000000000000000" pitchFamily="2" charset="2"/>
            </a:endParaRPr>
          </a:p>
          <a:p>
            <a:pPr marL="0" indent="0" algn="ctr">
              <a:buNone/>
            </a:pPr>
            <a:r>
              <a:rPr lang="en-US" sz="2000" dirty="0" err="1">
                <a:solidFill>
                  <a:srgbClr val="0000CC"/>
                </a:solidFill>
                <a:latin typeface="DeVinne Txt BT" panose="02020604070705020303" pitchFamily="18" charset="0"/>
                <a:sym typeface="Wingdings" panose="05000000000000000000" pitchFamily="2" charset="2"/>
              </a:rPr>
              <a:t>Lapporte</a:t>
            </a:r>
            <a:r>
              <a:rPr lang="en-US" sz="2000" dirty="0">
                <a:solidFill>
                  <a:srgbClr val="0000CC"/>
                </a:solidFill>
                <a:latin typeface="DeVinne Txt BT" panose="02020604070705020303" pitchFamily="18" charset="0"/>
                <a:sym typeface="Wingdings" panose="05000000000000000000" pitchFamily="2" charset="2"/>
              </a:rPr>
              <a:t> forbidden transitions </a:t>
            </a:r>
            <a:r>
              <a:rPr lang="en-US" sz="2000" dirty="0" err="1">
                <a:solidFill>
                  <a:srgbClr val="0000CC"/>
                </a:solidFill>
                <a:latin typeface="DeVinne Txt BT" panose="02020604070705020303" pitchFamily="18" charset="0"/>
                <a:sym typeface="Wingdings" panose="05000000000000000000" pitchFamily="2" charset="2"/>
              </a:rPr>
              <a:t>gg</a:t>
            </a:r>
            <a:r>
              <a:rPr lang="en-US" sz="2000" dirty="0">
                <a:solidFill>
                  <a:srgbClr val="0000CC"/>
                </a:solidFill>
                <a:latin typeface="DeVinne Txt BT" panose="02020604070705020303" pitchFamily="18" charset="0"/>
                <a:sym typeface="Wingdings" panose="05000000000000000000" pitchFamily="2" charset="2"/>
              </a:rPr>
              <a:t> ; </a:t>
            </a:r>
            <a:r>
              <a:rPr lang="en-US" sz="2000" dirty="0" err="1">
                <a:solidFill>
                  <a:srgbClr val="0000CC"/>
                </a:solidFill>
                <a:latin typeface="DeVinne Txt BT" panose="02020604070705020303" pitchFamily="18" charset="0"/>
                <a:sym typeface="Wingdings" panose="05000000000000000000" pitchFamily="2" charset="2"/>
              </a:rPr>
              <a:t>uu</a:t>
            </a:r>
            <a:endParaRPr lang="en-US" sz="2000" dirty="0">
              <a:solidFill>
                <a:srgbClr val="0000CC"/>
              </a:solidFill>
              <a:latin typeface="DeVinne Txt BT" panose="02020604070705020303" pitchFamily="18" charset="0"/>
              <a:sym typeface="Wingdings" panose="05000000000000000000" pitchFamily="2" charset="2"/>
            </a:endParaRPr>
          </a:p>
          <a:p>
            <a:pPr marL="0" indent="0" algn="ctr">
              <a:buNone/>
            </a:pPr>
            <a:r>
              <a:rPr lang="en-US" sz="2000" dirty="0">
                <a:solidFill>
                  <a:srgbClr val="0000CC"/>
                </a:solidFill>
                <a:latin typeface="DeVinne Txt BT" panose="02020604070705020303" pitchFamily="18" charset="0"/>
                <a:sym typeface="Wingdings" panose="05000000000000000000" pitchFamily="2" charset="2"/>
              </a:rPr>
              <a:t>‘</a:t>
            </a:r>
            <a:r>
              <a:rPr lang="en-US" sz="2000" dirty="0" err="1">
                <a:solidFill>
                  <a:srgbClr val="0000CC"/>
                </a:solidFill>
                <a:latin typeface="DeVinne Txt BT" panose="02020604070705020303" pitchFamily="18" charset="0"/>
                <a:sym typeface="Wingdings" panose="05000000000000000000" pitchFamily="2" charset="2"/>
              </a:rPr>
              <a:t>g’stands</a:t>
            </a:r>
            <a:r>
              <a:rPr lang="en-US" sz="2000" dirty="0">
                <a:solidFill>
                  <a:srgbClr val="0000CC"/>
                </a:solidFill>
                <a:latin typeface="DeVinne Txt BT" panose="02020604070705020303" pitchFamily="18" charset="0"/>
                <a:sym typeface="Wingdings" panose="05000000000000000000" pitchFamily="2" charset="2"/>
              </a:rPr>
              <a:t> for </a:t>
            </a:r>
            <a:r>
              <a:rPr lang="en-US" sz="2000" dirty="0" err="1">
                <a:solidFill>
                  <a:srgbClr val="0000CC"/>
                </a:solidFill>
                <a:latin typeface="DeVinne Txt BT" panose="02020604070705020303" pitchFamily="18" charset="0"/>
                <a:sym typeface="Wingdings" panose="05000000000000000000" pitchFamily="2" charset="2"/>
              </a:rPr>
              <a:t>gerade</a:t>
            </a:r>
            <a:r>
              <a:rPr lang="en-US" sz="2000" dirty="0">
                <a:solidFill>
                  <a:srgbClr val="0000CC"/>
                </a:solidFill>
                <a:latin typeface="DeVinne Txt BT" panose="02020604070705020303" pitchFamily="18" charset="0"/>
                <a:sym typeface="Wingdings" panose="05000000000000000000" pitchFamily="2" charset="2"/>
              </a:rPr>
              <a:t> . </a:t>
            </a:r>
            <a:r>
              <a:rPr lang="en-US" sz="2000" dirty="0" err="1">
                <a:solidFill>
                  <a:srgbClr val="0000CC"/>
                </a:solidFill>
                <a:latin typeface="DeVinne Txt BT" panose="02020604070705020303" pitchFamily="18" charset="0"/>
                <a:sym typeface="Wingdings" panose="05000000000000000000" pitchFamily="2" charset="2"/>
              </a:rPr>
              <a:t>Gerade</a:t>
            </a:r>
            <a:r>
              <a:rPr lang="en-US" sz="2000" dirty="0">
                <a:solidFill>
                  <a:srgbClr val="0000CC"/>
                </a:solidFill>
                <a:latin typeface="DeVinne Txt BT" panose="02020604070705020303" pitchFamily="18" charset="0"/>
                <a:sym typeface="Wingdings" panose="05000000000000000000" pitchFamily="2" charset="2"/>
              </a:rPr>
              <a:t> means compound with </a:t>
            </a:r>
            <a:r>
              <a:rPr lang="en-US" sz="2000" dirty="0" err="1">
                <a:solidFill>
                  <a:srgbClr val="0000CC"/>
                </a:solidFill>
                <a:latin typeface="DeVinne Txt BT" panose="02020604070705020303" pitchFamily="18" charset="0"/>
                <a:sym typeface="Wingdings" panose="05000000000000000000" pitchFamily="2" charset="2"/>
              </a:rPr>
              <a:t>centre</a:t>
            </a:r>
            <a:r>
              <a:rPr lang="en-US" sz="2000" dirty="0">
                <a:solidFill>
                  <a:srgbClr val="0000CC"/>
                </a:solidFill>
                <a:latin typeface="DeVinne Txt BT" panose="02020604070705020303" pitchFamily="18" charset="0"/>
                <a:sym typeface="Wingdings" panose="05000000000000000000" pitchFamily="2" charset="2"/>
              </a:rPr>
              <a:t> of symmetry</a:t>
            </a:r>
          </a:p>
          <a:p>
            <a:pPr marL="0" indent="0" algn="ctr">
              <a:buNone/>
            </a:pPr>
            <a:r>
              <a:rPr lang="en-US" sz="2000" dirty="0">
                <a:solidFill>
                  <a:srgbClr val="0000CC"/>
                </a:solidFill>
                <a:latin typeface="DeVinne Txt BT" panose="02020604070705020303" pitchFamily="18" charset="0"/>
                <a:sym typeface="Wingdings" panose="05000000000000000000" pitchFamily="2" charset="2"/>
              </a:rPr>
              <a:t>‘u’ stands for </a:t>
            </a:r>
            <a:r>
              <a:rPr lang="en-US" sz="2000" dirty="0" err="1">
                <a:solidFill>
                  <a:srgbClr val="0000CC"/>
                </a:solidFill>
                <a:latin typeface="DeVinne Txt BT" panose="02020604070705020303" pitchFamily="18" charset="0"/>
                <a:sym typeface="Wingdings" panose="05000000000000000000" pitchFamily="2" charset="2"/>
              </a:rPr>
              <a:t>ungerade</a:t>
            </a:r>
            <a:r>
              <a:rPr lang="en-US" sz="2000" dirty="0">
                <a:solidFill>
                  <a:srgbClr val="0000CC"/>
                </a:solidFill>
                <a:latin typeface="DeVinne Txt BT" panose="02020604070705020303" pitchFamily="18" charset="0"/>
                <a:sym typeface="Wingdings" panose="05000000000000000000" pitchFamily="2" charset="2"/>
              </a:rPr>
              <a:t> . </a:t>
            </a:r>
            <a:r>
              <a:rPr lang="en-US" sz="2000" dirty="0" err="1">
                <a:solidFill>
                  <a:srgbClr val="0000CC"/>
                </a:solidFill>
                <a:latin typeface="DeVinne Txt BT" panose="02020604070705020303" pitchFamily="18" charset="0"/>
                <a:sym typeface="Wingdings" panose="05000000000000000000" pitchFamily="2" charset="2"/>
              </a:rPr>
              <a:t>Ungerage</a:t>
            </a:r>
            <a:r>
              <a:rPr lang="en-US" sz="2000" dirty="0">
                <a:solidFill>
                  <a:srgbClr val="0000CC"/>
                </a:solidFill>
                <a:latin typeface="DeVinne Txt BT" panose="02020604070705020303" pitchFamily="18" charset="0"/>
                <a:sym typeface="Wingdings" panose="05000000000000000000" pitchFamily="2" charset="2"/>
              </a:rPr>
              <a:t> means compound without </a:t>
            </a:r>
            <a:r>
              <a:rPr lang="en-US" sz="2000" dirty="0" err="1">
                <a:solidFill>
                  <a:srgbClr val="0000CC"/>
                </a:solidFill>
                <a:latin typeface="DeVinne Txt BT" panose="02020604070705020303" pitchFamily="18" charset="0"/>
                <a:sym typeface="Wingdings" panose="05000000000000000000" pitchFamily="2" charset="2"/>
              </a:rPr>
              <a:t>centre</a:t>
            </a:r>
            <a:r>
              <a:rPr lang="en-US" sz="2000" dirty="0">
                <a:solidFill>
                  <a:srgbClr val="0000CC"/>
                </a:solidFill>
                <a:latin typeface="DeVinne Txt BT" panose="02020604070705020303" pitchFamily="18" charset="0"/>
                <a:sym typeface="Wingdings" panose="05000000000000000000" pitchFamily="2" charset="2"/>
              </a:rPr>
              <a:t> of symmetry</a:t>
            </a:r>
          </a:p>
          <a:p>
            <a:pPr marL="0" indent="0" algn="ctr">
              <a:buNone/>
            </a:pPr>
            <a:endParaRPr lang="en-US" sz="2000" dirty="0">
              <a:solidFill>
                <a:srgbClr val="0000CC"/>
              </a:solidFill>
              <a:latin typeface="DeVinne Txt BT" panose="02020604070705020303" pitchFamily="18" charset="0"/>
              <a:sym typeface="Wingdings" panose="05000000000000000000" pitchFamily="2" charset="2"/>
            </a:endParaRPr>
          </a:p>
          <a:p>
            <a:pPr marL="0" indent="0" algn="ctr">
              <a:buNone/>
            </a:pPr>
            <a:endParaRPr lang="en-US" sz="2400" dirty="0">
              <a:solidFill>
                <a:srgbClr val="C00000"/>
              </a:solidFill>
              <a:latin typeface="DeVinne Txt BT" panose="02020604070705020303" pitchFamily="18" charset="0"/>
              <a:sym typeface="Wingdings" panose="05000000000000000000" pitchFamily="2" charset="2"/>
            </a:endParaRPr>
          </a:p>
          <a:p>
            <a:pPr marL="0" indent="0" algn="ctr">
              <a:buNone/>
            </a:pPr>
            <a:endParaRPr lang="en-US" sz="2400" dirty="0">
              <a:solidFill>
                <a:srgbClr val="0000CC"/>
              </a:solidFill>
              <a:latin typeface="DeVinne Txt BT" panose="02020604070705020303" pitchFamily="18" charset="0"/>
              <a:sym typeface="Wingdings" panose="05000000000000000000" pitchFamily="2" charset="2"/>
            </a:endParaRPr>
          </a:p>
          <a:p>
            <a:pPr marL="0" indent="0" algn="ctr">
              <a:buNone/>
            </a:pPr>
            <a:endParaRPr lang="en-US" sz="2400" dirty="0">
              <a:solidFill>
                <a:srgbClr val="0000CC"/>
              </a:solidFill>
              <a:latin typeface="Cambria"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C053-75A2-4F9C-A69B-B3AA530F3C11}"/>
              </a:ext>
            </a:extLst>
          </p:cNvPr>
          <p:cNvSpPr>
            <a:spLocks noGrp="1"/>
          </p:cNvSpPr>
          <p:nvPr>
            <p:ph type="title"/>
          </p:nvPr>
        </p:nvSpPr>
        <p:spPr/>
        <p:txBody>
          <a:bodyPr/>
          <a:lstStyle/>
          <a:p>
            <a:r>
              <a:rPr lang="en-US" dirty="0">
                <a:solidFill>
                  <a:srgbClr val="C00000"/>
                </a:solidFill>
              </a:rPr>
              <a:t>Rotational Spectra</a:t>
            </a:r>
            <a:endParaRPr lang="en-IN" dirty="0">
              <a:solidFill>
                <a:srgbClr val="C00000"/>
              </a:solidFill>
            </a:endParaRPr>
          </a:p>
        </p:txBody>
      </p:sp>
      <p:sp>
        <p:nvSpPr>
          <p:cNvPr id="3" name="Content Placeholder 2">
            <a:extLst>
              <a:ext uri="{FF2B5EF4-FFF2-40B4-BE49-F238E27FC236}">
                <a16:creationId xmlns:a16="http://schemas.microsoft.com/office/drawing/2014/main" id="{2AA9154E-C7B3-4F41-9067-0720DC7F384F}"/>
              </a:ext>
            </a:extLst>
          </p:cNvPr>
          <p:cNvSpPr>
            <a:spLocks noGrp="1"/>
          </p:cNvSpPr>
          <p:nvPr>
            <p:ph idx="1"/>
          </p:nvPr>
        </p:nvSpPr>
        <p:spPr/>
        <p:txBody>
          <a:bodyPr/>
          <a:lstStyle/>
          <a:p>
            <a:r>
              <a:rPr lang="en-US" dirty="0">
                <a:solidFill>
                  <a:srgbClr val="0000CC"/>
                </a:solidFill>
              </a:rPr>
              <a:t>The rotational or microwave spectroscopy was discovered by </a:t>
            </a:r>
            <a:r>
              <a:rPr lang="en-US" dirty="0" err="1">
                <a:solidFill>
                  <a:srgbClr val="0000CC"/>
                </a:solidFill>
              </a:rPr>
              <a:t>Cleeton</a:t>
            </a:r>
            <a:r>
              <a:rPr lang="en-US" dirty="0">
                <a:solidFill>
                  <a:srgbClr val="0000CC"/>
                </a:solidFill>
              </a:rPr>
              <a:t> and Williams in 1934.</a:t>
            </a:r>
          </a:p>
          <a:p>
            <a:r>
              <a:rPr lang="en-US" dirty="0">
                <a:solidFill>
                  <a:srgbClr val="0000CC"/>
                </a:solidFill>
              </a:rPr>
              <a:t>It explored the microwave region of the electromagnetic spectrum that covers the frequency range from 3 to 300 GHz.</a:t>
            </a:r>
            <a:endParaRPr lang="en-IN" dirty="0">
              <a:solidFill>
                <a:srgbClr val="0000CC"/>
              </a:solidFill>
            </a:endParaRPr>
          </a:p>
        </p:txBody>
      </p:sp>
    </p:spTree>
    <p:extLst>
      <p:ext uri="{BB962C8B-B14F-4D97-AF65-F5344CB8AC3E}">
        <p14:creationId xmlns:p14="http://schemas.microsoft.com/office/powerpoint/2010/main" val="566948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rgbClr val="C00000"/>
                </a:solidFill>
                <a:latin typeface="Times New Roman" panose="02020603050405020304" pitchFamily="18" charset="0"/>
                <a:cs typeface="Times New Roman" panose="02020603050405020304" pitchFamily="18" charset="0"/>
              </a:rPr>
              <a:t>Conditions to obtain pure rotational spectrum</a:t>
            </a: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IN" dirty="0">
                <a:solidFill>
                  <a:srgbClr val="0000CC"/>
                </a:solidFill>
                <a:latin typeface="Cambria" pitchFamily="18" charset="0"/>
              </a:rPr>
              <a:t>For microwave absorption, the molecule must possess a permanent dipole moment. A rotating heteronuclear diatomic molecule such as HC1 (or CO, NO, H</a:t>
            </a:r>
            <a:r>
              <a:rPr lang="en-IN" baseline="-25000" dirty="0">
                <a:solidFill>
                  <a:srgbClr val="0000CC"/>
                </a:solidFill>
                <a:latin typeface="Cambria" pitchFamily="18" charset="0"/>
              </a:rPr>
              <a:t>2</a:t>
            </a:r>
            <a:r>
              <a:rPr lang="en-IN" dirty="0">
                <a:solidFill>
                  <a:srgbClr val="0000CC"/>
                </a:solidFill>
                <a:latin typeface="Cambria" pitchFamily="18" charset="0"/>
              </a:rPr>
              <a:t>O etc.) will give rise to a sinusoidally varying component of electric dipole moment vector, which can interact with the electric field vector of the microwave radiation. </a:t>
            </a:r>
          </a:p>
          <a:p>
            <a:pPr algn="just"/>
            <a:r>
              <a:rPr lang="en-IN" dirty="0">
                <a:solidFill>
                  <a:srgbClr val="0000CC"/>
                </a:solidFill>
                <a:latin typeface="Cambria" pitchFamily="18" charset="0"/>
              </a:rPr>
              <a:t>Hence, heteronuclear diatomic and polyatomic molecules with permanent dipole moment give rise to a spectrum and are said to be </a:t>
            </a:r>
            <a:r>
              <a:rPr lang="en-IN" b="1" dirty="0">
                <a:solidFill>
                  <a:srgbClr val="FF0066"/>
                </a:solidFill>
                <a:latin typeface="Cambria" pitchFamily="18" charset="0"/>
              </a:rPr>
              <a:t>microwave active</a:t>
            </a:r>
            <a:r>
              <a:rPr lang="en-IN" b="1" dirty="0">
                <a:solidFill>
                  <a:srgbClr val="0000CC"/>
                </a:solidFill>
                <a:latin typeface="Cambria" pitchFamily="18" charset="0"/>
              </a:rPr>
              <a:t>.</a:t>
            </a:r>
            <a:endParaRPr lang="en-US" dirty="0">
              <a:solidFill>
                <a:srgbClr val="0000CC"/>
              </a:solidFill>
              <a:latin typeface="Cambria"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solidFill>
                <a:srgbClr val="C00000"/>
              </a:solidFill>
              <a:latin typeface="Stencil" pitchFamily="82" charset="0"/>
            </a:endParaRPr>
          </a:p>
        </p:txBody>
      </p:sp>
      <p:sp>
        <p:nvSpPr>
          <p:cNvPr id="3" name="Content Placeholder 2"/>
          <p:cNvSpPr>
            <a:spLocks noGrp="1"/>
          </p:cNvSpPr>
          <p:nvPr>
            <p:ph idx="1"/>
          </p:nvPr>
        </p:nvSpPr>
        <p:spPr/>
        <p:txBody>
          <a:bodyPr>
            <a:normAutofit/>
          </a:bodyPr>
          <a:lstStyle/>
          <a:p>
            <a:pPr algn="just"/>
            <a:r>
              <a:rPr lang="en-IN" dirty="0" err="1">
                <a:solidFill>
                  <a:srgbClr val="0000CC"/>
                </a:solidFill>
                <a:latin typeface="Cambria" pitchFamily="18" charset="0"/>
              </a:rPr>
              <a:t>However,the</a:t>
            </a:r>
            <a:r>
              <a:rPr lang="en-IN" dirty="0">
                <a:solidFill>
                  <a:srgbClr val="0000CC"/>
                </a:solidFill>
                <a:latin typeface="Cambria" pitchFamily="18" charset="0"/>
              </a:rPr>
              <a:t> homonuclear diatomic molecules such as H</a:t>
            </a:r>
            <a:r>
              <a:rPr lang="en-IN" baseline="-25000" dirty="0">
                <a:solidFill>
                  <a:srgbClr val="0000CC"/>
                </a:solidFill>
                <a:latin typeface="Cambria" pitchFamily="18" charset="0"/>
              </a:rPr>
              <a:t>2</a:t>
            </a:r>
            <a:r>
              <a:rPr lang="en-IN" dirty="0">
                <a:solidFill>
                  <a:srgbClr val="0000CC"/>
                </a:solidFill>
                <a:latin typeface="Cambria" pitchFamily="18" charset="0"/>
              </a:rPr>
              <a:t>, N</a:t>
            </a:r>
            <a:r>
              <a:rPr lang="en-IN" baseline="-25000" dirty="0">
                <a:solidFill>
                  <a:srgbClr val="0000CC"/>
                </a:solidFill>
                <a:latin typeface="Cambria" pitchFamily="18" charset="0"/>
              </a:rPr>
              <a:t>2</a:t>
            </a:r>
            <a:r>
              <a:rPr lang="en-IN" dirty="0">
                <a:solidFill>
                  <a:srgbClr val="0000CC"/>
                </a:solidFill>
                <a:latin typeface="Cambria" pitchFamily="18" charset="0"/>
              </a:rPr>
              <a:t>, O</a:t>
            </a:r>
            <a:r>
              <a:rPr lang="en-IN" baseline="-25000" dirty="0">
                <a:solidFill>
                  <a:srgbClr val="0000CC"/>
                </a:solidFill>
                <a:latin typeface="Cambria" pitchFamily="18" charset="0"/>
              </a:rPr>
              <a:t>2</a:t>
            </a:r>
            <a:r>
              <a:rPr lang="en-IN" dirty="0">
                <a:solidFill>
                  <a:srgbClr val="0000CC"/>
                </a:solidFill>
                <a:latin typeface="Cambria" pitchFamily="18" charset="0"/>
              </a:rPr>
              <a:t>, Cl</a:t>
            </a:r>
            <a:r>
              <a:rPr lang="en-IN" baseline="-25000" dirty="0">
                <a:solidFill>
                  <a:srgbClr val="0000CC"/>
                </a:solidFill>
                <a:latin typeface="Cambria" pitchFamily="18" charset="0"/>
              </a:rPr>
              <a:t>2</a:t>
            </a:r>
            <a:r>
              <a:rPr lang="en-IN" dirty="0">
                <a:solidFill>
                  <a:srgbClr val="0000CC"/>
                </a:solidFill>
                <a:latin typeface="Cambria" pitchFamily="18" charset="0"/>
              </a:rPr>
              <a:t> which do not have permanent dipole moment (or dipole moment is zero) do not give pure rotational spectra and are said to be </a:t>
            </a:r>
            <a:r>
              <a:rPr lang="en-IN" b="1" dirty="0">
                <a:solidFill>
                  <a:srgbClr val="FF0066"/>
                </a:solidFill>
                <a:latin typeface="Cambria" pitchFamily="18" charset="0"/>
              </a:rPr>
              <a:t>microwave inactive</a:t>
            </a:r>
            <a:r>
              <a:rPr lang="en-IN" b="1" dirty="0">
                <a:solidFill>
                  <a:srgbClr val="0000CC"/>
                </a:solidFill>
                <a:latin typeface="Cambria" pitchFamily="18" charset="0"/>
              </a:rPr>
              <a:t>.</a:t>
            </a:r>
            <a:endParaRPr lang="en-US" dirty="0">
              <a:solidFill>
                <a:srgbClr val="0000CC"/>
              </a:solidFill>
              <a:latin typeface="Cambria"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2728-6884-4A5B-9B77-659C576B7C6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DF1FA70-0EF8-496F-86A1-B09BDC72A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427" y="1935163"/>
            <a:ext cx="6459146" cy="4648199"/>
          </a:xfrm>
        </p:spPr>
      </p:pic>
    </p:spTree>
    <p:extLst>
      <p:ext uri="{BB962C8B-B14F-4D97-AF65-F5344CB8AC3E}">
        <p14:creationId xmlns:p14="http://schemas.microsoft.com/office/powerpoint/2010/main" val="3303852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7612-BA6D-4837-9464-91CB494FC78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1384E05-BF00-495C-8E00-282C58F92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1592791" y="853546"/>
            <a:ext cx="6034617" cy="6019800"/>
          </a:xfrm>
        </p:spPr>
      </p:pic>
    </p:spTree>
    <p:extLst>
      <p:ext uri="{BB962C8B-B14F-4D97-AF65-F5344CB8AC3E}">
        <p14:creationId xmlns:p14="http://schemas.microsoft.com/office/powerpoint/2010/main" val="2348959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918A-945D-4E0A-B088-0EC2E148A91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1F10410-FCB6-4C80-9551-B414D54DF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895482" y="940990"/>
            <a:ext cx="6034617" cy="5844381"/>
          </a:xfrm>
        </p:spPr>
      </p:pic>
    </p:spTree>
    <p:extLst>
      <p:ext uri="{BB962C8B-B14F-4D97-AF65-F5344CB8AC3E}">
        <p14:creationId xmlns:p14="http://schemas.microsoft.com/office/powerpoint/2010/main" val="3508880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C00000"/>
                </a:solidFill>
                <a:latin typeface="Stencil" pitchFamily="82" charset="0"/>
              </a:rPr>
              <a:t>VIBRATIONAL (INFRA RED) SPECTROSCOPY</a:t>
            </a:r>
            <a:endParaRPr lang="en-US" dirty="0">
              <a:solidFill>
                <a:srgbClr val="C00000"/>
              </a:solidFill>
              <a:latin typeface="Stencil" pitchFamily="82" charset="0"/>
            </a:endParaRPr>
          </a:p>
        </p:txBody>
      </p:sp>
      <p:sp>
        <p:nvSpPr>
          <p:cNvPr id="3" name="Content Placeholder 2"/>
          <p:cNvSpPr>
            <a:spLocks noGrp="1"/>
          </p:cNvSpPr>
          <p:nvPr>
            <p:ph idx="1"/>
          </p:nvPr>
        </p:nvSpPr>
        <p:spPr/>
        <p:txBody>
          <a:bodyPr>
            <a:normAutofit fontScale="92500"/>
          </a:bodyPr>
          <a:lstStyle/>
          <a:p>
            <a:r>
              <a:rPr lang="en-IN" b="1" dirty="0"/>
              <a:t>Simple harmonic oscillator (</a:t>
            </a:r>
            <a:r>
              <a:rPr lang="en-IN" b="1" dirty="0" err="1"/>
              <a:t>Vibrational</a:t>
            </a:r>
            <a:r>
              <a:rPr lang="en-IN" b="1" dirty="0"/>
              <a:t> motion)</a:t>
            </a:r>
          </a:p>
          <a:p>
            <a:r>
              <a:rPr lang="en-IN" sz="2400" dirty="0"/>
              <a:t>The </a:t>
            </a:r>
            <a:r>
              <a:rPr lang="en-IN" sz="2400" dirty="0" err="1"/>
              <a:t>vibrational</a:t>
            </a:r>
            <a:r>
              <a:rPr lang="en-IN" sz="2400" dirty="0"/>
              <a:t> motion resembles the motion observed for a ball attached to a spring that is harmonic oscillator which obeys </a:t>
            </a:r>
            <a:r>
              <a:rPr lang="en-IN" sz="2400" b="1" dirty="0"/>
              <a:t>Hook’s law</a:t>
            </a:r>
            <a:r>
              <a:rPr lang="en-IN" sz="2400" dirty="0"/>
              <a:t>. That is the force, the spring exerts on the particle is a proportional to displacement from the equilibrium position, x(x=0). Hook’s law relates the restoring force, F as F=-</a:t>
            </a:r>
            <a:r>
              <a:rPr lang="en-IN" sz="2400" dirty="0" err="1"/>
              <a:t>fx</a:t>
            </a:r>
            <a:r>
              <a:rPr lang="en-IN" sz="2400" dirty="0"/>
              <a:t> where f is a force constant. Therefore, the potential energy of the particle will be</a:t>
            </a:r>
            <a:endParaRPr lang="en-US" sz="2400" dirty="0"/>
          </a:p>
          <a:p>
            <a:pPr>
              <a:buNone/>
            </a:pPr>
            <a:r>
              <a:rPr lang="en-IN" sz="2400" dirty="0"/>
              <a:t>                              </a:t>
            </a:r>
          </a:p>
          <a:p>
            <a:pPr>
              <a:buNone/>
            </a:pPr>
            <a:r>
              <a:rPr lang="en-IN" sz="2400" dirty="0"/>
              <a:t>                               V(x)=-</a:t>
            </a:r>
            <a:r>
              <a:rPr lang="en-IN" sz="2400" dirty="0" err="1"/>
              <a:t>Fdx</a:t>
            </a:r>
            <a:r>
              <a:rPr lang="en-IN" sz="2400" dirty="0"/>
              <a:t>  or  V(x)= </a:t>
            </a:r>
            <a:r>
              <a:rPr lang="en-IN" sz="2400" dirty="0">
                <a:sym typeface="Symbol"/>
              </a:rPr>
              <a:t></a:t>
            </a:r>
            <a:r>
              <a:rPr lang="en-IN" sz="2400" dirty="0"/>
              <a:t> </a:t>
            </a:r>
            <a:r>
              <a:rPr lang="en-IN" sz="2400" dirty="0" err="1"/>
              <a:t>fx</a:t>
            </a:r>
            <a:r>
              <a:rPr lang="en-IN" sz="2400" dirty="0"/>
              <a:t> </a:t>
            </a:r>
            <a:r>
              <a:rPr lang="en-IN" sz="2400" dirty="0" err="1"/>
              <a:t>dx</a:t>
            </a:r>
            <a:endParaRPr lang="en-US" sz="2400" dirty="0"/>
          </a:p>
          <a:p>
            <a:pPr>
              <a:buNone/>
            </a:pPr>
            <a:r>
              <a:rPr lang="en-IN" sz="2400" dirty="0"/>
              <a:t>                     Thus </a:t>
            </a:r>
            <a:r>
              <a:rPr lang="en-IN" sz="2400" b="1" dirty="0"/>
              <a:t>V(x)=1/2 fx</a:t>
            </a:r>
            <a:r>
              <a:rPr lang="en-IN" sz="2400" b="1" baseline="30000" dirty="0"/>
              <a:t>2</a:t>
            </a:r>
            <a:endParaRPr lang="en-US" sz="2400"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Application of Newton’s second law gives the familiar equation of simple harmonic motion. The equation of motion according to classical mechanics is </a:t>
            </a:r>
            <a:endParaRPr lang="en-US" dirty="0"/>
          </a:p>
          <a:p>
            <a:r>
              <a:rPr lang="en-IN" dirty="0"/>
              <a:t>F= md</a:t>
            </a:r>
            <a:r>
              <a:rPr lang="en-IN" baseline="30000" dirty="0"/>
              <a:t>2</a:t>
            </a:r>
            <a:r>
              <a:rPr lang="en-IN" dirty="0"/>
              <a:t>x / dt</a:t>
            </a:r>
            <a:r>
              <a:rPr lang="en-IN" baseline="30000" dirty="0"/>
              <a:t>2</a:t>
            </a:r>
            <a:endParaRPr lang="en-US" dirty="0"/>
          </a:p>
          <a:p>
            <a:r>
              <a:rPr lang="en-IN" dirty="0"/>
              <a:t>Hence, restoring force </a:t>
            </a:r>
            <a:r>
              <a:rPr lang="en-IN" b="1" dirty="0"/>
              <a:t>md</a:t>
            </a:r>
            <a:r>
              <a:rPr lang="en-IN" b="1" baseline="30000" dirty="0"/>
              <a:t>2</a:t>
            </a:r>
            <a:r>
              <a:rPr lang="en-IN" b="1" dirty="0"/>
              <a:t>x / dt</a:t>
            </a:r>
            <a:r>
              <a:rPr lang="en-IN" b="1" baseline="30000" dirty="0"/>
              <a:t>2</a:t>
            </a:r>
            <a:r>
              <a:rPr lang="en-IN" b="1" dirty="0"/>
              <a:t>= -</a:t>
            </a:r>
            <a:r>
              <a:rPr lang="en-IN" b="1" dirty="0" err="1"/>
              <a:t>fx</a:t>
            </a:r>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solidFill>
                  <a:srgbClr val="C00000"/>
                </a:solidFill>
                <a:latin typeface="Stencil" pitchFamily="82" charset="0"/>
              </a:rPr>
              <a:t>Vibrational</a:t>
            </a:r>
            <a:r>
              <a:rPr lang="en-IN" b="1" dirty="0">
                <a:solidFill>
                  <a:srgbClr val="C00000"/>
                </a:solidFill>
                <a:latin typeface="Stencil" pitchFamily="82" charset="0"/>
              </a:rPr>
              <a:t> motion of a diatomic molecule</a:t>
            </a:r>
            <a:endParaRPr lang="en-US" dirty="0">
              <a:solidFill>
                <a:srgbClr val="C00000"/>
              </a:solidFill>
              <a:latin typeface="Stencil" pitchFamily="82" charset="0"/>
            </a:endParaRPr>
          </a:p>
        </p:txBody>
      </p:sp>
      <p:pic>
        <p:nvPicPr>
          <p:cNvPr id="52226" name="Picture 32"/>
          <p:cNvPicPr>
            <a:picLocks noChangeAspect="1" noChangeArrowheads="1"/>
          </p:cNvPicPr>
          <p:nvPr/>
        </p:nvPicPr>
        <p:blipFill>
          <a:blip r:embed="rId2">
            <a:lum contrast="20000"/>
          </a:blip>
          <a:srcRect/>
          <a:stretch>
            <a:fillRect/>
          </a:stretch>
        </p:blipFill>
        <p:spPr bwMode="auto">
          <a:xfrm>
            <a:off x="613376" y="2041525"/>
            <a:ext cx="7997224" cy="32162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A066-F041-4363-B122-0B50C8E1E63D}"/>
              </a:ext>
            </a:extLst>
          </p:cNvPr>
          <p:cNvSpPr>
            <a:spLocks noGrp="1"/>
          </p:cNvSpPr>
          <p:nvPr>
            <p:ph type="title"/>
          </p:nvPr>
        </p:nvSpPr>
        <p:spPr/>
        <p:txBody>
          <a:bodyPr>
            <a:normAutofit fontScale="90000"/>
          </a:bodyPr>
          <a:lstStyle/>
          <a:p>
            <a:r>
              <a:rPr lang="en-US" dirty="0">
                <a:solidFill>
                  <a:schemeClr val="tx2">
                    <a:lumMod val="60000"/>
                    <a:lumOff val="40000"/>
                  </a:schemeClr>
                </a:solidFill>
                <a:latin typeface="Times New Roman" panose="02020603050405020304" pitchFamily="18" charset="0"/>
                <a:cs typeface="Times New Roman" panose="02020603050405020304" pitchFamily="18" charset="0"/>
              </a:rPr>
              <a:t>Advantages of the spectroscopic Techniques</a:t>
            </a:r>
            <a:endParaRPr lang="en-IN"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ED666F-8A1D-4244-8924-3B906467BDA9}"/>
              </a:ext>
            </a:extLst>
          </p:cNvPr>
          <p:cNvSpPr>
            <a:spLocks noGrp="1"/>
          </p:cNvSpPr>
          <p:nvPr>
            <p:ph idx="1"/>
          </p:nvPr>
        </p:nvSpPr>
        <p:spPr/>
        <p:txBody>
          <a:bodyPr/>
          <a:lstStyle/>
          <a:p>
            <a:r>
              <a:rPr lang="en-US" dirty="0">
                <a:solidFill>
                  <a:schemeClr val="tx2">
                    <a:lumMod val="60000"/>
                    <a:lumOff val="40000"/>
                  </a:schemeClr>
                </a:solidFill>
                <a:latin typeface="Times New Roman" panose="02020603050405020304" pitchFamily="18" charset="0"/>
                <a:cs typeface="Times New Roman" panose="02020603050405020304" pitchFamily="18" charset="0"/>
              </a:rPr>
              <a:t>Less time is required. </a:t>
            </a:r>
          </a:p>
          <a:p>
            <a:r>
              <a:rPr lang="en-US" dirty="0">
                <a:solidFill>
                  <a:schemeClr val="tx2">
                    <a:lumMod val="60000"/>
                    <a:lumOff val="40000"/>
                  </a:schemeClr>
                </a:solidFill>
                <a:latin typeface="Times New Roman" panose="02020603050405020304" pitchFamily="18" charset="0"/>
                <a:cs typeface="Times New Roman" panose="02020603050405020304" pitchFamily="18" charset="0"/>
              </a:rPr>
              <a:t>The measurement is very accurate.</a:t>
            </a:r>
          </a:p>
          <a:p>
            <a:r>
              <a:rPr lang="en-US" dirty="0">
                <a:solidFill>
                  <a:schemeClr val="tx2">
                    <a:lumMod val="60000"/>
                    <a:lumOff val="40000"/>
                  </a:schemeClr>
                </a:solidFill>
                <a:latin typeface="Times New Roman" panose="02020603050405020304" pitchFamily="18" charset="0"/>
                <a:cs typeface="Times New Roman" panose="02020603050405020304" pitchFamily="18" charset="0"/>
              </a:rPr>
              <a:t>Requires very small amount of the sample.</a:t>
            </a:r>
          </a:p>
          <a:p>
            <a:r>
              <a:rPr lang="en-US" dirty="0">
                <a:solidFill>
                  <a:schemeClr val="tx2">
                    <a:lumMod val="60000"/>
                    <a:lumOff val="40000"/>
                  </a:schemeClr>
                </a:solidFill>
                <a:latin typeface="Times New Roman" panose="02020603050405020304" pitchFamily="18" charset="0"/>
                <a:cs typeface="Times New Roman" panose="02020603050405020304" pitchFamily="18" charset="0"/>
              </a:rPr>
              <a:t>After recording the spectra ,the sample can be reused.</a:t>
            </a:r>
            <a:endParaRPr lang="en-IN"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283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solidFill>
                  <a:srgbClr val="C00000"/>
                </a:solidFill>
                <a:latin typeface="Stencil" pitchFamily="82" charset="0"/>
              </a:rPr>
              <a:t>Vibrational</a:t>
            </a:r>
            <a:r>
              <a:rPr lang="en-IN" b="1" dirty="0">
                <a:solidFill>
                  <a:srgbClr val="C00000"/>
                </a:solidFill>
                <a:latin typeface="Stencil" pitchFamily="82" charset="0"/>
              </a:rPr>
              <a:t> motion of a diatomic molecule</a:t>
            </a:r>
            <a:endParaRPr lang="en-US" dirty="0">
              <a:solidFill>
                <a:srgbClr val="C00000"/>
              </a:solidFill>
              <a:latin typeface="Stencil" pitchFamily="82" charset="0"/>
            </a:endParaRPr>
          </a:p>
        </p:txBody>
      </p:sp>
      <p:sp>
        <p:nvSpPr>
          <p:cNvPr id="4" name="TextBox 3"/>
          <p:cNvSpPr txBox="1"/>
          <p:nvPr/>
        </p:nvSpPr>
        <p:spPr>
          <a:xfrm>
            <a:off x="228600" y="1676400"/>
            <a:ext cx="8610600" cy="4524315"/>
          </a:xfrm>
          <a:prstGeom prst="rect">
            <a:avLst/>
          </a:prstGeom>
          <a:noFill/>
        </p:spPr>
        <p:txBody>
          <a:bodyPr wrap="square" rtlCol="0">
            <a:spAutoFit/>
          </a:bodyPr>
          <a:lstStyle/>
          <a:p>
            <a:r>
              <a:rPr lang="en-IN" dirty="0"/>
              <a:t>The displacement coordinates are </a:t>
            </a:r>
            <a:r>
              <a:rPr lang="en-IN" i="1" dirty="0"/>
              <a:t>x</a:t>
            </a:r>
            <a:r>
              <a:rPr lang="en-IN" baseline="-25000" dirty="0"/>
              <a:t>1 </a:t>
            </a:r>
            <a:r>
              <a:rPr lang="en-IN" dirty="0"/>
              <a:t>and </a:t>
            </a:r>
            <a:r>
              <a:rPr lang="en-IN" i="1" dirty="0"/>
              <a:t>x</a:t>
            </a:r>
            <a:r>
              <a:rPr lang="en-IN" i="1" baseline="-25000" dirty="0"/>
              <a:t>2</a:t>
            </a:r>
            <a:r>
              <a:rPr lang="en-IN" i="1" dirty="0"/>
              <a:t> </a:t>
            </a:r>
            <a:r>
              <a:rPr lang="en-IN" dirty="0"/>
              <a:t>in Fig. The extension of the spring is (</a:t>
            </a:r>
            <a:r>
              <a:rPr lang="en-IN" i="1" dirty="0"/>
              <a:t>x</a:t>
            </a:r>
            <a:r>
              <a:rPr lang="en-IN" baseline="-25000" dirty="0"/>
              <a:t>2</a:t>
            </a:r>
            <a:r>
              <a:rPr lang="en-IN" dirty="0"/>
              <a:t>-</a:t>
            </a:r>
            <a:r>
              <a:rPr lang="en-IN" i="1" dirty="0"/>
              <a:t>x</a:t>
            </a:r>
            <a:r>
              <a:rPr lang="en-IN" baseline="-25000" dirty="0"/>
              <a:t>1</a:t>
            </a:r>
            <a:r>
              <a:rPr lang="en-IN" dirty="0"/>
              <a:t>). The restoring force is then given by</a:t>
            </a:r>
            <a:endParaRPr lang="en-US" dirty="0"/>
          </a:p>
          <a:p>
            <a:r>
              <a:rPr lang="en-IN" i="1" dirty="0"/>
              <a:t>	                F=-f(x</a:t>
            </a:r>
            <a:r>
              <a:rPr lang="en-IN" i="1" baseline="-25000" dirty="0"/>
              <a:t>2</a:t>
            </a:r>
            <a:r>
              <a:rPr lang="en-IN" i="1" dirty="0"/>
              <a:t>-x</a:t>
            </a:r>
            <a:r>
              <a:rPr lang="en-IN" i="1" baseline="-25000" dirty="0"/>
              <a:t>1</a:t>
            </a:r>
            <a:r>
              <a:rPr lang="en-IN" i="1" dirty="0"/>
              <a:t>), f</a:t>
            </a:r>
            <a:r>
              <a:rPr lang="en-IN" dirty="0"/>
              <a:t> is a force constant            		.......... (1)</a:t>
            </a:r>
            <a:endParaRPr lang="en-US" dirty="0"/>
          </a:p>
          <a:p>
            <a:endParaRPr lang="en-IN" dirty="0"/>
          </a:p>
          <a:p>
            <a:r>
              <a:rPr lang="en-IN" dirty="0"/>
              <a:t>The motion can be expressed in terms of Newton's law as follows:</a:t>
            </a:r>
            <a:endParaRPr lang="en-US" dirty="0"/>
          </a:p>
          <a:p>
            <a:r>
              <a:rPr lang="en-IN" dirty="0"/>
              <a:t>          </a:t>
            </a:r>
          </a:p>
          <a:p>
            <a:endParaRPr lang="en-IN" dirty="0"/>
          </a:p>
          <a:p>
            <a:r>
              <a:rPr lang="en-IN" dirty="0"/>
              <a:t>                                                                                                                           .......... (2)</a:t>
            </a:r>
            <a:endParaRPr lang="en-US" dirty="0"/>
          </a:p>
          <a:p>
            <a:endParaRPr lang="en-IN" dirty="0"/>
          </a:p>
          <a:p>
            <a:r>
              <a:rPr lang="en-IN" dirty="0"/>
              <a:t>Similar equations can be written for compression. The solution of these equations (like harmonic oscillator) shows that</a:t>
            </a:r>
          </a:p>
          <a:p>
            <a:endParaRPr lang="en-US" dirty="0"/>
          </a:p>
          <a:p>
            <a:r>
              <a:rPr lang="en-IN" dirty="0"/>
              <a:t>			 				   .......(3)</a:t>
            </a:r>
            <a:endParaRPr lang="en-US" dirty="0"/>
          </a:p>
          <a:p>
            <a:r>
              <a:rPr lang="en-IN" dirty="0"/>
              <a:t>where v</a:t>
            </a:r>
            <a:r>
              <a:rPr lang="en-IN" baseline="-25000" dirty="0"/>
              <a:t>0</a:t>
            </a:r>
            <a:r>
              <a:rPr lang="en-IN" dirty="0"/>
              <a:t> is the fundamental natural frequency of the system and </a:t>
            </a:r>
            <a:r>
              <a:rPr lang="en-IN" dirty="0">
                <a:sym typeface="Symbol"/>
              </a:rPr>
              <a:t></a:t>
            </a:r>
            <a:r>
              <a:rPr lang="en-IN" dirty="0"/>
              <a:t> is the reduced mass of the two particle system. Here the fundamental frequency depends on the force constant and the reduced mass of the system.</a:t>
            </a:r>
            <a:endParaRPr lang="en-US" dirty="0"/>
          </a:p>
        </p:txBody>
      </p:sp>
      <p:sp>
        <p:nvSpPr>
          <p:cNvPr id="53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249" name="Object 1"/>
          <p:cNvGraphicFramePr>
            <a:graphicFrameLocks noChangeAspect="1"/>
          </p:cNvGraphicFramePr>
          <p:nvPr/>
        </p:nvGraphicFramePr>
        <p:xfrm>
          <a:off x="2133600" y="3429000"/>
          <a:ext cx="3162300" cy="447675"/>
        </p:xfrm>
        <a:graphic>
          <a:graphicData uri="http://schemas.openxmlformats.org/presentationml/2006/ole">
            <mc:AlternateContent xmlns:mc="http://schemas.openxmlformats.org/markup-compatibility/2006">
              <mc:Choice xmlns:v="urn:schemas-microsoft-com:vml" Requires="v">
                <p:oleObj r:id="rId2" imgW="3162300" imgH="444500" progId="Equation.DSMT4">
                  <p:embed/>
                </p:oleObj>
              </mc:Choice>
              <mc:Fallback>
                <p:oleObj r:id="rId2" imgW="3162300" imgH="44450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29000"/>
                        <a:ext cx="31623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251" name="Object 3"/>
          <p:cNvGraphicFramePr>
            <a:graphicFrameLocks noChangeAspect="1"/>
          </p:cNvGraphicFramePr>
          <p:nvPr/>
        </p:nvGraphicFramePr>
        <p:xfrm>
          <a:off x="3505200" y="4724400"/>
          <a:ext cx="838200" cy="495300"/>
        </p:xfrm>
        <a:graphic>
          <a:graphicData uri="http://schemas.openxmlformats.org/presentationml/2006/ole">
            <mc:AlternateContent xmlns:mc="http://schemas.openxmlformats.org/markup-compatibility/2006">
              <mc:Choice xmlns:v="urn:schemas-microsoft-com:vml" Requires="v">
                <p:oleObj r:id="rId4" imgW="838200" imgH="495300" progId="Equation.DSMT4">
                  <p:embed/>
                </p:oleObj>
              </mc:Choice>
              <mc:Fallback>
                <p:oleObj r:id="rId4" imgW="838200" imgH="4953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724400"/>
                        <a:ext cx="838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solidFill>
                  <a:srgbClr val="C00000"/>
                </a:solidFill>
                <a:latin typeface="Stencil" pitchFamily="82" charset="0"/>
              </a:rPr>
              <a:t>Vibrational</a:t>
            </a:r>
            <a:r>
              <a:rPr lang="en-IN" b="1" dirty="0">
                <a:solidFill>
                  <a:srgbClr val="C00000"/>
                </a:solidFill>
                <a:latin typeface="Stencil" pitchFamily="82" charset="0"/>
              </a:rPr>
              <a:t> motion of a diatomic molecule</a:t>
            </a:r>
            <a:endParaRPr lang="en-US" dirty="0">
              <a:solidFill>
                <a:srgbClr val="C00000"/>
              </a:solidFill>
              <a:latin typeface="Stencil" pitchFamily="82" charset="0"/>
            </a:endParaRPr>
          </a:p>
        </p:txBody>
      </p:sp>
      <p:sp>
        <p:nvSpPr>
          <p:cNvPr id="4" name="TextBox 3"/>
          <p:cNvSpPr txBox="1"/>
          <p:nvPr/>
        </p:nvSpPr>
        <p:spPr>
          <a:xfrm>
            <a:off x="228600" y="1676400"/>
            <a:ext cx="8610600" cy="4524315"/>
          </a:xfrm>
          <a:prstGeom prst="rect">
            <a:avLst/>
          </a:prstGeom>
          <a:noFill/>
        </p:spPr>
        <p:txBody>
          <a:bodyPr wrap="square" rtlCol="0">
            <a:spAutoFit/>
          </a:bodyPr>
          <a:lstStyle/>
          <a:p>
            <a:r>
              <a:rPr lang="en-US" dirty="0"/>
              <a:t>According to the quantum mechanical model, the potential energy is given by</a:t>
            </a:r>
          </a:p>
          <a:p>
            <a:r>
              <a:rPr lang="en-US" dirty="0"/>
              <a:t>			V(x) = l/2f(x2-x1)2    			 .......(4)</a:t>
            </a:r>
          </a:p>
          <a:p>
            <a:r>
              <a:rPr lang="en-US" dirty="0"/>
              <a:t>Substituting it in the Schrodinger wave equation we get</a:t>
            </a:r>
          </a:p>
          <a:p>
            <a:r>
              <a:rPr lang="en-US" dirty="0"/>
              <a:t>		 		</a:t>
            </a:r>
          </a:p>
          <a:p>
            <a:r>
              <a:rPr lang="en-US" dirty="0"/>
              <a:t>                                   </a:t>
            </a:r>
          </a:p>
          <a:p>
            <a:r>
              <a:rPr lang="en-US" dirty="0"/>
              <a:t>                                                                                                                                            .......(5)</a:t>
            </a:r>
          </a:p>
          <a:p>
            <a:r>
              <a:rPr lang="en-US" dirty="0"/>
              <a:t>where the displacement x=(x2-x1). Thus the </a:t>
            </a:r>
            <a:r>
              <a:rPr lang="en-US" dirty="0" err="1"/>
              <a:t>vibrational</a:t>
            </a:r>
            <a:r>
              <a:rPr lang="en-US" dirty="0"/>
              <a:t> energy of diatomic molecule is </a:t>
            </a:r>
          </a:p>
          <a:p>
            <a:r>
              <a:rPr lang="en-US" dirty="0"/>
              <a:t>		 		</a:t>
            </a:r>
          </a:p>
          <a:p>
            <a:r>
              <a:rPr lang="en-US" dirty="0"/>
              <a:t>                                  </a:t>
            </a:r>
          </a:p>
          <a:p>
            <a:r>
              <a:rPr lang="en-US" dirty="0"/>
              <a:t>                                                                                                                                            .......(6)</a:t>
            </a:r>
          </a:p>
          <a:p>
            <a:r>
              <a:rPr lang="en-US" dirty="0"/>
              <a:t>v is called the </a:t>
            </a:r>
            <a:r>
              <a:rPr lang="en-US" dirty="0" err="1"/>
              <a:t>vibrational</a:t>
            </a:r>
            <a:r>
              <a:rPr lang="en-US" dirty="0"/>
              <a:t> quantum number and the frequency v0 is given by equation (3). Converting energy into spectroscopic units, cm-1, we get</a:t>
            </a:r>
          </a:p>
          <a:p>
            <a:r>
              <a:rPr lang="en-US" dirty="0"/>
              <a:t> 	</a:t>
            </a:r>
          </a:p>
          <a:p>
            <a:endParaRPr lang="en-US" dirty="0"/>
          </a:p>
          <a:p>
            <a:r>
              <a:rPr lang="en-US" dirty="0"/>
              <a:t>                                                                                                                                            .......(7)</a:t>
            </a:r>
          </a:p>
          <a:p>
            <a:endParaRPr lang="en-US" dirty="0"/>
          </a:p>
        </p:txBody>
      </p:sp>
      <p:sp>
        <p:nvSpPr>
          <p:cNvPr id="53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4" name="Object 4"/>
          <p:cNvGraphicFramePr>
            <a:graphicFrameLocks noChangeAspect="1"/>
          </p:cNvGraphicFramePr>
          <p:nvPr/>
        </p:nvGraphicFramePr>
        <p:xfrm>
          <a:off x="3048000" y="2819400"/>
          <a:ext cx="1971675" cy="466725"/>
        </p:xfrm>
        <a:graphic>
          <a:graphicData uri="http://schemas.openxmlformats.org/presentationml/2006/ole">
            <mc:AlternateContent xmlns:mc="http://schemas.openxmlformats.org/markup-compatibility/2006">
              <mc:Choice xmlns:v="urn:schemas-microsoft-com:vml" Requires="v">
                <p:oleObj r:id="rId2" imgW="1968500" imgH="469900" progId="Equation.DSMT4">
                  <p:embed/>
                </p:oleObj>
              </mc:Choice>
              <mc:Fallback>
                <p:oleObj r:id="rId2" imgW="1968500" imgH="46990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819400"/>
                        <a:ext cx="19716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6" name="Object 6"/>
          <p:cNvGraphicFramePr>
            <a:graphicFrameLocks noChangeAspect="1"/>
          </p:cNvGraphicFramePr>
          <p:nvPr/>
        </p:nvGraphicFramePr>
        <p:xfrm>
          <a:off x="3124200" y="3886200"/>
          <a:ext cx="1857375" cy="466725"/>
        </p:xfrm>
        <a:graphic>
          <a:graphicData uri="http://schemas.openxmlformats.org/presentationml/2006/ole">
            <mc:AlternateContent xmlns:mc="http://schemas.openxmlformats.org/markup-compatibility/2006">
              <mc:Choice xmlns:v="urn:schemas-microsoft-com:vml" Requires="v">
                <p:oleObj r:id="rId4" imgW="1879600" imgH="469900" progId="Equation.DSMT4">
                  <p:embed/>
                </p:oleObj>
              </mc:Choice>
              <mc:Fallback>
                <p:oleObj r:id="rId4" imgW="1879600" imgH="4699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886200"/>
                        <a:ext cx="18573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8" name="Object 8"/>
          <p:cNvGraphicFramePr>
            <a:graphicFrameLocks noChangeAspect="1"/>
          </p:cNvGraphicFramePr>
          <p:nvPr/>
        </p:nvGraphicFramePr>
        <p:xfrm>
          <a:off x="2895600" y="5334000"/>
          <a:ext cx="3086100" cy="466725"/>
        </p:xfrm>
        <a:graphic>
          <a:graphicData uri="http://schemas.openxmlformats.org/presentationml/2006/ole">
            <mc:AlternateContent xmlns:mc="http://schemas.openxmlformats.org/markup-compatibility/2006">
              <mc:Choice xmlns:v="urn:schemas-microsoft-com:vml" Requires="v">
                <p:oleObj r:id="rId6" imgW="3086100" imgH="469900" progId="Equation.DSMT4">
                  <p:embed/>
                </p:oleObj>
              </mc:Choice>
              <mc:Fallback>
                <p:oleObj r:id="rId6" imgW="3086100" imgH="4699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5334000"/>
                        <a:ext cx="30861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solidFill>
                  <a:srgbClr val="C00000"/>
                </a:solidFill>
                <a:latin typeface="Stencil" pitchFamily="82" charset="0"/>
              </a:rPr>
              <a:t>Vibrational</a:t>
            </a:r>
            <a:r>
              <a:rPr lang="en-IN" b="1" dirty="0">
                <a:solidFill>
                  <a:srgbClr val="C00000"/>
                </a:solidFill>
                <a:latin typeface="Stencil" pitchFamily="82" charset="0"/>
              </a:rPr>
              <a:t> motion of a diatomic molecule</a:t>
            </a:r>
            <a:endParaRPr lang="en-US" dirty="0">
              <a:solidFill>
                <a:srgbClr val="C00000"/>
              </a:solidFill>
              <a:latin typeface="Stencil" pitchFamily="82" charset="0"/>
            </a:endParaRPr>
          </a:p>
        </p:txBody>
      </p:sp>
      <p:sp>
        <p:nvSpPr>
          <p:cNvPr id="4" name="TextBox 3"/>
          <p:cNvSpPr txBox="1"/>
          <p:nvPr/>
        </p:nvSpPr>
        <p:spPr>
          <a:xfrm>
            <a:off x="228600" y="1676400"/>
            <a:ext cx="8610600" cy="646331"/>
          </a:xfrm>
          <a:prstGeom prst="rect">
            <a:avLst/>
          </a:prstGeom>
          <a:noFill/>
        </p:spPr>
        <p:txBody>
          <a:bodyPr wrap="square" rtlCol="0">
            <a:spAutoFit/>
          </a:bodyPr>
          <a:lstStyle/>
          <a:p>
            <a:r>
              <a:rPr lang="en-IN" dirty="0"/>
              <a:t>Different values of </a:t>
            </a:r>
            <a:r>
              <a:rPr lang="en-IN" dirty="0" err="1"/>
              <a:t>vibrational</a:t>
            </a:r>
            <a:r>
              <a:rPr lang="en-IN" dirty="0"/>
              <a:t> quantum number, </a:t>
            </a:r>
            <a:r>
              <a:rPr lang="en-IN" i="1" dirty="0"/>
              <a:t>v </a:t>
            </a:r>
            <a:r>
              <a:rPr lang="en-IN" dirty="0"/>
              <a:t>can be derived from equation (7).</a:t>
            </a:r>
            <a:endParaRPr lang="en-US" dirty="0"/>
          </a:p>
          <a:p>
            <a:endParaRPr lang="en-US" dirty="0"/>
          </a:p>
        </p:txBody>
      </p:sp>
      <p:sp>
        <p:nvSpPr>
          <p:cNvPr id="53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632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51" name="Object 7"/>
          <p:cNvGraphicFramePr>
            <a:graphicFrameLocks noChangeAspect="1"/>
          </p:cNvGraphicFramePr>
          <p:nvPr/>
        </p:nvGraphicFramePr>
        <p:xfrm>
          <a:off x="3505200" y="2133600"/>
          <a:ext cx="2329392" cy="676275"/>
        </p:xfrm>
        <a:graphic>
          <a:graphicData uri="http://schemas.openxmlformats.org/presentationml/2006/ole">
            <mc:AlternateContent xmlns:mc="http://schemas.openxmlformats.org/markup-compatibility/2006">
              <mc:Choice xmlns:v="urn:schemas-microsoft-com:vml" Requires="v">
                <p:oleObj r:id="rId2" imgW="1473200" imgH="431800" progId="Equation.DSMT4">
                  <p:embed/>
                </p:oleObj>
              </mc:Choice>
              <mc:Fallback>
                <p:oleObj r:id="rId2" imgW="1473200" imgH="431800" progId="Equation.DSMT4">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133600"/>
                        <a:ext cx="2329392"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0" name="Object 6"/>
          <p:cNvGraphicFramePr>
            <a:graphicFrameLocks noChangeAspect="1"/>
          </p:cNvGraphicFramePr>
          <p:nvPr/>
        </p:nvGraphicFramePr>
        <p:xfrm>
          <a:off x="3505200" y="2895600"/>
          <a:ext cx="2428452" cy="733425"/>
        </p:xfrm>
        <a:graphic>
          <a:graphicData uri="http://schemas.openxmlformats.org/presentationml/2006/ole">
            <mc:AlternateContent xmlns:mc="http://schemas.openxmlformats.org/markup-compatibility/2006">
              <mc:Choice xmlns:v="urn:schemas-microsoft-com:vml" Requires="v">
                <p:oleObj r:id="rId4" imgW="1422400" imgH="431800" progId="Equation.DSMT4">
                  <p:embed/>
                </p:oleObj>
              </mc:Choice>
              <mc:Fallback>
                <p:oleObj r:id="rId4" imgW="1422400" imgH="431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895600"/>
                        <a:ext cx="2428452"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5"/>
          <p:cNvGraphicFramePr>
            <a:graphicFrameLocks noChangeAspect="1"/>
          </p:cNvGraphicFramePr>
          <p:nvPr/>
        </p:nvGraphicFramePr>
        <p:xfrm>
          <a:off x="3429000" y="3657600"/>
          <a:ext cx="2514600" cy="730045"/>
        </p:xfrm>
        <a:graphic>
          <a:graphicData uri="http://schemas.openxmlformats.org/presentationml/2006/ole">
            <mc:AlternateContent xmlns:mc="http://schemas.openxmlformats.org/markup-compatibility/2006">
              <mc:Choice xmlns:v="urn:schemas-microsoft-com:vml" Requires="v">
                <p:oleObj r:id="rId6" imgW="1473200" imgH="431800" progId="Equation.DSMT4">
                  <p:embed/>
                </p:oleObj>
              </mc:Choice>
              <mc:Fallback>
                <p:oleObj r:id="rId6" imgW="1473200" imgH="4318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657600"/>
                        <a:ext cx="2514600" cy="730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53" name="Rectangle 9"/>
          <p:cNvSpPr>
            <a:spLocks noChangeArrowheads="1"/>
          </p:cNvSpPr>
          <p:nvPr/>
        </p:nvSpPr>
        <p:spPr bwMode="auto">
          <a:xfrm>
            <a:off x="0" y="885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7354" name="Rectangle 10"/>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7355" name="Picture 41"/>
          <p:cNvPicPr>
            <a:picLocks noChangeAspect="1" noChangeArrowheads="1"/>
          </p:cNvPicPr>
          <p:nvPr/>
        </p:nvPicPr>
        <p:blipFill>
          <a:blip r:embed="rId8"/>
          <a:srcRect b="10762"/>
          <a:stretch>
            <a:fillRect/>
          </a:stretch>
        </p:blipFill>
        <p:spPr bwMode="auto">
          <a:xfrm>
            <a:off x="1447800" y="4419600"/>
            <a:ext cx="6535578" cy="21336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A2ED-9D8F-4724-BE2F-5C5F803DD419}"/>
              </a:ext>
            </a:extLst>
          </p:cNvPr>
          <p:cNvSpPr>
            <a:spLocks noGrp="1"/>
          </p:cNvSpPr>
          <p:nvPr>
            <p:ph type="title"/>
          </p:nvPr>
        </p:nvSpPr>
        <p:spPr/>
        <p:txBody>
          <a:bodyPr/>
          <a:lstStyle/>
          <a:p>
            <a:r>
              <a:rPr lang="en-US" dirty="0">
                <a:solidFill>
                  <a:srgbClr val="C00000"/>
                </a:solidFill>
              </a:rPr>
              <a:t>NMR SPECTROSCOPY </a:t>
            </a:r>
            <a:endParaRPr lang="en-IN" dirty="0">
              <a:solidFill>
                <a:srgbClr val="C00000"/>
              </a:solidFill>
            </a:endParaRPr>
          </a:p>
        </p:txBody>
      </p:sp>
      <p:sp>
        <p:nvSpPr>
          <p:cNvPr id="3" name="Content Placeholder 2">
            <a:extLst>
              <a:ext uri="{FF2B5EF4-FFF2-40B4-BE49-F238E27FC236}">
                <a16:creationId xmlns:a16="http://schemas.microsoft.com/office/drawing/2014/main" id="{917703D9-2350-4849-A7B9-F35F1C9EF8FF}"/>
              </a:ext>
            </a:extLst>
          </p:cNvPr>
          <p:cNvSpPr>
            <a:spLocks noGrp="1"/>
          </p:cNvSpPr>
          <p:nvPr>
            <p:ph idx="1"/>
          </p:nvPr>
        </p:nvSpPr>
        <p:spPr/>
        <p:txBody>
          <a:bodyPr>
            <a:normAutofit fontScale="92500" lnSpcReduction="10000"/>
          </a:bodyPr>
          <a:lstStyle/>
          <a:p>
            <a:r>
              <a:rPr lang="en-US" dirty="0">
                <a:solidFill>
                  <a:srgbClr val="0000CC"/>
                </a:solidFill>
              </a:rPr>
              <a:t>The phenomenon of Nuclear Magnetic Resonance was enunciated by American Physicist, Felix Bloch (</a:t>
            </a:r>
            <a:r>
              <a:rPr lang="en-US" dirty="0" err="1">
                <a:solidFill>
                  <a:srgbClr val="0000CC"/>
                </a:solidFill>
              </a:rPr>
              <a:t>Standford</a:t>
            </a:r>
            <a:r>
              <a:rPr lang="en-US" dirty="0">
                <a:solidFill>
                  <a:srgbClr val="0000CC"/>
                </a:solidFill>
              </a:rPr>
              <a:t> University)and Edward Purcell(Harvard University).</a:t>
            </a:r>
          </a:p>
          <a:p>
            <a:r>
              <a:rPr lang="en-US" dirty="0">
                <a:solidFill>
                  <a:srgbClr val="0000CC"/>
                </a:solidFill>
              </a:rPr>
              <a:t>Awarded Nobel prize in 1952.</a:t>
            </a:r>
          </a:p>
          <a:p>
            <a:r>
              <a:rPr lang="en-US" dirty="0">
                <a:solidFill>
                  <a:srgbClr val="0000CC"/>
                </a:solidFill>
              </a:rPr>
              <a:t>Applications: </a:t>
            </a:r>
          </a:p>
          <a:p>
            <a:pPr marL="0" indent="0">
              <a:buNone/>
            </a:pPr>
            <a:r>
              <a:rPr lang="en-US" dirty="0">
                <a:solidFill>
                  <a:srgbClr val="0000CC"/>
                </a:solidFill>
              </a:rPr>
              <a:t>    Radiation Chemistry, Photo chemistry, Structural Inorganic Chemistry, Organic Chemistry, study of rapid equilibrium processes and </a:t>
            </a:r>
            <a:r>
              <a:rPr lang="en-US" dirty="0" err="1">
                <a:solidFill>
                  <a:srgbClr val="0000CC"/>
                </a:solidFill>
              </a:rPr>
              <a:t>numeruos</a:t>
            </a:r>
            <a:r>
              <a:rPr lang="en-US" dirty="0">
                <a:solidFill>
                  <a:srgbClr val="0000CC"/>
                </a:solidFill>
              </a:rPr>
              <a:t> applications</a:t>
            </a:r>
            <a:endParaRPr lang="en-IN" dirty="0">
              <a:solidFill>
                <a:srgbClr val="0000CC"/>
              </a:solidFill>
            </a:endParaRPr>
          </a:p>
        </p:txBody>
      </p:sp>
    </p:spTree>
    <p:extLst>
      <p:ext uri="{BB962C8B-B14F-4D97-AF65-F5344CB8AC3E}">
        <p14:creationId xmlns:p14="http://schemas.microsoft.com/office/powerpoint/2010/main" val="2322946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04AF-6421-4608-88BC-9DE6485EFC38}"/>
              </a:ext>
            </a:extLst>
          </p:cNvPr>
          <p:cNvSpPr>
            <a:spLocks noGrp="1"/>
          </p:cNvSpPr>
          <p:nvPr>
            <p:ph type="title"/>
          </p:nvPr>
        </p:nvSpPr>
        <p:spPr/>
        <p:txBody>
          <a:bodyPr>
            <a:normAutofit/>
          </a:bodyPr>
          <a:lstStyle/>
          <a:p>
            <a:r>
              <a:rPr lang="en-US" sz="4000" dirty="0">
                <a:solidFill>
                  <a:srgbClr val="C00000"/>
                </a:solidFill>
                <a:latin typeface="Times New Roman" panose="02020603050405020304" pitchFamily="18" charset="0"/>
                <a:cs typeface="Times New Roman" panose="02020603050405020304" pitchFamily="18" charset="0"/>
              </a:rPr>
              <a:t>MRI (Magnetic Resonance Imaging)</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286DC0-148D-40D5-8C00-6326335AD00F}"/>
              </a:ext>
            </a:extLst>
          </p:cNvPr>
          <p:cNvSpPr>
            <a:spLocks noGrp="1"/>
          </p:cNvSpPr>
          <p:nvPr>
            <p:ph idx="1"/>
          </p:nvPr>
        </p:nvSpPr>
        <p:spPr>
          <a:xfrm>
            <a:off x="228600" y="1600200"/>
            <a:ext cx="8458200" cy="5257800"/>
          </a:xfrm>
        </p:spPr>
        <p:txBody>
          <a:bodyPr>
            <a:normAutofit fontScale="85000" lnSpcReduction="20000"/>
          </a:bodyPr>
          <a:lstStyle/>
          <a:p>
            <a:endParaRPr lang="en-US" dirty="0"/>
          </a:p>
          <a:p>
            <a:r>
              <a:rPr lang="en-US" dirty="0">
                <a:solidFill>
                  <a:srgbClr val="0000CC"/>
                </a:solidFill>
              </a:rPr>
              <a:t>This employs Nuclear magnetic resonance of protons to produce proton density maps of the human body.</a:t>
            </a:r>
          </a:p>
          <a:p>
            <a:r>
              <a:rPr lang="en-US" dirty="0">
                <a:solidFill>
                  <a:srgbClr val="0000CC"/>
                </a:solidFill>
              </a:rPr>
              <a:t>MRI can be used to discriminate between healthy and diseased tissues of the body.</a:t>
            </a:r>
          </a:p>
          <a:p>
            <a:r>
              <a:rPr lang="en-US" dirty="0">
                <a:solidFill>
                  <a:srgbClr val="0000CC"/>
                </a:solidFill>
              </a:rPr>
              <a:t>It is based on the fact that the protons present within water, lipids, fats </a:t>
            </a:r>
            <a:r>
              <a:rPr lang="en-US" dirty="0" err="1">
                <a:solidFill>
                  <a:srgbClr val="0000CC"/>
                </a:solidFill>
              </a:rPr>
              <a:t>etc</a:t>
            </a:r>
            <a:r>
              <a:rPr lang="en-US" dirty="0">
                <a:solidFill>
                  <a:srgbClr val="0000CC"/>
                </a:solidFill>
              </a:rPr>
              <a:t>, resonate at a given frequency.</a:t>
            </a:r>
          </a:p>
          <a:p>
            <a:r>
              <a:rPr lang="en-US" dirty="0">
                <a:solidFill>
                  <a:srgbClr val="0000CC"/>
                </a:solidFill>
              </a:rPr>
              <a:t>Since human body contains 75 % of water and each water molecule has two hydrogen atoms, the images of the different parts of the body can be taken.</a:t>
            </a:r>
          </a:p>
          <a:p>
            <a:r>
              <a:rPr lang="en-US" dirty="0">
                <a:solidFill>
                  <a:srgbClr val="0000CC"/>
                </a:solidFill>
              </a:rPr>
              <a:t>In a diseased condition of the body, the constitution of the water, fats and lipids alters and hence the diseased part can be identified. </a:t>
            </a:r>
            <a:endParaRPr lang="en-IN" dirty="0">
              <a:solidFill>
                <a:srgbClr val="0000CC"/>
              </a:solidFill>
            </a:endParaRPr>
          </a:p>
        </p:txBody>
      </p:sp>
    </p:spTree>
    <p:extLst>
      <p:ext uri="{BB962C8B-B14F-4D97-AF65-F5344CB8AC3E}">
        <p14:creationId xmlns:p14="http://schemas.microsoft.com/office/powerpoint/2010/main" val="1725001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4459-5C0F-469D-B49B-D9CCDD927EFE}"/>
              </a:ext>
            </a:extLst>
          </p:cNvPr>
          <p:cNvSpPr>
            <a:spLocks noGrp="1"/>
          </p:cNvSpPr>
          <p:nvPr>
            <p:ph type="title"/>
          </p:nvPr>
        </p:nvSpPr>
        <p:spPr/>
        <p:txBody>
          <a:bodyPr>
            <a:normAutofit/>
          </a:bodyPr>
          <a:lstStyle/>
          <a:p>
            <a:r>
              <a:rPr lang="en-US" sz="3600" dirty="0">
                <a:solidFill>
                  <a:srgbClr val="C00000"/>
                </a:solidFill>
                <a:latin typeface="Times New Roman" panose="02020603050405020304" pitchFamily="18" charset="0"/>
                <a:cs typeface="Times New Roman" panose="02020603050405020304" pitchFamily="18" charset="0"/>
              </a:rPr>
              <a:t>NMR -Introduction</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70B264-B685-4E1A-91F2-FF2F7F3E383B}"/>
              </a:ext>
            </a:extLst>
          </p:cNvPr>
          <p:cNvSpPr>
            <a:spLocks noGrp="1"/>
          </p:cNvSpPr>
          <p:nvPr>
            <p:ph idx="1"/>
          </p:nvPr>
        </p:nvSpPr>
        <p:spPr/>
        <p:txBody>
          <a:bodyPr/>
          <a:lstStyle/>
          <a:p>
            <a:r>
              <a:rPr lang="en-US" dirty="0">
                <a:solidFill>
                  <a:srgbClr val="0000CC"/>
                </a:solidFill>
                <a:latin typeface="Times New Roman" panose="02020603050405020304" pitchFamily="18" charset="0"/>
                <a:cs typeface="Times New Roman" panose="02020603050405020304" pitchFamily="18" charset="0"/>
              </a:rPr>
              <a:t>It has been experimentally found that if any nucleus is containing odd number of proton or neutrons or both ,they have the property of nuclear spin.</a:t>
            </a:r>
          </a:p>
          <a:p>
            <a:r>
              <a:rPr lang="en-US" dirty="0">
                <a:solidFill>
                  <a:srgbClr val="0000CC"/>
                </a:solidFill>
                <a:latin typeface="Times New Roman" panose="02020603050405020304" pitchFamily="18" charset="0"/>
                <a:cs typeface="Times New Roman" panose="02020603050405020304" pitchFamily="18" charset="0"/>
              </a:rPr>
              <a:t>For example </a:t>
            </a:r>
            <a:r>
              <a:rPr lang="en-US" baseline="30000" dirty="0">
                <a:solidFill>
                  <a:srgbClr val="0000CC"/>
                </a:solidFill>
                <a:latin typeface="Times New Roman" panose="02020603050405020304" pitchFamily="18" charset="0"/>
                <a:cs typeface="Times New Roman" panose="02020603050405020304" pitchFamily="18" charset="0"/>
              </a:rPr>
              <a:t>1</a:t>
            </a:r>
            <a:r>
              <a:rPr lang="en-US" dirty="0">
                <a:solidFill>
                  <a:srgbClr val="0000CC"/>
                </a:solidFill>
                <a:latin typeface="Times New Roman" panose="02020603050405020304" pitchFamily="18" charset="0"/>
                <a:cs typeface="Times New Roman" panose="02020603050405020304" pitchFamily="18" charset="0"/>
              </a:rPr>
              <a:t>H,</a:t>
            </a:r>
            <a:r>
              <a:rPr lang="en-US" baseline="30000" dirty="0">
                <a:solidFill>
                  <a:srgbClr val="0000CC"/>
                </a:solidFill>
                <a:latin typeface="Times New Roman" panose="02020603050405020304" pitchFamily="18" charset="0"/>
                <a:cs typeface="Times New Roman" panose="02020603050405020304" pitchFamily="18" charset="0"/>
              </a:rPr>
              <a:t>13</a:t>
            </a:r>
            <a:r>
              <a:rPr lang="en-US" dirty="0">
                <a:solidFill>
                  <a:srgbClr val="0000CC"/>
                </a:solidFill>
                <a:latin typeface="Times New Roman" panose="02020603050405020304" pitchFamily="18" charset="0"/>
                <a:cs typeface="Times New Roman" panose="02020603050405020304" pitchFamily="18" charset="0"/>
              </a:rPr>
              <a:t>C,</a:t>
            </a:r>
            <a:r>
              <a:rPr lang="en-US" baseline="30000" dirty="0">
                <a:solidFill>
                  <a:srgbClr val="0000CC"/>
                </a:solidFill>
                <a:latin typeface="Times New Roman" panose="02020603050405020304" pitchFamily="18" charset="0"/>
                <a:cs typeface="Times New Roman" panose="02020603050405020304" pitchFamily="18" charset="0"/>
              </a:rPr>
              <a:t>19</a:t>
            </a:r>
            <a:r>
              <a:rPr lang="en-US" dirty="0">
                <a:solidFill>
                  <a:srgbClr val="0000CC"/>
                </a:solidFill>
                <a:latin typeface="Times New Roman" panose="02020603050405020304" pitchFamily="18" charset="0"/>
                <a:cs typeface="Times New Roman" panose="02020603050405020304" pitchFamily="18" charset="0"/>
              </a:rPr>
              <a:t>F nuclei possess nuclear spin.</a:t>
            </a:r>
          </a:p>
          <a:p>
            <a:r>
              <a:rPr lang="en-US" baseline="30000" dirty="0">
                <a:solidFill>
                  <a:srgbClr val="0000CC"/>
                </a:solidFill>
                <a:latin typeface="Times New Roman" panose="02020603050405020304" pitchFamily="18" charset="0"/>
                <a:cs typeface="Times New Roman" panose="02020603050405020304" pitchFamily="18" charset="0"/>
              </a:rPr>
              <a:t>1</a:t>
            </a:r>
            <a:r>
              <a:rPr lang="en-US" dirty="0">
                <a:solidFill>
                  <a:srgbClr val="0000CC"/>
                </a:solidFill>
                <a:latin typeface="Times New Roman" panose="02020603050405020304" pitchFamily="18" charset="0"/>
                <a:cs typeface="Times New Roman" panose="02020603050405020304" pitchFamily="18" charset="0"/>
              </a:rPr>
              <a:t>HNMR deals with the nuclear spin associated with the proton.</a:t>
            </a:r>
          </a:p>
          <a:p>
            <a:endParaRPr lang="en-IN" dirty="0"/>
          </a:p>
        </p:txBody>
      </p:sp>
    </p:spTree>
    <p:extLst>
      <p:ext uri="{BB962C8B-B14F-4D97-AF65-F5344CB8AC3E}">
        <p14:creationId xmlns:p14="http://schemas.microsoft.com/office/powerpoint/2010/main" val="1586314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EC13-EDAA-4A0C-B5BA-87F6014A32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445B8E-8BF2-480D-9E1A-25E7D23301F7}"/>
              </a:ext>
            </a:extLst>
          </p:cNvPr>
          <p:cNvSpPr>
            <a:spLocks noGrp="1"/>
          </p:cNvSpPr>
          <p:nvPr>
            <p:ph idx="1"/>
          </p:nvPr>
        </p:nvSpPr>
        <p:spPr/>
        <p:txBody>
          <a:bodyPr>
            <a:normAutofit fontScale="92500" lnSpcReduction="10000"/>
          </a:bodyPr>
          <a:lstStyle/>
          <a:p>
            <a:r>
              <a:rPr lang="en-US" dirty="0">
                <a:solidFill>
                  <a:srgbClr val="0000CC"/>
                </a:solidFill>
                <a:latin typeface="Times New Roman" panose="02020603050405020304" pitchFamily="18" charset="0"/>
                <a:cs typeface="Times New Roman" panose="02020603050405020304" pitchFamily="18" charset="0"/>
              </a:rPr>
              <a:t>The spinning of a proton generates a circulating electric field current which in turn produces a magnetic field.</a:t>
            </a:r>
          </a:p>
          <a:p>
            <a:r>
              <a:rPr lang="en-US" dirty="0">
                <a:solidFill>
                  <a:srgbClr val="0000CC"/>
                </a:solidFill>
                <a:latin typeface="Times New Roman" panose="02020603050405020304" pitchFamily="18" charset="0"/>
                <a:cs typeface="Times New Roman" panose="02020603050405020304" pitchFamily="18" charset="0"/>
              </a:rPr>
              <a:t>Therefore a spinning proton behaves as a tiny magnet(Gyromagnetism).</a:t>
            </a:r>
          </a:p>
          <a:p>
            <a:r>
              <a:rPr lang="en-US" dirty="0">
                <a:solidFill>
                  <a:srgbClr val="0000CC"/>
                </a:solidFill>
                <a:latin typeface="Times New Roman" panose="02020603050405020304" pitchFamily="18" charset="0"/>
                <a:cs typeface="Times New Roman" panose="02020603050405020304" pitchFamily="18" charset="0"/>
              </a:rPr>
              <a:t>When a sample containing nuclei exhibiting this gyromagnetic property is placed in an appropriate DC magnetic field and is simultaneously irradiated with radiofrequency magnetic field, the nuclei is compelled to</a:t>
            </a:r>
            <a:endParaRPr lang="en-IN"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493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B05-2004-4B50-B55D-F3FBCB725B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21DDA9-297D-4F2F-B2DD-C0B334551881}"/>
              </a:ext>
            </a:extLst>
          </p:cNvPr>
          <p:cNvSpPr>
            <a:spLocks noGrp="1"/>
          </p:cNvSpPr>
          <p:nvPr>
            <p:ph idx="1"/>
          </p:nvPr>
        </p:nvSpPr>
        <p:spPr/>
        <p:txBody>
          <a:bodyPr/>
          <a:lstStyle/>
          <a:p>
            <a:pPr marL="0" indent="0">
              <a:buNone/>
            </a:pPr>
            <a:r>
              <a:rPr lang="en-US" dirty="0">
                <a:solidFill>
                  <a:srgbClr val="0000CC"/>
                </a:solidFill>
              </a:rPr>
              <a:t>1</a:t>
            </a:r>
            <a:r>
              <a:rPr lang="en-US" dirty="0"/>
              <a:t>.</a:t>
            </a:r>
            <a:r>
              <a:rPr lang="en-US" dirty="0">
                <a:solidFill>
                  <a:srgbClr val="0000CC"/>
                </a:solidFill>
              </a:rPr>
              <a:t>Reveal their presence</a:t>
            </a:r>
          </a:p>
          <a:p>
            <a:pPr marL="0" indent="0">
              <a:buNone/>
            </a:pPr>
            <a:r>
              <a:rPr lang="en-US" dirty="0">
                <a:solidFill>
                  <a:srgbClr val="0000CC"/>
                </a:solidFill>
              </a:rPr>
              <a:t>2.Identify themselves</a:t>
            </a:r>
          </a:p>
          <a:p>
            <a:pPr marL="0" indent="0">
              <a:buNone/>
            </a:pPr>
            <a:r>
              <a:rPr lang="en-US" dirty="0">
                <a:solidFill>
                  <a:srgbClr val="0000CC"/>
                </a:solidFill>
              </a:rPr>
              <a:t>3. Describe the nature of their surroundings</a:t>
            </a:r>
            <a:endParaRPr lang="en-IN" dirty="0">
              <a:solidFill>
                <a:srgbClr val="0000CC"/>
              </a:solidFill>
            </a:endParaRPr>
          </a:p>
        </p:txBody>
      </p:sp>
    </p:spTree>
    <p:extLst>
      <p:ext uri="{BB962C8B-B14F-4D97-AF65-F5344CB8AC3E}">
        <p14:creationId xmlns:p14="http://schemas.microsoft.com/office/powerpoint/2010/main" val="236013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Principle of NMR Spectroscopy</a:t>
            </a:r>
          </a:p>
        </p:txBody>
      </p:sp>
      <p:sp>
        <p:nvSpPr>
          <p:cNvPr id="3" name="Content Placeholder 2"/>
          <p:cNvSpPr>
            <a:spLocks noGrp="1"/>
          </p:cNvSpPr>
          <p:nvPr>
            <p:ph idx="1"/>
          </p:nvPr>
        </p:nvSpPr>
        <p:spPr/>
        <p:txBody>
          <a:bodyPr>
            <a:normAutofit lnSpcReduction="10000"/>
          </a:bodyPr>
          <a:lstStyle/>
          <a:p>
            <a:r>
              <a:rPr lang="en-IN" dirty="0">
                <a:solidFill>
                  <a:srgbClr val="0000CC"/>
                </a:solidFill>
              </a:rPr>
              <a:t>The nucleus of hydrogen atom behaves like a tiny bar magnet because it possess both electric and magnetic field.</a:t>
            </a:r>
          </a:p>
          <a:p>
            <a:r>
              <a:rPr lang="en-IN" dirty="0">
                <a:solidFill>
                  <a:srgbClr val="0000CC"/>
                </a:solidFill>
              </a:rPr>
              <a:t>Consider a spinning Top. It performs a slower waltz like motion in which the spinning axis of the top moves slowly around the vertical axis. This motion is called as the Processional motion.</a:t>
            </a:r>
          </a:p>
          <a:p>
            <a:r>
              <a:rPr lang="en-IN" dirty="0">
                <a:solidFill>
                  <a:srgbClr val="0000CC"/>
                </a:solidFill>
              </a:rPr>
              <a:t>Similarly the proton will also </a:t>
            </a:r>
            <a:r>
              <a:rPr lang="en-IN" dirty="0" err="1">
                <a:solidFill>
                  <a:srgbClr val="0000CC"/>
                </a:solidFill>
              </a:rPr>
              <a:t>Precess</a:t>
            </a:r>
            <a:r>
              <a:rPr lang="en-IN" dirty="0">
                <a:solidFill>
                  <a:srgbClr val="0000CC"/>
                </a:solidFill>
              </a:rPr>
              <a:t>.</a:t>
            </a:r>
          </a:p>
          <a:p>
            <a:pPr marL="0" indent="0">
              <a:buNone/>
            </a:pPr>
            <a:endParaRPr lang="en-IN" dirty="0"/>
          </a:p>
        </p:txBody>
      </p:sp>
    </p:spTree>
    <p:extLst>
      <p:ext uri="{BB962C8B-B14F-4D97-AF65-F5344CB8AC3E}">
        <p14:creationId xmlns:p14="http://schemas.microsoft.com/office/powerpoint/2010/main" val="1763303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Nuclear Resonance</a:t>
            </a:r>
          </a:p>
        </p:txBody>
      </p:sp>
      <p:sp>
        <p:nvSpPr>
          <p:cNvPr id="3" name="Content Placeholder 2"/>
          <p:cNvSpPr>
            <a:spLocks noGrp="1"/>
          </p:cNvSpPr>
          <p:nvPr>
            <p:ph idx="1"/>
          </p:nvPr>
        </p:nvSpPr>
        <p:spPr>
          <a:xfrm>
            <a:off x="381000" y="1417638"/>
            <a:ext cx="8305800" cy="5287962"/>
          </a:xfrm>
        </p:spPr>
        <p:txBody>
          <a:bodyPr>
            <a:normAutofit fontScale="92500" lnSpcReduction="10000"/>
          </a:bodyPr>
          <a:lstStyle/>
          <a:p>
            <a:r>
              <a:rPr lang="en-IN" dirty="0">
                <a:solidFill>
                  <a:srgbClr val="0000CC"/>
                </a:solidFill>
              </a:rPr>
              <a:t>In NMR experiment , a strong homogeneous magnetic field is applied causing the nuclei to </a:t>
            </a:r>
            <a:r>
              <a:rPr lang="en-IN" dirty="0" err="1">
                <a:solidFill>
                  <a:srgbClr val="0000CC"/>
                </a:solidFill>
              </a:rPr>
              <a:t>precess</a:t>
            </a:r>
            <a:r>
              <a:rPr lang="en-IN" dirty="0">
                <a:solidFill>
                  <a:srgbClr val="0000CC"/>
                </a:solidFill>
              </a:rPr>
              <a:t>.</a:t>
            </a:r>
          </a:p>
          <a:p>
            <a:r>
              <a:rPr lang="en-IN" dirty="0">
                <a:solidFill>
                  <a:srgbClr val="0000CC"/>
                </a:solidFill>
              </a:rPr>
              <a:t>Then radiation of energy from radiofrequency source is applied.</a:t>
            </a:r>
          </a:p>
          <a:p>
            <a:r>
              <a:rPr lang="en-IN" dirty="0">
                <a:solidFill>
                  <a:srgbClr val="0000CC"/>
                </a:solidFill>
              </a:rPr>
              <a:t>When the radiation energy becomes equal to the </a:t>
            </a:r>
            <a:r>
              <a:rPr lang="en-IN" dirty="0" err="1">
                <a:solidFill>
                  <a:srgbClr val="0000CC"/>
                </a:solidFill>
              </a:rPr>
              <a:t>Larmor</a:t>
            </a:r>
            <a:r>
              <a:rPr lang="en-IN" dirty="0">
                <a:solidFill>
                  <a:srgbClr val="0000CC"/>
                </a:solidFill>
              </a:rPr>
              <a:t> frequency or angular frequency of precession, the two are said to be in resonance.</a:t>
            </a:r>
          </a:p>
          <a:p>
            <a:r>
              <a:rPr lang="en-IN" dirty="0">
                <a:solidFill>
                  <a:srgbClr val="0000CC"/>
                </a:solidFill>
              </a:rPr>
              <a:t>Due to this resonance, some nuclei are excited from low energy state to high energy state by the absorption of energy from radio frequency.</a:t>
            </a:r>
          </a:p>
          <a:p>
            <a:endParaRPr lang="en-IN" dirty="0">
              <a:solidFill>
                <a:srgbClr val="0000CC"/>
              </a:solidFill>
            </a:endParaRPr>
          </a:p>
          <a:p>
            <a:endParaRPr lang="en-IN" dirty="0"/>
          </a:p>
        </p:txBody>
      </p:sp>
    </p:spTree>
    <p:extLst>
      <p:ext uri="{BB962C8B-B14F-4D97-AF65-F5344CB8AC3E}">
        <p14:creationId xmlns:p14="http://schemas.microsoft.com/office/powerpoint/2010/main" val="428714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C00000"/>
                </a:solidFill>
                <a:latin typeface="Stencil" pitchFamily="82" charset="0"/>
              </a:rPr>
              <a:t>Spectrometer</a:t>
            </a:r>
          </a:p>
        </p:txBody>
      </p:sp>
      <p:sp>
        <p:nvSpPr>
          <p:cNvPr id="3" name="Content Placeholder 2"/>
          <p:cNvSpPr>
            <a:spLocks noGrp="1"/>
          </p:cNvSpPr>
          <p:nvPr>
            <p:ph idx="1"/>
          </p:nvPr>
        </p:nvSpPr>
        <p:spPr>
          <a:xfrm>
            <a:off x="609600" y="1981201"/>
            <a:ext cx="8077200" cy="3276599"/>
          </a:xfrm>
        </p:spPr>
        <p:txBody>
          <a:bodyPr>
            <a:normAutofit/>
          </a:bodyPr>
          <a:lstStyle/>
          <a:p>
            <a:pPr algn="just"/>
            <a:r>
              <a:rPr lang="en-US" dirty="0">
                <a:solidFill>
                  <a:srgbClr val="0000CC"/>
                </a:solidFill>
                <a:latin typeface="Cambria" pitchFamily="18" charset="0"/>
              </a:rPr>
              <a:t>Spectrometer is an instrument  which can be used to measure  the presence of particular compound or particle in a molecule.</a:t>
            </a:r>
          </a:p>
          <a:p>
            <a:pPr marL="0" indent="0" algn="just">
              <a:buNone/>
            </a:pPr>
            <a:endParaRPr lang="en-US" dirty="0">
              <a:solidFill>
                <a:srgbClr val="0000CC"/>
              </a:solidFill>
              <a:latin typeface="Cambria" pitchFamily="18" charset="0"/>
            </a:endParaRPr>
          </a:p>
          <a:p>
            <a:pPr marL="0" indent="0" algn="just">
              <a:buNone/>
            </a:pPr>
            <a:endParaRPr lang="en-US" dirty="0">
              <a:solidFill>
                <a:srgbClr val="0000CC"/>
              </a:solidFill>
              <a:latin typeface="Cambria" pitchFamily="18" charset="0"/>
            </a:endParaRPr>
          </a:p>
          <a:p>
            <a:pPr marL="0" indent="0" algn="just">
              <a:buNone/>
            </a:pPr>
            <a:endParaRPr lang="en-US" dirty="0">
              <a:solidFill>
                <a:srgbClr val="0000CC"/>
              </a:solidFill>
              <a:latin typeface="Cambria" pitchFamily="18" charset="0"/>
            </a:endParaRPr>
          </a:p>
          <a:p>
            <a:pPr marL="0" indent="0" algn="just">
              <a:buNone/>
            </a:pPr>
            <a:endParaRPr lang="en-US" dirty="0">
              <a:solidFill>
                <a:srgbClr val="0000CC"/>
              </a:solidFill>
              <a:latin typeface="Cambria" pitchFamily="18" charset="0"/>
            </a:endParaRPr>
          </a:p>
          <a:p>
            <a:pPr algn="just"/>
            <a:endParaRPr lang="en-US" dirty="0">
              <a:solidFill>
                <a:srgbClr val="0000CC"/>
              </a:solidFill>
              <a:latin typeface="Cambria"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Chemical shift</a:t>
            </a:r>
          </a:p>
        </p:txBody>
      </p:sp>
      <p:sp>
        <p:nvSpPr>
          <p:cNvPr id="3" name="Content Placeholder 2"/>
          <p:cNvSpPr>
            <a:spLocks noGrp="1"/>
          </p:cNvSpPr>
          <p:nvPr>
            <p:ph idx="1"/>
          </p:nvPr>
        </p:nvSpPr>
        <p:spPr/>
        <p:txBody>
          <a:bodyPr>
            <a:normAutofit lnSpcReduction="10000"/>
          </a:bodyPr>
          <a:lstStyle/>
          <a:p>
            <a:r>
              <a:rPr lang="en-IN" dirty="0">
                <a:solidFill>
                  <a:srgbClr val="0000CC"/>
                </a:solidFill>
              </a:rPr>
              <a:t>The number of signals in the NMR tells us about the different types of proton in a molecule.</a:t>
            </a:r>
          </a:p>
          <a:p>
            <a:r>
              <a:rPr lang="en-IN" dirty="0">
                <a:solidFill>
                  <a:srgbClr val="0000CC"/>
                </a:solidFill>
              </a:rPr>
              <a:t>The position of the signals help us to know the nature of protons such as aliphatic, aromatic, phenolic, protons. These protons have different electronic environments and therefore they absorb at different field strengths.</a:t>
            </a:r>
          </a:p>
        </p:txBody>
      </p:sp>
    </p:spTree>
    <p:extLst>
      <p:ext uri="{BB962C8B-B14F-4D97-AF65-F5344CB8AC3E}">
        <p14:creationId xmlns:p14="http://schemas.microsoft.com/office/powerpoint/2010/main" val="1895639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88156"/>
            <a:ext cx="8077200" cy="487362"/>
          </a:xfrm>
        </p:spPr>
        <p:txBody>
          <a:bodyPr>
            <a:normAutofit fontScale="90000"/>
          </a:bodyPr>
          <a:lstStyle/>
          <a:p>
            <a:r>
              <a:rPr lang="en-IN" dirty="0">
                <a:solidFill>
                  <a:srgbClr val="C00000"/>
                </a:solidFill>
              </a:rPr>
              <a:t>Shielding and </a:t>
            </a:r>
            <a:r>
              <a:rPr lang="en-IN" dirty="0" err="1">
                <a:solidFill>
                  <a:srgbClr val="C00000"/>
                </a:solidFill>
              </a:rPr>
              <a:t>Deshielding</a:t>
            </a:r>
            <a:r>
              <a:rPr lang="en-IN" dirty="0">
                <a:solidFill>
                  <a:srgbClr val="C00000"/>
                </a:solidFill>
              </a:rPr>
              <a:t> effect</a:t>
            </a:r>
          </a:p>
        </p:txBody>
      </p:sp>
      <p:sp>
        <p:nvSpPr>
          <p:cNvPr id="3" name="Content Placeholder 2"/>
          <p:cNvSpPr>
            <a:spLocks noGrp="1"/>
          </p:cNvSpPr>
          <p:nvPr>
            <p:ph idx="1"/>
          </p:nvPr>
        </p:nvSpPr>
        <p:spPr>
          <a:xfrm>
            <a:off x="381000" y="1219200"/>
            <a:ext cx="8305800" cy="4906963"/>
          </a:xfrm>
        </p:spPr>
        <p:txBody>
          <a:bodyPr>
            <a:normAutofit fontScale="92500" lnSpcReduction="10000"/>
          </a:bodyPr>
          <a:lstStyle/>
          <a:p>
            <a:r>
              <a:rPr lang="en-IN" dirty="0">
                <a:solidFill>
                  <a:srgbClr val="0000CC"/>
                </a:solidFill>
              </a:rPr>
              <a:t>When a molecule is placed in a magnetic field, its electrons circulate and thus produce secondary magnetic field i.e. Induced magnetic field. Rotation of electrons about the proton itself generates a field which opposes the applied field. Hence the field felt by the proton is diminished and the proton is said to be </a:t>
            </a:r>
            <a:r>
              <a:rPr lang="en-IN" dirty="0">
                <a:solidFill>
                  <a:srgbClr val="C00000"/>
                </a:solidFill>
              </a:rPr>
              <a:t>shielded </a:t>
            </a:r>
            <a:r>
              <a:rPr lang="en-IN" dirty="0">
                <a:solidFill>
                  <a:srgbClr val="0000CC"/>
                </a:solidFill>
              </a:rPr>
              <a:t>.If the induced magnetic field opposes the applied field the proton is said to be </a:t>
            </a:r>
            <a:r>
              <a:rPr lang="en-IN" dirty="0">
                <a:solidFill>
                  <a:srgbClr val="C00000"/>
                </a:solidFill>
              </a:rPr>
              <a:t>shielded</a:t>
            </a:r>
            <a:r>
              <a:rPr lang="en-IN" dirty="0">
                <a:solidFill>
                  <a:srgbClr val="0000CC"/>
                </a:solidFill>
              </a:rPr>
              <a:t>.</a:t>
            </a:r>
          </a:p>
          <a:p>
            <a:r>
              <a:rPr lang="en-IN" dirty="0">
                <a:solidFill>
                  <a:srgbClr val="0000CC"/>
                </a:solidFill>
              </a:rPr>
              <a:t>If the induced magnetic field reinforces the applied field, the proton is said to be </a:t>
            </a:r>
            <a:r>
              <a:rPr lang="en-IN" dirty="0" err="1">
                <a:solidFill>
                  <a:srgbClr val="C00000"/>
                </a:solidFill>
              </a:rPr>
              <a:t>deshielded</a:t>
            </a:r>
            <a:r>
              <a:rPr lang="en-IN" dirty="0">
                <a:solidFill>
                  <a:srgbClr val="C00000"/>
                </a:solidFill>
              </a:rPr>
              <a:t>.</a:t>
            </a:r>
          </a:p>
          <a:p>
            <a:endParaRPr lang="en-IN" dirty="0"/>
          </a:p>
        </p:txBody>
      </p:sp>
    </p:spTree>
    <p:extLst>
      <p:ext uri="{BB962C8B-B14F-4D97-AF65-F5344CB8AC3E}">
        <p14:creationId xmlns:p14="http://schemas.microsoft.com/office/powerpoint/2010/main" val="197698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Chemical shift</a:t>
            </a:r>
          </a:p>
        </p:txBody>
      </p:sp>
      <p:sp>
        <p:nvSpPr>
          <p:cNvPr id="3" name="Content Placeholder 2"/>
          <p:cNvSpPr>
            <a:spLocks noGrp="1"/>
          </p:cNvSpPr>
          <p:nvPr>
            <p:ph idx="1"/>
          </p:nvPr>
        </p:nvSpPr>
        <p:spPr/>
        <p:txBody>
          <a:bodyPr/>
          <a:lstStyle/>
          <a:p>
            <a:r>
              <a:rPr lang="en-IN" dirty="0">
                <a:solidFill>
                  <a:srgbClr val="0000CC"/>
                </a:solidFill>
              </a:rPr>
              <a:t>The difference in the  absorption position of a particular proton from the absorption position of a reference proton is known as Chemical shift.   Or </a:t>
            </a:r>
          </a:p>
          <a:p>
            <a:r>
              <a:rPr lang="en-IN" dirty="0">
                <a:solidFill>
                  <a:srgbClr val="0000CC"/>
                </a:solidFill>
              </a:rPr>
              <a:t>In other words, the shifts in the position of NMR absorptions which arise due to the shielding or </a:t>
            </a:r>
            <a:r>
              <a:rPr lang="en-IN" dirty="0" err="1">
                <a:solidFill>
                  <a:srgbClr val="0000CC"/>
                </a:solidFill>
              </a:rPr>
              <a:t>deshielding</a:t>
            </a:r>
            <a:r>
              <a:rPr lang="en-IN" dirty="0">
                <a:solidFill>
                  <a:srgbClr val="0000CC"/>
                </a:solidFill>
              </a:rPr>
              <a:t> of protons by electrons are called Chemical shifts.</a:t>
            </a:r>
          </a:p>
          <a:p>
            <a:pPr marL="0" indent="0">
              <a:buNone/>
            </a:pPr>
            <a:endParaRPr lang="en-IN" dirty="0"/>
          </a:p>
          <a:p>
            <a:endParaRPr lang="en-IN" dirty="0"/>
          </a:p>
        </p:txBody>
      </p:sp>
    </p:spTree>
    <p:extLst>
      <p:ext uri="{BB962C8B-B14F-4D97-AF65-F5344CB8AC3E}">
        <p14:creationId xmlns:p14="http://schemas.microsoft.com/office/powerpoint/2010/main" val="144705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TMS as Reference compound</a:t>
            </a:r>
          </a:p>
        </p:txBody>
      </p:sp>
      <p:sp>
        <p:nvSpPr>
          <p:cNvPr id="3" name="Content Placeholder 2"/>
          <p:cNvSpPr>
            <a:spLocks noGrp="1"/>
          </p:cNvSpPr>
          <p:nvPr>
            <p:ph idx="1"/>
          </p:nvPr>
        </p:nvSpPr>
        <p:spPr/>
        <p:txBody>
          <a:bodyPr>
            <a:normAutofit fontScale="92500" lnSpcReduction="20000"/>
          </a:bodyPr>
          <a:lstStyle/>
          <a:p>
            <a:r>
              <a:rPr lang="en-US" dirty="0">
                <a:solidFill>
                  <a:srgbClr val="0000CC"/>
                </a:solidFill>
              </a:rPr>
              <a:t>TMS is Tetramethyl Silane Si(CH</a:t>
            </a:r>
            <a:r>
              <a:rPr lang="en-US" baseline="-25000" dirty="0">
                <a:solidFill>
                  <a:srgbClr val="0000CC"/>
                </a:solidFill>
              </a:rPr>
              <a:t>3</a:t>
            </a:r>
            <a:r>
              <a:rPr lang="en-US" dirty="0">
                <a:solidFill>
                  <a:srgbClr val="0000CC"/>
                </a:solidFill>
              </a:rPr>
              <a:t>)</a:t>
            </a:r>
            <a:r>
              <a:rPr lang="en-US" baseline="-25000" dirty="0">
                <a:solidFill>
                  <a:srgbClr val="0000CC"/>
                </a:solidFill>
              </a:rPr>
              <a:t>4 </a:t>
            </a:r>
            <a:endParaRPr lang="en-US" dirty="0">
              <a:solidFill>
                <a:srgbClr val="0000CC"/>
              </a:solidFill>
            </a:endParaRPr>
          </a:p>
          <a:p>
            <a:r>
              <a:rPr lang="en-US" dirty="0">
                <a:solidFill>
                  <a:srgbClr val="0000CC"/>
                </a:solidFill>
              </a:rPr>
              <a:t>It has 12 equivalent protons.</a:t>
            </a:r>
          </a:p>
          <a:p>
            <a:r>
              <a:rPr lang="en-US" dirty="0">
                <a:solidFill>
                  <a:srgbClr val="0000CC"/>
                </a:solidFill>
              </a:rPr>
              <a:t>Since all are there in the same </a:t>
            </a:r>
            <a:r>
              <a:rPr lang="en-US" dirty="0" err="1">
                <a:solidFill>
                  <a:srgbClr val="0000CC"/>
                </a:solidFill>
              </a:rPr>
              <a:t>encironment,TMS</a:t>
            </a:r>
            <a:r>
              <a:rPr lang="en-US" dirty="0">
                <a:solidFill>
                  <a:srgbClr val="0000CC"/>
                </a:solidFill>
              </a:rPr>
              <a:t> </a:t>
            </a:r>
            <a:r>
              <a:rPr lang="en-US" dirty="0" err="1">
                <a:solidFill>
                  <a:srgbClr val="0000CC"/>
                </a:solidFill>
              </a:rPr>
              <a:t>givesa</a:t>
            </a:r>
            <a:r>
              <a:rPr lang="en-US" dirty="0">
                <a:solidFill>
                  <a:srgbClr val="0000CC"/>
                </a:solidFill>
              </a:rPr>
              <a:t> single intense peak </a:t>
            </a:r>
            <a:r>
              <a:rPr lang="en-US" dirty="0" err="1">
                <a:solidFill>
                  <a:srgbClr val="0000CC"/>
                </a:solidFill>
              </a:rPr>
              <a:t>inits</a:t>
            </a:r>
            <a:r>
              <a:rPr lang="en-US" dirty="0">
                <a:solidFill>
                  <a:srgbClr val="0000CC"/>
                </a:solidFill>
              </a:rPr>
              <a:t> NMR Spectrum.</a:t>
            </a:r>
          </a:p>
          <a:p>
            <a:r>
              <a:rPr lang="en-US" dirty="0">
                <a:solidFill>
                  <a:srgbClr val="0000CC"/>
                </a:solidFill>
              </a:rPr>
              <a:t>It has a low boiling point(27</a:t>
            </a:r>
            <a:r>
              <a:rPr lang="en-US" baseline="30000" dirty="0">
                <a:solidFill>
                  <a:srgbClr val="0000CC"/>
                </a:solidFill>
              </a:rPr>
              <a:t>0</a:t>
            </a:r>
            <a:r>
              <a:rPr lang="en-US" dirty="0">
                <a:solidFill>
                  <a:srgbClr val="0000CC"/>
                </a:solidFill>
              </a:rPr>
              <a:t>C) and thus can be easily recovered after the spectrum is recorded.</a:t>
            </a:r>
          </a:p>
          <a:p>
            <a:r>
              <a:rPr lang="en-US" dirty="0">
                <a:solidFill>
                  <a:srgbClr val="0000CC"/>
                </a:solidFill>
              </a:rPr>
              <a:t>It is chemically inert.</a:t>
            </a:r>
          </a:p>
          <a:p>
            <a:r>
              <a:rPr lang="en-US" dirty="0">
                <a:solidFill>
                  <a:srgbClr val="0000CC"/>
                </a:solidFill>
              </a:rPr>
              <a:t>It shows a very high magnetic strength compared to other protons.</a:t>
            </a:r>
          </a:p>
          <a:p>
            <a:r>
              <a:rPr lang="en-US" dirty="0">
                <a:solidFill>
                  <a:srgbClr val="0000CC"/>
                </a:solidFill>
              </a:rPr>
              <a:t>Values of Chemical shift in two values.</a:t>
            </a:r>
          </a:p>
          <a:p>
            <a:endParaRPr lang="en-US" dirty="0"/>
          </a:p>
          <a:p>
            <a:endParaRPr lang="en-US" baseline="-25000" dirty="0"/>
          </a:p>
          <a:p>
            <a:pPr marL="0" indent="0">
              <a:buNone/>
            </a:pPr>
            <a:endParaRPr lang="en-US" i="1" baseline="-25000" dirty="0"/>
          </a:p>
          <a:p>
            <a:pPr marL="0" indent="0">
              <a:buNone/>
            </a:pPr>
            <a:endParaRPr lang="en-US" baseline="-25000" dirty="0"/>
          </a:p>
          <a:p>
            <a:pPr marL="0" indent="0">
              <a:buNone/>
            </a:pPr>
            <a:endParaRPr lang="en-IN" baseline="-25000" dirty="0"/>
          </a:p>
        </p:txBody>
      </p:sp>
    </p:spTree>
    <p:extLst>
      <p:ext uri="{BB962C8B-B14F-4D97-AF65-F5344CB8AC3E}">
        <p14:creationId xmlns:p14="http://schemas.microsoft.com/office/powerpoint/2010/main" val="242494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l="3125" t="21875" r="36719" b="20833"/>
          <a:stretch>
            <a:fillRect/>
          </a:stretch>
        </p:blipFill>
        <p:spPr bwMode="auto">
          <a:xfrm>
            <a:off x="381000" y="304800"/>
            <a:ext cx="8229600" cy="5878286"/>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l="3125" t="21875" r="35156" b="17708"/>
          <a:stretch>
            <a:fillRect/>
          </a:stretch>
        </p:blipFill>
        <p:spPr bwMode="auto">
          <a:xfrm>
            <a:off x="459828" y="304800"/>
            <a:ext cx="8303172" cy="6096000"/>
          </a:xfrm>
          <a:prstGeom prst="rect">
            <a:avLst/>
          </a:prstGeom>
          <a:noFill/>
          <a:ln w="9525">
            <a:noFill/>
            <a:miter lim="800000"/>
            <a:headEnd/>
            <a:tailEnd/>
          </a:ln>
          <a:effectLst/>
        </p:spPr>
      </p:pic>
      <p:sp>
        <p:nvSpPr>
          <p:cNvPr id="4" name="TextBox 3"/>
          <p:cNvSpPr txBox="1"/>
          <p:nvPr/>
        </p:nvSpPr>
        <p:spPr>
          <a:xfrm>
            <a:off x="7239000" y="5955268"/>
            <a:ext cx="1524000" cy="369332"/>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l="3125" t="21875" r="36719" b="22917"/>
          <a:stretch>
            <a:fillRect/>
          </a:stretch>
        </p:blipFill>
        <p:spPr bwMode="auto">
          <a:xfrm>
            <a:off x="228599" y="228600"/>
            <a:ext cx="8745747" cy="60198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Proton NMR and Carbon NMR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24000"/>
            <a:ext cx="6858000" cy="4420195"/>
          </a:xfrm>
        </p:spPr>
      </p:pic>
    </p:spTree>
    <p:extLst>
      <p:ext uri="{BB962C8B-B14F-4D97-AF65-F5344CB8AC3E}">
        <p14:creationId xmlns:p14="http://schemas.microsoft.com/office/powerpoint/2010/main" val="14837437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IR SPECTRA OF PHENOL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524000"/>
            <a:ext cx="7772400" cy="4795379"/>
          </a:xfrm>
        </p:spPr>
      </p:pic>
    </p:spTree>
    <p:extLst>
      <p:ext uri="{BB962C8B-B14F-4D97-AF65-F5344CB8AC3E}">
        <p14:creationId xmlns:p14="http://schemas.microsoft.com/office/powerpoint/2010/main" val="2563790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Mass Spectra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8230"/>
            <a:ext cx="6782154" cy="5299770"/>
          </a:xfrm>
        </p:spPr>
      </p:pic>
    </p:spTree>
    <p:extLst>
      <p:ext uri="{BB962C8B-B14F-4D97-AF65-F5344CB8AC3E}">
        <p14:creationId xmlns:p14="http://schemas.microsoft.com/office/powerpoint/2010/main" val="235183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Spectrum</a:t>
            </a:r>
          </a:p>
        </p:txBody>
      </p:sp>
      <p:sp>
        <p:nvSpPr>
          <p:cNvPr id="3" name="Content Placeholder 2"/>
          <p:cNvSpPr>
            <a:spLocks noGrp="1"/>
          </p:cNvSpPr>
          <p:nvPr>
            <p:ph idx="1"/>
          </p:nvPr>
        </p:nvSpPr>
        <p:spPr>
          <a:xfrm>
            <a:off x="457200" y="1600201"/>
            <a:ext cx="8229600" cy="3200400"/>
          </a:xfrm>
        </p:spPr>
        <p:txBody>
          <a:bodyPr/>
          <a:lstStyle/>
          <a:p>
            <a:pPr algn="just"/>
            <a:r>
              <a:rPr lang="en-US" dirty="0">
                <a:solidFill>
                  <a:srgbClr val="0000CC"/>
                </a:solidFill>
                <a:latin typeface="Cambria" pitchFamily="18" charset="0"/>
              </a:rPr>
              <a:t>Spectrum is a plot of the amount of light absorbed by a  sample versus the wavelength of the light.</a:t>
            </a:r>
          </a:p>
          <a:p>
            <a:pPr algn="just"/>
            <a:r>
              <a:rPr lang="en-US" dirty="0">
                <a:solidFill>
                  <a:srgbClr val="0000CC"/>
                </a:solidFill>
                <a:latin typeface="Cambria" pitchFamily="18" charset="0"/>
              </a:rPr>
              <a:t>The amount of light absorbed is called the absorbance.</a:t>
            </a:r>
          </a:p>
          <a:p>
            <a:pPr algn="just"/>
            <a:endParaRPr lang="en-US" dirty="0">
              <a:solidFill>
                <a:srgbClr val="0000CC"/>
              </a:solidFill>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Electromagnetic radiation</a:t>
            </a:r>
          </a:p>
        </p:txBody>
      </p:sp>
      <p:sp>
        <p:nvSpPr>
          <p:cNvPr id="3" name="Content Placeholder 2"/>
          <p:cNvSpPr>
            <a:spLocks noGrp="1"/>
          </p:cNvSpPr>
          <p:nvPr>
            <p:ph idx="1"/>
          </p:nvPr>
        </p:nvSpPr>
        <p:spPr>
          <a:xfrm>
            <a:off x="304800" y="1600200"/>
            <a:ext cx="8534400" cy="4525963"/>
          </a:xfrm>
        </p:spPr>
        <p:txBody>
          <a:bodyPr>
            <a:normAutofit/>
          </a:bodyPr>
          <a:lstStyle/>
          <a:p>
            <a:r>
              <a:rPr lang="en-US" dirty="0">
                <a:solidFill>
                  <a:srgbClr val="0000CC"/>
                </a:solidFill>
                <a:latin typeface="Cambria" pitchFamily="18" charset="0"/>
              </a:rPr>
              <a:t>An electromagnetic radiation is a radiant energy emitted from any source in the form of light, heat or sound.</a:t>
            </a:r>
          </a:p>
          <a:p>
            <a:endParaRPr lang="en-US" dirty="0">
              <a:solidFill>
                <a:srgbClr val="0000CC"/>
              </a:solidFill>
              <a:latin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8A7D-B252-41FA-8FDD-1C14977BD79D}"/>
              </a:ext>
            </a:extLst>
          </p:cNvPr>
          <p:cNvSpPr>
            <a:spLocks noGrp="1"/>
          </p:cNvSpPr>
          <p:nvPr>
            <p:ph type="title"/>
          </p:nvPr>
        </p:nvSpPr>
        <p:spPr/>
        <p:txBody>
          <a:bodyPr>
            <a:normAutofit fontScale="90000"/>
          </a:bodyPr>
          <a:lstStyle/>
          <a:p>
            <a:r>
              <a:rPr lang="en-US" dirty="0">
                <a:solidFill>
                  <a:srgbClr val="C00000"/>
                </a:solidFill>
              </a:rPr>
              <a:t>Characteristics of Electromagnetic Radiation</a:t>
            </a:r>
            <a:endParaRPr lang="en-IN" dirty="0">
              <a:solidFill>
                <a:srgbClr val="C00000"/>
              </a:solidFill>
            </a:endParaRPr>
          </a:p>
        </p:txBody>
      </p:sp>
      <p:sp>
        <p:nvSpPr>
          <p:cNvPr id="3" name="Content Placeholder 2">
            <a:extLst>
              <a:ext uri="{FF2B5EF4-FFF2-40B4-BE49-F238E27FC236}">
                <a16:creationId xmlns:a16="http://schemas.microsoft.com/office/drawing/2014/main" id="{08CD0FC4-C380-4769-92F4-9D6ECAE528CC}"/>
              </a:ext>
            </a:extLst>
          </p:cNvPr>
          <p:cNvSpPr>
            <a:spLocks noGrp="1"/>
          </p:cNvSpPr>
          <p:nvPr>
            <p:ph idx="1"/>
          </p:nvPr>
        </p:nvSpPr>
        <p:spPr>
          <a:xfrm>
            <a:off x="457200" y="1417638"/>
            <a:ext cx="8229600" cy="5745162"/>
          </a:xfrm>
        </p:spPr>
        <p:txBody>
          <a:bodyPr>
            <a:normAutofit fontScale="25000" lnSpcReduction="20000"/>
          </a:bodyPr>
          <a:lstStyle/>
          <a:p>
            <a:pPr marL="514350" indent="-514350">
              <a:buAutoNum type="arabicPeriod"/>
            </a:pPr>
            <a:r>
              <a:rPr lang="en-US" sz="11200" dirty="0">
                <a:solidFill>
                  <a:srgbClr val="0000CC"/>
                </a:solidFill>
                <a:latin typeface="Times New Roman" panose="02020603050405020304" pitchFamily="18" charset="0"/>
                <a:cs typeface="Times New Roman" panose="02020603050405020304" pitchFamily="18" charset="0"/>
              </a:rPr>
              <a:t>Electromagnetic radiation possess particle nature as well as wave nature. A light beam consists of stream of particles (photons) moving in the form of waves.</a:t>
            </a:r>
          </a:p>
          <a:p>
            <a:pPr marL="514350" indent="-514350">
              <a:buAutoNum type="arabicPeriod"/>
            </a:pPr>
            <a:endParaRPr lang="en-US" sz="11200" dirty="0">
              <a:solidFill>
                <a:srgbClr val="0000CC"/>
              </a:solidFill>
              <a:latin typeface="Times New Roman" panose="02020603050405020304" pitchFamily="18" charset="0"/>
              <a:cs typeface="Times New Roman" panose="02020603050405020304" pitchFamily="18" charset="0"/>
            </a:endParaRPr>
          </a:p>
          <a:p>
            <a:pPr marL="0" indent="0">
              <a:buNone/>
            </a:pPr>
            <a:r>
              <a:rPr lang="en-US" sz="11200" dirty="0">
                <a:solidFill>
                  <a:srgbClr val="0000CC"/>
                </a:solidFill>
                <a:latin typeface="Times New Roman" panose="02020603050405020304" pitchFamily="18" charset="0"/>
                <a:cs typeface="Times New Roman" panose="02020603050405020304" pitchFamily="18" charset="0"/>
              </a:rPr>
              <a:t>2.  Electromagnetic radiations travel with the velocity of           light.i.e.2.998x10</a:t>
            </a:r>
            <a:r>
              <a:rPr lang="en-US" sz="11200" baseline="30000" dirty="0">
                <a:solidFill>
                  <a:srgbClr val="0000CC"/>
                </a:solidFill>
                <a:latin typeface="Times New Roman" panose="02020603050405020304" pitchFamily="18" charset="0"/>
                <a:cs typeface="Times New Roman" panose="02020603050405020304" pitchFamily="18" charset="0"/>
              </a:rPr>
              <a:t>8</a:t>
            </a:r>
          </a:p>
          <a:p>
            <a:pPr marL="0" indent="0">
              <a:buNone/>
            </a:pPr>
            <a:endParaRPr lang="en-US" sz="11200" dirty="0">
              <a:solidFill>
                <a:srgbClr val="0000CC"/>
              </a:solidFill>
              <a:latin typeface="Times New Roman" panose="02020603050405020304" pitchFamily="18" charset="0"/>
              <a:cs typeface="Times New Roman" panose="02020603050405020304" pitchFamily="18" charset="0"/>
            </a:endParaRPr>
          </a:p>
          <a:p>
            <a:pPr marL="0" indent="0">
              <a:buNone/>
            </a:pPr>
            <a:r>
              <a:rPr lang="en-US" sz="11200" dirty="0">
                <a:solidFill>
                  <a:srgbClr val="0000CC"/>
                </a:solidFill>
                <a:latin typeface="Times New Roman" panose="02020603050405020304" pitchFamily="18" charset="0"/>
                <a:cs typeface="Times New Roman" panose="02020603050405020304" pitchFamily="18" charset="0"/>
              </a:rPr>
              <a:t>3.  The electromagnetic waves have electric and magnetic fields associated with them at right angles to one another. If the radiation is moving along the X axis, the magnetic field is oriented along the Y axis and electric field is oriented along the Z axis.</a:t>
            </a:r>
          </a:p>
          <a:p>
            <a:pPr marL="0" indent="0">
              <a:buNone/>
            </a:pPr>
            <a:endParaRPr lang="en-US" sz="11200" baseline="30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sz="11200" baseline="30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11200" baseline="30000" dirty="0">
                <a:solidFill>
                  <a:schemeClr val="tx2">
                    <a:lumMod val="60000"/>
                    <a:lumOff val="40000"/>
                  </a:schemeClr>
                </a:solidFill>
                <a:latin typeface="Times New Roman" panose="02020603050405020304" pitchFamily="18" charset="0"/>
                <a:cs typeface="Times New Roman" panose="02020603050405020304" pitchFamily="18" charset="0"/>
              </a:rPr>
              <a:t>   </a:t>
            </a:r>
            <a:endParaRPr lang="en-US" sz="112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baseline="30000" dirty="0"/>
          </a:p>
          <a:p>
            <a:pPr marL="0" indent="0">
              <a:buNone/>
            </a:pPr>
            <a:endParaRPr lang="en-US" baseline="30000" dirty="0"/>
          </a:p>
          <a:p>
            <a:r>
              <a:rPr lang="en-IN" baseline="30000" dirty="0"/>
              <a:t>3</a:t>
            </a:r>
          </a:p>
        </p:txBody>
      </p:sp>
    </p:spTree>
    <p:extLst>
      <p:ext uri="{BB962C8B-B14F-4D97-AF65-F5344CB8AC3E}">
        <p14:creationId xmlns:p14="http://schemas.microsoft.com/office/powerpoint/2010/main" val="373612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508AB10F76A544879F6E7C516FD50A" ma:contentTypeVersion="10" ma:contentTypeDescription="Create a new document." ma:contentTypeScope="" ma:versionID="12ed6006008c554c11fe3815e88ef27d">
  <xsd:schema xmlns:xsd="http://www.w3.org/2001/XMLSchema" xmlns:xs="http://www.w3.org/2001/XMLSchema" xmlns:p="http://schemas.microsoft.com/office/2006/metadata/properties" xmlns:ns2="9181d3a4-9477-4f69-aa8b-e80335b14a27" targetNamespace="http://schemas.microsoft.com/office/2006/metadata/properties" ma:root="true" ma:fieldsID="6c4a18ee15997fdd5a2d79b8ad8ec805" ns2:_="">
    <xsd:import namespace="9181d3a4-9477-4f69-aa8b-e80335b14a2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1d3a4-9477-4f69-aa8b-e80335b14a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4B5487-C0E0-4C1C-A67D-7FA3FA87918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6F37D66-9806-479E-983B-ADB3D2274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81d3a4-9477-4f69-aa8b-e80335b14a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DC29CD-539C-4F62-964C-FC464F03AE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1537</TotalTime>
  <Words>3132</Words>
  <Application>Microsoft Office PowerPoint</Application>
  <PresentationFormat>On-screen Show (4:3)</PresentationFormat>
  <Paragraphs>268</Paragraphs>
  <Slides>69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80" baseType="lpstr">
      <vt:lpstr>Arial</vt:lpstr>
      <vt:lpstr>Calibri</vt:lpstr>
      <vt:lpstr>Cambria</vt:lpstr>
      <vt:lpstr>Cambria Math</vt:lpstr>
      <vt:lpstr>Carlito</vt:lpstr>
      <vt:lpstr>DeVinne Txt BT</vt:lpstr>
      <vt:lpstr>Stencil</vt:lpstr>
      <vt:lpstr>Times New Roman</vt:lpstr>
      <vt:lpstr>Timesnew roman</vt:lpstr>
      <vt:lpstr>Office Theme</vt:lpstr>
      <vt:lpstr>Equation.DSMT4</vt:lpstr>
      <vt:lpstr>Spectroscopy</vt:lpstr>
      <vt:lpstr>PowerPoint Presentation</vt:lpstr>
      <vt:lpstr>Interaction of electromagnetic radiation</vt:lpstr>
      <vt:lpstr>Significance of the study of Spectroscopy</vt:lpstr>
      <vt:lpstr>Advantages of the spectroscopic Techniques</vt:lpstr>
      <vt:lpstr>Spectrometer</vt:lpstr>
      <vt:lpstr>Spectrum</vt:lpstr>
      <vt:lpstr>Electromagnetic radiation</vt:lpstr>
      <vt:lpstr>Characteristics of Electromagnetic Radiation</vt:lpstr>
      <vt:lpstr>PowerPoint Presentation</vt:lpstr>
      <vt:lpstr>Electomagnetic spectrum</vt:lpstr>
      <vt:lpstr>PowerPoint Presentation</vt:lpstr>
      <vt:lpstr>PowerPoint Presentation</vt:lpstr>
      <vt:lpstr>PowerPoint Presentation</vt:lpstr>
      <vt:lpstr>Electromagnetic spectrum</vt:lpstr>
      <vt:lpstr>Electromagnetic spectrum</vt:lpstr>
      <vt:lpstr>PowerPoint Presentation</vt:lpstr>
      <vt:lpstr>Various terms...</vt:lpstr>
      <vt:lpstr>Rotational ,Vibrational and Electronic Energies of Molecules</vt:lpstr>
      <vt:lpstr>PowerPoint Presentation</vt:lpstr>
      <vt:lpstr>Interaction with matter...</vt:lpstr>
      <vt:lpstr>Interaction with matter...</vt:lpstr>
      <vt:lpstr>Types of spectroscopy</vt:lpstr>
      <vt:lpstr>Absorption spectroscopy</vt:lpstr>
      <vt:lpstr>Scattering spectroscopy</vt:lpstr>
      <vt:lpstr>Emission spectroscopy</vt:lpstr>
      <vt:lpstr> Atomic Spectroscopy Vs Molecular Spectroscopy </vt:lpstr>
      <vt:lpstr>Molecular Spectroscopy</vt:lpstr>
      <vt:lpstr>PowerPoint Presentation</vt:lpstr>
      <vt:lpstr>Electronic, Vibrational and Rotational Energy levels</vt:lpstr>
      <vt:lpstr>Molecular Energy Levels</vt:lpstr>
      <vt:lpstr>Types of Molecular Spectra</vt:lpstr>
      <vt:lpstr>PowerPoint Presentation</vt:lpstr>
      <vt:lpstr>PowerPoint Presentation</vt:lpstr>
      <vt:lpstr>Basic Principles of UV-Vis absorption Spectroscopy</vt:lpstr>
      <vt:lpstr>PowerPoint Presentation</vt:lpstr>
      <vt:lpstr>Principles of absorption spectroscopy</vt:lpstr>
      <vt:lpstr>Beer-lamberts law</vt:lpstr>
      <vt:lpstr>Selection rules</vt:lpstr>
      <vt:lpstr>Selection Rules for Electronic Transitions</vt:lpstr>
      <vt:lpstr>Rotational Spectra</vt:lpstr>
      <vt:lpstr>Conditions to obtain pure rotational spectrum</vt:lpstr>
      <vt:lpstr>PowerPoint Presentation</vt:lpstr>
      <vt:lpstr>PowerPoint Presentation</vt:lpstr>
      <vt:lpstr>PowerPoint Presentation</vt:lpstr>
      <vt:lpstr>PowerPoint Presentation</vt:lpstr>
      <vt:lpstr>VIBRATIONAL (INFRA RED) SPECTROSCOPY</vt:lpstr>
      <vt:lpstr>PowerPoint Presentation</vt:lpstr>
      <vt:lpstr>Vibrational motion of a diatomic molecule</vt:lpstr>
      <vt:lpstr>Vibrational motion of a diatomic molecule</vt:lpstr>
      <vt:lpstr>Vibrational motion of a diatomic molecule</vt:lpstr>
      <vt:lpstr>Vibrational motion of a diatomic molecule</vt:lpstr>
      <vt:lpstr>NMR SPECTROSCOPY </vt:lpstr>
      <vt:lpstr>MRI (Magnetic Resonance Imaging)</vt:lpstr>
      <vt:lpstr>NMR -Introduction</vt:lpstr>
      <vt:lpstr>PowerPoint Presentation</vt:lpstr>
      <vt:lpstr>PowerPoint Presentation</vt:lpstr>
      <vt:lpstr>Principle of NMR Spectroscopy</vt:lpstr>
      <vt:lpstr>Nuclear Resonance</vt:lpstr>
      <vt:lpstr>Chemical shift</vt:lpstr>
      <vt:lpstr>Shielding and Deshielding effect</vt:lpstr>
      <vt:lpstr>Chemical shift</vt:lpstr>
      <vt:lpstr>TMS as Reference compound</vt:lpstr>
      <vt:lpstr>PowerPoint Presentation</vt:lpstr>
      <vt:lpstr>PowerPoint Presentation</vt:lpstr>
      <vt:lpstr>PowerPoint Presentation</vt:lpstr>
      <vt:lpstr>Proton NMR and Carbon NMR</vt:lpstr>
      <vt:lpstr>IR SPECTRA OF PHENOL</vt:lpstr>
      <vt:lpstr>Mass Spectra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Spectroscopy</dc:title>
  <dc:creator>Windows User</dc:creator>
  <cp:lastModifiedBy>Bharathwaj Supreme</cp:lastModifiedBy>
  <cp:revision>109</cp:revision>
  <dcterms:created xsi:type="dcterms:W3CDTF">2021-05-10T12:29:04Z</dcterms:created>
  <dcterms:modified xsi:type="dcterms:W3CDTF">2021-06-02T04:49:26Z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0x010100A0508AB10F76A544879F6E7C516FD50A</vt:lpwstr>
  </property>
</Properties>
</file>