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14.xml" ContentType="application/vnd.openxmlformats-officedocument.presentationml.slide+xml"/>
  <Override PartName="/ppt/slides/slide17.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1" r:id="rId12"/>
    <p:sldId id="272" r:id="rId13"/>
    <p:sldId id="273" r:id="rId14"/>
    <p:sldId id="267" r:id="rId15"/>
    <p:sldId id="268" r:id="rId16"/>
    <p:sldId id="269" r:id="rId17"/>
    <p:sldId id="270" r:id="rId18"/>
    <p:sldId id="274" r:id="rId19"/>
    <p:sldId id="275" r:id="rId20"/>
    <p:sldId id="276" r:id="rId21"/>
    <p:sldId id="277" r:id="rId22"/>
    <p:sldId id="278" r:id="rId23"/>
    <p:sldId id="279" r:id="rId24"/>
    <p:sldId id="280" r:id="rId25"/>
    <p:sldId id="28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55" d="100"/>
          <a:sy n="55" d="100"/>
        </p:scale>
        <p:origin x="-852" y="-28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38C246D-D01C-4F3C-A5E5-D078D0A7C2AB}" type="datetimeFigureOut">
              <a:rPr lang="en-US" smtClean="0"/>
              <a:t>6/15/2021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950FBA-E8A3-4843-891E-BDE22F01268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8C246D-D01C-4F3C-A5E5-D078D0A7C2AB}" type="datetimeFigureOut">
              <a:rPr lang="en-US" smtClean="0"/>
              <a:t>6/15/2021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950FBA-E8A3-4843-891E-BDE22F01268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8C246D-D01C-4F3C-A5E5-D078D0A7C2AB}" type="datetimeFigureOut">
              <a:rPr lang="en-US" smtClean="0"/>
              <a:t>6/15/2021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950FBA-E8A3-4843-891E-BDE22F01268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8C246D-D01C-4F3C-A5E5-D078D0A7C2AB}" type="datetimeFigureOut">
              <a:rPr lang="en-US" smtClean="0"/>
              <a:t>6/15/2021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950FBA-E8A3-4843-891E-BDE22F01268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8C246D-D01C-4F3C-A5E5-D078D0A7C2AB}" type="datetimeFigureOut">
              <a:rPr lang="en-US" smtClean="0"/>
              <a:t>6/15/2021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950FBA-E8A3-4843-891E-BDE22F01268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38C246D-D01C-4F3C-A5E5-D078D0A7C2AB}" type="datetimeFigureOut">
              <a:rPr lang="en-US" smtClean="0"/>
              <a:t>6/15/2021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950FBA-E8A3-4843-891E-BDE22F01268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38C246D-D01C-4F3C-A5E5-D078D0A7C2AB}" type="datetimeFigureOut">
              <a:rPr lang="en-US" smtClean="0"/>
              <a:t>6/15/2021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950FBA-E8A3-4843-891E-BDE22F01268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8C246D-D01C-4F3C-A5E5-D078D0A7C2AB}" type="datetimeFigureOut">
              <a:rPr lang="en-US" smtClean="0"/>
              <a:t>6/15/2021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950FBA-E8A3-4843-891E-BDE22F01268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8C246D-D01C-4F3C-A5E5-D078D0A7C2AB}" type="datetimeFigureOut">
              <a:rPr lang="en-US" smtClean="0"/>
              <a:t>6/15/2021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950FBA-E8A3-4843-891E-BDE22F01268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8C246D-D01C-4F3C-A5E5-D078D0A7C2AB}" type="datetimeFigureOut">
              <a:rPr lang="en-US" smtClean="0"/>
              <a:t>6/15/2021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950FBA-E8A3-4843-891E-BDE22F01268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8C246D-D01C-4F3C-A5E5-D078D0A7C2AB}" type="datetimeFigureOut">
              <a:rPr lang="en-US" smtClean="0"/>
              <a:t>6/15/2021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950FBA-E8A3-4843-891E-BDE22F01268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8C246D-D01C-4F3C-A5E5-D078D0A7C2AB}" type="datetimeFigureOut">
              <a:rPr lang="en-US" smtClean="0"/>
              <a:t>6/15/2021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950FBA-E8A3-4843-891E-BDE22F01268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914400"/>
            <a:ext cx="7772400" cy="1470025"/>
          </a:xfrm>
        </p:spPr>
        <p:txBody>
          <a:bodyPr/>
          <a:lstStyle/>
          <a:p>
            <a:r>
              <a:rPr lang="en-US" b="1" dirty="0" smtClean="0">
                <a:solidFill>
                  <a:srgbClr val="C00000"/>
                </a:solidFill>
                <a:latin typeface="Impact" pitchFamily="34" charset="0"/>
              </a:rPr>
              <a:t>INTERMOLECULAR FORCES</a:t>
            </a:r>
            <a:endParaRPr lang="en-US" b="1" dirty="0">
              <a:solidFill>
                <a:srgbClr val="C00000"/>
              </a:solidFill>
              <a:latin typeface="Impact" pitchFamily="34" charset="0"/>
            </a:endParaRPr>
          </a:p>
        </p:txBody>
      </p:sp>
      <p:sp>
        <p:nvSpPr>
          <p:cNvPr id="3" name="Subtitle 2"/>
          <p:cNvSpPr>
            <a:spLocks noGrp="1"/>
          </p:cNvSpPr>
          <p:nvPr>
            <p:ph type="subTitle" idx="1"/>
          </p:nvPr>
        </p:nvSpPr>
        <p:spPr>
          <a:xfrm>
            <a:off x="304800" y="2895600"/>
            <a:ext cx="4648200" cy="2209800"/>
          </a:xfrm>
        </p:spPr>
        <p:txBody>
          <a:bodyPr>
            <a:normAutofit/>
          </a:bodyPr>
          <a:lstStyle/>
          <a:p>
            <a:pPr algn="just"/>
            <a:r>
              <a:rPr lang="en-US" dirty="0" smtClean="0">
                <a:solidFill>
                  <a:srgbClr val="0000FF"/>
                </a:solidFill>
                <a:latin typeface="Cambria" pitchFamily="18" charset="0"/>
              </a:rPr>
              <a:t>The force hold the molecules together which can be attractive or repulsive</a:t>
            </a:r>
            <a:endParaRPr lang="en-US" dirty="0">
              <a:solidFill>
                <a:srgbClr val="0000FF"/>
              </a:solidFill>
              <a:latin typeface="Cambria" pitchFamily="18" charset="0"/>
            </a:endParaRPr>
          </a:p>
        </p:txBody>
      </p:sp>
      <p:pic>
        <p:nvPicPr>
          <p:cNvPr id="11267" name="Picture 3" descr="C:\Users\Admin\Downloads\intermolecular-forces-of-attraction-2-638.jpg"/>
          <p:cNvPicPr>
            <a:picLocks noChangeAspect="1" noChangeArrowheads="1"/>
          </p:cNvPicPr>
          <p:nvPr/>
        </p:nvPicPr>
        <p:blipFill>
          <a:blip r:embed="rId2"/>
          <a:srcRect l="48746" t="45543" r="6113" b="9888"/>
          <a:stretch>
            <a:fillRect/>
          </a:stretch>
        </p:blipFill>
        <p:spPr bwMode="auto">
          <a:xfrm>
            <a:off x="5334000" y="3200400"/>
            <a:ext cx="3017520" cy="16764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normAutofit/>
          </a:bodyPr>
          <a:lstStyle/>
          <a:p>
            <a:r>
              <a:rPr lang="en-US" b="1" dirty="0" smtClean="0">
                <a:solidFill>
                  <a:srgbClr val="C00000"/>
                </a:solidFill>
                <a:latin typeface="Impact" pitchFamily="34" charset="0"/>
              </a:rPr>
              <a:t>EQUATIONS OF STATE FOR REAL GASES</a:t>
            </a:r>
            <a:endParaRPr lang="en-US" b="1" dirty="0">
              <a:solidFill>
                <a:srgbClr val="C00000"/>
              </a:solidFill>
              <a:latin typeface="Impact" pitchFamily="34" charset="0"/>
            </a:endParaRPr>
          </a:p>
        </p:txBody>
      </p:sp>
      <p:sp>
        <p:nvSpPr>
          <p:cNvPr id="3" name="Content Placeholder 2"/>
          <p:cNvSpPr>
            <a:spLocks noGrp="1"/>
          </p:cNvSpPr>
          <p:nvPr>
            <p:ph idx="1"/>
          </p:nvPr>
        </p:nvSpPr>
        <p:spPr>
          <a:xfrm>
            <a:off x="228600" y="990600"/>
            <a:ext cx="8686800" cy="5562600"/>
          </a:xfrm>
        </p:spPr>
        <p:txBody>
          <a:bodyPr>
            <a:noAutofit/>
          </a:bodyPr>
          <a:lstStyle/>
          <a:p>
            <a:pPr marL="0" indent="0">
              <a:buNone/>
            </a:pPr>
            <a:r>
              <a:rPr lang="en-US" sz="2400" dirty="0" smtClean="0">
                <a:solidFill>
                  <a:srgbClr val="0000FF"/>
                </a:solidFill>
                <a:latin typeface="Cambria" pitchFamily="18" charset="0"/>
              </a:rPr>
              <a:t>REAL VS IDEAL GASES</a:t>
            </a:r>
          </a:p>
          <a:p>
            <a:pPr marL="0" indent="0">
              <a:buNone/>
            </a:pPr>
            <a:r>
              <a:rPr lang="en-US" sz="2400" dirty="0" smtClean="0">
                <a:solidFill>
                  <a:srgbClr val="0000FF"/>
                </a:solidFill>
                <a:latin typeface="Cambria" pitchFamily="18" charset="0"/>
              </a:rPr>
              <a:t>Ideal Gases • Ideal gas may be defined as a gas which obeys the gas equation </a:t>
            </a:r>
            <a:r>
              <a:rPr lang="en-US" sz="2400" b="1" dirty="0" smtClean="0">
                <a:solidFill>
                  <a:srgbClr val="C00000"/>
                </a:solidFill>
                <a:latin typeface="Cambria" pitchFamily="18" charset="0"/>
              </a:rPr>
              <a:t>(PV=</a:t>
            </a:r>
            <a:r>
              <a:rPr lang="en-US" sz="2400" b="1" dirty="0" err="1" smtClean="0">
                <a:solidFill>
                  <a:srgbClr val="C00000"/>
                </a:solidFill>
                <a:latin typeface="Cambria" pitchFamily="18" charset="0"/>
              </a:rPr>
              <a:t>nRT</a:t>
            </a:r>
            <a:r>
              <a:rPr lang="en-US" sz="2400" b="1" dirty="0" smtClean="0">
                <a:solidFill>
                  <a:srgbClr val="C00000"/>
                </a:solidFill>
                <a:latin typeface="Cambria" pitchFamily="18" charset="0"/>
              </a:rPr>
              <a:t>) </a:t>
            </a:r>
            <a:r>
              <a:rPr lang="en-US" sz="2400" dirty="0" smtClean="0">
                <a:solidFill>
                  <a:srgbClr val="0000FF"/>
                </a:solidFill>
                <a:latin typeface="Cambria" pitchFamily="18" charset="0"/>
              </a:rPr>
              <a:t>under all conditions of temperature and pressure; and hence the gas equation is also known as Ideal Gas Equation. • The ideal gas obeys the kinetic molecular theory of gases.</a:t>
            </a:r>
          </a:p>
          <a:p>
            <a:pPr marL="0" indent="0">
              <a:buNone/>
            </a:pPr>
            <a:endParaRPr lang="en-US" sz="2400" dirty="0" smtClean="0">
              <a:solidFill>
                <a:srgbClr val="0000FF"/>
              </a:solidFill>
              <a:latin typeface="Cambria" pitchFamily="18" charset="0"/>
            </a:endParaRPr>
          </a:p>
          <a:p>
            <a:pPr marL="0" indent="0">
              <a:buNone/>
            </a:pPr>
            <a:r>
              <a:rPr lang="en-US" sz="2400" dirty="0" smtClean="0">
                <a:solidFill>
                  <a:srgbClr val="0000FF"/>
                </a:solidFill>
                <a:latin typeface="Cambria" pitchFamily="18" charset="0"/>
              </a:rPr>
              <a:t>Real Gases • However, no gas is perfect and the concept of perfect gas is only theoretical. Gases tend to show ideal </a:t>
            </a:r>
            <a:r>
              <a:rPr lang="en-US" sz="2400" dirty="0" err="1" smtClean="0">
                <a:solidFill>
                  <a:srgbClr val="0000FF"/>
                </a:solidFill>
                <a:latin typeface="Cambria" pitchFamily="18" charset="0"/>
              </a:rPr>
              <a:t>behaviour</a:t>
            </a:r>
            <a:r>
              <a:rPr lang="en-US" sz="2400" dirty="0" smtClean="0">
                <a:solidFill>
                  <a:srgbClr val="0000FF"/>
                </a:solidFill>
                <a:latin typeface="Cambria" pitchFamily="18" charset="0"/>
              </a:rPr>
              <a:t> more and more as the temperature rises above the boiling points of their </a:t>
            </a:r>
            <a:r>
              <a:rPr lang="en-US" sz="2400" dirty="0" err="1" smtClean="0">
                <a:solidFill>
                  <a:srgbClr val="0000FF"/>
                </a:solidFill>
                <a:latin typeface="Cambria" pitchFamily="18" charset="0"/>
              </a:rPr>
              <a:t>liquified</a:t>
            </a:r>
            <a:r>
              <a:rPr lang="en-US" sz="2400" dirty="0" smtClean="0">
                <a:solidFill>
                  <a:srgbClr val="0000FF"/>
                </a:solidFill>
                <a:latin typeface="Cambria" pitchFamily="18" charset="0"/>
              </a:rPr>
              <a:t> forms and the pressure is lowered. Such gases are known as real gases. Thus a real gas may be defined as a gas which obeys the gas laws under low pressure and high temperature.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a:srcRect l="22656" t="23958" r="32813" b="25000"/>
          <a:stretch>
            <a:fillRect/>
          </a:stretch>
        </p:blipFill>
        <p:spPr bwMode="auto">
          <a:xfrm>
            <a:off x="1219200" y="533400"/>
            <a:ext cx="6858000" cy="5895474"/>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a:srcRect l="22656" t="29465" r="25781" b="25000"/>
          <a:stretch>
            <a:fillRect/>
          </a:stretch>
        </p:blipFill>
        <p:spPr bwMode="auto">
          <a:xfrm>
            <a:off x="533400" y="1295400"/>
            <a:ext cx="8001000" cy="5299364"/>
          </a:xfrm>
          <a:prstGeom prst="rect">
            <a:avLst/>
          </a:prstGeom>
          <a:noFill/>
          <a:ln w="9525">
            <a:noFill/>
            <a:miter lim="800000"/>
            <a:headEnd/>
            <a:tailEnd/>
          </a:ln>
          <a:effectLst/>
        </p:spPr>
      </p:pic>
      <p:sp>
        <p:nvSpPr>
          <p:cNvPr id="4" name="Title 3"/>
          <p:cNvSpPr>
            <a:spLocks noGrp="1"/>
          </p:cNvSpPr>
          <p:nvPr>
            <p:ph type="title"/>
          </p:nvPr>
        </p:nvSpPr>
        <p:spPr>
          <a:xfrm>
            <a:off x="228600" y="76200"/>
            <a:ext cx="8686800" cy="1143000"/>
          </a:xfrm>
        </p:spPr>
        <p:txBody>
          <a:bodyPr>
            <a:normAutofit fontScale="90000"/>
          </a:bodyPr>
          <a:lstStyle/>
          <a:p>
            <a:r>
              <a:rPr lang="en-US" b="1" dirty="0" smtClean="0">
                <a:solidFill>
                  <a:srgbClr val="C00000"/>
                </a:solidFill>
              </a:rPr>
              <a:t>Quantitative ( Van </a:t>
            </a:r>
            <a:r>
              <a:rPr lang="en-US" b="1" dirty="0" err="1" smtClean="0">
                <a:solidFill>
                  <a:srgbClr val="C00000"/>
                </a:solidFill>
              </a:rPr>
              <a:t>der</a:t>
            </a:r>
            <a:r>
              <a:rPr lang="en-US" b="1" dirty="0" smtClean="0">
                <a:solidFill>
                  <a:srgbClr val="C00000"/>
                </a:solidFill>
              </a:rPr>
              <a:t> Waal’s equation)</a:t>
            </a:r>
            <a:endParaRPr lang="en-US" b="1" dirty="0">
              <a:solidFill>
                <a:srgbClr val="C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a:srcRect l="23438" t="27083" r="34375" b="26042"/>
          <a:stretch>
            <a:fillRect/>
          </a:stretch>
        </p:blipFill>
        <p:spPr bwMode="auto">
          <a:xfrm>
            <a:off x="609600" y="304800"/>
            <a:ext cx="7543800" cy="62865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b="1" dirty="0" smtClean="0">
                <a:solidFill>
                  <a:srgbClr val="C00000"/>
                </a:solidFill>
                <a:latin typeface="Impact" pitchFamily="34" charset="0"/>
              </a:rPr>
              <a:t>Critical Phenomenon</a:t>
            </a:r>
            <a:endParaRPr lang="en-US" b="1" dirty="0">
              <a:solidFill>
                <a:srgbClr val="C00000"/>
              </a:solidFill>
              <a:latin typeface="Impact" pitchFamily="34" charset="0"/>
            </a:endParaRPr>
          </a:p>
        </p:txBody>
      </p:sp>
      <p:sp>
        <p:nvSpPr>
          <p:cNvPr id="3" name="Content Placeholder 2"/>
          <p:cNvSpPr>
            <a:spLocks noGrp="1"/>
          </p:cNvSpPr>
          <p:nvPr>
            <p:ph idx="1"/>
          </p:nvPr>
        </p:nvSpPr>
        <p:spPr>
          <a:xfrm>
            <a:off x="381000" y="1600200"/>
            <a:ext cx="8305800" cy="1905000"/>
          </a:xfrm>
        </p:spPr>
        <p:txBody>
          <a:bodyPr>
            <a:noAutofit/>
          </a:bodyPr>
          <a:lstStyle/>
          <a:p>
            <a:pPr marL="0" indent="0" algn="just">
              <a:lnSpc>
                <a:spcPct val="150000"/>
              </a:lnSpc>
              <a:buNone/>
            </a:pPr>
            <a:r>
              <a:rPr lang="en-US" sz="3600" dirty="0" smtClean="0">
                <a:solidFill>
                  <a:srgbClr val="0000FF"/>
                </a:solidFill>
                <a:latin typeface="Cambria" pitchFamily="18" charset="0"/>
              </a:rPr>
              <a:t>At critical temperature and pressure, the gas becomes identical with its liquid and is said to be in critical state. The smooth merging of the gas with its liquid state is referred to as the </a:t>
            </a:r>
            <a:r>
              <a:rPr lang="en-US" sz="3600" dirty="0" smtClean="0">
                <a:solidFill>
                  <a:srgbClr val="C00000"/>
                </a:solidFill>
                <a:latin typeface="Cambria" pitchFamily="18" charset="0"/>
              </a:rPr>
              <a:t>critical phenomenon</a:t>
            </a:r>
            <a:r>
              <a:rPr lang="en-US" sz="3600" dirty="0" smtClean="0">
                <a:solidFill>
                  <a:srgbClr val="0000FF"/>
                </a:solidFill>
                <a:latin typeface="Cambria" pitchFamily="18" charset="0"/>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b="1" dirty="0" smtClean="0">
                <a:solidFill>
                  <a:srgbClr val="C00000"/>
                </a:solidFill>
                <a:latin typeface="Impact" pitchFamily="34" charset="0"/>
              </a:rPr>
              <a:t>Critical temperature </a:t>
            </a:r>
            <a:endParaRPr lang="en-US" b="1" dirty="0">
              <a:solidFill>
                <a:srgbClr val="C00000"/>
              </a:solidFill>
              <a:latin typeface="Impact" pitchFamily="34" charset="0"/>
            </a:endParaRPr>
          </a:p>
        </p:txBody>
      </p:sp>
      <p:sp>
        <p:nvSpPr>
          <p:cNvPr id="3" name="Content Placeholder 2"/>
          <p:cNvSpPr>
            <a:spLocks noGrp="1"/>
          </p:cNvSpPr>
          <p:nvPr>
            <p:ph idx="1"/>
          </p:nvPr>
        </p:nvSpPr>
        <p:spPr>
          <a:xfrm>
            <a:off x="381000" y="1600200"/>
            <a:ext cx="8305800" cy="1905000"/>
          </a:xfrm>
        </p:spPr>
        <p:txBody>
          <a:bodyPr>
            <a:noAutofit/>
          </a:bodyPr>
          <a:lstStyle/>
          <a:p>
            <a:pPr marL="0" indent="0" algn="just">
              <a:buNone/>
            </a:pPr>
            <a:r>
              <a:rPr lang="en-US" sz="3600" dirty="0" smtClean="0">
                <a:solidFill>
                  <a:srgbClr val="0000FF"/>
                </a:solidFill>
                <a:latin typeface="Cambria" pitchFamily="18" charset="0"/>
              </a:rPr>
              <a:t>Critical temperature( </a:t>
            </a:r>
            <a:r>
              <a:rPr lang="en-US" sz="3600" dirty="0" err="1" smtClean="0">
                <a:solidFill>
                  <a:srgbClr val="0000FF"/>
                </a:solidFill>
                <a:latin typeface="Cambria" pitchFamily="18" charset="0"/>
              </a:rPr>
              <a:t>Tc</a:t>
            </a:r>
            <a:r>
              <a:rPr lang="en-US" sz="3600" dirty="0" smtClean="0">
                <a:solidFill>
                  <a:srgbClr val="0000FF"/>
                </a:solidFill>
                <a:latin typeface="Cambria" pitchFamily="18" charset="0"/>
              </a:rPr>
              <a:t> )of a gas may be defined as that temperature above which the gas cannot be liquefied, howsoever, high pressure we may apply on the </a:t>
            </a:r>
            <a:r>
              <a:rPr lang="en-US" sz="3600" dirty="0" err="1" smtClean="0">
                <a:solidFill>
                  <a:srgbClr val="0000FF"/>
                </a:solidFill>
                <a:latin typeface="Cambria" pitchFamily="18" charset="0"/>
              </a:rPr>
              <a:t>gas.For</a:t>
            </a:r>
            <a:r>
              <a:rPr lang="en-US" sz="3600" dirty="0" smtClean="0">
                <a:solidFill>
                  <a:srgbClr val="0000FF"/>
                </a:solidFill>
                <a:latin typeface="Cambria" pitchFamily="18" charset="0"/>
              </a:rPr>
              <a:t> example, the critical temperature of carbon </a:t>
            </a:r>
            <a:r>
              <a:rPr lang="en-US" sz="3600" dirty="0" err="1" smtClean="0">
                <a:solidFill>
                  <a:srgbClr val="0000FF"/>
                </a:solidFill>
                <a:latin typeface="Cambria" pitchFamily="18" charset="0"/>
              </a:rPr>
              <a:t>di</a:t>
            </a:r>
            <a:r>
              <a:rPr lang="en-US" sz="3600" dirty="0" smtClean="0">
                <a:solidFill>
                  <a:srgbClr val="0000FF"/>
                </a:solidFill>
                <a:latin typeface="Cambria" pitchFamily="18" charset="0"/>
              </a:rPr>
              <a:t> oxide is 31.10C. This means that it is not possible to liquefy carbon </a:t>
            </a:r>
            <a:r>
              <a:rPr lang="en-US" sz="3600" dirty="0" err="1" smtClean="0">
                <a:solidFill>
                  <a:srgbClr val="0000FF"/>
                </a:solidFill>
                <a:latin typeface="Cambria" pitchFamily="18" charset="0"/>
              </a:rPr>
              <a:t>di</a:t>
            </a:r>
            <a:r>
              <a:rPr lang="en-US" sz="3600" dirty="0" smtClean="0">
                <a:solidFill>
                  <a:srgbClr val="0000FF"/>
                </a:solidFill>
                <a:latin typeface="Cambria" pitchFamily="18" charset="0"/>
              </a:rPr>
              <a:t> oxide above 31.10C by any means.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b="1" dirty="0" smtClean="0">
                <a:solidFill>
                  <a:srgbClr val="C00000"/>
                </a:solidFill>
                <a:latin typeface="Impact" pitchFamily="34" charset="0"/>
              </a:rPr>
              <a:t>Critical Pressure</a:t>
            </a:r>
            <a:endParaRPr lang="en-US" b="1" dirty="0">
              <a:solidFill>
                <a:srgbClr val="C00000"/>
              </a:solidFill>
              <a:latin typeface="Impact" pitchFamily="34" charset="0"/>
            </a:endParaRPr>
          </a:p>
        </p:txBody>
      </p:sp>
      <p:sp>
        <p:nvSpPr>
          <p:cNvPr id="3" name="Content Placeholder 2"/>
          <p:cNvSpPr>
            <a:spLocks noGrp="1"/>
          </p:cNvSpPr>
          <p:nvPr>
            <p:ph idx="1"/>
          </p:nvPr>
        </p:nvSpPr>
        <p:spPr>
          <a:xfrm>
            <a:off x="381000" y="1600200"/>
            <a:ext cx="8305800" cy="4114800"/>
          </a:xfrm>
        </p:spPr>
        <p:txBody>
          <a:bodyPr>
            <a:noAutofit/>
          </a:bodyPr>
          <a:lstStyle/>
          <a:p>
            <a:pPr marL="0" indent="0" algn="just">
              <a:buNone/>
            </a:pPr>
            <a:r>
              <a:rPr lang="en-US" sz="3600" dirty="0" smtClean="0">
                <a:solidFill>
                  <a:srgbClr val="0000FF"/>
                </a:solidFill>
                <a:latin typeface="Cambria" pitchFamily="18" charset="0"/>
              </a:rPr>
              <a:t>The minimum pressure required to liquefy the gas at the critical temperature is called the Critical Pressure (Pc).For example, at 31.10C, carbon </a:t>
            </a:r>
            <a:r>
              <a:rPr lang="en-US" sz="3600" dirty="0" err="1" smtClean="0">
                <a:solidFill>
                  <a:srgbClr val="0000FF"/>
                </a:solidFill>
                <a:latin typeface="Cambria" pitchFamily="18" charset="0"/>
              </a:rPr>
              <a:t>di</a:t>
            </a:r>
            <a:r>
              <a:rPr lang="en-US" sz="3600" dirty="0" smtClean="0">
                <a:solidFill>
                  <a:srgbClr val="0000FF"/>
                </a:solidFill>
                <a:latin typeface="Cambria" pitchFamily="18" charset="0"/>
              </a:rPr>
              <a:t> oxide can be liquefied under a pressure of 72.9 atm. Thus the critical pressure of carbon </a:t>
            </a:r>
            <a:r>
              <a:rPr lang="en-US" sz="3600" dirty="0" err="1" smtClean="0">
                <a:solidFill>
                  <a:srgbClr val="0000FF"/>
                </a:solidFill>
                <a:latin typeface="Cambria" pitchFamily="18" charset="0"/>
              </a:rPr>
              <a:t>di</a:t>
            </a:r>
            <a:r>
              <a:rPr lang="en-US" sz="3600" dirty="0" smtClean="0">
                <a:solidFill>
                  <a:srgbClr val="0000FF"/>
                </a:solidFill>
                <a:latin typeface="Cambria" pitchFamily="18" charset="0"/>
              </a:rPr>
              <a:t> oxide is 72.9 atm.</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b="1" dirty="0" smtClean="0">
                <a:solidFill>
                  <a:srgbClr val="C00000"/>
                </a:solidFill>
                <a:latin typeface="Impact" pitchFamily="34" charset="0"/>
              </a:rPr>
              <a:t>Critical Volume</a:t>
            </a:r>
            <a:endParaRPr lang="en-US" b="1" dirty="0">
              <a:solidFill>
                <a:srgbClr val="C00000"/>
              </a:solidFill>
              <a:latin typeface="Impact" pitchFamily="34" charset="0"/>
            </a:endParaRPr>
          </a:p>
        </p:txBody>
      </p:sp>
      <p:sp>
        <p:nvSpPr>
          <p:cNvPr id="3" name="Content Placeholder 2"/>
          <p:cNvSpPr>
            <a:spLocks noGrp="1"/>
          </p:cNvSpPr>
          <p:nvPr>
            <p:ph idx="1"/>
          </p:nvPr>
        </p:nvSpPr>
        <p:spPr>
          <a:xfrm>
            <a:off x="381000" y="1600200"/>
            <a:ext cx="8305800" cy="3124200"/>
          </a:xfrm>
        </p:spPr>
        <p:txBody>
          <a:bodyPr>
            <a:noAutofit/>
          </a:bodyPr>
          <a:lstStyle/>
          <a:p>
            <a:pPr marL="0" indent="0" algn="just">
              <a:buNone/>
            </a:pPr>
            <a:r>
              <a:rPr lang="en-US" sz="3600" dirty="0" smtClean="0">
                <a:solidFill>
                  <a:srgbClr val="0000FF"/>
                </a:solidFill>
                <a:latin typeface="Cambria" pitchFamily="18" charset="0"/>
              </a:rPr>
              <a:t>The volume occupied by one mole of the gas at the critical temperature and pressure is called the critical volume </a:t>
            </a:r>
            <a:r>
              <a:rPr lang="en-US" sz="3600" dirty="0" err="1" smtClean="0">
                <a:solidFill>
                  <a:srgbClr val="0000FF"/>
                </a:solidFill>
                <a:latin typeface="Cambria" pitchFamily="18" charset="0"/>
              </a:rPr>
              <a:t>Vc</a:t>
            </a:r>
            <a:r>
              <a:rPr lang="en-US" sz="3600" dirty="0" smtClean="0">
                <a:solidFill>
                  <a:srgbClr val="0000FF"/>
                </a:solidFill>
                <a:latin typeface="Cambria" pitchFamily="18" charset="0"/>
              </a:rPr>
              <a:t>. For example the critical volume of carbon </a:t>
            </a:r>
            <a:r>
              <a:rPr lang="en-US" sz="3600" dirty="0" err="1" smtClean="0">
                <a:solidFill>
                  <a:srgbClr val="0000FF"/>
                </a:solidFill>
                <a:latin typeface="Cambria" pitchFamily="18" charset="0"/>
              </a:rPr>
              <a:t>di</a:t>
            </a:r>
            <a:r>
              <a:rPr lang="en-US" sz="3600" dirty="0" smtClean="0">
                <a:solidFill>
                  <a:srgbClr val="0000FF"/>
                </a:solidFill>
                <a:latin typeface="Cambria" pitchFamily="18" charset="0"/>
              </a:rPr>
              <a:t> oxide is 940 ml per mole.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1143000"/>
          </a:xfrm>
        </p:spPr>
        <p:txBody>
          <a:bodyPr>
            <a:noAutofit/>
          </a:bodyPr>
          <a:lstStyle/>
          <a:p>
            <a:r>
              <a:rPr lang="en-US" sz="3600" b="1" dirty="0" smtClean="0">
                <a:solidFill>
                  <a:srgbClr val="C00000"/>
                </a:solidFill>
                <a:latin typeface="Arial" pitchFamily="34" charset="0"/>
                <a:cs typeface="Arial" pitchFamily="34" charset="0"/>
              </a:rPr>
              <a:t>INVESTIGATION OF INTERNAL SRTRUCTURE OF A SOLID BY X-RAY DIFFRACTION-BRAGGS LAW</a:t>
            </a:r>
            <a:endParaRPr lang="en-US" sz="3600" b="1" dirty="0">
              <a:solidFill>
                <a:srgbClr val="C00000"/>
              </a:solidFill>
              <a:latin typeface="Arial" pitchFamily="34" charset="0"/>
              <a:cs typeface="Arial" pitchFamily="34" charset="0"/>
            </a:endParaRPr>
          </a:p>
        </p:txBody>
      </p:sp>
      <p:sp>
        <p:nvSpPr>
          <p:cNvPr id="3" name="Content Placeholder 2"/>
          <p:cNvSpPr>
            <a:spLocks noGrp="1"/>
          </p:cNvSpPr>
          <p:nvPr>
            <p:ph idx="1"/>
          </p:nvPr>
        </p:nvSpPr>
        <p:spPr>
          <a:xfrm>
            <a:off x="381000" y="1905000"/>
            <a:ext cx="8305800" cy="3124200"/>
          </a:xfrm>
        </p:spPr>
        <p:txBody>
          <a:bodyPr>
            <a:noAutofit/>
          </a:bodyPr>
          <a:lstStyle/>
          <a:p>
            <a:pPr marL="0" indent="0" algn="just">
              <a:buNone/>
            </a:pPr>
            <a:r>
              <a:rPr lang="en-US" sz="3600" dirty="0" smtClean="0">
                <a:solidFill>
                  <a:srgbClr val="0000FF"/>
                </a:solidFill>
                <a:latin typeface="Cambria" pitchFamily="18" charset="0"/>
              </a:rPr>
              <a:t>William Hendry Bragg and Sir William Lawrence Bragg, English Physicists, Father and Son both worked ion X-Ray crystallography. The son Bragg formulated the fundamental equation for X- Ray Diffraction. They were jointly awarded Nobel Prize in Physics in 1915.</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1143000"/>
          </a:xfrm>
        </p:spPr>
        <p:txBody>
          <a:bodyPr>
            <a:noAutofit/>
          </a:bodyPr>
          <a:lstStyle/>
          <a:p>
            <a:r>
              <a:rPr lang="en-US" sz="3600" b="1" dirty="0" smtClean="0">
                <a:solidFill>
                  <a:srgbClr val="C00000"/>
                </a:solidFill>
                <a:latin typeface="Arial" pitchFamily="34" charset="0"/>
                <a:cs typeface="Arial" pitchFamily="34" charset="0"/>
              </a:rPr>
              <a:t>INVESTIGATION OF INTERNAL SRTRUCTURE OF A SOLID BY X-RAY DIFFRACTION-BRAGGS LAW</a:t>
            </a:r>
            <a:endParaRPr lang="en-US" sz="3600" b="1" dirty="0">
              <a:solidFill>
                <a:srgbClr val="C00000"/>
              </a:solidFill>
              <a:latin typeface="Arial" pitchFamily="34" charset="0"/>
              <a:cs typeface="Arial" pitchFamily="34" charset="0"/>
            </a:endParaRPr>
          </a:p>
        </p:txBody>
      </p:sp>
      <p:sp>
        <p:nvSpPr>
          <p:cNvPr id="3" name="Content Placeholder 2"/>
          <p:cNvSpPr>
            <a:spLocks noGrp="1"/>
          </p:cNvSpPr>
          <p:nvPr>
            <p:ph idx="1"/>
          </p:nvPr>
        </p:nvSpPr>
        <p:spPr>
          <a:xfrm>
            <a:off x="381000" y="1905000"/>
            <a:ext cx="8305800" cy="3124200"/>
          </a:xfrm>
        </p:spPr>
        <p:txBody>
          <a:bodyPr>
            <a:noAutofit/>
          </a:bodyPr>
          <a:lstStyle/>
          <a:p>
            <a:pPr marL="0" indent="0" algn="just">
              <a:buNone/>
            </a:pPr>
            <a:r>
              <a:rPr lang="en-US" sz="3600" dirty="0" smtClean="0">
                <a:solidFill>
                  <a:srgbClr val="0000FF"/>
                </a:solidFill>
                <a:latin typeface="Cambria" pitchFamily="18" charset="0"/>
              </a:rPr>
              <a:t>When a beam of X-ray is passed through a crystal, the impression is taken on a photographic plate, a pattern called Diffraction pattern is obtained.</a:t>
            </a:r>
          </a:p>
          <a:p>
            <a:pPr marL="0" indent="0" algn="just">
              <a:buNone/>
            </a:pPr>
            <a:r>
              <a:rPr lang="en-US" sz="3600" dirty="0" smtClean="0">
                <a:solidFill>
                  <a:srgbClr val="0000FF"/>
                </a:solidFill>
                <a:latin typeface="Cambria" pitchFamily="18" charset="0"/>
              </a:rPr>
              <a:t>	By using this pattern, Bragg investigated the structure of the Crystals of </a:t>
            </a:r>
            <a:r>
              <a:rPr lang="en-US" sz="3600" dirty="0" err="1" smtClean="0">
                <a:solidFill>
                  <a:srgbClr val="0000FF"/>
                </a:solidFill>
                <a:latin typeface="Cambria" pitchFamily="18" charset="0"/>
              </a:rPr>
              <a:t>NaCl</a:t>
            </a:r>
            <a:r>
              <a:rPr lang="en-US" sz="3600" dirty="0" smtClean="0">
                <a:solidFill>
                  <a:srgbClr val="0000FF"/>
                </a:solidFill>
                <a:latin typeface="Cambria" pitchFamily="18" charset="0"/>
              </a:rPr>
              <a:t>, </a:t>
            </a:r>
            <a:r>
              <a:rPr lang="en-US" sz="3600" dirty="0" err="1" smtClean="0">
                <a:solidFill>
                  <a:srgbClr val="0000FF"/>
                </a:solidFill>
                <a:latin typeface="Cambria" pitchFamily="18" charset="0"/>
              </a:rPr>
              <a:t>KCl</a:t>
            </a:r>
            <a:r>
              <a:rPr lang="en-US" sz="3600" dirty="0" smtClean="0">
                <a:solidFill>
                  <a:srgbClr val="0000FF"/>
                </a:solidFill>
                <a:latin typeface="Cambria" pitchFamily="18" charset="0"/>
              </a:rPr>
              <a:t> etc.</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latin typeface="Impact" pitchFamily="34" charset="0"/>
              </a:rPr>
              <a:t>Inter-Ionic forces</a:t>
            </a:r>
            <a:endParaRPr lang="en-US" b="1" dirty="0">
              <a:solidFill>
                <a:srgbClr val="C00000"/>
              </a:solidFill>
              <a:latin typeface="Impact" pitchFamily="34" charset="0"/>
            </a:endParaRPr>
          </a:p>
        </p:txBody>
      </p:sp>
      <p:sp>
        <p:nvSpPr>
          <p:cNvPr id="3" name="Content Placeholder 2"/>
          <p:cNvSpPr>
            <a:spLocks noGrp="1"/>
          </p:cNvSpPr>
          <p:nvPr>
            <p:ph idx="1"/>
          </p:nvPr>
        </p:nvSpPr>
        <p:spPr>
          <a:xfrm>
            <a:off x="381000" y="2133600"/>
            <a:ext cx="4191000" cy="1981200"/>
          </a:xfrm>
        </p:spPr>
        <p:txBody>
          <a:bodyPr>
            <a:noAutofit/>
          </a:bodyPr>
          <a:lstStyle/>
          <a:p>
            <a:r>
              <a:rPr lang="en-US" sz="3600" dirty="0" smtClean="0">
                <a:solidFill>
                  <a:srgbClr val="0000FF"/>
                </a:solidFill>
                <a:latin typeface="Cambria" pitchFamily="18" charset="0"/>
              </a:rPr>
              <a:t>On the other hand, inter-ionic  forces that old ions together. </a:t>
            </a:r>
            <a:endParaRPr lang="en-US" sz="3600" dirty="0">
              <a:solidFill>
                <a:srgbClr val="0000FF"/>
              </a:solidFill>
              <a:latin typeface="Cambria" pitchFamily="18" charset="0"/>
            </a:endParaRPr>
          </a:p>
        </p:txBody>
      </p:sp>
      <p:pic>
        <p:nvPicPr>
          <p:cNvPr id="14338" name="Picture 2" descr="C:\Users\Admin\Downloads\intermolecular-forces-of-attraction-3-638.jpg"/>
          <p:cNvPicPr>
            <a:picLocks noChangeAspect="1" noChangeArrowheads="1"/>
          </p:cNvPicPr>
          <p:nvPr/>
        </p:nvPicPr>
        <p:blipFill>
          <a:blip r:embed="rId2"/>
          <a:srcRect l="43887" t="33426" r="2194" b="17548"/>
          <a:stretch>
            <a:fillRect/>
          </a:stretch>
        </p:blipFill>
        <p:spPr bwMode="auto">
          <a:xfrm>
            <a:off x="5334000" y="2514600"/>
            <a:ext cx="3276600" cy="1676400"/>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11"/>
          <p:cNvPicPr/>
          <p:nvPr/>
        </p:nvPicPr>
        <p:blipFill>
          <a:blip r:embed="rId2">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62000" y="1066800"/>
            <a:ext cx="7696200" cy="4572000"/>
          </a:xfrm>
          <a:prstGeom prst="rect">
            <a:avLst/>
          </a:prstGeom>
          <a:noFill/>
          <a:ln>
            <a:noFill/>
          </a:ln>
        </p:spPr>
      </p:pic>
      <p:sp>
        <p:nvSpPr>
          <p:cNvPr id="5" name="Rectangle 4"/>
          <p:cNvSpPr/>
          <p:nvPr/>
        </p:nvSpPr>
        <p:spPr>
          <a:xfrm>
            <a:off x="1066800" y="5867400"/>
            <a:ext cx="6781800" cy="461665"/>
          </a:xfrm>
          <a:prstGeom prst="rect">
            <a:avLst/>
          </a:prstGeom>
        </p:spPr>
        <p:txBody>
          <a:bodyPr wrap="square">
            <a:spAutoFit/>
          </a:bodyPr>
          <a:lstStyle/>
          <a:p>
            <a:r>
              <a:rPr lang="en-US" sz="2400" b="1" dirty="0"/>
              <a:t>Reflection of X-rays by equidistant parallel planes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96000"/>
          </a:xfrm>
        </p:spPr>
        <p:txBody>
          <a:bodyPr>
            <a:normAutofit fontScale="92500" lnSpcReduction="10000"/>
          </a:bodyPr>
          <a:lstStyle/>
          <a:p>
            <a:pPr>
              <a:buNone/>
            </a:pPr>
            <a:r>
              <a:rPr lang="en-US" dirty="0"/>
              <a:t>Since the reflected rays BC and EF are in the phase, the extra distance JEK traversed by the ray DE should be an integral multiple of the wavelength </a:t>
            </a:r>
            <a:r>
              <a:rPr lang="en-US" dirty="0">
                <a:sym typeface="Symbol"/>
              </a:rPr>
              <a:t></a:t>
            </a:r>
            <a:r>
              <a:rPr lang="en-US" dirty="0"/>
              <a:t> of the X-rays </a:t>
            </a:r>
          </a:p>
          <a:p>
            <a:pPr>
              <a:buNone/>
            </a:pPr>
            <a:r>
              <a:rPr lang="en-US" dirty="0" smtClean="0"/>
              <a:t>               </a:t>
            </a:r>
            <a:r>
              <a:rPr lang="en-US" dirty="0" err="1" smtClean="0"/>
              <a:t>i.e</a:t>
            </a:r>
            <a:r>
              <a:rPr lang="en-US" dirty="0" smtClean="0"/>
              <a:t>   </a:t>
            </a:r>
            <a:r>
              <a:rPr lang="en-US" dirty="0"/>
              <a:t>Distance JEK=n</a:t>
            </a:r>
            <a:r>
              <a:rPr lang="en-US" dirty="0">
                <a:sym typeface="Symbol"/>
              </a:rPr>
              <a:t></a:t>
            </a:r>
            <a:r>
              <a:rPr lang="en-US" dirty="0"/>
              <a:t>	…..(1)</a:t>
            </a:r>
          </a:p>
          <a:p>
            <a:pPr>
              <a:buNone/>
            </a:pPr>
            <a:r>
              <a:rPr lang="en-US" dirty="0" smtClean="0"/>
              <a:t>where </a:t>
            </a:r>
            <a:r>
              <a:rPr lang="en-US" dirty="0"/>
              <a:t>n is an integer, </a:t>
            </a:r>
            <a:r>
              <a:rPr lang="en-US" dirty="0" err="1"/>
              <a:t>i.e</a:t>
            </a:r>
            <a:r>
              <a:rPr lang="en-US" dirty="0"/>
              <a:t> 1,2,3,4 etc.  If  d is the distance between the successive atomic </a:t>
            </a:r>
            <a:r>
              <a:rPr lang="en-US" dirty="0" err="1"/>
              <a:t>phases,it</a:t>
            </a:r>
            <a:r>
              <a:rPr lang="en-US" dirty="0"/>
              <a:t> is obvious from the figure </a:t>
            </a:r>
            <a:r>
              <a:rPr lang="en-US" dirty="0" smtClean="0"/>
              <a:t>that</a:t>
            </a:r>
            <a:endParaRPr lang="en-US" dirty="0"/>
          </a:p>
          <a:p>
            <a:pPr>
              <a:buNone/>
            </a:pPr>
            <a:r>
              <a:rPr lang="en-US" dirty="0" smtClean="0"/>
              <a:t>                            JEK </a:t>
            </a:r>
            <a:r>
              <a:rPr lang="en-US" dirty="0"/>
              <a:t>= 2d sin </a:t>
            </a:r>
            <a:r>
              <a:rPr lang="en-US" dirty="0">
                <a:sym typeface="Symbol"/>
              </a:rPr>
              <a:t></a:t>
            </a:r>
            <a:endParaRPr lang="en-US" dirty="0"/>
          </a:p>
          <a:p>
            <a:pPr>
              <a:buNone/>
            </a:pPr>
            <a:r>
              <a:rPr lang="en-US" dirty="0"/>
              <a:t>So that Putting the value in eq. (1), we get</a:t>
            </a:r>
          </a:p>
          <a:p>
            <a:pPr>
              <a:buNone/>
            </a:pPr>
            <a:r>
              <a:rPr lang="en-US" b="1" dirty="0" smtClean="0"/>
              <a:t>                     2d </a:t>
            </a:r>
            <a:r>
              <a:rPr lang="en-US" b="1" dirty="0"/>
              <a:t>sin </a:t>
            </a:r>
            <a:r>
              <a:rPr lang="en-US" b="1" dirty="0">
                <a:sym typeface="Symbol"/>
              </a:rPr>
              <a:t></a:t>
            </a:r>
            <a:r>
              <a:rPr lang="en-US" b="1" dirty="0"/>
              <a:t> = n</a:t>
            </a:r>
            <a:r>
              <a:rPr lang="en-US" b="1" dirty="0" smtClean="0">
                <a:sym typeface="Symbol"/>
              </a:rPr>
              <a:t></a:t>
            </a:r>
            <a:r>
              <a:rPr lang="en-US" dirty="0"/>
              <a:t>			       …..(2)</a:t>
            </a:r>
          </a:p>
          <a:p>
            <a:r>
              <a:rPr lang="en-US" dirty="0"/>
              <a:t>This equation is called Bragg’s equation.</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lstStyle/>
          <a:p>
            <a:r>
              <a:rPr lang="en-US" b="1" cap="all" dirty="0">
                <a:solidFill>
                  <a:srgbClr val="C00000"/>
                </a:solidFill>
              </a:rPr>
              <a:t>Miller Indices</a:t>
            </a:r>
            <a:endParaRPr lang="en-US" b="1" dirty="0">
              <a:solidFill>
                <a:srgbClr val="C00000"/>
              </a:solidFill>
            </a:endParaRPr>
          </a:p>
        </p:txBody>
      </p:sp>
      <p:sp>
        <p:nvSpPr>
          <p:cNvPr id="3" name="Content Placeholder 2"/>
          <p:cNvSpPr>
            <a:spLocks noGrp="1"/>
          </p:cNvSpPr>
          <p:nvPr>
            <p:ph idx="1"/>
          </p:nvPr>
        </p:nvSpPr>
        <p:spPr>
          <a:xfrm>
            <a:off x="457200" y="1341437"/>
            <a:ext cx="8382000" cy="4525963"/>
          </a:xfrm>
        </p:spPr>
        <p:txBody>
          <a:bodyPr>
            <a:normAutofit fontScale="92500" lnSpcReduction="10000"/>
          </a:bodyPr>
          <a:lstStyle/>
          <a:p>
            <a:pPr>
              <a:buNone/>
            </a:pPr>
            <a:r>
              <a:rPr lang="en-US" dirty="0" smtClean="0">
                <a:solidFill>
                  <a:srgbClr val="0000FF"/>
                </a:solidFill>
                <a:latin typeface="Cambria" pitchFamily="18" charset="0"/>
              </a:rPr>
              <a:t>Various planes of a crystal are to be characterized and indexed for a better understanding of the crystal.</a:t>
            </a:r>
          </a:p>
          <a:p>
            <a:pPr>
              <a:buNone/>
            </a:pPr>
            <a:r>
              <a:rPr lang="en-US" dirty="0" smtClean="0">
                <a:solidFill>
                  <a:srgbClr val="0000FF"/>
                </a:solidFill>
                <a:latin typeface="Cambria" pitchFamily="18" charset="0"/>
              </a:rPr>
              <a:t>Miller introduced a set of integers (</a:t>
            </a:r>
            <a:r>
              <a:rPr lang="en-US" dirty="0" err="1" smtClean="0">
                <a:solidFill>
                  <a:srgbClr val="0000FF"/>
                </a:solidFill>
                <a:latin typeface="Cambria" pitchFamily="18" charset="0"/>
              </a:rPr>
              <a:t>hkl</a:t>
            </a:r>
            <a:r>
              <a:rPr lang="en-US" dirty="0" smtClean="0">
                <a:solidFill>
                  <a:srgbClr val="0000FF"/>
                </a:solidFill>
                <a:latin typeface="Cambria" pitchFamily="18" charset="0"/>
              </a:rPr>
              <a:t>) to specify a plane of the crystal. This set of three numbers, (</a:t>
            </a:r>
            <a:r>
              <a:rPr lang="en-US" dirty="0" err="1" smtClean="0">
                <a:solidFill>
                  <a:srgbClr val="0000FF"/>
                </a:solidFill>
                <a:latin typeface="Cambria" pitchFamily="18" charset="0"/>
              </a:rPr>
              <a:t>hkl</a:t>
            </a:r>
            <a:r>
              <a:rPr lang="en-US" dirty="0" smtClean="0">
                <a:solidFill>
                  <a:srgbClr val="0000FF"/>
                </a:solidFill>
                <a:latin typeface="Cambria" pitchFamily="18" charset="0"/>
              </a:rPr>
              <a:t>), is known as 'Millers indices' of a particular plane of a crystal.</a:t>
            </a:r>
          </a:p>
          <a:p>
            <a:pPr>
              <a:buNone/>
            </a:pPr>
            <a:r>
              <a:rPr lang="en-US" dirty="0" smtClean="0">
                <a:solidFill>
                  <a:srgbClr val="0000FF"/>
                </a:solidFill>
                <a:latin typeface="Cambria" pitchFamily="18" charset="0"/>
              </a:rPr>
              <a:t>“The Miller indices (</a:t>
            </a:r>
            <a:r>
              <a:rPr lang="en-US" dirty="0" err="1" smtClean="0">
                <a:solidFill>
                  <a:srgbClr val="0000FF"/>
                </a:solidFill>
                <a:latin typeface="Cambria" pitchFamily="18" charset="0"/>
              </a:rPr>
              <a:t>hkl</a:t>
            </a:r>
            <a:r>
              <a:rPr lang="en-US" dirty="0" smtClean="0">
                <a:solidFill>
                  <a:srgbClr val="0000FF"/>
                </a:solidFill>
                <a:latin typeface="Cambria" pitchFamily="18" charset="0"/>
              </a:rPr>
              <a:t>) of a plane of a crystal are inversely proportional to the intercepts of that plane on the three crystallographic axes”</a:t>
            </a:r>
          </a:p>
          <a:p>
            <a:endParaRPr lang="en-US" dirty="0">
              <a:solidFill>
                <a:srgbClr val="0000FF"/>
              </a:solidFill>
              <a:latin typeface="Cambria"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C00000"/>
                </a:solidFill>
              </a:rPr>
              <a:t>T</a:t>
            </a:r>
            <a:r>
              <a:rPr lang="en-US" b="1" dirty="0" smtClean="0">
                <a:solidFill>
                  <a:srgbClr val="C00000"/>
                </a:solidFill>
              </a:rPr>
              <a:t>o find the Miller Indices of a plane take the following</a:t>
            </a:r>
            <a:endParaRPr lang="en-US" b="1" dirty="0">
              <a:solidFill>
                <a:srgbClr val="C00000"/>
              </a:solidFill>
            </a:endParaRPr>
          </a:p>
        </p:txBody>
      </p:sp>
      <p:sp>
        <p:nvSpPr>
          <p:cNvPr id="3" name="Content Placeholder 2"/>
          <p:cNvSpPr>
            <a:spLocks noGrp="1"/>
          </p:cNvSpPr>
          <p:nvPr>
            <p:ph idx="1"/>
          </p:nvPr>
        </p:nvSpPr>
        <p:spPr>
          <a:xfrm>
            <a:off x="457200" y="1600200"/>
            <a:ext cx="8382000" cy="4525963"/>
          </a:xfrm>
        </p:spPr>
        <p:txBody>
          <a:bodyPr>
            <a:normAutofit/>
          </a:bodyPr>
          <a:lstStyle/>
          <a:p>
            <a:pPr>
              <a:buNone/>
            </a:pPr>
            <a:r>
              <a:rPr lang="en-US" dirty="0" smtClean="0">
                <a:solidFill>
                  <a:srgbClr val="0000FF"/>
                </a:solidFill>
                <a:latin typeface="Cambria" pitchFamily="18" charset="0"/>
              </a:rPr>
              <a:t>1.	Find the intercepts on the crystal axes as multiples of the lattice constants a1, b2, c3.</a:t>
            </a:r>
          </a:p>
          <a:p>
            <a:pPr>
              <a:buNone/>
            </a:pPr>
            <a:r>
              <a:rPr lang="en-US" dirty="0" smtClean="0">
                <a:solidFill>
                  <a:srgbClr val="0000FF"/>
                </a:solidFill>
                <a:latin typeface="Cambria" pitchFamily="18" charset="0"/>
              </a:rPr>
              <a:t>2.	Take reciprocals of these numbers and</a:t>
            </a:r>
          </a:p>
          <a:p>
            <a:pPr>
              <a:buNone/>
            </a:pPr>
            <a:r>
              <a:rPr lang="en-US" dirty="0" smtClean="0">
                <a:solidFill>
                  <a:srgbClr val="0000FF"/>
                </a:solidFill>
                <a:latin typeface="Cambria" pitchFamily="18" charset="0"/>
              </a:rPr>
              <a:t>3.	Using an appropriate multiplier, convert the 1/intercept set to the smallest possible set of whole numbers.</a:t>
            </a:r>
          </a:p>
          <a:p>
            <a:pPr>
              <a:buNone/>
            </a:pPr>
            <a:r>
              <a:rPr lang="en-US" dirty="0" smtClean="0">
                <a:solidFill>
                  <a:srgbClr val="0000FF"/>
                </a:solidFill>
                <a:latin typeface="Cambria" pitchFamily="18" charset="0"/>
              </a:rPr>
              <a:t>4.	Represent the above as a set of integers (</a:t>
            </a:r>
            <a:r>
              <a:rPr lang="en-US" dirty="0" err="1" smtClean="0">
                <a:solidFill>
                  <a:srgbClr val="0000FF"/>
                </a:solidFill>
                <a:latin typeface="Cambria" pitchFamily="18" charset="0"/>
              </a:rPr>
              <a:t>hkl</a:t>
            </a:r>
            <a:r>
              <a:rPr lang="en-US" dirty="0" smtClean="0">
                <a:solidFill>
                  <a:srgbClr val="0000FF"/>
                </a:solidFill>
                <a:latin typeface="Cambria" pitchFamily="18" charset="0"/>
              </a:rPr>
              <a:t>) for a given plane of a crystal.</a:t>
            </a:r>
          </a:p>
          <a:p>
            <a:endParaRPr lang="en-US" dirty="0">
              <a:solidFill>
                <a:srgbClr val="0000FF"/>
              </a:solidFill>
              <a:latin typeface="Cambria"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a:srcRect l="10938" t="29167" r="37500" b="21875"/>
          <a:stretch>
            <a:fillRect/>
          </a:stretch>
        </p:blipFill>
        <p:spPr bwMode="auto">
          <a:xfrm>
            <a:off x="533400" y="304799"/>
            <a:ext cx="8153400" cy="5806209"/>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2"/>
          <a:srcRect l="8594" t="30208" r="36719" b="27083"/>
          <a:stretch>
            <a:fillRect/>
          </a:stretch>
        </p:blipFill>
        <p:spPr bwMode="auto">
          <a:xfrm>
            <a:off x="381000" y="456111"/>
            <a:ext cx="8458200" cy="4954089"/>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latin typeface="Impact" pitchFamily="34" charset="0"/>
              </a:rPr>
              <a:t>Inter-Ionic forces</a:t>
            </a:r>
            <a:endParaRPr lang="en-US" b="1" dirty="0">
              <a:solidFill>
                <a:srgbClr val="C00000"/>
              </a:solidFill>
              <a:latin typeface="Impact" pitchFamily="34" charset="0"/>
            </a:endParaRPr>
          </a:p>
        </p:txBody>
      </p:sp>
      <p:sp>
        <p:nvSpPr>
          <p:cNvPr id="3" name="Content Placeholder 2"/>
          <p:cNvSpPr>
            <a:spLocks noGrp="1"/>
          </p:cNvSpPr>
          <p:nvPr>
            <p:ph idx="1"/>
          </p:nvPr>
        </p:nvSpPr>
        <p:spPr>
          <a:xfrm>
            <a:off x="381000" y="2133600"/>
            <a:ext cx="5791200" cy="4495800"/>
          </a:xfrm>
        </p:spPr>
        <p:txBody>
          <a:bodyPr>
            <a:noAutofit/>
          </a:bodyPr>
          <a:lstStyle/>
          <a:p>
            <a:pPr marL="0" indent="0">
              <a:buNone/>
            </a:pPr>
            <a:r>
              <a:rPr lang="en-US" sz="3600" dirty="0" smtClean="0">
                <a:solidFill>
                  <a:srgbClr val="0000FF"/>
                </a:solidFill>
                <a:latin typeface="Cambria" pitchFamily="18" charset="0"/>
              </a:rPr>
              <a:t>These intermolecular forces are accountable for the properties of substances. Moreover, intermolecular forces also explain why substances exist as solid, liquids or gases at room temperature.  </a:t>
            </a:r>
            <a:endParaRPr lang="en-US" sz="3600" dirty="0">
              <a:solidFill>
                <a:srgbClr val="0000FF"/>
              </a:solidFill>
              <a:latin typeface="Cambria"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latin typeface="Impact" pitchFamily="34" charset="0"/>
              </a:rPr>
              <a:t>Dipole-Dipole forces </a:t>
            </a:r>
            <a:endParaRPr lang="en-US" b="1" dirty="0">
              <a:solidFill>
                <a:srgbClr val="C00000"/>
              </a:solidFill>
              <a:latin typeface="Impact" pitchFamily="34" charset="0"/>
            </a:endParaRPr>
          </a:p>
        </p:txBody>
      </p:sp>
      <p:sp>
        <p:nvSpPr>
          <p:cNvPr id="3" name="Content Placeholder 2"/>
          <p:cNvSpPr>
            <a:spLocks noGrp="1"/>
          </p:cNvSpPr>
          <p:nvPr>
            <p:ph idx="1"/>
          </p:nvPr>
        </p:nvSpPr>
        <p:spPr>
          <a:xfrm>
            <a:off x="381000" y="1828800"/>
            <a:ext cx="4800600" cy="4495800"/>
          </a:xfrm>
        </p:spPr>
        <p:txBody>
          <a:bodyPr>
            <a:noAutofit/>
          </a:bodyPr>
          <a:lstStyle/>
          <a:p>
            <a:pPr marL="0" indent="0">
              <a:buNone/>
            </a:pPr>
            <a:r>
              <a:rPr lang="en-US" sz="3600" dirty="0" smtClean="0">
                <a:solidFill>
                  <a:srgbClr val="0000FF"/>
                </a:solidFill>
                <a:latin typeface="Cambria" pitchFamily="18" charset="0"/>
              </a:rPr>
              <a:t>Dipole-Dipole forces are attractive forces existing between polar molecules (molecules that exhibit dipole moment) such as </a:t>
            </a:r>
            <a:r>
              <a:rPr lang="en-US" sz="3600" dirty="0" err="1" smtClean="0">
                <a:solidFill>
                  <a:srgbClr val="0000FF"/>
                </a:solidFill>
                <a:latin typeface="Cambria" pitchFamily="18" charset="0"/>
              </a:rPr>
              <a:t>HCl</a:t>
            </a:r>
            <a:endParaRPr lang="en-US" sz="3600" dirty="0">
              <a:solidFill>
                <a:srgbClr val="0000FF"/>
              </a:solidFill>
              <a:latin typeface="Cambria" pitchFamily="18" charset="0"/>
            </a:endParaRPr>
          </a:p>
        </p:txBody>
      </p:sp>
      <p:pic>
        <p:nvPicPr>
          <p:cNvPr id="16386" name="Picture 2" descr="C:\Users\Admin\Downloads\intermolecular-forces-of-attraction-8-638.jpg"/>
          <p:cNvPicPr>
            <a:picLocks noChangeAspect="1" noChangeArrowheads="1"/>
          </p:cNvPicPr>
          <p:nvPr/>
        </p:nvPicPr>
        <p:blipFill>
          <a:blip r:embed="rId2"/>
          <a:srcRect l="55172" t="26741" r="2194"/>
          <a:stretch>
            <a:fillRect/>
          </a:stretch>
        </p:blipFill>
        <p:spPr bwMode="auto">
          <a:xfrm>
            <a:off x="5638800" y="2286000"/>
            <a:ext cx="2590800" cy="2505075"/>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latin typeface="Impact" pitchFamily="34" charset="0"/>
              </a:rPr>
              <a:t>Dipole-Dipole forces </a:t>
            </a:r>
            <a:endParaRPr lang="en-US" b="1" dirty="0">
              <a:solidFill>
                <a:srgbClr val="C00000"/>
              </a:solidFill>
              <a:latin typeface="Impact" pitchFamily="34" charset="0"/>
            </a:endParaRPr>
          </a:p>
        </p:txBody>
      </p:sp>
      <p:sp>
        <p:nvSpPr>
          <p:cNvPr id="3" name="Content Placeholder 2"/>
          <p:cNvSpPr>
            <a:spLocks noGrp="1"/>
          </p:cNvSpPr>
          <p:nvPr>
            <p:ph idx="1"/>
          </p:nvPr>
        </p:nvSpPr>
        <p:spPr>
          <a:xfrm>
            <a:off x="381000" y="1828800"/>
            <a:ext cx="4800600" cy="4495800"/>
          </a:xfrm>
        </p:spPr>
        <p:txBody>
          <a:bodyPr>
            <a:noAutofit/>
          </a:bodyPr>
          <a:lstStyle/>
          <a:p>
            <a:pPr marL="0" indent="0">
              <a:buNone/>
            </a:pPr>
            <a:r>
              <a:rPr lang="en-US" sz="3600" dirty="0" smtClean="0">
                <a:solidFill>
                  <a:srgbClr val="0000FF"/>
                </a:solidFill>
                <a:latin typeface="Cambria" pitchFamily="18" charset="0"/>
              </a:rPr>
              <a:t>Because there is unequal sharing of electron between H and </a:t>
            </a:r>
            <a:r>
              <a:rPr lang="en-US" sz="3600" dirty="0" err="1" smtClean="0">
                <a:solidFill>
                  <a:srgbClr val="0000FF"/>
                </a:solidFill>
                <a:latin typeface="Cambria" pitchFamily="18" charset="0"/>
              </a:rPr>
              <a:t>Cl</a:t>
            </a:r>
            <a:r>
              <a:rPr lang="en-US" sz="3600" dirty="0" smtClean="0">
                <a:solidFill>
                  <a:srgbClr val="0000FF"/>
                </a:solidFill>
                <a:latin typeface="Cambria" pitchFamily="18" charset="0"/>
              </a:rPr>
              <a:t> atoms, partial positive and partial negative poles exist and are referred to as a dipole.</a:t>
            </a:r>
            <a:endParaRPr lang="en-US" sz="3600" dirty="0">
              <a:solidFill>
                <a:srgbClr val="0000FF"/>
              </a:solidFill>
              <a:latin typeface="Cambria" pitchFamily="18" charset="0"/>
            </a:endParaRPr>
          </a:p>
        </p:txBody>
      </p:sp>
      <p:pic>
        <p:nvPicPr>
          <p:cNvPr id="17410" name="Picture 2" descr="C:\Users\Admin\Downloads\intermolecular-forces-of-attraction-9-638.jpg"/>
          <p:cNvPicPr>
            <a:picLocks noChangeAspect="1" noChangeArrowheads="1"/>
          </p:cNvPicPr>
          <p:nvPr/>
        </p:nvPicPr>
        <p:blipFill>
          <a:blip r:embed="rId2"/>
          <a:srcRect l="50157" t="28969" r="8464" b="8635"/>
          <a:stretch>
            <a:fillRect/>
          </a:stretch>
        </p:blipFill>
        <p:spPr bwMode="auto">
          <a:xfrm>
            <a:off x="5638800" y="2286000"/>
            <a:ext cx="3233058" cy="27432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latin typeface="Impact" pitchFamily="34" charset="0"/>
              </a:rPr>
              <a:t>Dipole-Dipole forces </a:t>
            </a:r>
            <a:endParaRPr lang="en-US" b="1" dirty="0">
              <a:solidFill>
                <a:srgbClr val="C00000"/>
              </a:solidFill>
              <a:latin typeface="Impact" pitchFamily="34" charset="0"/>
            </a:endParaRPr>
          </a:p>
        </p:txBody>
      </p:sp>
      <p:sp>
        <p:nvSpPr>
          <p:cNvPr id="3" name="Content Placeholder 2"/>
          <p:cNvSpPr>
            <a:spLocks noGrp="1"/>
          </p:cNvSpPr>
          <p:nvPr>
            <p:ph idx="1"/>
          </p:nvPr>
        </p:nvSpPr>
        <p:spPr>
          <a:xfrm>
            <a:off x="381000" y="1828800"/>
            <a:ext cx="8305800" cy="3124200"/>
          </a:xfrm>
        </p:spPr>
        <p:txBody>
          <a:bodyPr>
            <a:noAutofit/>
          </a:bodyPr>
          <a:lstStyle/>
          <a:p>
            <a:pPr marL="0" indent="0">
              <a:buNone/>
            </a:pPr>
            <a:r>
              <a:rPr lang="en-US" sz="3600" dirty="0" smtClean="0">
                <a:solidFill>
                  <a:srgbClr val="0000FF"/>
                </a:solidFill>
                <a:latin typeface="Cambria" pitchFamily="18" charset="0"/>
              </a:rPr>
              <a:t>The more electronegative atom becomes partially negative and has most electron density, whereas the least electronegative becomes partially positive and has a lesser electron density.</a:t>
            </a:r>
            <a:endParaRPr lang="en-US" sz="3600" dirty="0">
              <a:solidFill>
                <a:srgbClr val="0000FF"/>
              </a:solidFill>
              <a:latin typeface="Cambria"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latin typeface="Impact" pitchFamily="34" charset="0"/>
              </a:rPr>
              <a:t>Dipole-Dipole forces </a:t>
            </a:r>
            <a:endParaRPr lang="en-US" b="1" dirty="0">
              <a:solidFill>
                <a:srgbClr val="C00000"/>
              </a:solidFill>
              <a:latin typeface="Impact" pitchFamily="34" charset="0"/>
            </a:endParaRPr>
          </a:p>
        </p:txBody>
      </p:sp>
      <p:sp>
        <p:nvSpPr>
          <p:cNvPr id="3" name="Content Placeholder 2"/>
          <p:cNvSpPr>
            <a:spLocks noGrp="1"/>
          </p:cNvSpPr>
          <p:nvPr>
            <p:ph idx="1"/>
          </p:nvPr>
        </p:nvSpPr>
        <p:spPr>
          <a:xfrm>
            <a:off x="381000" y="1828800"/>
            <a:ext cx="8305800" cy="3124200"/>
          </a:xfrm>
        </p:spPr>
        <p:txBody>
          <a:bodyPr>
            <a:noAutofit/>
          </a:bodyPr>
          <a:lstStyle/>
          <a:p>
            <a:pPr marL="0" indent="0">
              <a:buNone/>
            </a:pPr>
            <a:r>
              <a:rPr lang="en-US" sz="3600" dirty="0" smtClean="0">
                <a:solidFill>
                  <a:srgbClr val="0000FF"/>
                </a:solidFill>
                <a:latin typeface="Cambria" pitchFamily="18" charset="0"/>
              </a:rPr>
              <a:t>Because poles of opposite charges attract the partial negative end (</a:t>
            </a:r>
            <a:r>
              <a:rPr lang="en-US" sz="3600" dirty="0" err="1" smtClean="0">
                <a:solidFill>
                  <a:srgbClr val="0000FF"/>
                </a:solidFill>
                <a:latin typeface="Cambria" pitchFamily="18" charset="0"/>
              </a:rPr>
              <a:t>i.e</a:t>
            </a:r>
            <a:r>
              <a:rPr lang="en-US" sz="3600" dirty="0" smtClean="0">
                <a:solidFill>
                  <a:srgbClr val="0000FF"/>
                </a:solidFill>
                <a:latin typeface="Cambria" pitchFamily="18" charset="0"/>
              </a:rPr>
              <a:t> </a:t>
            </a:r>
            <a:r>
              <a:rPr lang="en-US" sz="3600" dirty="0" err="1" smtClean="0">
                <a:solidFill>
                  <a:srgbClr val="0000FF"/>
                </a:solidFill>
                <a:latin typeface="Cambria" pitchFamily="18" charset="0"/>
              </a:rPr>
              <a:t>Cl</a:t>
            </a:r>
            <a:r>
              <a:rPr lang="en-US" sz="3600" dirty="0" smtClean="0">
                <a:solidFill>
                  <a:srgbClr val="0000FF"/>
                </a:solidFill>
                <a:latin typeface="Cambria" pitchFamily="18" charset="0"/>
              </a:rPr>
              <a:t> atom) will be attracted to the partial positive end (</a:t>
            </a:r>
            <a:r>
              <a:rPr lang="en-US" sz="3600" dirty="0" err="1" smtClean="0">
                <a:solidFill>
                  <a:srgbClr val="0000FF"/>
                </a:solidFill>
                <a:latin typeface="Cambria" pitchFamily="18" charset="0"/>
              </a:rPr>
              <a:t>i.e</a:t>
            </a:r>
            <a:r>
              <a:rPr lang="en-US" sz="3600" dirty="0" smtClean="0">
                <a:solidFill>
                  <a:srgbClr val="0000FF"/>
                </a:solidFill>
                <a:latin typeface="Cambria" pitchFamily="18" charset="0"/>
              </a:rPr>
              <a:t> H atom) of another </a:t>
            </a:r>
            <a:r>
              <a:rPr lang="en-US" sz="3600" dirty="0" err="1" smtClean="0">
                <a:solidFill>
                  <a:srgbClr val="0000FF"/>
                </a:solidFill>
                <a:latin typeface="Cambria" pitchFamily="18" charset="0"/>
              </a:rPr>
              <a:t>HCl</a:t>
            </a:r>
            <a:r>
              <a:rPr lang="en-US" sz="3600" dirty="0" smtClean="0">
                <a:solidFill>
                  <a:srgbClr val="0000FF"/>
                </a:solidFill>
                <a:latin typeface="Cambria" pitchFamily="18" charset="0"/>
              </a:rPr>
              <a:t> molecule. </a:t>
            </a:r>
          </a:p>
        </p:txBody>
      </p:sp>
      <p:pic>
        <p:nvPicPr>
          <p:cNvPr id="18434" name="Picture 2" descr="C:\Users\Admin\Downloads\intermolecular-forces-of-attraction-11-638.jpg"/>
          <p:cNvPicPr>
            <a:picLocks noChangeAspect="1" noChangeArrowheads="1"/>
          </p:cNvPicPr>
          <p:nvPr/>
        </p:nvPicPr>
        <p:blipFill>
          <a:blip r:embed="rId2"/>
          <a:srcRect l="47492" t="34401" r="3605" b="16574"/>
          <a:stretch>
            <a:fillRect/>
          </a:stretch>
        </p:blipFill>
        <p:spPr bwMode="auto">
          <a:xfrm>
            <a:off x="2514600" y="4267199"/>
            <a:ext cx="3581400" cy="2020277"/>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smtClean="0">
                <a:solidFill>
                  <a:srgbClr val="C00000"/>
                </a:solidFill>
                <a:latin typeface="Impact" pitchFamily="34" charset="0"/>
              </a:rPr>
              <a:t>Dipole- Induced dipole Interaction</a:t>
            </a:r>
            <a:endParaRPr lang="en-US" b="1" dirty="0">
              <a:solidFill>
                <a:srgbClr val="C00000"/>
              </a:solidFill>
              <a:latin typeface="Impact" pitchFamily="34" charset="0"/>
            </a:endParaRPr>
          </a:p>
        </p:txBody>
      </p:sp>
      <p:sp>
        <p:nvSpPr>
          <p:cNvPr id="3" name="Content Placeholder 2"/>
          <p:cNvSpPr>
            <a:spLocks noGrp="1"/>
          </p:cNvSpPr>
          <p:nvPr>
            <p:ph idx="1"/>
          </p:nvPr>
        </p:nvSpPr>
        <p:spPr>
          <a:xfrm>
            <a:off x="381000" y="838200"/>
            <a:ext cx="8305800" cy="4724400"/>
          </a:xfrm>
        </p:spPr>
        <p:txBody>
          <a:bodyPr>
            <a:noAutofit/>
          </a:bodyPr>
          <a:lstStyle/>
          <a:p>
            <a:pPr marL="0" indent="0">
              <a:buNone/>
            </a:pPr>
            <a:r>
              <a:rPr lang="en-US" sz="2800" dirty="0" smtClean="0">
                <a:solidFill>
                  <a:srgbClr val="0000FF"/>
                </a:solidFill>
                <a:latin typeface="Cambria" pitchFamily="18" charset="0"/>
              </a:rPr>
              <a:t>A polar molecule may sometimes </a:t>
            </a:r>
            <a:r>
              <a:rPr lang="en-US" sz="2800" dirty="0" err="1" smtClean="0">
                <a:solidFill>
                  <a:srgbClr val="0000FF"/>
                </a:solidFill>
                <a:latin typeface="Cambria" pitchFamily="18" charset="0"/>
              </a:rPr>
              <a:t>polarise</a:t>
            </a:r>
            <a:r>
              <a:rPr lang="en-US" sz="2800" dirty="0" smtClean="0">
                <a:solidFill>
                  <a:srgbClr val="0000FF"/>
                </a:solidFill>
                <a:latin typeface="Cambria" pitchFamily="18" charset="0"/>
              </a:rPr>
              <a:t> a neutral molecule which lies in its vicinity and thereby induce polarity in that molecule just like a magnet induces magnetic </a:t>
            </a:r>
            <a:r>
              <a:rPr lang="en-US" sz="2800" dirty="0" err="1" smtClean="0">
                <a:solidFill>
                  <a:srgbClr val="0000FF"/>
                </a:solidFill>
                <a:latin typeface="Cambria" pitchFamily="18" charset="0"/>
              </a:rPr>
              <a:t>dipolarity</a:t>
            </a:r>
            <a:r>
              <a:rPr lang="en-US" sz="2800" dirty="0" smtClean="0">
                <a:solidFill>
                  <a:srgbClr val="0000FF"/>
                </a:solidFill>
                <a:latin typeface="Cambria" pitchFamily="18" charset="0"/>
              </a:rPr>
              <a:t> in a neutral piece of iron lying close by. The induced dipole then interacts with the dipole moment of the first molecule and thereby the two molecules are attracted together. The magnitude of this interaction depend upon the magnitude of the dipole moment of the polar molecule and the </a:t>
            </a:r>
            <a:r>
              <a:rPr lang="en-US" sz="2800" dirty="0" err="1" smtClean="0">
                <a:solidFill>
                  <a:srgbClr val="0000FF"/>
                </a:solidFill>
                <a:latin typeface="Cambria" pitchFamily="18" charset="0"/>
              </a:rPr>
              <a:t>polarizability</a:t>
            </a:r>
            <a:r>
              <a:rPr lang="en-US" sz="2800" dirty="0" smtClean="0">
                <a:solidFill>
                  <a:srgbClr val="0000FF"/>
                </a:solidFill>
                <a:latin typeface="Cambria" pitchFamily="18" charset="0"/>
              </a:rPr>
              <a:t> of the neutral molecule. </a:t>
            </a:r>
          </a:p>
        </p:txBody>
      </p:sp>
      <p:pic>
        <p:nvPicPr>
          <p:cNvPr id="19458" name="Picture 2" descr="Examples of Dipole-induced DIpole Ion induced dipole forces - Chemistry -  States of Matter - 6742299 | Meritnation.com"/>
          <p:cNvPicPr>
            <a:picLocks noChangeAspect="1" noChangeArrowheads="1"/>
          </p:cNvPicPr>
          <p:nvPr/>
        </p:nvPicPr>
        <p:blipFill>
          <a:blip r:embed="rId2"/>
          <a:srcRect/>
          <a:stretch>
            <a:fillRect/>
          </a:stretch>
        </p:blipFill>
        <p:spPr bwMode="auto">
          <a:xfrm>
            <a:off x="3048000" y="5105400"/>
            <a:ext cx="3103088" cy="17526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r>
              <a:rPr lang="en-US" b="1" dirty="0" smtClean="0">
                <a:solidFill>
                  <a:srgbClr val="C00000"/>
                </a:solidFill>
                <a:latin typeface="Impact" pitchFamily="34" charset="0"/>
              </a:rPr>
              <a:t>Induced dipole-Induced dipole Interaction(London Forces or Dispersive forces)</a:t>
            </a:r>
            <a:endParaRPr lang="en-US" b="1" dirty="0">
              <a:solidFill>
                <a:srgbClr val="C00000"/>
              </a:solidFill>
              <a:latin typeface="Impact" pitchFamily="34" charset="0"/>
            </a:endParaRPr>
          </a:p>
        </p:txBody>
      </p:sp>
      <p:sp>
        <p:nvSpPr>
          <p:cNvPr id="3" name="Content Placeholder 2"/>
          <p:cNvSpPr>
            <a:spLocks noGrp="1"/>
          </p:cNvSpPr>
          <p:nvPr>
            <p:ph idx="1"/>
          </p:nvPr>
        </p:nvSpPr>
        <p:spPr>
          <a:xfrm>
            <a:off x="381000" y="1981200"/>
            <a:ext cx="8305800" cy="1905000"/>
          </a:xfrm>
        </p:spPr>
        <p:txBody>
          <a:bodyPr>
            <a:noAutofit/>
          </a:bodyPr>
          <a:lstStyle/>
          <a:p>
            <a:pPr marL="0" indent="0">
              <a:buNone/>
            </a:pPr>
            <a:r>
              <a:rPr lang="en-US" sz="2800" dirty="0" smtClean="0">
                <a:solidFill>
                  <a:srgbClr val="0000FF"/>
                </a:solidFill>
                <a:latin typeface="Cambria" pitchFamily="18" charset="0"/>
              </a:rPr>
              <a:t>Are the weakest force that are formed due to the temporary dipole induced in non-polar molecules.</a:t>
            </a:r>
          </a:p>
          <a:p>
            <a:pPr marL="0" indent="0">
              <a:buNone/>
            </a:pPr>
            <a:r>
              <a:rPr lang="en-US" sz="2800" dirty="0" smtClean="0">
                <a:solidFill>
                  <a:srgbClr val="0000FF"/>
                </a:solidFill>
                <a:latin typeface="Cambria" pitchFamily="18" charset="0"/>
              </a:rPr>
              <a:t>This force is also called Induced dipole-Induced dipole attraction. </a:t>
            </a:r>
          </a:p>
        </p:txBody>
      </p:sp>
      <p:pic>
        <p:nvPicPr>
          <p:cNvPr id="21506" name="Picture 2" descr="Van Der Waals Interactions - Chemistry LibreTexts"/>
          <p:cNvPicPr>
            <a:picLocks noChangeAspect="1" noChangeArrowheads="1"/>
          </p:cNvPicPr>
          <p:nvPr/>
        </p:nvPicPr>
        <p:blipFill>
          <a:blip r:embed="rId2"/>
          <a:srcRect l="12071" t="11940" r="11111" b="8955"/>
          <a:stretch>
            <a:fillRect/>
          </a:stretch>
        </p:blipFill>
        <p:spPr bwMode="auto">
          <a:xfrm>
            <a:off x="2514600" y="3857897"/>
            <a:ext cx="3962400" cy="3000103"/>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508AB10F76A544879F6E7C516FD50A" ma:contentTypeVersion="10" ma:contentTypeDescription="Create a new document." ma:contentTypeScope="" ma:versionID="12ed6006008c554c11fe3815e88ef27d">
  <xsd:schema xmlns:xsd="http://www.w3.org/2001/XMLSchema" xmlns:xs="http://www.w3.org/2001/XMLSchema" xmlns:p="http://schemas.microsoft.com/office/2006/metadata/properties" xmlns:ns2="9181d3a4-9477-4f69-aa8b-e80335b14a27" targetNamespace="http://schemas.microsoft.com/office/2006/metadata/properties" ma:root="true" ma:fieldsID="6c4a18ee15997fdd5a2d79b8ad8ec805" ns2:_="">
    <xsd:import namespace="9181d3a4-9477-4f69-aa8b-e80335b14a2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81d3a4-9477-4f69-aa8b-e80335b14a2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7"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163381D-B1C1-43EE-8E24-E80EF9F63F20}"/>
</file>

<file path=customXml/itemProps2.xml><?xml version="1.0" encoding="utf-8"?>
<ds:datastoreItem xmlns:ds="http://schemas.openxmlformats.org/officeDocument/2006/customXml" ds:itemID="{B74C61F1-FE3A-4E4B-B4B3-D15CF9938816}"/>
</file>

<file path=customXml/itemProps3.xml><?xml version="1.0" encoding="utf-8"?>
<ds:datastoreItem xmlns:ds="http://schemas.openxmlformats.org/officeDocument/2006/customXml" ds:itemID="{6B29FF1E-8938-4B9A-BEEB-4EC1D33558D0}"/>
</file>

<file path=docProps/app.xml><?xml version="1.0" encoding="utf-8"?>
<Properties xmlns="http://schemas.openxmlformats.org/officeDocument/2006/extended-properties" xmlns:vt="http://schemas.openxmlformats.org/officeDocument/2006/docPropsVTypes">
  <TotalTime>295</TotalTime>
  <Words>884</Words>
  <Application>Microsoft Office PowerPoint</Application>
  <PresentationFormat>On-screen Show (4:3)</PresentationFormat>
  <Paragraphs>55</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INTERMOLECULAR FORCES</vt:lpstr>
      <vt:lpstr>Inter-Ionic forces</vt:lpstr>
      <vt:lpstr>Inter-Ionic forces</vt:lpstr>
      <vt:lpstr>Dipole-Dipole forces </vt:lpstr>
      <vt:lpstr>Dipole-Dipole forces </vt:lpstr>
      <vt:lpstr>Dipole-Dipole forces </vt:lpstr>
      <vt:lpstr>Dipole-Dipole forces </vt:lpstr>
      <vt:lpstr>Dipole- Induced dipole Interaction</vt:lpstr>
      <vt:lpstr>Induced dipole-Induced dipole Interaction(London Forces or Dispersive forces)</vt:lpstr>
      <vt:lpstr>EQUATIONS OF STATE FOR REAL GASES</vt:lpstr>
      <vt:lpstr>Slide 11</vt:lpstr>
      <vt:lpstr>Quantitative ( Van der Waal’s equation)</vt:lpstr>
      <vt:lpstr>Slide 13</vt:lpstr>
      <vt:lpstr>Critical Phenomenon</vt:lpstr>
      <vt:lpstr>Critical temperature </vt:lpstr>
      <vt:lpstr>Critical Pressure</vt:lpstr>
      <vt:lpstr>Critical Volume</vt:lpstr>
      <vt:lpstr>INVESTIGATION OF INTERNAL SRTRUCTURE OF A SOLID BY X-RAY DIFFRACTION-BRAGGS LAW</vt:lpstr>
      <vt:lpstr>INVESTIGATION OF INTERNAL SRTRUCTURE OF A SOLID BY X-RAY DIFFRACTION-BRAGGS LAW</vt:lpstr>
      <vt:lpstr>Slide 20</vt:lpstr>
      <vt:lpstr>Slide 21</vt:lpstr>
      <vt:lpstr>Miller Indices</vt:lpstr>
      <vt:lpstr>To find the Miller Indices of a plane take the following</vt:lpstr>
      <vt:lpstr>Slide 24</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INTERMOLECULAR FORCES</dc:title>
  <dc:creator>Windows User</dc:creator>
  <cp:lastModifiedBy>Windows User</cp:lastModifiedBy>
  <cp:revision>11</cp:revision>
  <dcterms:created xsi:type="dcterms:W3CDTF">2021-06-15T08:53:25Z</dcterms:created>
  <dcterms:modified xsi:type="dcterms:W3CDTF">2021-06-15T13:49:18Z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0x010100A0508AB10F76A544879F6E7C516FD50A</vt:lpwstr>
  </property>
</Properties>
</file>