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57" r:id="rId3"/>
    <p:sldId id="258" r:id="rId4"/>
    <p:sldId id="259" r:id="rId5"/>
    <p:sldId id="280"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9" r:id="rId22"/>
    <p:sldId id="296" r:id="rId23"/>
    <p:sldId id="282" r:id="rId24"/>
    <p:sldId id="322" r:id="rId25"/>
    <p:sldId id="297" r:id="rId26"/>
    <p:sldId id="283" r:id="rId27"/>
    <p:sldId id="284" r:id="rId28"/>
    <p:sldId id="285" r:id="rId29"/>
    <p:sldId id="286" r:id="rId30"/>
    <p:sldId id="295" r:id="rId31"/>
    <p:sldId id="287" r:id="rId32"/>
    <p:sldId id="289" r:id="rId33"/>
    <p:sldId id="290" r:id="rId34"/>
    <p:sldId id="292" r:id="rId35"/>
    <p:sldId id="291" r:id="rId36"/>
    <p:sldId id="293" r:id="rId37"/>
    <p:sldId id="294" r:id="rId38"/>
    <p:sldId id="298" r:id="rId39"/>
    <p:sldId id="299" r:id="rId40"/>
    <p:sldId id="300" r:id="rId41"/>
    <p:sldId id="301" r:id="rId42"/>
    <p:sldId id="302" r:id="rId43"/>
    <p:sldId id="303" r:id="rId44"/>
    <p:sldId id="315" r:id="rId45"/>
    <p:sldId id="304" r:id="rId46"/>
    <p:sldId id="305" r:id="rId47"/>
    <p:sldId id="309" r:id="rId48"/>
    <p:sldId id="316" r:id="rId49"/>
    <p:sldId id="317" r:id="rId50"/>
    <p:sldId id="318" r:id="rId51"/>
    <p:sldId id="319" r:id="rId52"/>
    <p:sldId id="320" r:id="rId53"/>
    <p:sldId id="321" r:id="rId54"/>
    <p:sldId id="306" r:id="rId55"/>
    <p:sldId id="307" r:id="rId56"/>
    <p:sldId id="308" r:id="rId57"/>
    <p:sldId id="310" r:id="rId58"/>
    <p:sldId id="311" r:id="rId59"/>
    <p:sldId id="312" r:id="rId60"/>
    <p:sldId id="313" r:id="rId61"/>
    <p:sldId id="314"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42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presProps" Target="presProps.xml"/><Relationship Id="rId68"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69"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5FCC2C6-C033-4679-B0E6-B5438A54F772}"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B45A8-D11B-40F2-AD85-8C627FD660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FCC2C6-C033-4679-B0E6-B5438A54F772}"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B45A8-D11B-40F2-AD85-8C627FD660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FCC2C6-C033-4679-B0E6-B5438A54F772}"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B45A8-D11B-40F2-AD85-8C627FD660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FCC2C6-C033-4679-B0E6-B5438A54F772}"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B45A8-D11B-40F2-AD85-8C627FD660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FCC2C6-C033-4679-B0E6-B5438A54F772}"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B45A8-D11B-40F2-AD85-8C627FD660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FCC2C6-C033-4679-B0E6-B5438A54F772}" type="datetimeFigureOut">
              <a:rPr lang="en-US" smtClean="0"/>
              <a:pPr/>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3B45A8-D11B-40F2-AD85-8C627FD660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FCC2C6-C033-4679-B0E6-B5438A54F772}" type="datetimeFigureOut">
              <a:rPr lang="en-US" smtClean="0"/>
              <a:pPr/>
              <a:t>6/14/2021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3B45A8-D11B-40F2-AD85-8C627FD660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FCC2C6-C033-4679-B0E6-B5438A54F772}" type="datetimeFigureOut">
              <a:rPr lang="en-US" smtClean="0"/>
              <a:pPr/>
              <a:t>6/14/2021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3B45A8-D11B-40F2-AD85-8C627FD660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FCC2C6-C033-4679-B0E6-B5438A54F772}" type="datetimeFigureOut">
              <a:rPr lang="en-US" smtClean="0"/>
              <a:pPr/>
              <a:t>6/14/2021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3B45A8-D11B-40F2-AD85-8C627FD660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FCC2C6-C033-4679-B0E6-B5438A54F772}" type="datetimeFigureOut">
              <a:rPr lang="en-US" smtClean="0"/>
              <a:pPr/>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3B45A8-D11B-40F2-AD85-8C627FD660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FCC2C6-C033-4679-B0E6-B5438A54F772}" type="datetimeFigureOut">
              <a:rPr lang="en-US" smtClean="0"/>
              <a:pPr/>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3B45A8-D11B-40F2-AD85-8C627FD660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FCC2C6-C033-4679-B0E6-B5438A54F772}" type="datetimeFigureOut">
              <a:rPr lang="en-US" smtClean="0"/>
              <a:pPr/>
              <a:t>6/14/2021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3B45A8-D11B-40F2-AD85-8C627FD660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chemicool.com/definition/dipole_moment.html" TargetMode="External"/><Relationship Id="rId2" Type="http://schemas.openxmlformats.org/officeDocument/2006/relationships/hyperlink" Target="https://www.chemicool.com/definition/ratio.htm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www.chemicool.com/definition/molecule.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b="1" u="sng" dirty="0">
                <a:solidFill>
                  <a:srgbClr val="C00000"/>
                </a:solidFill>
              </a:rPr>
              <a:t>PERIODIC CLASSIFICATION OF ELEMENTS</a:t>
            </a:r>
            <a:endParaRPr lang="en-US" dirty="0">
              <a:solidFill>
                <a:srgbClr val="C00000"/>
              </a:solidFill>
            </a:endParaRPr>
          </a:p>
        </p:txBody>
      </p:sp>
      <p:pic>
        <p:nvPicPr>
          <p:cNvPr id="25602" name="Picture 2" descr="Periodic Table of Elements - Introduction, Names, Symbols &amp; Properties"/>
          <p:cNvPicPr>
            <a:picLocks noChangeAspect="1" noChangeArrowheads="1"/>
          </p:cNvPicPr>
          <p:nvPr/>
        </p:nvPicPr>
        <p:blipFill>
          <a:blip r:embed="rId2" cstate="print"/>
          <a:srcRect/>
          <a:stretch>
            <a:fillRect/>
          </a:stretch>
        </p:blipFill>
        <p:spPr bwMode="auto">
          <a:xfrm>
            <a:off x="533400" y="2057400"/>
            <a:ext cx="8229600" cy="4474846"/>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09800"/>
            <a:ext cx="8610600" cy="2209800"/>
          </a:xfrm>
        </p:spPr>
        <p:txBody>
          <a:bodyPr/>
          <a:lstStyle/>
          <a:p>
            <a:pPr>
              <a:buNone/>
            </a:pPr>
            <a:r>
              <a:rPr lang="en-US" b="1" dirty="0">
                <a:solidFill>
                  <a:srgbClr val="C00000"/>
                </a:solidFill>
              </a:rPr>
              <a:t>3a) </a:t>
            </a:r>
            <a:r>
              <a:rPr lang="en-US" b="1" u="sng" dirty="0">
                <a:solidFill>
                  <a:srgbClr val="C00000"/>
                </a:solidFill>
              </a:rPr>
              <a:t>Mendeleev’s periodic law</a:t>
            </a:r>
            <a:r>
              <a:rPr lang="en-US" b="1" dirty="0">
                <a:solidFill>
                  <a:srgbClr val="C00000"/>
                </a:solidFill>
              </a:rPr>
              <a:t> :-</a:t>
            </a:r>
          </a:p>
          <a:p>
            <a:r>
              <a:rPr lang="en-US" b="1" dirty="0">
                <a:solidFill>
                  <a:srgbClr val="0000CC"/>
                </a:solidFill>
              </a:rPr>
              <a:t>Mendeleev’s periodic law states that, ‘ The properties of elements are periodic functions of their atomic masses’.</a:t>
            </a:r>
            <a:endParaRPr lang="en-US" dirty="0">
              <a:solidFill>
                <a:srgbClr val="0000C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15227" t="15625" r="16252" b="9375"/>
          <a:stretch>
            <a:fillRect/>
          </a:stretch>
        </p:blipFill>
        <p:spPr bwMode="auto">
          <a:xfrm>
            <a:off x="152400" y="609600"/>
            <a:ext cx="8915400" cy="5486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solidFill>
                  <a:srgbClr val="C00000"/>
                </a:solidFill>
              </a:rPr>
              <a:t>b) </a:t>
            </a:r>
            <a:r>
              <a:rPr lang="en-US" b="1" u="sng" dirty="0">
                <a:solidFill>
                  <a:srgbClr val="C00000"/>
                </a:solidFill>
              </a:rPr>
              <a:t>Mendeleev’s periodic table</a:t>
            </a:r>
            <a:endParaRPr lang="en-US" dirty="0">
              <a:solidFill>
                <a:srgbClr val="C00000"/>
              </a:solidFill>
            </a:endParaRPr>
          </a:p>
        </p:txBody>
      </p:sp>
      <p:sp>
        <p:nvSpPr>
          <p:cNvPr id="3" name="Content Placeholder 2"/>
          <p:cNvSpPr>
            <a:spLocks noGrp="1"/>
          </p:cNvSpPr>
          <p:nvPr>
            <p:ph idx="1"/>
          </p:nvPr>
        </p:nvSpPr>
        <p:spPr>
          <a:xfrm>
            <a:off x="228600" y="1066800"/>
            <a:ext cx="8763000" cy="5638800"/>
          </a:xfrm>
        </p:spPr>
        <p:txBody>
          <a:bodyPr>
            <a:noAutofit/>
          </a:bodyPr>
          <a:lstStyle/>
          <a:p>
            <a:r>
              <a:rPr lang="en-US" sz="2700" dirty="0">
                <a:solidFill>
                  <a:srgbClr val="0000CC"/>
                </a:solidFill>
                <a:latin typeface="Cambria" pitchFamily="18" charset="0"/>
              </a:rPr>
              <a:t>Mendeleev classified elements in the increasing order of their atomic masses and similarities in their properties.</a:t>
            </a:r>
          </a:p>
          <a:p>
            <a:r>
              <a:rPr lang="en-US" sz="2700" dirty="0">
                <a:solidFill>
                  <a:srgbClr val="0000CC"/>
                </a:solidFill>
                <a:latin typeface="Cambria" pitchFamily="18" charset="0"/>
              </a:rPr>
              <a:t>The formulae of the oxides and hydrides formed by the elements was also the basis for the classification of the elements.</a:t>
            </a:r>
          </a:p>
          <a:p>
            <a:r>
              <a:rPr lang="en-US" sz="2700" dirty="0">
                <a:solidFill>
                  <a:srgbClr val="0000CC"/>
                </a:solidFill>
                <a:latin typeface="Cambria" pitchFamily="18" charset="0"/>
              </a:rPr>
              <a:t>Mendeleev’s periodic table has 6 horizontal rows called periods and 8 vertical rows called groups. The groups 1 to 7 had two sub groups called A sub group and B sub group. Group 8 had 3 rows of elements. Elements having similar properties were placed in the same groups. There are some spaces left vacant in the table to accommodate the elements to be discovered in future.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solidFill>
                  <a:srgbClr val="C00000"/>
                </a:solidFill>
              </a:rPr>
              <a:t>Merits of Mendeleev’s periodic table</a:t>
            </a:r>
            <a:endParaRPr lang="en-US" dirty="0">
              <a:solidFill>
                <a:srgbClr val="C00000"/>
              </a:solidFill>
            </a:endParaRPr>
          </a:p>
        </p:txBody>
      </p:sp>
      <p:sp>
        <p:nvSpPr>
          <p:cNvPr id="3" name="Content Placeholder 2"/>
          <p:cNvSpPr>
            <a:spLocks noGrp="1"/>
          </p:cNvSpPr>
          <p:nvPr>
            <p:ph idx="1"/>
          </p:nvPr>
        </p:nvSpPr>
        <p:spPr>
          <a:xfrm>
            <a:off x="304800" y="1600200"/>
            <a:ext cx="8610600" cy="4525963"/>
          </a:xfrm>
        </p:spPr>
        <p:txBody>
          <a:bodyPr>
            <a:normAutofit fontScale="92500" lnSpcReduction="10000"/>
          </a:bodyPr>
          <a:lstStyle/>
          <a:p>
            <a:r>
              <a:rPr lang="en-US" dirty="0" err="1">
                <a:solidFill>
                  <a:srgbClr val="0000CC"/>
                </a:solidFill>
                <a:latin typeface="Cambria" pitchFamily="18" charset="0"/>
              </a:rPr>
              <a:t>i</a:t>
            </a:r>
            <a:r>
              <a:rPr lang="en-US" dirty="0">
                <a:solidFill>
                  <a:srgbClr val="0000CC"/>
                </a:solidFill>
                <a:latin typeface="Cambria" pitchFamily="18" charset="0"/>
              </a:rPr>
              <a:t>) Elements were classified on a more fundamental basis of their atomic masses and properties.</a:t>
            </a:r>
          </a:p>
          <a:p>
            <a:r>
              <a:rPr lang="en-US" dirty="0">
                <a:solidFill>
                  <a:srgbClr val="0000CC"/>
                </a:solidFill>
                <a:latin typeface="Cambria" pitchFamily="18" charset="0"/>
              </a:rPr>
              <a:t>ii) Spaces were left vacant to accommodate the elements to be discovered in future.</a:t>
            </a:r>
          </a:p>
          <a:p>
            <a:r>
              <a:rPr lang="en-US" dirty="0">
                <a:solidFill>
                  <a:srgbClr val="0000CC"/>
                </a:solidFill>
                <a:latin typeface="Cambria" pitchFamily="18" charset="0"/>
              </a:rPr>
              <a:t>iii) It could predict the properties of the elements which helped in the discovery of new elements.</a:t>
            </a:r>
          </a:p>
          <a:p>
            <a:r>
              <a:rPr lang="en-US" dirty="0">
                <a:solidFill>
                  <a:srgbClr val="0000CC"/>
                </a:solidFill>
                <a:latin typeface="Cambria" pitchFamily="18" charset="0"/>
              </a:rPr>
              <a:t>iv) The inert gas elements discovered later could be placed in a separate group without disturbing the table.</a:t>
            </a:r>
          </a:p>
          <a:p>
            <a:endParaRPr lang="en-US" dirty="0">
              <a:solidFill>
                <a:srgbClr val="0000CC"/>
              </a:solidFill>
              <a:latin typeface="Cambria"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solidFill>
                  <a:srgbClr val="C00000"/>
                </a:solidFill>
              </a:rPr>
              <a:t>Defects of Mendeleev’s periodic table</a:t>
            </a:r>
            <a:endParaRPr lang="en-US" dirty="0">
              <a:solidFill>
                <a:srgbClr val="C00000"/>
              </a:solidFill>
            </a:endParaRPr>
          </a:p>
        </p:txBody>
      </p:sp>
      <p:sp>
        <p:nvSpPr>
          <p:cNvPr id="3" name="Content Placeholder 2"/>
          <p:cNvSpPr>
            <a:spLocks noGrp="1"/>
          </p:cNvSpPr>
          <p:nvPr>
            <p:ph idx="1"/>
          </p:nvPr>
        </p:nvSpPr>
        <p:spPr/>
        <p:txBody>
          <a:bodyPr>
            <a:normAutofit/>
          </a:bodyPr>
          <a:lstStyle/>
          <a:p>
            <a:r>
              <a:rPr lang="en-US" dirty="0" err="1">
                <a:solidFill>
                  <a:srgbClr val="0000CC"/>
                </a:solidFill>
                <a:latin typeface="Cambria" pitchFamily="18" charset="0"/>
              </a:rPr>
              <a:t>i</a:t>
            </a:r>
            <a:r>
              <a:rPr lang="en-US" dirty="0">
                <a:solidFill>
                  <a:srgbClr val="0000CC"/>
                </a:solidFill>
                <a:latin typeface="Cambria" pitchFamily="18" charset="0"/>
              </a:rPr>
              <a:t>) Some elements are not arranged in the increasing order of their atomic masses. Co is placed before Ni, Te is placed before I etc.</a:t>
            </a:r>
          </a:p>
          <a:p>
            <a:r>
              <a:rPr lang="en-US" dirty="0">
                <a:solidFill>
                  <a:srgbClr val="0000CC"/>
                </a:solidFill>
                <a:latin typeface="Cambria" pitchFamily="18" charset="0"/>
              </a:rPr>
              <a:t>ii) Position of hydrogen is not clear because it shows properties similar to metals as well as non metals.</a:t>
            </a:r>
          </a:p>
          <a:p>
            <a:r>
              <a:rPr lang="en-US" dirty="0">
                <a:solidFill>
                  <a:srgbClr val="0000CC"/>
                </a:solidFill>
                <a:latin typeface="Cambria" pitchFamily="18" charset="0"/>
              </a:rPr>
              <a:t>iii) The position of isotopes of elements is not clear.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C00000"/>
                </a:solidFill>
              </a:rPr>
              <a:t>Modern periodic law</a:t>
            </a:r>
            <a:endParaRPr lang="en-US" dirty="0">
              <a:solidFill>
                <a:srgbClr val="C00000"/>
              </a:solidFill>
            </a:endParaRPr>
          </a:p>
        </p:txBody>
      </p:sp>
      <p:sp>
        <p:nvSpPr>
          <p:cNvPr id="3" name="Content Placeholder 2"/>
          <p:cNvSpPr>
            <a:spLocks noGrp="1"/>
          </p:cNvSpPr>
          <p:nvPr>
            <p:ph idx="1"/>
          </p:nvPr>
        </p:nvSpPr>
        <p:spPr>
          <a:xfrm>
            <a:off x="228600" y="2819400"/>
            <a:ext cx="8915400" cy="1828800"/>
          </a:xfrm>
        </p:spPr>
        <p:txBody>
          <a:bodyPr/>
          <a:lstStyle/>
          <a:p>
            <a:pPr marL="0" indent="0">
              <a:buNone/>
            </a:pPr>
            <a:r>
              <a:rPr lang="en-US" dirty="0">
                <a:solidFill>
                  <a:srgbClr val="0000CC"/>
                </a:solidFill>
                <a:latin typeface="Cambria" pitchFamily="18" charset="0"/>
              </a:rPr>
              <a:t>Modern periodic law states that, ‘ </a:t>
            </a:r>
            <a:r>
              <a:rPr lang="en-US" b="1" dirty="0">
                <a:solidFill>
                  <a:srgbClr val="0000CC"/>
                </a:solidFill>
                <a:latin typeface="Cambria" pitchFamily="18" charset="0"/>
              </a:rPr>
              <a:t>The properties of elements are periodic functions of their atomic numbers</a:t>
            </a:r>
            <a:r>
              <a:rPr lang="en-US" dirty="0">
                <a:solidFill>
                  <a:srgbClr val="0000CC"/>
                </a:solidFill>
                <a:latin typeface="Cambria" pitchFamily="18"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portance and Limitations of Modern Periodic Table | Freakgenie"/>
          <p:cNvPicPr>
            <a:picLocks noChangeAspect="1" noChangeArrowheads="1"/>
          </p:cNvPicPr>
          <p:nvPr/>
        </p:nvPicPr>
        <p:blipFill>
          <a:blip r:embed="rId2" cstate="print"/>
          <a:srcRect/>
          <a:stretch>
            <a:fillRect/>
          </a:stretch>
        </p:blipFill>
        <p:spPr bwMode="auto">
          <a:xfrm>
            <a:off x="457200" y="381000"/>
            <a:ext cx="8322449" cy="62484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srcRect l="18155" t="16667" r="19766" b="6250"/>
          <a:stretch>
            <a:fillRect/>
          </a:stretch>
        </p:blipFill>
        <p:spPr bwMode="auto">
          <a:xfrm>
            <a:off x="228599" y="381000"/>
            <a:ext cx="8513805" cy="59436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C00000"/>
                </a:solidFill>
              </a:rPr>
              <a:t>Modern periodic table</a:t>
            </a:r>
            <a:endParaRPr lang="en-US" dirty="0">
              <a:solidFill>
                <a:srgbClr val="C00000"/>
              </a:solidFill>
            </a:endParaRPr>
          </a:p>
        </p:txBody>
      </p:sp>
      <p:sp>
        <p:nvSpPr>
          <p:cNvPr id="3" name="Content Placeholder 2"/>
          <p:cNvSpPr>
            <a:spLocks noGrp="1"/>
          </p:cNvSpPr>
          <p:nvPr>
            <p:ph idx="1"/>
          </p:nvPr>
        </p:nvSpPr>
        <p:spPr>
          <a:xfrm>
            <a:off x="228600" y="1600201"/>
            <a:ext cx="8686800" cy="2743200"/>
          </a:xfrm>
        </p:spPr>
        <p:txBody>
          <a:bodyPr>
            <a:normAutofit/>
          </a:bodyPr>
          <a:lstStyle/>
          <a:p>
            <a:r>
              <a:rPr lang="en-US" dirty="0">
                <a:solidFill>
                  <a:srgbClr val="0000CC"/>
                </a:solidFill>
                <a:latin typeface="Cambria" pitchFamily="18" charset="0"/>
              </a:rPr>
              <a:t>In the modern periodic table elements are arranged in the increasing order of their atomic numbers in the form of a table having 7 horizontal rows of elements called periods and 18 vertical rows of elements called groups.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fontScale="90000"/>
          </a:bodyPr>
          <a:lstStyle/>
          <a:p>
            <a:r>
              <a:rPr lang="en-US" b="1" dirty="0" err="1">
                <a:solidFill>
                  <a:srgbClr val="C00000"/>
                </a:solidFill>
              </a:rPr>
              <a:t>i</a:t>
            </a:r>
            <a:r>
              <a:rPr lang="en-US" b="1" dirty="0">
                <a:solidFill>
                  <a:srgbClr val="C00000"/>
                </a:solidFill>
              </a:rPr>
              <a:t>) </a:t>
            </a:r>
            <a:r>
              <a:rPr lang="en-US" b="1" u="sng" dirty="0">
                <a:solidFill>
                  <a:srgbClr val="C00000"/>
                </a:solidFill>
              </a:rPr>
              <a:t>Periods</a:t>
            </a:r>
            <a:endParaRPr lang="en-US" dirty="0">
              <a:solidFill>
                <a:srgbClr val="C00000"/>
              </a:solidFill>
            </a:endParaRPr>
          </a:p>
        </p:txBody>
      </p:sp>
      <p:sp>
        <p:nvSpPr>
          <p:cNvPr id="3" name="Content Placeholder 2"/>
          <p:cNvSpPr>
            <a:spLocks noGrp="1"/>
          </p:cNvSpPr>
          <p:nvPr>
            <p:ph idx="1"/>
          </p:nvPr>
        </p:nvSpPr>
        <p:spPr>
          <a:xfrm>
            <a:off x="381000" y="762000"/>
            <a:ext cx="8534400" cy="6019800"/>
          </a:xfrm>
        </p:spPr>
        <p:txBody>
          <a:bodyPr>
            <a:noAutofit/>
          </a:bodyPr>
          <a:lstStyle/>
          <a:p>
            <a:r>
              <a:rPr lang="en-US" sz="2300" dirty="0">
                <a:solidFill>
                  <a:srgbClr val="0000CC"/>
                </a:solidFill>
                <a:latin typeface="Cambria" pitchFamily="18" charset="0"/>
              </a:rPr>
              <a:t>There are 7 periods of elements as follows :-</a:t>
            </a:r>
          </a:p>
          <a:p>
            <a:r>
              <a:rPr lang="en-US" sz="2300" dirty="0">
                <a:solidFill>
                  <a:srgbClr val="C00000"/>
                </a:solidFill>
                <a:latin typeface="Cambria" pitchFamily="18" charset="0"/>
              </a:rPr>
              <a:t>First period </a:t>
            </a:r>
            <a:r>
              <a:rPr lang="en-US" sz="2300" dirty="0">
                <a:solidFill>
                  <a:srgbClr val="0000CC"/>
                </a:solidFill>
                <a:latin typeface="Cambria" pitchFamily="18" charset="0"/>
              </a:rPr>
              <a:t>has 2 elements H and He called very short period.</a:t>
            </a:r>
          </a:p>
          <a:p>
            <a:r>
              <a:rPr lang="en-US" sz="2300" dirty="0">
                <a:solidFill>
                  <a:srgbClr val="C00000"/>
                </a:solidFill>
                <a:latin typeface="Cambria" pitchFamily="18" charset="0"/>
              </a:rPr>
              <a:t>Second period </a:t>
            </a:r>
            <a:r>
              <a:rPr lang="en-US" sz="2300" dirty="0">
                <a:solidFill>
                  <a:srgbClr val="0000CC"/>
                </a:solidFill>
                <a:latin typeface="Cambria" pitchFamily="18" charset="0"/>
              </a:rPr>
              <a:t>has 8 elements Li to Ne called short period.</a:t>
            </a:r>
          </a:p>
          <a:p>
            <a:r>
              <a:rPr lang="en-US" sz="2300" dirty="0">
                <a:solidFill>
                  <a:srgbClr val="C00000"/>
                </a:solidFill>
                <a:latin typeface="Cambria" pitchFamily="18" charset="0"/>
              </a:rPr>
              <a:t>Third period </a:t>
            </a:r>
            <a:r>
              <a:rPr lang="en-US" sz="2300" dirty="0">
                <a:solidFill>
                  <a:srgbClr val="0000CC"/>
                </a:solidFill>
                <a:latin typeface="Cambria" pitchFamily="18" charset="0"/>
              </a:rPr>
              <a:t>has 8 elements Na to </a:t>
            </a:r>
            <a:r>
              <a:rPr lang="en-US" sz="2300" dirty="0" err="1">
                <a:solidFill>
                  <a:srgbClr val="0000CC"/>
                </a:solidFill>
                <a:latin typeface="Cambria" pitchFamily="18" charset="0"/>
              </a:rPr>
              <a:t>Ar</a:t>
            </a:r>
            <a:r>
              <a:rPr lang="en-US" sz="2300" dirty="0">
                <a:solidFill>
                  <a:srgbClr val="0000CC"/>
                </a:solidFill>
                <a:latin typeface="Cambria" pitchFamily="18" charset="0"/>
              </a:rPr>
              <a:t> called short period.</a:t>
            </a:r>
          </a:p>
          <a:p>
            <a:r>
              <a:rPr lang="en-US" sz="2300" dirty="0">
                <a:solidFill>
                  <a:srgbClr val="C00000"/>
                </a:solidFill>
                <a:latin typeface="Cambria" pitchFamily="18" charset="0"/>
              </a:rPr>
              <a:t>Fourth period </a:t>
            </a:r>
            <a:r>
              <a:rPr lang="en-US" sz="2300" dirty="0">
                <a:solidFill>
                  <a:srgbClr val="0000CC"/>
                </a:solidFill>
                <a:latin typeface="Cambria" pitchFamily="18" charset="0"/>
              </a:rPr>
              <a:t>has 18 elements K to Kr called long period.</a:t>
            </a:r>
          </a:p>
          <a:p>
            <a:r>
              <a:rPr lang="en-US" sz="2300" dirty="0">
                <a:solidFill>
                  <a:srgbClr val="C00000"/>
                </a:solidFill>
                <a:latin typeface="Cambria" pitchFamily="18" charset="0"/>
              </a:rPr>
              <a:t>Fifth period</a:t>
            </a:r>
            <a:r>
              <a:rPr lang="en-US" sz="2300" dirty="0">
                <a:solidFill>
                  <a:srgbClr val="0000CC"/>
                </a:solidFill>
                <a:latin typeface="Cambria" pitchFamily="18" charset="0"/>
              </a:rPr>
              <a:t> has 18 elements </a:t>
            </a:r>
            <a:r>
              <a:rPr lang="en-US" sz="2300" dirty="0" err="1">
                <a:solidFill>
                  <a:srgbClr val="0000CC"/>
                </a:solidFill>
                <a:latin typeface="Cambria" pitchFamily="18" charset="0"/>
              </a:rPr>
              <a:t>Rb</a:t>
            </a:r>
            <a:r>
              <a:rPr lang="en-US" sz="2300" dirty="0">
                <a:solidFill>
                  <a:srgbClr val="0000CC"/>
                </a:solidFill>
                <a:latin typeface="Cambria" pitchFamily="18" charset="0"/>
              </a:rPr>
              <a:t> to </a:t>
            </a:r>
            <a:r>
              <a:rPr lang="en-US" sz="2300" dirty="0" err="1">
                <a:solidFill>
                  <a:srgbClr val="0000CC"/>
                </a:solidFill>
                <a:latin typeface="Cambria" pitchFamily="18" charset="0"/>
              </a:rPr>
              <a:t>Xe</a:t>
            </a:r>
            <a:r>
              <a:rPr lang="en-US" sz="2300" dirty="0">
                <a:solidFill>
                  <a:srgbClr val="0000CC"/>
                </a:solidFill>
                <a:latin typeface="Cambria" pitchFamily="18" charset="0"/>
              </a:rPr>
              <a:t> called long period.</a:t>
            </a:r>
          </a:p>
          <a:p>
            <a:r>
              <a:rPr lang="en-US" sz="2300" dirty="0">
                <a:solidFill>
                  <a:srgbClr val="C00000"/>
                </a:solidFill>
                <a:latin typeface="Cambria" pitchFamily="18" charset="0"/>
              </a:rPr>
              <a:t>Sixth period </a:t>
            </a:r>
            <a:r>
              <a:rPr lang="en-US" sz="2300" dirty="0">
                <a:solidFill>
                  <a:srgbClr val="0000CC"/>
                </a:solidFill>
                <a:latin typeface="Cambria" pitchFamily="18" charset="0"/>
              </a:rPr>
              <a:t>has 32 elements Cs to </a:t>
            </a:r>
            <a:r>
              <a:rPr lang="en-US" sz="2300" dirty="0" err="1">
                <a:solidFill>
                  <a:srgbClr val="0000CC"/>
                </a:solidFill>
                <a:latin typeface="Cambria" pitchFamily="18" charset="0"/>
              </a:rPr>
              <a:t>Rn</a:t>
            </a:r>
            <a:r>
              <a:rPr lang="en-US" sz="2300" dirty="0">
                <a:solidFill>
                  <a:srgbClr val="0000CC"/>
                </a:solidFill>
                <a:latin typeface="Cambria" pitchFamily="18" charset="0"/>
              </a:rPr>
              <a:t> called very long period.</a:t>
            </a:r>
          </a:p>
          <a:p>
            <a:r>
              <a:rPr lang="en-US" sz="2300" dirty="0">
                <a:solidFill>
                  <a:srgbClr val="C00000"/>
                </a:solidFill>
                <a:latin typeface="Cambria" pitchFamily="18" charset="0"/>
              </a:rPr>
              <a:t>Seventh period </a:t>
            </a:r>
            <a:r>
              <a:rPr lang="en-US" sz="2300" dirty="0">
                <a:solidFill>
                  <a:srgbClr val="0000CC"/>
                </a:solidFill>
                <a:latin typeface="Cambria" pitchFamily="18" charset="0"/>
              </a:rPr>
              <a:t>has 28 elements from Fr to atomic number 114 called incomplete period.</a:t>
            </a:r>
          </a:p>
          <a:p>
            <a:r>
              <a:rPr lang="en-US" sz="2300" dirty="0">
                <a:solidFill>
                  <a:srgbClr val="0000CC"/>
                </a:solidFill>
                <a:latin typeface="Cambria" pitchFamily="18" charset="0"/>
              </a:rPr>
              <a:t>14 elements each of the sixth and seventh periods are placed</a:t>
            </a:r>
          </a:p>
          <a:p>
            <a:pPr marL="0" indent="0">
              <a:buNone/>
            </a:pPr>
            <a:r>
              <a:rPr lang="en-US" sz="2300" dirty="0">
                <a:solidFill>
                  <a:srgbClr val="0000CC"/>
                </a:solidFill>
                <a:latin typeface="Cambria" pitchFamily="18" charset="0"/>
              </a:rPr>
              <a:t>       separately at the bottom of the table.</a:t>
            </a:r>
          </a:p>
          <a:p>
            <a:r>
              <a:rPr lang="en-US" sz="2300" dirty="0">
                <a:solidFill>
                  <a:srgbClr val="0000CC"/>
                </a:solidFill>
                <a:latin typeface="Cambria" pitchFamily="18" charset="0"/>
              </a:rPr>
              <a:t>The 14 elements of the sixth period from La to Lu are called</a:t>
            </a:r>
          </a:p>
          <a:p>
            <a:pPr marL="0" indent="0">
              <a:buNone/>
            </a:pPr>
            <a:r>
              <a:rPr lang="en-US" sz="2300" dirty="0">
                <a:solidFill>
                  <a:srgbClr val="0000CC"/>
                </a:solidFill>
                <a:latin typeface="Cambria" pitchFamily="18" charset="0"/>
              </a:rPr>
              <a:t>      </a:t>
            </a:r>
            <a:r>
              <a:rPr lang="en-US" sz="2300" dirty="0">
                <a:solidFill>
                  <a:srgbClr val="C00000"/>
                </a:solidFill>
                <a:latin typeface="Cambria" pitchFamily="18" charset="0"/>
              </a:rPr>
              <a:t>Lanthanides </a:t>
            </a:r>
            <a:r>
              <a:rPr lang="en-US" sz="2300" dirty="0">
                <a:solidFill>
                  <a:srgbClr val="0000CC"/>
                </a:solidFill>
                <a:latin typeface="Cambria" pitchFamily="18" charset="0"/>
              </a:rPr>
              <a:t>and the 14 elements of the seventh period from Ac       to Lr are called </a:t>
            </a:r>
            <a:r>
              <a:rPr lang="en-US" sz="2300" dirty="0">
                <a:solidFill>
                  <a:srgbClr val="C00000"/>
                </a:solidFill>
                <a:latin typeface="Cambria" pitchFamily="18" charset="0"/>
              </a:rPr>
              <a:t>Actinides</a:t>
            </a:r>
            <a:r>
              <a:rPr lang="en-US" sz="2300" dirty="0">
                <a:solidFill>
                  <a:srgbClr val="0000CC"/>
                </a:solidFill>
                <a:latin typeface="Cambria" pitchFamily="18" charset="0"/>
              </a:rPr>
              <a:t>. </a:t>
            </a:r>
          </a:p>
          <a:p>
            <a:r>
              <a:rPr lang="en-US" sz="2300" dirty="0">
                <a:solidFill>
                  <a:srgbClr val="0000CC"/>
                </a:solidFill>
                <a:latin typeface="Cambria" pitchFamily="18"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C00000"/>
                </a:solidFill>
              </a:rPr>
              <a:t>Classification of elements</a:t>
            </a:r>
            <a:r>
              <a:rPr lang="en-US" b="1" dirty="0">
                <a:solidFill>
                  <a:srgbClr val="C00000"/>
                </a:solidFill>
              </a:rPr>
              <a:t> </a:t>
            </a:r>
            <a:endParaRPr lang="en-US" dirty="0">
              <a:solidFill>
                <a:srgbClr val="C00000"/>
              </a:solidFill>
            </a:endParaRPr>
          </a:p>
        </p:txBody>
      </p:sp>
      <p:sp>
        <p:nvSpPr>
          <p:cNvPr id="3" name="Content Placeholder 2"/>
          <p:cNvSpPr>
            <a:spLocks noGrp="1"/>
          </p:cNvSpPr>
          <p:nvPr>
            <p:ph idx="1"/>
          </p:nvPr>
        </p:nvSpPr>
        <p:spPr>
          <a:xfrm>
            <a:off x="457200" y="1600200"/>
            <a:ext cx="8382000" cy="4525963"/>
          </a:xfrm>
        </p:spPr>
        <p:txBody>
          <a:bodyPr>
            <a:normAutofit fontScale="92500" lnSpcReduction="20000"/>
          </a:bodyPr>
          <a:lstStyle/>
          <a:p>
            <a:pPr>
              <a:lnSpc>
                <a:spcPct val="150000"/>
              </a:lnSpc>
              <a:buFont typeface="Wingdings" pitchFamily="2" charset="2"/>
              <a:buChar char="Ø"/>
            </a:pPr>
            <a:r>
              <a:rPr lang="en-US" dirty="0">
                <a:solidFill>
                  <a:srgbClr val="0000CC"/>
                </a:solidFill>
                <a:latin typeface="Cambria" pitchFamily="18" charset="0"/>
                <a:cs typeface="Times New Roman" pitchFamily="18" charset="0"/>
              </a:rPr>
              <a:t>The arranging of elements into different groups on the basis of the similarities in their properties is called classification of elements.</a:t>
            </a:r>
          </a:p>
          <a:p>
            <a:pPr>
              <a:lnSpc>
                <a:spcPct val="150000"/>
              </a:lnSpc>
              <a:buFont typeface="Wingdings" pitchFamily="2" charset="2"/>
              <a:buChar char="Ø"/>
            </a:pPr>
            <a:r>
              <a:rPr lang="en-US" dirty="0">
                <a:solidFill>
                  <a:srgbClr val="0000CC"/>
                </a:solidFill>
                <a:latin typeface="Cambria" pitchFamily="18" charset="0"/>
                <a:cs typeface="Times New Roman" pitchFamily="18" charset="0"/>
              </a:rPr>
              <a:t>The classification of similar elements into groups makes the study of elements easier.</a:t>
            </a:r>
          </a:p>
          <a:p>
            <a:pPr>
              <a:lnSpc>
                <a:spcPct val="150000"/>
              </a:lnSpc>
              <a:buFont typeface="Wingdings" pitchFamily="2" charset="2"/>
              <a:buChar char="Ø"/>
            </a:pPr>
            <a:r>
              <a:rPr lang="en-US" dirty="0">
                <a:solidFill>
                  <a:srgbClr val="0000CC"/>
                </a:solidFill>
                <a:latin typeface="Cambria" pitchFamily="18" charset="0"/>
                <a:cs typeface="Times New Roman" pitchFamily="18" charset="0"/>
              </a:rPr>
              <a:t>There are about 118 different elements known so far.</a:t>
            </a:r>
          </a:p>
          <a:p>
            <a:pPr>
              <a:lnSpc>
                <a:spcPct val="150000"/>
              </a:lnSpc>
              <a:buFont typeface="Wingdings" pitchFamily="2" charset="2"/>
              <a:buChar char="Ø"/>
            </a:pPr>
            <a:endParaRPr lang="en-US" dirty="0">
              <a:solidFill>
                <a:srgbClr val="0000CC"/>
              </a:solidFill>
              <a:latin typeface="Cambria"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fontScale="90000"/>
          </a:bodyPr>
          <a:lstStyle/>
          <a:p>
            <a:r>
              <a:rPr lang="en-US" b="1" dirty="0">
                <a:solidFill>
                  <a:srgbClr val="C00000"/>
                </a:solidFill>
              </a:rPr>
              <a:t>ii) </a:t>
            </a:r>
            <a:r>
              <a:rPr lang="en-US" b="1" u="sng" dirty="0">
                <a:solidFill>
                  <a:srgbClr val="C00000"/>
                </a:solidFill>
              </a:rPr>
              <a:t>Groups</a:t>
            </a:r>
            <a:endParaRPr lang="en-US" dirty="0">
              <a:solidFill>
                <a:srgbClr val="C00000"/>
              </a:solidFill>
            </a:endParaRPr>
          </a:p>
        </p:txBody>
      </p:sp>
      <p:sp>
        <p:nvSpPr>
          <p:cNvPr id="3" name="Content Placeholder 2"/>
          <p:cNvSpPr>
            <a:spLocks noGrp="1"/>
          </p:cNvSpPr>
          <p:nvPr>
            <p:ph idx="1"/>
          </p:nvPr>
        </p:nvSpPr>
        <p:spPr>
          <a:xfrm>
            <a:off x="457200" y="715962"/>
            <a:ext cx="8458200" cy="5837238"/>
          </a:xfrm>
        </p:spPr>
        <p:txBody>
          <a:bodyPr>
            <a:normAutofit fontScale="55000" lnSpcReduction="20000"/>
          </a:bodyPr>
          <a:lstStyle/>
          <a:p>
            <a:r>
              <a:rPr lang="en-US" dirty="0">
                <a:solidFill>
                  <a:srgbClr val="0000CC"/>
                </a:solidFill>
                <a:latin typeface="Cambria" pitchFamily="18" charset="0"/>
              </a:rPr>
              <a:t>There are 18 groups of elements divided into 9 main groups. They are</a:t>
            </a:r>
          </a:p>
          <a:p>
            <a:pPr marL="0" indent="0">
              <a:buNone/>
            </a:pPr>
            <a:r>
              <a:rPr lang="en-US" dirty="0">
                <a:solidFill>
                  <a:srgbClr val="0000CC"/>
                </a:solidFill>
                <a:latin typeface="Cambria" pitchFamily="18" charset="0"/>
              </a:rPr>
              <a:t>       I, II, III, IV, V, VI, VII, VIII and 0 groups.</a:t>
            </a:r>
          </a:p>
          <a:p>
            <a:pPr marL="0" indent="0">
              <a:buNone/>
            </a:pPr>
            <a:endParaRPr lang="en-US" dirty="0">
              <a:solidFill>
                <a:srgbClr val="0000CC"/>
              </a:solidFill>
              <a:latin typeface="Cambria" pitchFamily="18" charset="0"/>
            </a:endParaRPr>
          </a:p>
          <a:p>
            <a:r>
              <a:rPr lang="en-US" dirty="0">
                <a:solidFill>
                  <a:srgbClr val="0000CC"/>
                </a:solidFill>
                <a:latin typeface="Cambria" pitchFamily="18" charset="0"/>
              </a:rPr>
              <a:t> The groups I to VII has two sub</a:t>
            </a:r>
          </a:p>
          <a:p>
            <a:pPr marL="0" indent="0">
              <a:buNone/>
            </a:pPr>
            <a:r>
              <a:rPr lang="en-US" dirty="0">
                <a:solidFill>
                  <a:srgbClr val="0000CC"/>
                </a:solidFill>
                <a:latin typeface="Cambria" pitchFamily="18" charset="0"/>
              </a:rPr>
              <a:t>groups each called A – sub group and B – sub group. </a:t>
            </a:r>
          </a:p>
          <a:p>
            <a:pPr marL="0" indent="0">
              <a:buNone/>
            </a:pPr>
            <a:endParaRPr lang="en-US" dirty="0">
              <a:solidFill>
                <a:srgbClr val="0000CC"/>
              </a:solidFill>
              <a:latin typeface="Cambria" pitchFamily="18" charset="0"/>
            </a:endParaRPr>
          </a:p>
          <a:p>
            <a:pPr marL="0" indent="0">
              <a:buNone/>
            </a:pPr>
            <a:r>
              <a:rPr lang="en-US" dirty="0">
                <a:solidFill>
                  <a:srgbClr val="0000CC"/>
                </a:solidFill>
                <a:latin typeface="Cambria" pitchFamily="18" charset="0"/>
              </a:rPr>
              <a:t>       Group VIII has 3rows of elements and 0 group has one row of elements.</a:t>
            </a:r>
          </a:p>
          <a:p>
            <a:pPr marL="0" indent="0">
              <a:buNone/>
            </a:pPr>
            <a:endParaRPr lang="en-US" dirty="0">
              <a:solidFill>
                <a:srgbClr val="0000CC"/>
              </a:solidFill>
              <a:latin typeface="Cambria" pitchFamily="18" charset="0"/>
            </a:endParaRPr>
          </a:p>
          <a:p>
            <a:r>
              <a:rPr lang="en-US" dirty="0">
                <a:solidFill>
                  <a:srgbClr val="0000CC"/>
                </a:solidFill>
                <a:latin typeface="Cambria" pitchFamily="18" charset="0"/>
              </a:rPr>
              <a:t>The A sub group elements are called normal elements.</a:t>
            </a:r>
          </a:p>
          <a:p>
            <a:r>
              <a:rPr lang="en-US" dirty="0">
                <a:solidFill>
                  <a:srgbClr val="0000CC"/>
                </a:solidFill>
                <a:latin typeface="Cambria" pitchFamily="18" charset="0"/>
              </a:rPr>
              <a:t>The B sub group elements are called transition elements.</a:t>
            </a:r>
          </a:p>
          <a:p>
            <a:endParaRPr lang="en-US" dirty="0">
              <a:solidFill>
                <a:srgbClr val="0000CC"/>
              </a:solidFill>
              <a:latin typeface="Cambria" pitchFamily="18" charset="0"/>
            </a:endParaRPr>
          </a:p>
          <a:p>
            <a:r>
              <a:rPr lang="en-US" dirty="0">
                <a:solidFill>
                  <a:srgbClr val="0000CC"/>
                </a:solidFill>
                <a:latin typeface="Cambria" pitchFamily="18" charset="0"/>
              </a:rPr>
              <a:t>Lanthanides and Actinides are called inner transition elements.</a:t>
            </a:r>
          </a:p>
          <a:p>
            <a:r>
              <a:rPr lang="en-US" dirty="0">
                <a:solidFill>
                  <a:srgbClr val="0000CC"/>
                </a:solidFill>
                <a:latin typeface="Cambria" pitchFamily="18" charset="0"/>
              </a:rPr>
              <a:t>Group 1 (I A ) elements are called alkali metals.</a:t>
            </a:r>
          </a:p>
          <a:p>
            <a:r>
              <a:rPr lang="en-US" dirty="0">
                <a:solidFill>
                  <a:srgbClr val="0000CC"/>
                </a:solidFill>
                <a:latin typeface="Cambria" pitchFamily="18" charset="0"/>
              </a:rPr>
              <a:t>Group 2 (II A) elements are called alkaline earth metals.</a:t>
            </a:r>
          </a:p>
          <a:p>
            <a:r>
              <a:rPr lang="en-US" dirty="0">
                <a:solidFill>
                  <a:srgbClr val="0000CC"/>
                </a:solidFill>
                <a:latin typeface="Cambria" pitchFamily="18" charset="0"/>
              </a:rPr>
              <a:t>Group 17 (VII A) elements are called halogens.</a:t>
            </a:r>
          </a:p>
          <a:p>
            <a:r>
              <a:rPr lang="en-US" dirty="0">
                <a:solidFill>
                  <a:srgbClr val="0000CC"/>
                </a:solidFill>
                <a:latin typeface="Cambria" pitchFamily="18" charset="0"/>
              </a:rPr>
              <a:t>Group 18 (0 group) are called noble gases.</a:t>
            </a:r>
          </a:p>
          <a:p>
            <a:r>
              <a:rPr lang="en-US" dirty="0">
                <a:solidFill>
                  <a:srgbClr val="0000CC"/>
                </a:solidFill>
                <a:latin typeface="Cambria" pitchFamily="18" charset="0"/>
              </a:rPr>
              <a:t>In a group all the elements have the same number of valence</a:t>
            </a:r>
          </a:p>
          <a:p>
            <a:pPr marL="0" indent="0">
              <a:buNone/>
            </a:pPr>
            <a:r>
              <a:rPr lang="en-US" dirty="0">
                <a:solidFill>
                  <a:srgbClr val="0000CC"/>
                </a:solidFill>
                <a:latin typeface="Cambria" pitchFamily="18" charset="0"/>
              </a:rPr>
              <a:t> electrons. Group I elements have 1 valence electron, Group II elements</a:t>
            </a:r>
          </a:p>
          <a:p>
            <a:pPr marL="0" indent="0">
              <a:buNone/>
            </a:pPr>
            <a:r>
              <a:rPr lang="en-US" dirty="0">
                <a:solidFill>
                  <a:srgbClr val="0000CC"/>
                </a:solidFill>
                <a:latin typeface="Cambria" pitchFamily="18" charset="0"/>
              </a:rPr>
              <a:t>  have 2 valence electron, Group III elements have 3 valence electrons etc.</a:t>
            </a:r>
          </a:p>
          <a:p>
            <a:r>
              <a:rPr lang="en-US" dirty="0">
                <a:solidFill>
                  <a:srgbClr val="0000CC"/>
                </a:solidFill>
                <a:latin typeface="Cambria" pitchFamily="18" charset="0"/>
              </a:rPr>
              <a:t>In a period all the elements contain the same number of shells. </a:t>
            </a:r>
          </a:p>
          <a:p>
            <a:endParaRPr lang="en-US" dirty="0">
              <a:solidFill>
                <a:srgbClr val="0000CC"/>
              </a:solidFill>
              <a:latin typeface="Cambria"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ATOMIC AND IONIC RADII</a:t>
            </a:r>
            <a:endParaRPr lang="en-US" dirty="0">
              <a:solidFill>
                <a:srgbClr val="C00000"/>
              </a:solidFill>
            </a:endParaRPr>
          </a:p>
        </p:txBody>
      </p:sp>
      <p:sp>
        <p:nvSpPr>
          <p:cNvPr id="3" name="Content Placeholder 2"/>
          <p:cNvSpPr>
            <a:spLocks noGrp="1"/>
          </p:cNvSpPr>
          <p:nvPr>
            <p:ph idx="1"/>
          </p:nvPr>
        </p:nvSpPr>
        <p:spPr>
          <a:xfrm>
            <a:off x="457200" y="1600201"/>
            <a:ext cx="8229600" cy="2133600"/>
          </a:xfrm>
        </p:spPr>
        <p:txBody>
          <a:bodyPr>
            <a:normAutofit/>
          </a:bodyPr>
          <a:lstStyle/>
          <a:p>
            <a:pPr algn="just"/>
            <a:r>
              <a:rPr lang="en-US" sz="2400" dirty="0">
                <a:solidFill>
                  <a:srgbClr val="0000CC"/>
                </a:solidFill>
                <a:latin typeface="Cambria" pitchFamily="18" charset="0"/>
              </a:rPr>
              <a:t>The term atomic or ionic radius is generally used for the distance between the nucleus and the outer most shell of electrons of the atomic or ionic particle. It is not possible to isolate an individual atoms or an ion. Therefore these quantities are derived indirectly.</a:t>
            </a:r>
          </a:p>
        </p:txBody>
      </p:sp>
      <p:pic>
        <p:nvPicPr>
          <p:cNvPr id="1026" name="Picture 2" descr="C:\Users\Admin\Downloads\IONIC RADIOUS.jpg"/>
          <p:cNvPicPr>
            <a:picLocks noChangeAspect="1" noChangeArrowheads="1"/>
          </p:cNvPicPr>
          <p:nvPr/>
        </p:nvPicPr>
        <p:blipFill>
          <a:blip r:embed="rId2"/>
          <a:srcRect/>
          <a:stretch>
            <a:fillRect/>
          </a:stretch>
        </p:blipFill>
        <p:spPr bwMode="auto">
          <a:xfrm>
            <a:off x="3124200" y="4038600"/>
            <a:ext cx="2743200" cy="2401941"/>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b="1" u="sng" dirty="0">
                <a:solidFill>
                  <a:srgbClr val="C00000"/>
                </a:solidFill>
              </a:rPr>
              <a:t>Atomic size ( Radius of the atom)</a:t>
            </a:r>
            <a:endParaRPr lang="en-US" dirty="0">
              <a:solidFill>
                <a:srgbClr val="C00000"/>
              </a:solidFill>
            </a:endParaRPr>
          </a:p>
        </p:txBody>
      </p:sp>
      <p:sp>
        <p:nvSpPr>
          <p:cNvPr id="3" name="Content Placeholder 2"/>
          <p:cNvSpPr>
            <a:spLocks noGrp="1"/>
          </p:cNvSpPr>
          <p:nvPr>
            <p:ph idx="1"/>
          </p:nvPr>
        </p:nvSpPr>
        <p:spPr/>
        <p:txBody>
          <a:bodyPr>
            <a:normAutofit fontScale="85000" lnSpcReduction="10000"/>
          </a:bodyPr>
          <a:lstStyle/>
          <a:p>
            <a:r>
              <a:rPr lang="en-US" dirty="0">
                <a:solidFill>
                  <a:srgbClr val="0000CC"/>
                </a:solidFill>
                <a:latin typeface="Cambria" pitchFamily="18" charset="0"/>
              </a:rPr>
              <a:t>In a period the atomic size of the elements decreases from the left to the right because the nuclear charge (number of protons) increases and so the electrons are pulled closer to the nucleus.</a:t>
            </a:r>
          </a:p>
          <a:p>
            <a:r>
              <a:rPr lang="en-US" dirty="0" err="1">
                <a:solidFill>
                  <a:srgbClr val="0000CC"/>
                </a:solidFill>
                <a:latin typeface="Cambria" pitchFamily="18" charset="0"/>
              </a:rPr>
              <a:t>Eg</a:t>
            </a:r>
            <a:r>
              <a:rPr lang="en-US" dirty="0">
                <a:solidFill>
                  <a:srgbClr val="0000CC"/>
                </a:solidFill>
                <a:latin typeface="Cambria" pitchFamily="18" charset="0"/>
              </a:rPr>
              <a:t> :- 2</a:t>
            </a:r>
            <a:r>
              <a:rPr lang="en-US" baseline="30000" dirty="0">
                <a:solidFill>
                  <a:srgbClr val="0000CC"/>
                </a:solidFill>
                <a:latin typeface="Cambria" pitchFamily="18" charset="0"/>
              </a:rPr>
              <a:t>nd</a:t>
            </a:r>
            <a:r>
              <a:rPr lang="en-US" dirty="0">
                <a:solidFill>
                  <a:srgbClr val="0000CC"/>
                </a:solidFill>
                <a:latin typeface="Cambria" pitchFamily="18" charset="0"/>
              </a:rPr>
              <a:t> Period</a:t>
            </a:r>
          </a:p>
          <a:p>
            <a:r>
              <a:rPr lang="en-US" dirty="0">
                <a:solidFill>
                  <a:srgbClr val="0000CC"/>
                </a:solidFill>
                <a:latin typeface="Cambria" pitchFamily="18" charset="0"/>
              </a:rPr>
              <a:t>Elements - Li, Be, B, C, N, O, F, Ne</a:t>
            </a:r>
          </a:p>
          <a:p>
            <a:r>
              <a:rPr lang="en-US" dirty="0">
                <a:solidFill>
                  <a:srgbClr val="0000CC"/>
                </a:solidFill>
                <a:latin typeface="Cambria" pitchFamily="18" charset="0"/>
              </a:rPr>
              <a:t>AN - 3 4 5 6 7 8 9 10</a:t>
            </a:r>
          </a:p>
          <a:p>
            <a:r>
              <a:rPr lang="en-US" dirty="0">
                <a:solidFill>
                  <a:srgbClr val="0000CC"/>
                </a:solidFill>
                <a:latin typeface="Cambria" pitchFamily="18" charset="0"/>
              </a:rPr>
              <a:t>EC - 2,1 2,2 2,3 2,4 2,5 2,6 2,7 2,8</a:t>
            </a:r>
          </a:p>
          <a:p>
            <a:r>
              <a:rPr lang="en-US" dirty="0">
                <a:solidFill>
                  <a:srgbClr val="0000CC"/>
                </a:solidFill>
                <a:latin typeface="Cambria" pitchFamily="18" charset="0"/>
              </a:rPr>
              <a:t>No. of protons - 3 4 5 6 7 8 9 10</a:t>
            </a:r>
          </a:p>
          <a:p>
            <a:r>
              <a:rPr lang="en-US" dirty="0">
                <a:solidFill>
                  <a:srgbClr val="0000CC"/>
                </a:solidFill>
                <a:latin typeface="Cambria" pitchFamily="18" charset="0"/>
              </a:rPr>
              <a:t>Atomic size decreases</a:t>
            </a:r>
          </a:p>
          <a:p>
            <a:endParaRPr lang="en-US" dirty="0">
              <a:solidFill>
                <a:srgbClr val="0000CC"/>
              </a:solidFill>
              <a:latin typeface="Cambria"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Period</a:t>
            </a:r>
          </a:p>
        </p:txBody>
      </p:sp>
      <p:graphicFrame>
        <p:nvGraphicFramePr>
          <p:cNvPr id="4" name="Table 3"/>
          <p:cNvGraphicFramePr>
            <a:graphicFrameLocks noGrp="1"/>
          </p:cNvGraphicFramePr>
          <p:nvPr/>
        </p:nvGraphicFramePr>
        <p:xfrm>
          <a:off x="761998" y="1524000"/>
          <a:ext cx="7696200" cy="2286000"/>
        </p:xfrm>
        <a:graphic>
          <a:graphicData uri="http://schemas.openxmlformats.org/drawingml/2006/table">
            <a:tbl>
              <a:tblPr>
                <a:tableStyleId>{3C2FFA5D-87B4-456A-9821-1D502468CF0F}</a:tableStyleId>
              </a:tblPr>
              <a:tblGrid>
                <a:gridCol w="2580282">
                  <a:extLst>
                    <a:ext uri="{9D8B030D-6E8A-4147-A177-3AD203B41FA5}">
                      <a16:colId xmlns:a16="http://schemas.microsoft.com/office/drawing/2014/main" val="20000"/>
                    </a:ext>
                  </a:extLst>
                </a:gridCol>
                <a:gridCol w="375651">
                  <a:extLst>
                    <a:ext uri="{9D8B030D-6E8A-4147-A177-3AD203B41FA5}">
                      <a16:colId xmlns:a16="http://schemas.microsoft.com/office/drawing/2014/main" val="20001"/>
                    </a:ext>
                  </a:extLst>
                </a:gridCol>
                <a:gridCol w="680480">
                  <a:extLst>
                    <a:ext uri="{9D8B030D-6E8A-4147-A177-3AD203B41FA5}">
                      <a16:colId xmlns:a16="http://schemas.microsoft.com/office/drawing/2014/main" val="20002"/>
                    </a:ext>
                  </a:extLst>
                </a:gridCol>
                <a:gridCol w="677401">
                  <a:extLst>
                    <a:ext uri="{9D8B030D-6E8A-4147-A177-3AD203B41FA5}">
                      <a16:colId xmlns:a16="http://schemas.microsoft.com/office/drawing/2014/main" val="20003"/>
                    </a:ext>
                  </a:extLst>
                </a:gridCol>
                <a:gridCol w="677401">
                  <a:extLst>
                    <a:ext uri="{9D8B030D-6E8A-4147-A177-3AD203B41FA5}">
                      <a16:colId xmlns:a16="http://schemas.microsoft.com/office/drawing/2014/main" val="20004"/>
                    </a:ext>
                  </a:extLst>
                </a:gridCol>
                <a:gridCol w="677401">
                  <a:extLst>
                    <a:ext uri="{9D8B030D-6E8A-4147-A177-3AD203B41FA5}">
                      <a16:colId xmlns:a16="http://schemas.microsoft.com/office/drawing/2014/main" val="20005"/>
                    </a:ext>
                  </a:extLst>
                </a:gridCol>
                <a:gridCol w="677401">
                  <a:extLst>
                    <a:ext uri="{9D8B030D-6E8A-4147-A177-3AD203B41FA5}">
                      <a16:colId xmlns:a16="http://schemas.microsoft.com/office/drawing/2014/main" val="20006"/>
                    </a:ext>
                  </a:extLst>
                </a:gridCol>
                <a:gridCol w="677401">
                  <a:extLst>
                    <a:ext uri="{9D8B030D-6E8A-4147-A177-3AD203B41FA5}">
                      <a16:colId xmlns:a16="http://schemas.microsoft.com/office/drawing/2014/main" val="20007"/>
                    </a:ext>
                  </a:extLst>
                </a:gridCol>
                <a:gridCol w="672782">
                  <a:extLst>
                    <a:ext uri="{9D8B030D-6E8A-4147-A177-3AD203B41FA5}">
                      <a16:colId xmlns:a16="http://schemas.microsoft.com/office/drawing/2014/main" val="20008"/>
                    </a:ext>
                  </a:extLst>
                </a:gridCol>
              </a:tblGrid>
              <a:tr h="1143000">
                <a:tc>
                  <a:txBody>
                    <a:bodyPr/>
                    <a:lstStyle/>
                    <a:p>
                      <a:pPr marL="0" marR="0" algn="l">
                        <a:lnSpc>
                          <a:spcPct val="130000"/>
                        </a:lnSpc>
                        <a:spcBef>
                          <a:spcPts val="300"/>
                        </a:spcBef>
                        <a:spcAft>
                          <a:spcPts val="100"/>
                        </a:spcAft>
                        <a:tabLst>
                          <a:tab pos="514350" algn="l"/>
                        </a:tabLst>
                      </a:pPr>
                      <a:r>
                        <a:rPr lang="en-US" sz="1800" dirty="0"/>
                        <a:t>Elements of 2nd period</a:t>
                      </a:r>
                      <a:endParaRPr lang="en-US" sz="3200" dirty="0">
                        <a:latin typeface="Times New Roman"/>
                        <a:ea typeface="Times New Roman"/>
                        <a:cs typeface="Times New Roman"/>
                      </a:endParaRPr>
                    </a:p>
                  </a:txBody>
                  <a:tcPr marL="18415" marR="18415" marT="0" marB="0" anchor="ctr"/>
                </a:tc>
                <a:tc>
                  <a:txBody>
                    <a:bodyPr/>
                    <a:lstStyle/>
                    <a:p>
                      <a:pPr marL="0" marR="0" algn="l">
                        <a:lnSpc>
                          <a:spcPct val="130000"/>
                        </a:lnSpc>
                        <a:spcBef>
                          <a:spcPts val="300"/>
                        </a:spcBef>
                        <a:spcAft>
                          <a:spcPts val="100"/>
                        </a:spcAft>
                        <a:tabLst>
                          <a:tab pos="514350" algn="l"/>
                        </a:tabLst>
                      </a:pPr>
                      <a:r>
                        <a:rPr lang="en-US" sz="1800"/>
                        <a:t>:</a:t>
                      </a:r>
                      <a:endParaRPr lang="en-US" sz="3200">
                        <a:latin typeface="Times New Roman"/>
                        <a:ea typeface="Times New Roman"/>
                        <a:cs typeface="Times New Roman"/>
                      </a:endParaRPr>
                    </a:p>
                  </a:txBody>
                  <a:tcPr marL="18415" marR="18415" marT="0" marB="0" anchor="ctr"/>
                </a:tc>
                <a:tc>
                  <a:txBody>
                    <a:bodyPr/>
                    <a:lstStyle/>
                    <a:p>
                      <a:pPr marL="0" marR="0" algn="ctr">
                        <a:lnSpc>
                          <a:spcPct val="130000"/>
                        </a:lnSpc>
                        <a:spcBef>
                          <a:spcPts val="300"/>
                        </a:spcBef>
                        <a:spcAft>
                          <a:spcPts val="100"/>
                        </a:spcAft>
                        <a:tabLst>
                          <a:tab pos="514350" algn="l"/>
                        </a:tabLst>
                      </a:pPr>
                      <a:r>
                        <a:rPr lang="en-US" sz="1800"/>
                        <a:t>Li</a:t>
                      </a:r>
                      <a:endParaRPr lang="en-US" sz="3200">
                        <a:latin typeface="Times New Roman"/>
                        <a:ea typeface="Times New Roman"/>
                        <a:cs typeface="Times New Roman"/>
                      </a:endParaRPr>
                    </a:p>
                  </a:txBody>
                  <a:tcPr marL="18415" marR="18415" marT="0" marB="0" anchor="ctr"/>
                </a:tc>
                <a:tc>
                  <a:txBody>
                    <a:bodyPr/>
                    <a:lstStyle/>
                    <a:p>
                      <a:pPr marL="0" marR="0" algn="ctr">
                        <a:lnSpc>
                          <a:spcPct val="130000"/>
                        </a:lnSpc>
                        <a:spcBef>
                          <a:spcPts val="300"/>
                        </a:spcBef>
                        <a:spcAft>
                          <a:spcPts val="100"/>
                        </a:spcAft>
                        <a:tabLst>
                          <a:tab pos="514350" algn="l"/>
                        </a:tabLst>
                      </a:pPr>
                      <a:r>
                        <a:rPr lang="en-US" sz="1800"/>
                        <a:t>Be</a:t>
                      </a:r>
                      <a:endParaRPr lang="en-US" sz="3200">
                        <a:latin typeface="Times New Roman"/>
                        <a:ea typeface="Times New Roman"/>
                        <a:cs typeface="Times New Roman"/>
                      </a:endParaRPr>
                    </a:p>
                  </a:txBody>
                  <a:tcPr marL="18415" marR="18415" marT="0" marB="0" anchor="ctr"/>
                </a:tc>
                <a:tc>
                  <a:txBody>
                    <a:bodyPr/>
                    <a:lstStyle/>
                    <a:p>
                      <a:pPr marL="0" marR="0" algn="ctr">
                        <a:lnSpc>
                          <a:spcPct val="130000"/>
                        </a:lnSpc>
                        <a:spcBef>
                          <a:spcPts val="300"/>
                        </a:spcBef>
                        <a:spcAft>
                          <a:spcPts val="100"/>
                        </a:spcAft>
                        <a:tabLst>
                          <a:tab pos="514350" algn="l"/>
                        </a:tabLst>
                      </a:pPr>
                      <a:r>
                        <a:rPr lang="en-US" sz="1800"/>
                        <a:t>B</a:t>
                      </a:r>
                      <a:endParaRPr lang="en-US" sz="3200">
                        <a:latin typeface="Times New Roman"/>
                        <a:ea typeface="Times New Roman"/>
                        <a:cs typeface="Times New Roman"/>
                      </a:endParaRPr>
                    </a:p>
                  </a:txBody>
                  <a:tcPr marL="18415" marR="18415" marT="0" marB="0" anchor="ctr"/>
                </a:tc>
                <a:tc>
                  <a:txBody>
                    <a:bodyPr/>
                    <a:lstStyle/>
                    <a:p>
                      <a:pPr marL="0" marR="0" algn="ctr">
                        <a:lnSpc>
                          <a:spcPct val="130000"/>
                        </a:lnSpc>
                        <a:spcBef>
                          <a:spcPts val="300"/>
                        </a:spcBef>
                        <a:spcAft>
                          <a:spcPts val="100"/>
                        </a:spcAft>
                        <a:tabLst>
                          <a:tab pos="514350" algn="l"/>
                        </a:tabLst>
                      </a:pPr>
                      <a:r>
                        <a:rPr lang="en-US" sz="1800"/>
                        <a:t>C</a:t>
                      </a:r>
                      <a:endParaRPr lang="en-US" sz="3200">
                        <a:latin typeface="Times New Roman"/>
                        <a:ea typeface="Times New Roman"/>
                        <a:cs typeface="Times New Roman"/>
                      </a:endParaRPr>
                    </a:p>
                  </a:txBody>
                  <a:tcPr marL="18415" marR="18415" marT="0" marB="0" anchor="ctr"/>
                </a:tc>
                <a:tc>
                  <a:txBody>
                    <a:bodyPr/>
                    <a:lstStyle/>
                    <a:p>
                      <a:pPr marL="0" marR="0" algn="ctr">
                        <a:lnSpc>
                          <a:spcPct val="130000"/>
                        </a:lnSpc>
                        <a:spcBef>
                          <a:spcPts val="300"/>
                        </a:spcBef>
                        <a:spcAft>
                          <a:spcPts val="100"/>
                        </a:spcAft>
                        <a:tabLst>
                          <a:tab pos="514350" algn="l"/>
                        </a:tabLst>
                      </a:pPr>
                      <a:r>
                        <a:rPr lang="en-US" sz="1800"/>
                        <a:t>N</a:t>
                      </a:r>
                      <a:endParaRPr lang="en-US" sz="3200">
                        <a:latin typeface="Times New Roman"/>
                        <a:ea typeface="Times New Roman"/>
                        <a:cs typeface="Times New Roman"/>
                      </a:endParaRPr>
                    </a:p>
                  </a:txBody>
                  <a:tcPr marL="18415" marR="18415" marT="0" marB="0" anchor="ctr"/>
                </a:tc>
                <a:tc>
                  <a:txBody>
                    <a:bodyPr/>
                    <a:lstStyle/>
                    <a:p>
                      <a:pPr marL="0" marR="0" algn="ctr">
                        <a:lnSpc>
                          <a:spcPct val="130000"/>
                        </a:lnSpc>
                        <a:spcBef>
                          <a:spcPts val="300"/>
                        </a:spcBef>
                        <a:spcAft>
                          <a:spcPts val="100"/>
                        </a:spcAft>
                        <a:tabLst>
                          <a:tab pos="514350" algn="l"/>
                        </a:tabLst>
                      </a:pPr>
                      <a:r>
                        <a:rPr lang="en-US" sz="1800"/>
                        <a:t>O</a:t>
                      </a:r>
                      <a:endParaRPr lang="en-US" sz="3200">
                        <a:latin typeface="Times New Roman"/>
                        <a:ea typeface="Times New Roman"/>
                        <a:cs typeface="Times New Roman"/>
                      </a:endParaRPr>
                    </a:p>
                  </a:txBody>
                  <a:tcPr marL="18415" marR="18415" marT="0" marB="0" anchor="ctr"/>
                </a:tc>
                <a:tc>
                  <a:txBody>
                    <a:bodyPr/>
                    <a:lstStyle/>
                    <a:p>
                      <a:pPr marL="0" marR="0" algn="ctr">
                        <a:lnSpc>
                          <a:spcPct val="130000"/>
                        </a:lnSpc>
                        <a:spcBef>
                          <a:spcPts val="300"/>
                        </a:spcBef>
                        <a:spcAft>
                          <a:spcPts val="100"/>
                        </a:spcAft>
                        <a:tabLst>
                          <a:tab pos="514350" algn="l"/>
                        </a:tabLst>
                      </a:pPr>
                      <a:r>
                        <a:rPr lang="en-US" sz="1800"/>
                        <a:t>F</a:t>
                      </a:r>
                      <a:endParaRPr lang="en-US" sz="3200">
                        <a:latin typeface="Times New Roman"/>
                        <a:ea typeface="Times New Roman"/>
                        <a:cs typeface="Times New Roman"/>
                      </a:endParaRPr>
                    </a:p>
                  </a:txBody>
                  <a:tcPr marL="18415" marR="18415" marT="0" marB="0" anchor="ctr"/>
                </a:tc>
                <a:extLst>
                  <a:ext uri="{0D108BD9-81ED-4DB2-BD59-A6C34878D82A}">
                    <a16:rowId xmlns:a16="http://schemas.microsoft.com/office/drawing/2014/main" val="10000"/>
                  </a:ext>
                </a:extLst>
              </a:tr>
              <a:tr h="1143000">
                <a:tc>
                  <a:txBody>
                    <a:bodyPr/>
                    <a:lstStyle/>
                    <a:p>
                      <a:pPr marL="0" marR="0" algn="l">
                        <a:lnSpc>
                          <a:spcPct val="130000"/>
                        </a:lnSpc>
                        <a:spcBef>
                          <a:spcPts val="300"/>
                        </a:spcBef>
                        <a:spcAft>
                          <a:spcPts val="100"/>
                        </a:spcAft>
                        <a:tabLst>
                          <a:tab pos="514350" algn="l"/>
                        </a:tabLst>
                      </a:pPr>
                      <a:r>
                        <a:rPr lang="en-US" sz="1800"/>
                        <a:t>Covalent radii (A*)</a:t>
                      </a:r>
                      <a:endParaRPr lang="en-US" sz="3200">
                        <a:latin typeface="Times New Roman"/>
                        <a:ea typeface="Times New Roman"/>
                        <a:cs typeface="Times New Roman"/>
                      </a:endParaRPr>
                    </a:p>
                  </a:txBody>
                  <a:tcPr marL="18415" marR="18415" marT="0" marB="0" anchor="ctr"/>
                </a:tc>
                <a:tc>
                  <a:txBody>
                    <a:bodyPr/>
                    <a:lstStyle/>
                    <a:p>
                      <a:pPr marL="0" marR="0" algn="l">
                        <a:lnSpc>
                          <a:spcPct val="130000"/>
                        </a:lnSpc>
                        <a:spcBef>
                          <a:spcPts val="300"/>
                        </a:spcBef>
                        <a:spcAft>
                          <a:spcPts val="100"/>
                        </a:spcAft>
                        <a:tabLst>
                          <a:tab pos="514350" algn="l"/>
                        </a:tabLst>
                      </a:pPr>
                      <a:r>
                        <a:rPr lang="en-US" sz="1800"/>
                        <a:t>:</a:t>
                      </a:r>
                      <a:endParaRPr lang="en-US" sz="3200">
                        <a:latin typeface="Times New Roman"/>
                        <a:ea typeface="Times New Roman"/>
                        <a:cs typeface="Times New Roman"/>
                      </a:endParaRPr>
                    </a:p>
                  </a:txBody>
                  <a:tcPr marL="18415" marR="18415" marT="0" marB="0" anchor="ctr"/>
                </a:tc>
                <a:tc>
                  <a:txBody>
                    <a:bodyPr/>
                    <a:lstStyle/>
                    <a:p>
                      <a:pPr marL="0" marR="0" algn="ctr">
                        <a:lnSpc>
                          <a:spcPct val="130000"/>
                        </a:lnSpc>
                        <a:spcBef>
                          <a:spcPts val="300"/>
                        </a:spcBef>
                        <a:spcAft>
                          <a:spcPts val="100"/>
                        </a:spcAft>
                        <a:tabLst>
                          <a:tab pos="514350" algn="l"/>
                        </a:tabLst>
                      </a:pPr>
                      <a:r>
                        <a:rPr lang="en-US" sz="1800"/>
                        <a:t>1.23</a:t>
                      </a:r>
                      <a:endParaRPr lang="en-US" sz="3200">
                        <a:latin typeface="Times New Roman"/>
                        <a:ea typeface="Times New Roman"/>
                        <a:cs typeface="Times New Roman"/>
                      </a:endParaRPr>
                    </a:p>
                  </a:txBody>
                  <a:tcPr marL="18415" marR="18415" marT="0" marB="0" anchor="ctr"/>
                </a:tc>
                <a:tc>
                  <a:txBody>
                    <a:bodyPr/>
                    <a:lstStyle/>
                    <a:p>
                      <a:pPr marL="0" marR="0" algn="ctr">
                        <a:lnSpc>
                          <a:spcPct val="130000"/>
                        </a:lnSpc>
                        <a:spcBef>
                          <a:spcPts val="300"/>
                        </a:spcBef>
                        <a:spcAft>
                          <a:spcPts val="100"/>
                        </a:spcAft>
                        <a:tabLst>
                          <a:tab pos="514350" algn="l"/>
                        </a:tabLst>
                      </a:pPr>
                      <a:r>
                        <a:rPr lang="en-US" sz="1800"/>
                        <a:t>0.90</a:t>
                      </a:r>
                      <a:endParaRPr lang="en-US" sz="3200">
                        <a:latin typeface="Times New Roman"/>
                        <a:ea typeface="Times New Roman"/>
                        <a:cs typeface="Times New Roman"/>
                      </a:endParaRPr>
                    </a:p>
                  </a:txBody>
                  <a:tcPr marL="18415" marR="18415" marT="0" marB="0" anchor="ctr"/>
                </a:tc>
                <a:tc>
                  <a:txBody>
                    <a:bodyPr/>
                    <a:lstStyle/>
                    <a:p>
                      <a:pPr marL="0" marR="0" algn="ctr">
                        <a:lnSpc>
                          <a:spcPct val="130000"/>
                        </a:lnSpc>
                        <a:spcBef>
                          <a:spcPts val="300"/>
                        </a:spcBef>
                        <a:spcAft>
                          <a:spcPts val="100"/>
                        </a:spcAft>
                        <a:tabLst>
                          <a:tab pos="514350" algn="l"/>
                        </a:tabLst>
                      </a:pPr>
                      <a:r>
                        <a:rPr lang="en-US" sz="1800"/>
                        <a:t>0.82</a:t>
                      </a:r>
                      <a:endParaRPr lang="en-US" sz="3200">
                        <a:latin typeface="Times New Roman"/>
                        <a:ea typeface="Times New Roman"/>
                        <a:cs typeface="Times New Roman"/>
                      </a:endParaRPr>
                    </a:p>
                  </a:txBody>
                  <a:tcPr marL="18415" marR="18415" marT="0" marB="0" anchor="ctr"/>
                </a:tc>
                <a:tc>
                  <a:txBody>
                    <a:bodyPr/>
                    <a:lstStyle/>
                    <a:p>
                      <a:pPr marL="0" marR="0" algn="ctr">
                        <a:lnSpc>
                          <a:spcPct val="130000"/>
                        </a:lnSpc>
                        <a:spcBef>
                          <a:spcPts val="300"/>
                        </a:spcBef>
                        <a:spcAft>
                          <a:spcPts val="100"/>
                        </a:spcAft>
                        <a:tabLst>
                          <a:tab pos="514350" algn="l"/>
                        </a:tabLst>
                      </a:pPr>
                      <a:r>
                        <a:rPr lang="en-US" sz="1800"/>
                        <a:t>0.77</a:t>
                      </a:r>
                      <a:endParaRPr lang="en-US" sz="3200">
                        <a:latin typeface="Times New Roman"/>
                        <a:ea typeface="Times New Roman"/>
                        <a:cs typeface="Times New Roman"/>
                      </a:endParaRPr>
                    </a:p>
                  </a:txBody>
                  <a:tcPr marL="18415" marR="18415" marT="0" marB="0" anchor="ctr"/>
                </a:tc>
                <a:tc>
                  <a:txBody>
                    <a:bodyPr/>
                    <a:lstStyle/>
                    <a:p>
                      <a:pPr marL="0" marR="0" algn="ctr">
                        <a:lnSpc>
                          <a:spcPct val="130000"/>
                        </a:lnSpc>
                        <a:spcBef>
                          <a:spcPts val="300"/>
                        </a:spcBef>
                        <a:spcAft>
                          <a:spcPts val="100"/>
                        </a:spcAft>
                        <a:tabLst>
                          <a:tab pos="514350" algn="l"/>
                        </a:tabLst>
                      </a:pPr>
                      <a:r>
                        <a:rPr lang="en-US" sz="1800"/>
                        <a:t>0.75</a:t>
                      </a:r>
                      <a:endParaRPr lang="en-US" sz="3200">
                        <a:latin typeface="Times New Roman"/>
                        <a:ea typeface="Times New Roman"/>
                        <a:cs typeface="Times New Roman"/>
                      </a:endParaRPr>
                    </a:p>
                  </a:txBody>
                  <a:tcPr marL="18415" marR="18415" marT="0" marB="0" anchor="ctr"/>
                </a:tc>
                <a:tc>
                  <a:txBody>
                    <a:bodyPr/>
                    <a:lstStyle/>
                    <a:p>
                      <a:pPr marL="0" marR="0" algn="ctr">
                        <a:lnSpc>
                          <a:spcPct val="130000"/>
                        </a:lnSpc>
                        <a:spcBef>
                          <a:spcPts val="300"/>
                        </a:spcBef>
                        <a:spcAft>
                          <a:spcPts val="100"/>
                        </a:spcAft>
                        <a:tabLst>
                          <a:tab pos="514350" algn="l"/>
                        </a:tabLst>
                      </a:pPr>
                      <a:r>
                        <a:rPr lang="en-US" sz="1800"/>
                        <a:t>0.73</a:t>
                      </a:r>
                      <a:endParaRPr lang="en-US" sz="3200">
                        <a:latin typeface="Times New Roman"/>
                        <a:ea typeface="Times New Roman"/>
                        <a:cs typeface="Times New Roman"/>
                      </a:endParaRPr>
                    </a:p>
                  </a:txBody>
                  <a:tcPr marL="18415" marR="18415" marT="0" marB="0" anchor="ctr"/>
                </a:tc>
                <a:tc>
                  <a:txBody>
                    <a:bodyPr/>
                    <a:lstStyle/>
                    <a:p>
                      <a:pPr marL="0" marR="0" algn="ctr">
                        <a:lnSpc>
                          <a:spcPct val="130000"/>
                        </a:lnSpc>
                        <a:spcBef>
                          <a:spcPts val="300"/>
                        </a:spcBef>
                        <a:spcAft>
                          <a:spcPts val="100"/>
                        </a:spcAft>
                        <a:tabLst>
                          <a:tab pos="514350" algn="l"/>
                        </a:tabLst>
                      </a:pPr>
                      <a:r>
                        <a:rPr lang="en-US" sz="1800" dirty="0"/>
                        <a:t>0.72</a:t>
                      </a:r>
                      <a:endParaRPr lang="en-US" sz="3200" dirty="0">
                        <a:latin typeface="Times New Roman"/>
                        <a:ea typeface="Times New Roman"/>
                        <a:cs typeface="Times New Roman"/>
                      </a:endParaRPr>
                    </a:p>
                  </a:txBody>
                  <a:tcPr marL="18415" marR="18415" marT="0" marB="0"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9D6E-A884-4311-84EB-7E745D0EB252}"/>
              </a:ext>
            </a:extLst>
          </p:cNvPr>
          <p:cNvSpPr>
            <a:spLocks noGrp="1"/>
          </p:cNvSpPr>
          <p:nvPr>
            <p:ph type="title"/>
          </p:nvPr>
        </p:nvSpPr>
        <p:spPr/>
        <p:txBody>
          <a:bodyPr/>
          <a:lstStyle/>
          <a:p>
            <a:r>
              <a:rPr lang="en-US" dirty="0">
                <a:solidFill>
                  <a:srgbClr val="C00000"/>
                </a:solidFill>
              </a:rPr>
              <a:t>Explanation</a:t>
            </a:r>
            <a:endParaRPr lang="en-IN" dirty="0">
              <a:solidFill>
                <a:srgbClr val="C00000"/>
              </a:solidFill>
            </a:endParaRPr>
          </a:p>
        </p:txBody>
      </p:sp>
      <p:sp>
        <p:nvSpPr>
          <p:cNvPr id="3" name="Content Placeholder 2">
            <a:extLst>
              <a:ext uri="{FF2B5EF4-FFF2-40B4-BE49-F238E27FC236}">
                <a16:creationId xmlns:a16="http://schemas.microsoft.com/office/drawing/2014/main" id="{E6E04B43-5618-465D-9182-CD5756ECD430}"/>
              </a:ext>
            </a:extLst>
          </p:cNvPr>
          <p:cNvSpPr>
            <a:spLocks noGrp="1"/>
          </p:cNvSpPr>
          <p:nvPr>
            <p:ph idx="1"/>
          </p:nvPr>
        </p:nvSpPr>
        <p:spPr/>
        <p:txBody>
          <a:bodyPr>
            <a:normAutofit lnSpcReduction="10000"/>
          </a:bodyPr>
          <a:lstStyle/>
          <a:p>
            <a:r>
              <a:rPr lang="en-US" dirty="0">
                <a:solidFill>
                  <a:srgbClr val="0070C0"/>
                </a:solidFill>
              </a:rPr>
              <a:t>When we proceed from left to right in a period, the electrons are added to the orbitals of the same main energy level. Addition of the differentiating electron to the same energy level cannot add to the size. But the addition of each electron ,the nuclear charge(Atomic number) increases by one. The increase nuclear charge attracts the electrons more strongly close to the nucleus and thus decreases the size of the atoms</a:t>
            </a:r>
            <a:r>
              <a:rPr lang="en-US" dirty="0"/>
              <a:t>.</a:t>
            </a:r>
            <a:endParaRPr lang="en-IN" dirty="0"/>
          </a:p>
        </p:txBody>
      </p:sp>
    </p:spTree>
    <p:extLst>
      <p:ext uri="{BB962C8B-B14F-4D97-AF65-F5344CB8AC3E}">
        <p14:creationId xmlns:p14="http://schemas.microsoft.com/office/powerpoint/2010/main" val="261020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solidFill>
                  <a:srgbClr val="0000CC"/>
                </a:solidFill>
                <a:latin typeface="Cambria" pitchFamily="18" charset="0"/>
              </a:rPr>
              <a:t>In a group the atomic size of the elements increases from top to bottom because the number of shells increases and the distance between the nucleus and shells also increases.</a:t>
            </a:r>
          </a:p>
          <a:p>
            <a:r>
              <a:rPr lang="en-US" dirty="0" err="1">
                <a:solidFill>
                  <a:srgbClr val="0000CC"/>
                </a:solidFill>
                <a:latin typeface="Cambria" pitchFamily="18" charset="0"/>
              </a:rPr>
              <a:t>Eg</a:t>
            </a:r>
            <a:r>
              <a:rPr lang="en-US" dirty="0">
                <a:solidFill>
                  <a:srgbClr val="0000CC"/>
                </a:solidFill>
                <a:latin typeface="Cambria" pitchFamily="18" charset="0"/>
              </a:rPr>
              <a:t> :- Group – I A</a:t>
            </a:r>
          </a:p>
          <a:p>
            <a:r>
              <a:rPr lang="en-US" dirty="0">
                <a:solidFill>
                  <a:srgbClr val="0000CC"/>
                </a:solidFill>
                <a:latin typeface="Cambria" pitchFamily="18" charset="0"/>
              </a:rPr>
              <a:t>Elements AN      EC</a:t>
            </a:r>
          </a:p>
          <a:p>
            <a:r>
              <a:rPr lang="en-US" dirty="0">
                <a:solidFill>
                  <a:srgbClr val="0000CC"/>
                </a:solidFill>
                <a:latin typeface="Cambria" pitchFamily="18" charset="0"/>
              </a:rPr>
              <a:t>H                  1         1</a:t>
            </a:r>
          </a:p>
          <a:p>
            <a:r>
              <a:rPr lang="en-US" dirty="0">
                <a:solidFill>
                  <a:srgbClr val="0000CC"/>
                </a:solidFill>
                <a:latin typeface="Cambria" pitchFamily="18" charset="0"/>
              </a:rPr>
              <a:t>Li                  3         2,1</a:t>
            </a:r>
          </a:p>
          <a:p>
            <a:r>
              <a:rPr lang="en-US" dirty="0">
                <a:solidFill>
                  <a:srgbClr val="0000CC"/>
                </a:solidFill>
                <a:latin typeface="Cambria" pitchFamily="18" charset="0"/>
              </a:rPr>
              <a:t>Na                11      2,8,1</a:t>
            </a:r>
          </a:p>
          <a:p>
            <a:r>
              <a:rPr lang="en-US" dirty="0">
                <a:solidFill>
                  <a:srgbClr val="0000CC"/>
                </a:solidFill>
                <a:latin typeface="Cambria" pitchFamily="18" charset="0"/>
              </a:rPr>
              <a:t>K                   19     2,8,8,1</a:t>
            </a:r>
          </a:p>
          <a:p>
            <a:endParaRPr lang="en-US" dirty="0">
              <a:solidFill>
                <a:srgbClr val="0000CC"/>
              </a:solidFill>
              <a:latin typeface="Cambria"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Group</a:t>
            </a:r>
          </a:p>
        </p:txBody>
      </p:sp>
      <p:graphicFrame>
        <p:nvGraphicFramePr>
          <p:cNvPr id="4" name="Table 3"/>
          <p:cNvGraphicFramePr>
            <a:graphicFrameLocks noGrp="1"/>
          </p:cNvGraphicFramePr>
          <p:nvPr/>
        </p:nvGraphicFramePr>
        <p:xfrm>
          <a:off x="1143001" y="1752600"/>
          <a:ext cx="6934199" cy="2020061"/>
        </p:xfrm>
        <a:graphic>
          <a:graphicData uri="http://schemas.openxmlformats.org/drawingml/2006/table">
            <a:tbl>
              <a:tblPr>
                <a:tableStyleId>{3C2FFA5D-87B4-456A-9821-1D502468CF0F}</a:tableStyleId>
              </a:tblPr>
              <a:tblGrid>
                <a:gridCol w="3474036">
                  <a:extLst>
                    <a:ext uri="{9D8B030D-6E8A-4147-A177-3AD203B41FA5}">
                      <a16:colId xmlns:a16="http://schemas.microsoft.com/office/drawing/2014/main" val="20000"/>
                    </a:ext>
                  </a:extLst>
                </a:gridCol>
                <a:gridCol w="346849">
                  <a:extLst>
                    <a:ext uri="{9D8B030D-6E8A-4147-A177-3AD203B41FA5}">
                      <a16:colId xmlns:a16="http://schemas.microsoft.com/office/drawing/2014/main" val="20001"/>
                    </a:ext>
                  </a:extLst>
                </a:gridCol>
                <a:gridCol w="628490">
                  <a:extLst>
                    <a:ext uri="{9D8B030D-6E8A-4147-A177-3AD203B41FA5}">
                      <a16:colId xmlns:a16="http://schemas.microsoft.com/office/drawing/2014/main" val="20002"/>
                    </a:ext>
                  </a:extLst>
                </a:gridCol>
                <a:gridCol w="622940">
                  <a:extLst>
                    <a:ext uri="{9D8B030D-6E8A-4147-A177-3AD203B41FA5}">
                      <a16:colId xmlns:a16="http://schemas.microsoft.com/office/drawing/2014/main" val="20003"/>
                    </a:ext>
                  </a:extLst>
                </a:gridCol>
                <a:gridCol w="622940">
                  <a:extLst>
                    <a:ext uri="{9D8B030D-6E8A-4147-A177-3AD203B41FA5}">
                      <a16:colId xmlns:a16="http://schemas.microsoft.com/office/drawing/2014/main" val="20004"/>
                    </a:ext>
                  </a:extLst>
                </a:gridCol>
                <a:gridCol w="622940">
                  <a:extLst>
                    <a:ext uri="{9D8B030D-6E8A-4147-A177-3AD203B41FA5}">
                      <a16:colId xmlns:a16="http://schemas.microsoft.com/office/drawing/2014/main" val="20005"/>
                    </a:ext>
                  </a:extLst>
                </a:gridCol>
                <a:gridCol w="616004">
                  <a:extLst>
                    <a:ext uri="{9D8B030D-6E8A-4147-A177-3AD203B41FA5}">
                      <a16:colId xmlns:a16="http://schemas.microsoft.com/office/drawing/2014/main" val="20006"/>
                    </a:ext>
                  </a:extLst>
                </a:gridCol>
              </a:tblGrid>
              <a:tr h="491390">
                <a:tc>
                  <a:txBody>
                    <a:bodyPr/>
                    <a:lstStyle/>
                    <a:p>
                      <a:pPr marL="0" marR="0" algn="l">
                        <a:lnSpc>
                          <a:spcPct val="130000"/>
                        </a:lnSpc>
                        <a:spcBef>
                          <a:spcPts val="300"/>
                        </a:spcBef>
                        <a:spcAft>
                          <a:spcPts val="100"/>
                        </a:spcAft>
                        <a:tabLst>
                          <a:tab pos="514350" algn="l"/>
                        </a:tabLst>
                      </a:pPr>
                      <a:r>
                        <a:rPr lang="en-US" sz="2000" dirty="0"/>
                        <a:t>Elements of IIA Group</a:t>
                      </a:r>
                      <a:endParaRPr lang="en-US" sz="3600" dirty="0">
                        <a:latin typeface="Times New Roman"/>
                        <a:ea typeface="Times New Roman"/>
                        <a:cs typeface="Times New Roman"/>
                      </a:endParaRPr>
                    </a:p>
                  </a:txBody>
                  <a:tcPr marL="18415" marR="18415" marT="0" marB="0"/>
                </a:tc>
                <a:tc>
                  <a:txBody>
                    <a:bodyPr/>
                    <a:lstStyle/>
                    <a:p>
                      <a:pPr marL="0" marR="0" algn="l">
                        <a:lnSpc>
                          <a:spcPct val="130000"/>
                        </a:lnSpc>
                        <a:spcBef>
                          <a:spcPts val="300"/>
                        </a:spcBef>
                        <a:spcAft>
                          <a:spcPts val="100"/>
                        </a:spcAft>
                        <a:tabLst>
                          <a:tab pos="514350" algn="l"/>
                        </a:tabLst>
                      </a:pPr>
                      <a:r>
                        <a:rPr lang="en-US" sz="2000"/>
                        <a:t>:</a:t>
                      </a:r>
                      <a:endParaRPr lang="en-US" sz="36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2000"/>
                        <a:t>Be</a:t>
                      </a:r>
                      <a:endParaRPr lang="en-US" sz="36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2000"/>
                        <a:t>Mg</a:t>
                      </a:r>
                      <a:endParaRPr lang="en-US" sz="36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2000"/>
                        <a:t>Ca</a:t>
                      </a:r>
                      <a:endParaRPr lang="en-US" sz="36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2000"/>
                        <a:t>Sr</a:t>
                      </a:r>
                      <a:endParaRPr lang="en-US" sz="36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2000"/>
                        <a:t>Ba</a:t>
                      </a:r>
                      <a:endParaRPr lang="en-US" sz="3600">
                        <a:latin typeface="Times New Roman"/>
                        <a:ea typeface="Times New Roman"/>
                        <a:cs typeface="Times New Roman"/>
                      </a:endParaRPr>
                    </a:p>
                  </a:txBody>
                  <a:tcPr marL="18415" marR="18415" marT="0" marB="0"/>
                </a:tc>
                <a:extLst>
                  <a:ext uri="{0D108BD9-81ED-4DB2-BD59-A6C34878D82A}">
                    <a16:rowId xmlns:a16="http://schemas.microsoft.com/office/drawing/2014/main" val="10000"/>
                  </a:ext>
                </a:extLst>
              </a:tr>
              <a:tr h="491390">
                <a:tc>
                  <a:txBody>
                    <a:bodyPr/>
                    <a:lstStyle/>
                    <a:p>
                      <a:pPr marL="0" marR="0" algn="l">
                        <a:lnSpc>
                          <a:spcPct val="130000"/>
                        </a:lnSpc>
                        <a:spcBef>
                          <a:spcPts val="300"/>
                        </a:spcBef>
                        <a:spcAft>
                          <a:spcPts val="100"/>
                        </a:spcAft>
                        <a:tabLst>
                          <a:tab pos="514350" algn="l"/>
                        </a:tabLst>
                      </a:pPr>
                      <a:r>
                        <a:rPr lang="en-US" sz="2000"/>
                        <a:t>Covalent radii ( Å)</a:t>
                      </a:r>
                      <a:endParaRPr lang="en-US" sz="3600">
                        <a:latin typeface="Times New Roman"/>
                        <a:ea typeface="Times New Roman"/>
                        <a:cs typeface="Times New Roman"/>
                      </a:endParaRPr>
                    </a:p>
                  </a:txBody>
                  <a:tcPr marL="18415" marR="18415" marT="0" marB="0"/>
                </a:tc>
                <a:tc>
                  <a:txBody>
                    <a:bodyPr/>
                    <a:lstStyle/>
                    <a:p>
                      <a:pPr marL="0" marR="0" algn="l">
                        <a:lnSpc>
                          <a:spcPct val="130000"/>
                        </a:lnSpc>
                        <a:spcBef>
                          <a:spcPts val="300"/>
                        </a:spcBef>
                        <a:spcAft>
                          <a:spcPts val="100"/>
                        </a:spcAft>
                        <a:tabLst>
                          <a:tab pos="514350" algn="l"/>
                        </a:tabLst>
                      </a:pPr>
                      <a:r>
                        <a:rPr lang="en-US" sz="2000"/>
                        <a:t>:</a:t>
                      </a:r>
                      <a:endParaRPr lang="en-US" sz="36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2000"/>
                        <a:t>0.90</a:t>
                      </a:r>
                      <a:endParaRPr lang="en-US" sz="36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2000"/>
                        <a:t>1.36</a:t>
                      </a:r>
                      <a:endParaRPr lang="en-US" sz="36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2000"/>
                        <a:t>1.74</a:t>
                      </a:r>
                      <a:endParaRPr lang="en-US" sz="36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2000"/>
                        <a:t>1.91</a:t>
                      </a:r>
                      <a:endParaRPr lang="en-US" sz="36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2000"/>
                        <a:t>1.98</a:t>
                      </a:r>
                      <a:endParaRPr lang="en-US" sz="3600">
                        <a:latin typeface="Times New Roman"/>
                        <a:ea typeface="Times New Roman"/>
                        <a:cs typeface="Times New Roman"/>
                      </a:endParaRPr>
                    </a:p>
                  </a:txBody>
                  <a:tcPr marL="18415" marR="18415" marT="0" marB="0"/>
                </a:tc>
                <a:extLst>
                  <a:ext uri="{0D108BD9-81ED-4DB2-BD59-A6C34878D82A}">
                    <a16:rowId xmlns:a16="http://schemas.microsoft.com/office/drawing/2014/main" val="10001"/>
                  </a:ext>
                </a:extLst>
              </a:tr>
              <a:tr h="1037281">
                <a:tc>
                  <a:txBody>
                    <a:bodyPr/>
                    <a:lstStyle/>
                    <a:p>
                      <a:pPr marL="0" marR="0" algn="l">
                        <a:lnSpc>
                          <a:spcPct val="130000"/>
                        </a:lnSpc>
                        <a:spcBef>
                          <a:spcPts val="300"/>
                        </a:spcBef>
                        <a:spcAft>
                          <a:spcPts val="100"/>
                        </a:spcAft>
                        <a:tabLst>
                          <a:tab pos="514350" algn="l"/>
                        </a:tabLst>
                      </a:pPr>
                      <a:r>
                        <a:rPr lang="en-US" sz="2000"/>
                        <a:t>Ionic radii of M2+ cations (Å)</a:t>
                      </a:r>
                      <a:endParaRPr lang="en-US" sz="3600">
                        <a:latin typeface="Times New Roman"/>
                        <a:ea typeface="Times New Roman"/>
                        <a:cs typeface="Times New Roman"/>
                      </a:endParaRPr>
                    </a:p>
                  </a:txBody>
                  <a:tcPr marL="18415" marR="18415" marT="0" marB="0"/>
                </a:tc>
                <a:tc>
                  <a:txBody>
                    <a:bodyPr/>
                    <a:lstStyle/>
                    <a:p>
                      <a:pPr marL="0" marR="0" algn="l">
                        <a:lnSpc>
                          <a:spcPct val="130000"/>
                        </a:lnSpc>
                        <a:spcBef>
                          <a:spcPts val="300"/>
                        </a:spcBef>
                        <a:spcAft>
                          <a:spcPts val="100"/>
                        </a:spcAft>
                        <a:tabLst>
                          <a:tab pos="514350" algn="l"/>
                        </a:tabLst>
                      </a:pPr>
                      <a:r>
                        <a:rPr lang="en-US" sz="2000"/>
                        <a:t>:</a:t>
                      </a:r>
                      <a:endParaRPr lang="en-US" sz="36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2000" dirty="0"/>
                        <a:t>0.31</a:t>
                      </a:r>
                      <a:endParaRPr lang="en-US" sz="3600" dirty="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2000"/>
                        <a:t>0.65</a:t>
                      </a:r>
                      <a:endParaRPr lang="en-US" sz="36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2000"/>
                        <a:t>0.99</a:t>
                      </a:r>
                      <a:endParaRPr lang="en-US" sz="36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2000"/>
                        <a:t>1.13</a:t>
                      </a:r>
                      <a:endParaRPr lang="en-US" sz="36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2000" dirty="0"/>
                        <a:t>1.35</a:t>
                      </a:r>
                      <a:endParaRPr lang="en-US" sz="3600" dirty="0">
                        <a:latin typeface="Times New Roman"/>
                        <a:ea typeface="Times New Roman"/>
                        <a:cs typeface="Times New Roman"/>
                      </a:endParaRPr>
                    </a:p>
                  </a:txBody>
                  <a:tcPr marL="18415" marR="18415"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IONISATION POTENTIAL OR IONISATION ENERGY </a:t>
            </a:r>
            <a:endParaRPr lang="en-US" dirty="0">
              <a:solidFill>
                <a:srgbClr val="C00000"/>
              </a:solidFill>
            </a:endParaRPr>
          </a:p>
        </p:txBody>
      </p:sp>
      <p:sp>
        <p:nvSpPr>
          <p:cNvPr id="3" name="Content Placeholder 2"/>
          <p:cNvSpPr>
            <a:spLocks noGrp="1"/>
          </p:cNvSpPr>
          <p:nvPr>
            <p:ph idx="1"/>
          </p:nvPr>
        </p:nvSpPr>
        <p:spPr>
          <a:xfrm>
            <a:off x="457200" y="1600201"/>
            <a:ext cx="8229600" cy="3886200"/>
          </a:xfrm>
        </p:spPr>
        <p:txBody>
          <a:bodyPr/>
          <a:lstStyle/>
          <a:p>
            <a:r>
              <a:rPr lang="en-US" dirty="0">
                <a:solidFill>
                  <a:srgbClr val="0000CC"/>
                </a:solidFill>
                <a:latin typeface="Cambria" pitchFamily="18" charset="0"/>
              </a:rPr>
              <a:t>The amount of energy required to remove the most loosely bound electron (i.e., the outermost electron) from an isolated gaseous atom of an element in its lowest energy state (i.e., ground stale) to produce a </a:t>
            </a:r>
            <a:r>
              <a:rPr lang="en-US" dirty="0" err="1">
                <a:solidFill>
                  <a:srgbClr val="0000CC"/>
                </a:solidFill>
                <a:latin typeface="Cambria" pitchFamily="18" charset="0"/>
              </a:rPr>
              <a:t>cation</a:t>
            </a:r>
            <a:r>
              <a:rPr lang="en-US" dirty="0">
                <a:solidFill>
                  <a:srgbClr val="0000CC"/>
                </a:solidFill>
                <a:latin typeface="Cambria" pitchFamily="18" charset="0"/>
              </a:rPr>
              <a:t> is known as </a:t>
            </a:r>
            <a:r>
              <a:rPr lang="en-US" dirty="0" err="1">
                <a:solidFill>
                  <a:srgbClr val="0000CC"/>
                </a:solidFill>
                <a:latin typeface="Cambria" pitchFamily="18" charset="0"/>
              </a:rPr>
              <a:t>ionisation</a:t>
            </a:r>
            <a:r>
              <a:rPr lang="en-US" dirty="0">
                <a:solidFill>
                  <a:srgbClr val="0000CC"/>
                </a:solidFill>
                <a:latin typeface="Cambria" pitchFamily="18" charset="0"/>
              </a:rPr>
              <a:t> potential or </a:t>
            </a:r>
            <a:r>
              <a:rPr lang="en-US" dirty="0" err="1">
                <a:solidFill>
                  <a:srgbClr val="0000CC"/>
                </a:solidFill>
                <a:latin typeface="Cambria" pitchFamily="18" charset="0"/>
              </a:rPr>
              <a:t>ionisation</a:t>
            </a:r>
            <a:r>
              <a:rPr lang="en-US" dirty="0">
                <a:solidFill>
                  <a:srgbClr val="0000CC"/>
                </a:solidFill>
                <a:latin typeface="Cambria" pitchFamily="18" charset="0"/>
              </a:rPr>
              <a:t> energy of that element.</a:t>
            </a:r>
          </a:p>
        </p:txBody>
      </p:sp>
      <p:sp>
        <p:nvSpPr>
          <p:cNvPr id="1025" name="Rectangle 1"/>
          <p:cNvSpPr>
            <a:spLocks noChangeArrowheads="1"/>
          </p:cNvSpPr>
          <p:nvPr/>
        </p:nvSpPr>
        <p:spPr bwMode="auto">
          <a:xfrm>
            <a:off x="457200" y="5486400"/>
            <a:ext cx="83820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514350" algn="l"/>
              </a:tabLst>
            </a:pPr>
            <a:r>
              <a:rPr kumimoji="0" lang="en-US" sz="2400" b="0" i="0" u="none" strike="noStrike" cap="none" normalizeH="0" baseline="0" dirty="0">
                <a:ln>
                  <a:noFill/>
                </a:ln>
                <a:effectLst/>
                <a:latin typeface="Times New Roman" pitchFamily="18" charset="0"/>
                <a:ea typeface="Times New Roman" pitchFamily="18" charset="0"/>
                <a:cs typeface="Times New Roman" pitchFamily="18" charset="0"/>
              </a:rPr>
              <a:t>M(g)   +   </a:t>
            </a:r>
            <a:r>
              <a:rPr kumimoji="0" lang="en-US" sz="2000" b="1" i="0" u="none" strike="noStrike" cap="none" normalizeH="0" baseline="0" dirty="0">
                <a:ln>
                  <a:noFill/>
                </a:ln>
                <a:effectLst/>
                <a:latin typeface="Times New Roman" pitchFamily="18" charset="0"/>
                <a:ea typeface="Times New Roman" pitchFamily="18" charset="0"/>
                <a:cs typeface="Times New Roman" pitchFamily="18" charset="0"/>
              </a:rPr>
              <a:t>Energy supplied (</a:t>
            </a:r>
            <a:r>
              <a:rPr kumimoji="0" lang="en-US" sz="2000" b="1" i="0" u="none" strike="noStrike" cap="none" normalizeH="0" baseline="0" dirty="0" err="1">
                <a:ln>
                  <a:noFill/>
                </a:ln>
                <a:effectLst/>
                <a:latin typeface="Times New Roman" pitchFamily="18" charset="0"/>
                <a:ea typeface="Times New Roman" pitchFamily="18" charset="0"/>
                <a:cs typeface="Times New Roman" pitchFamily="18" charset="0"/>
              </a:rPr>
              <a:t>Ionisation</a:t>
            </a:r>
            <a:r>
              <a:rPr kumimoji="0" lang="en-US" sz="2000" b="1" i="0" u="none" strike="noStrike" cap="none" normalizeH="0" baseline="0" dirty="0">
                <a:ln>
                  <a:noFill/>
                </a:ln>
                <a:effectLst/>
                <a:latin typeface="Times New Roman" pitchFamily="18" charset="0"/>
                <a:ea typeface="Times New Roman" pitchFamily="18" charset="0"/>
                <a:cs typeface="Times New Roman" pitchFamily="18" charset="0"/>
              </a:rPr>
              <a:t> energy, I)   </a:t>
            </a:r>
            <a:r>
              <a:rPr kumimoji="0" lang="en-US" sz="2400" b="0" i="0" u="none" strike="noStrike" cap="none" normalizeH="0" baseline="0" dirty="0">
                <a:ln>
                  <a:noFill/>
                </a:ln>
                <a:effectLst/>
                <a:latin typeface="Times New Roman" pitchFamily="18" charset="0"/>
                <a:ea typeface="Times New Roman" pitchFamily="18" charset="0"/>
                <a:cs typeface="Times New Roman" pitchFamily="18" charset="0"/>
                <a:sym typeface="Symbol" pitchFamily="18" charset="2"/>
              </a:rPr>
              <a:t> </a:t>
            </a:r>
            <a:r>
              <a:rPr kumimoji="0" lang="en-US" sz="2400" b="0" i="0" u="none" strike="noStrike" cap="none" normalizeH="0" baseline="0" dirty="0">
                <a:ln>
                  <a:noFill/>
                </a:ln>
                <a:effectLst/>
                <a:latin typeface="Times New Roman" pitchFamily="18" charset="0"/>
                <a:ea typeface="Times New Roman" pitchFamily="18" charset="0"/>
                <a:cs typeface="Times New Roman" pitchFamily="18" charset="0"/>
              </a:rPr>
              <a:t>M</a:t>
            </a:r>
            <a:r>
              <a:rPr kumimoji="0" lang="en-US" sz="2400" b="0" i="0" u="none" strike="noStrike" cap="none" normalizeH="0" baseline="30000" dirty="0">
                <a:ln>
                  <a:noFill/>
                </a:ln>
                <a:effectLst/>
                <a:latin typeface="Times New Roman" pitchFamily="18" charset="0"/>
                <a:ea typeface="Times New Roman" pitchFamily="18" charset="0"/>
                <a:cs typeface="Times New Roman" pitchFamily="18" charset="0"/>
                <a:sym typeface="Symbol" pitchFamily="18" charset="2"/>
              </a:rPr>
              <a:t>+</a:t>
            </a:r>
            <a:r>
              <a:rPr kumimoji="0" lang="en-US" sz="2400" b="0" i="0" u="none" strike="noStrike" cap="none" normalizeH="0" baseline="0" dirty="0">
                <a:ln>
                  <a:noFill/>
                </a:ln>
                <a:effectLst/>
                <a:latin typeface="Times New Roman" pitchFamily="18" charset="0"/>
                <a:ea typeface="Times New Roman" pitchFamily="18" charset="0"/>
                <a:cs typeface="Times New Roman" pitchFamily="18" charset="0"/>
                <a:sym typeface="Symbol" pitchFamily="18" charset="2"/>
              </a:rPr>
              <a:t>(g)  +   e</a:t>
            </a:r>
            <a:r>
              <a:rPr kumimoji="0" lang="en-US" sz="2400" b="0" i="0" u="none" strike="noStrike" cap="none" normalizeH="0" baseline="30000" dirty="0">
                <a:ln>
                  <a:noFill/>
                </a:ln>
                <a:effectLst/>
                <a:latin typeface="Times New Roman" pitchFamily="18" charset="0"/>
                <a:ea typeface="Times New Roman" pitchFamily="18" charset="0"/>
                <a:cs typeface="Times New Roman" pitchFamily="18" charset="0"/>
                <a:sym typeface="Symbol" pitchFamily="18" charset="2"/>
              </a:rPr>
              <a:t>-</a:t>
            </a:r>
            <a:endParaRPr kumimoji="0" lang="en-US" sz="3200" b="0" i="0" u="none" strike="noStrike" cap="none" normalizeH="0" baseline="0" dirty="0">
              <a:ln>
                <a:noFill/>
              </a:ln>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514350" algn="l"/>
              </a:tabLst>
            </a:pPr>
            <a:r>
              <a:rPr kumimoji="0" lang="en-US" sz="2000" b="1" i="0" u="none" strike="noStrike" cap="none" normalizeH="0" baseline="0" dirty="0">
                <a:ln>
                  <a:noFill/>
                </a:ln>
                <a:effectLst/>
                <a:latin typeface="Times New Roman" pitchFamily="18" charset="0"/>
                <a:ea typeface="Times New Roman" pitchFamily="18" charset="0"/>
                <a:cs typeface="Times New Roman" pitchFamily="18" charset="0"/>
                <a:sym typeface="Symbol" pitchFamily="18" charset="2"/>
              </a:rPr>
              <a:t>Isolated gaseous atom  </a:t>
            </a:r>
            <a:r>
              <a:rPr kumimoji="0" lang="en-US" sz="2400" b="0" i="0" u="none" strike="noStrike" cap="none" normalizeH="0" baseline="0" dirty="0">
                <a:ln>
                  <a:noFill/>
                </a:ln>
                <a:effectLst/>
                <a:latin typeface="Times New Roman" pitchFamily="18" charset="0"/>
                <a:ea typeface="Times New Roman" pitchFamily="18" charset="0"/>
                <a:cs typeface="Times New Roman" pitchFamily="18" charset="0"/>
                <a:sym typeface="Symbol" pitchFamily="18" charset="2"/>
              </a:rPr>
              <a:t>	                                         </a:t>
            </a:r>
            <a:r>
              <a:rPr kumimoji="0" lang="en-US" sz="2000" b="1" i="0" u="none" strike="noStrike" cap="none" normalizeH="0" baseline="0" dirty="0" err="1">
                <a:ln>
                  <a:noFill/>
                </a:ln>
                <a:effectLst/>
                <a:latin typeface="Times New Roman" pitchFamily="18" charset="0"/>
                <a:ea typeface="Times New Roman" pitchFamily="18" charset="0"/>
                <a:cs typeface="Times New Roman" pitchFamily="18" charset="0"/>
                <a:sym typeface="Symbol" pitchFamily="18" charset="2"/>
              </a:rPr>
              <a:t>Cation</a:t>
            </a:r>
            <a:endParaRPr kumimoji="0" lang="en-US" sz="2400" b="0" i="0" u="none" strike="noStrike" cap="none" normalizeH="0" baseline="0" dirty="0">
              <a:ln>
                <a:noFill/>
              </a:ln>
              <a:effectLst/>
              <a:latin typeface="Times New Roman" pitchFamily="18" charset="0"/>
              <a:ea typeface="Times New Roman" pitchFamily="18" charset="0"/>
              <a:cs typeface="Times New Roman" pitchFamily="18" charset="0"/>
              <a:sym typeface="Symbol" pitchFamily="18" charset="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Successive </a:t>
            </a:r>
            <a:r>
              <a:rPr lang="en-US" b="1" dirty="0" err="1">
                <a:solidFill>
                  <a:srgbClr val="C00000"/>
                </a:solidFill>
              </a:rPr>
              <a:t>ionisation</a:t>
            </a:r>
            <a:r>
              <a:rPr lang="en-US" b="1" dirty="0">
                <a:solidFill>
                  <a:srgbClr val="C00000"/>
                </a:solidFill>
              </a:rPr>
              <a:t> potentials</a:t>
            </a:r>
            <a:endParaRPr lang="en-US" dirty="0">
              <a:solidFill>
                <a:srgbClr val="C00000"/>
              </a:solidFill>
            </a:endParaRPr>
          </a:p>
        </p:txBody>
      </p:sp>
      <p:sp>
        <p:nvSpPr>
          <p:cNvPr id="41987"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1986" name="Object 2"/>
          <p:cNvGraphicFramePr>
            <a:graphicFrameLocks noChangeAspect="1"/>
          </p:cNvGraphicFramePr>
          <p:nvPr/>
        </p:nvGraphicFramePr>
        <p:xfrm>
          <a:off x="1371600" y="1905000"/>
          <a:ext cx="6588370" cy="3352800"/>
        </p:xfrm>
        <a:graphic>
          <a:graphicData uri="http://schemas.openxmlformats.org/presentationml/2006/ole">
            <mc:AlternateContent xmlns:mc="http://schemas.openxmlformats.org/markup-compatibility/2006">
              <mc:Choice xmlns:v="urn:schemas-microsoft-com:vml" Requires="v">
                <p:oleObj name="CS ChemDraw Drawing" r:id="rId2" imgW="2669715" imgH="1362085" progId="ChemDraw.Document.6.0">
                  <p:embed/>
                </p:oleObj>
              </mc:Choice>
              <mc:Fallback>
                <p:oleObj name="CS ChemDraw Drawing" r:id="rId2" imgW="2669715" imgH="1362085" progId="ChemDraw.Document.6.0">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905000"/>
                        <a:ext cx="6588370" cy="335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88" name="Rectangle 4"/>
          <p:cNvSpPr>
            <a:spLocks noChangeArrowheads="1"/>
          </p:cNvSpPr>
          <p:nvPr/>
        </p:nvSpPr>
        <p:spPr bwMode="auto">
          <a:xfrm>
            <a:off x="2514600" y="5943600"/>
            <a:ext cx="38862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514350" algn="l"/>
              </a:tabLst>
            </a:pPr>
            <a:r>
              <a:rPr kumimoji="0" lang="en-US" sz="32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I</a:t>
            </a:r>
            <a:r>
              <a:rPr kumimoji="0" lang="en-US" sz="3200" b="0" i="0" u="none" strike="noStrike" cap="none" normalizeH="0" baseline="-30000" dirty="0">
                <a:ln>
                  <a:noFill/>
                </a:ln>
                <a:solidFill>
                  <a:srgbClr val="000000"/>
                </a:solidFill>
                <a:effectLst/>
                <a:latin typeface="Times New Roman" pitchFamily="18" charset="0"/>
                <a:ea typeface="Times New Roman" pitchFamily="18" charset="0"/>
                <a:cs typeface="Times New Roman" pitchFamily="18" charset="0"/>
              </a:rPr>
              <a:t>1</a:t>
            </a:r>
            <a:r>
              <a:rPr kumimoji="0" lang="en-US" sz="32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&lt; I</a:t>
            </a:r>
            <a:r>
              <a:rPr kumimoji="0" lang="en-US" sz="3200" b="0" i="0" u="none" strike="noStrike" cap="none" normalizeH="0" baseline="-30000" dirty="0">
                <a:ln>
                  <a:noFill/>
                </a:ln>
                <a:solidFill>
                  <a:srgbClr val="000000"/>
                </a:solidFill>
                <a:effectLst/>
                <a:latin typeface="Times New Roman" pitchFamily="18" charset="0"/>
                <a:ea typeface="Times New Roman" pitchFamily="18" charset="0"/>
                <a:cs typeface="Times New Roman" pitchFamily="18" charset="0"/>
              </a:rPr>
              <a:t>2</a:t>
            </a:r>
            <a:r>
              <a:rPr kumimoji="0" lang="en-US" sz="32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&lt; I</a:t>
            </a:r>
            <a:r>
              <a:rPr kumimoji="0" lang="en-US" sz="3200" b="0" i="0" u="none" strike="noStrike" cap="none" normalizeH="0" baseline="-30000" dirty="0">
                <a:ln>
                  <a:noFill/>
                </a:ln>
                <a:solidFill>
                  <a:srgbClr val="000000"/>
                </a:solidFill>
                <a:effectLst/>
                <a:latin typeface="Times New Roman" pitchFamily="18" charset="0"/>
                <a:ea typeface="Times New Roman" pitchFamily="18" charset="0"/>
                <a:cs typeface="Times New Roman" pitchFamily="18" charset="0"/>
              </a:rPr>
              <a:t>3</a:t>
            </a:r>
            <a:r>
              <a:rPr kumimoji="0" lang="en-US" sz="32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&lt; I</a:t>
            </a:r>
            <a:r>
              <a:rPr kumimoji="0" lang="en-US" sz="3200" b="0" i="0" u="none" strike="noStrike" cap="none" normalizeH="0" baseline="-30000" dirty="0">
                <a:ln>
                  <a:noFill/>
                </a:ln>
                <a:solidFill>
                  <a:srgbClr val="000000"/>
                </a:solidFill>
                <a:effectLst/>
                <a:latin typeface="Times New Roman" pitchFamily="18" charset="0"/>
                <a:ea typeface="Times New Roman" pitchFamily="18" charset="0"/>
                <a:cs typeface="Times New Roman" pitchFamily="18" charset="0"/>
              </a:rPr>
              <a:t>4</a:t>
            </a:r>
            <a:r>
              <a:rPr kumimoji="0" lang="en-US" sz="32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&lt;…….</a:t>
            </a:r>
            <a:endParaRPr kumimoji="0" lang="en-US" sz="6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Successive </a:t>
            </a:r>
            <a:r>
              <a:rPr lang="en-US" b="1" dirty="0" err="1">
                <a:solidFill>
                  <a:srgbClr val="C00000"/>
                </a:solidFill>
              </a:rPr>
              <a:t>ionisation</a:t>
            </a:r>
            <a:r>
              <a:rPr lang="en-US" b="1" dirty="0">
                <a:solidFill>
                  <a:srgbClr val="C00000"/>
                </a:solidFill>
              </a:rPr>
              <a:t> potentials</a:t>
            </a:r>
            <a:endParaRPr lang="en-US" dirty="0">
              <a:solidFill>
                <a:srgbClr val="C00000"/>
              </a:solidFill>
            </a:endParaRPr>
          </a:p>
        </p:txBody>
      </p:sp>
      <p:sp>
        <p:nvSpPr>
          <p:cNvPr id="41987"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p:cNvGraphicFramePr>
            <a:graphicFrameLocks noGrp="1"/>
          </p:cNvGraphicFramePr>
          <p:nvPr/>
        </p:nvGraphicFramePr>
        <p:xfrm>
          <a:off x="609598" y="1447800"/>
          <a:ext cx="8077202" cy="4344928"/>
        </p:xfrm>
        <a:graphic>
          <a:graphicData uri="http://schemas.openxmlformats.org/drawingml/2006/table">
            <a:tbl>
              <a:tblPr/>
              <a:tblGrid>
                <a:gridCol w="1066404">
                  <a:extLst>
                    <a:ext uri="{9D8B030D-6E8A-4147-A177-3AD203B41FA5}">
                      <a16:colId xmlns:a16="http://schemas.microsoft.com/office/drawing/2014/main" val="20000"/>
                    </a:ext>
                  </a:extLst>
                </a:gridCol>
                <a:gridCol w="1526896">
                  <a:extLst>
                    <a:ext uri="{9D8B030D-6E8A-4147-A177-3AD203B41FA5}">
                      <a16:colId xmlns:a16="http://schemas.microsoft.com/office/drawing/2014/main" val="20001"/>
                    </a:ext>
                  </a:extLst>
                </a:gridCol>
                <a:gridCol w="636612">
                  <a:extLst>
                    <a:ext uri="{9D8B030D-6E8A-4147-A177-3AD203B41FA5}">
                      <a16:colId xmlns:a16="http://schemas.microsoft.com/office/drawing/2014/main" val="20002"/>
                    </a:ext>
                  </a:extLst>
                </a:gridCol>
                <a:gridCol w="657615">
                  <a:extLst>
                    <a:ext uri="{9D8B030D-6E8A-4147-A177-3AD203B41FA5}">
                      <a16:colId xmlns:a16="http://schemas.microsoft.com/office/drawing/2014/main" val="20003"/>
                    </a:ext>
                  </a:extLst>
                </a:gridCol>
                <a:gridCol w="644690">
                  <a:extLst>
                    <a:ext uri="{9D8B030D-6E8A-4147-A177-3AD203B41FA5}">
                      <a16:colId xmlns:a16="http://schemas.microsoft.com/office/drawing/2014/main" val="20004"/>
                    </a:ext>
                  </a:extLst>
                </a:gridCol>
                <a:gridCol w="664078">
                  <a:extLst>
                    <a:ext uri="{9D8B030D-6E8A-4147-A177-3AD203B41FA5}">
                      <a16:colId xmlns:a16="http://schemas.microsoft.com/office/drawing/2014/main" val="20005"/>
                    </a:ext>
                  </a:extLst>
                </a:gridCol>
                <a:gridCol w="649537">
                  <a:extLst>
                    <a:ext uri="{9D8B030D-6E8A-4147-A177-3AD203B41FA5}">
                      <a16:colId xmlns:a16="http://schemas.microsoft.com/office/drawing/2014/main" val="20006"/>
                    </a:ext>
                  </a:extLst>
                </a:gridCol>
                <a:gridCol w="646306">
                  <a:extLst>
                    <a:ext uri="{9D8B030D-6E8A-4147-A177-3AD203B41FA5}">
                      <a16:colId xmlns:a16="http://schemas.microsoft.com/office/drawing/2014/main" val="20007"/>
                    </a:ext>
                  </a:extLst>
                </a:gridCol>
                <a:gridCol w="647921">
                  <a:extLst>
                    <a:ext uri="{9D8B030D-6E8A-4147-A177-3AD203B41FA5}">
                      <a16:colId xmlns:a16="http://schemas.microsoft.com/office/drawing/2014/main" val="20008"/>
                    </a:ext>
                  </a:extLst>
                </a:gridCol>
                <a:gridCol w="937143">
                  <a:extLst>
                    <a:ext uri="{9D8B030D-6E8A-4147-A177-3AD203B41FA5}">
                      <a16:colId xmlns:a16="http://schemas.microsoft.com/office/drawing/2014/main" val="20009"/>
                    </a:ext>
                  </a:extLst>
                </a:gridCol>
              </a:tblGrid>
              <a:tr h="544068">
                <a:tc>
                  <a:txBody>
                    <a:bodyPr/>
                    <a:lstStyle/>
                    <a:p>
                      <a:pPr marL="0" marR="0" indent="0" algn="ctr">
                        <a:lnSpc>
                          <a:spcPct val="130000"/>
                        </a:lnSpc>
                        <a:spcBef>
                          <a:spcPts val="300"/>
                        </a:spcBef>
                        <a:spcAft>
                          <a:spcPts val="100"/>
                        </a:spcAft>
                        <a:tabLst>
                          <a:tab pos="514350" algn="l"/>
                        </a:tabLst>
                      </a:pPr>
                      <a:r>
                        <a:rPr lang="en-US" sz="1400" b="1" i="1">
                          <a:solidFill>
                            <a:srgbClr val="000000"/>
                          </a:solidFill>
                          <a:latin typeface="Times New Roman"/>
                          <a:ea typeface="Times New Roman"/>
                          <a:cs typeface="Times New Roman"/>
                        </a:rPr>
                        <a:t>Elements with atomic number</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30000"/>
                        </a:lnSpc>
                        <a:spcBef>
                          <a:spcPts val="300"/>
                        </a:spcBef>
                        <a:spcAft>
                          <a:spcPts val="100"/>
                        </a:spcAft>
                        <a:tabLst>
                          <a:tab pos="514350" algn="l"/>
                        </a:tabLst>
                      </a:pPr>
                      <a:r>
                        <a:rPr lang="en-US" sz="1400" b="1" i="1">
                          <a:solidFill>
                            <a:srgbClr val="000000"/>
                          </a:solidFill>
                          <a:latin typeface="Times New Roman"/>
                          <a:ea typeface="Times New Roman"/>
                          <a:cs typeface="Times New Roman"/>
                        </a:rPr>
                        <a:t>Electronic configuration</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8">
                  <a:txBody>
                    <a:bodyPr/>
                    <a:lstStyle/>
                    <a:p>
                      <a:pPr marL="0" marR="0" indent="0" algn="ctr">
                        <a:lnSpc>
                          <a:spcPct val="130000"/>
                        </a:lnSpc>
                        <a:spcBef>
                          <a:spcPts val="300"/>
                        </a:spcBef>
                        <a:spcAft>
                          <a:spcPts val="100"/>
                        </a:spcAft>
                        <a:tabLst>
                          <a:tab pos="514350" algn="l"/>
                        </a:tabLst>
                      </a:pPr>
                      <a:r>
                        <a:rPr lang="en-US" sz="1400" b="1" i="1">
                          <a:solidFill>
                            <a:srgbClr val="000000"/>
                          </a:solidFill>
                          <a:latin typeface="Times New Roman"/>
                          <a:ea typeface="Times New Roman"/>
                          <a:cs typeface="Times New Roman"/>
                        </a:rPr>
                        <a:t>Successive Ionisation potentials( eV)</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2034">
                <a:tc>
                  <a:txBody>
                    <a:bodyPr/>
                    <a:lstStyle/>
                    <a:p>
                      <a:pPr marL="0" marR="0">
                        <a:lnSpc>
                          <a:spcPct val="130000"/>
                        </a:lnSpc>
                        <a:spcBef>
                          <a:spcPts val="300"/>
                        </a:spcBef>
                        <a:spcAft>
                          <a:spcPts val="100"/>
                        </a:spcAft>
                        <a:tabLst>
                          <a:tab pos="514350" algn="l"/>
                        </a:tabLst>
                      </a:pPr>
                      <a:endParaRPr lang="en-US" sz="1400" b="1" i="1">
                        <a:solidFill>
                          <a:srgbClr val="000000"/>
                        </a:solidFill>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30000"/>
                        </a:lnSpc>
                        <a:spcBef>
                          <a:spcPts val="300"/>
                        </a:spcBef>
                        <a:spcAft>
                          <a:spcPts val="100"/>
                        </a:spcAft>
                        <a:tabLst>
                          <a:tab pos="514350" algn="l"/>
                        </a:tabLst>
                      </a:pPr>
                      <a:endParaRPr lang="en-US" sz="1400" b="1" i="1">
                        <a:solidFill>
                          <a:srgbClr val="000000"/>
                        </a:solidFill>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indent="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I</a:t>
                      </a:r>
                      <a:r>
                        <a:rPr lang="en-US" sz="1400" b="1" baseline="-25000">
                          <a:solidFill>
                            <a:srgbClr val="000000"/>
                          </a:solidFill>
                          <a:latin typeface="Times New Roman"/>
                          <a:ea typeface="Times New Roman"/>
                          <a:cs typeface="Times New Roman"/>
                        </a:rPr>
                        <a:t>1</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I</a:t>
                      </a:r>
                      <a:r>
                        <a:rPr lang="en-US" sz="1400" b="1" baseline="-25000">
                          <a:solidFill>
                            <a:srgbClr val="000000"/>
                          </a:solidFill>
                          <a:latin typeface="Times New Roman"/>
                          <a:ea typeface="Times New Roman"/>
                          <a:cs typeface="Times New Roman"/>
                        </a:rPr>
                        <a:t>2</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I</a:t>
                      </a:r>
                      <a:r>
                        <a:rPr lang="en-US" sz="1400" b="1" baseline="-25000">
                          <a:solidFill>
                            <a:srgbClr val="000000"/>
                          </a:solidFill>
                          <a:latin typeface="Times New Roman"/>
                          <a:ea typeface="Times New Roman"/>
                          <a:cs typeface="Times New Roman"/>
                        </a:rPr>
                        <a:t>3</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I</a:t>
                      </a:r>
                      <a:r>
                        <a:rPr lang="en-US" sz="1400" b="1" baseline="-25000">
                          <a:solidFill>
                            <a:srgbClr val="000000"/>
                          </a:solidFill>
                          <a:latin typeface="Times New Roman"/>
                          <a:ea typeface="Times New Roman"/>
                          <a:cs typeface="Times New Roman"/>
                        </a:rPr>
                        <a:t>4</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I</a:t>
                      </a:r>
                      <a:r>
                        <a:rPr lang="en-US" sz="1400" b="1" baseline="-25000">
                          <a:solidFill>
                            <a:srgbClr val="000000"/>
                          </a:solidFill>
                          <a:latin typeface="Times New Roman"/>
                          <a:ea typeface="Times New Roman"/>
                          <a:cs typeface="Times New Roman"/>
                        </a:rPr>
                        <a:t>5</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I</a:t>
                      </a:r>
                      <a:r>
                        <a:rPr lang="en-US" sz="1400" b="1" baseline="-25000">
                          <a:solidFill>
                            <a:srgbClr val="000000"/>
                          </a:solidFill>
                          <a:latin typeface="Times New Roman"/>
                          <a:ea typeface="Times New Roman"/>
                          <a:cs typeface="Times New Roman"/>
                        </a:rPr>
                        <a:t>6</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I</a:t>
                      </a:r>
                      <a:r>
                        <a:rPr lang="en-US" sz="1400" b="1" baseline="-25000">
                          <a:solidFill>
                            <a:srgbClr val="000000"/>
                          </a:solidFill>
                          <a:latin typeface="Times New Roman"/>
                          <a:ea typeface="Times New Roman"/>
                          <a:cs typeface="Times New Roman"/>
                        </a:rPr>
                        <a:t>7</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I</a:t>
                      </a:r>
                      <a:r>
                        <a:rPr lang="en-US" sz="1400" b="1" baseline="-25000">
                          <a:solidFill>
                            <a:srgbClr val="000000"/>
                          </a:solidFill>
                          <a:latin typeface="Times New Roman"/>
                          <a:ea typeface="Times New Roman"/>
                          <a:cs typeface="Times New Roman"/>
                        </a:rPr>
                        <a:t>8</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2712">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H</a:t>
                      </a:r>
                      <a:r>
                        <a:rPr lang="en-US" sz="1400" b="1" baseline="-25000">
                          <a:solidFill>
                            <a:srgbClr val="000000"/>
                          </a:solidFill>
                          <a:latin typeface="Times New Roman"/>
                          <a:ea typeface="Times New Roman"/>
                          <a:cs typeface="Times New Roman"/>
                        </a:rPr>
                        <a:t>1</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30000"/>
                        </a:lnSpc>
                        <a:spcBef>
                          <a:spcPts val="300"/>
                        </a:spcBef>
                        <a:spcAft>
                          <a:spcPts val="100"/>
                        </a:spcAft>
                        <a:tabLst>
                          <a:tab pos="514350" algn="l"/>
                        </a:tabLst>
                      </a:pPr>
                      <a:r>
                        <a:rPr lang="en-US" sz="1400" b="1" i="1">
                          <a:solidFill>
                            <a:srgbClr val="000000"/>
                          </a:solidFill>
                          <a:latin typeface="Times New Roman"/>
                          <a:ea typeface="Times New Roman"/>
                          <a:cs typeface="Times New Roman"/>
                        </a:rPr>
                        <a:t>1s</a:t>
                      </a:r>
                      <a:r>
                        <a:rPr lang="en-US" sz="1400" b="1" i="1" baseline="30000">
                          <a:solidFill>
                            <a:srgbClr val="000000"/>
                          </a:solidFill>
                          <a:latin typeface="Times New Roman"/>
                          <a:ea typeface="Times New Roman"/>
                          <a:cs typeface="Times New Roman"/>
                        </a:rPr>
                        <a:t>1</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13.6</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2712">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He</a:t>
                      </a:r>
                      <a:r>
                        <a:rPr lang="en-US" sz="1400" b="1" baseline="-25000">
                          <a:solidFill>
                            <a:srgbClr val="000000"/>
                          </a:solidFill>
                          <a:latin typeface="Times New Roman"/>
                          <a:ea typeface="Times New Roman"/>
                          <a:cs typeface="Times New Roman"/>
                        </a:rPr>
                        <a:t>2</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i="1">
                          <a:solidFill>
                            <a:srgbClr val="000000"/>
                          </a:solidFill>
                          <a:latin typeface="Times New Roman"/>
                          <a:ea typeface="Times New Roman"/>
                          <a:cs typeface="Times New Roman"/>
                        </a:rPr>
                        <a:t>1s</a:t>
                      </a:r>
                      <a:r>
                        <a:rPr lang="en-US" sz="1400" b="1" i="1" baseline="30000">
                          <a:solidFill>
                            <a:srgbClr val="000000"/>
                          </a:solidFill>
                          <a:latin typeface="Times New Roman"/>
                          <a:ea typeface="Times New Roman"/>
                          <a:cs typeface="Times New Roman"/>
                        </a:rPr>
                        <a:t>2</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24.6</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54.4</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2712">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Li</a:t>
                      </a:r>
                      <a:r>
                        <a:rPr lang="en-US" sz="1400" b="1" baseline="-25000">
                          <a:solidFill>
                            <a:srgbClr val="000000"/>
                          </a:solidFill>
                          <a:latin typeface="Times New Roman"/>
                          <a:ea typeface="Times New Roman"/>
                          <a:cs typeface="Times New Roman"/>
                        </a:rPr>
                        <a:t>3</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30000"/>
                        </a:lnSpc>
                        <a:spcBef>
                          <a:spcPts val="300"/>
                        </a:spcBef>
                        <a:spcAft>
                          <a:spcPts val="100"/>
                        </a:spcAft>
                        <a:tabLst>
                          <a:tab pos="514350" algn="l"/>
                        </a:tabLst>
                      </a:pPr>
                      <a:r>
                        <a:rPr lang="en-US" sz="1400" b="1" i="1">
                          <a:solidFill>
                            <a:srgbClr val="000000"/>
                          </a:solidFill>
                          <a:latin typeface="Times New Roman"/>
                          <a:ea typeface="Times New Roman"/>
                          <a:cs typeface="Times New Roman"/>
                        </a:rPr>
                        <a:t>1s</a:t>
                      </a:r>
                      <a:r>
                        <a:rPr lang="en-US" sz="1400" b="1" i="1" baseline="30000">
                          <a:solidFill>
                            <a:srgbClr val="000000"/>
                          </a:solidFill>
                          <a:latin typeface="Times New Roman"/>
                          <a:ea typeface="Times New Roman"/>
                          <a:cs typeface="Times New Roman"/>
                        </a:rPr>
                        <a:t>2 </a:t>
                      </a:r>
                      <a:r>
                        <a:rPr lang="en-US" sz="1400" b="1" i="1" baseline="-25000">
                          <a:solidFill>
                            <a:srgbClr val="000000"/>
                          </a:solidFill>
                          <a:latin typeface="Times New Roman"/>
                          <a:ea typeface="Times New Roman"/>
                          <a:cs typeface="Times New Roman"/>
                        </a:rPr>
                        <a:t>,</a:t>
                      </a:r>
                      <a:r>
                        <a:rPr lang="en-US" sz="1400" b="1" i="1">
                          <a:solidFill>
                            <a:srgbClr val="000000"/>
                          </a:solidFill>
                          <a:latin typeface="Times New Roman"/>
                          <a:ea typeface="Times New Roman"/>
                          <a:cs typeface="Times New Roman"/>
                        </a:rPr>
                        <a:t>2s</a:t>
                      </a:r>
                      <a:r>
                        <a:rPr lang="en-US" sz="1400" b="1" i="1" baseline="30000">
                          <a:solidFill>
                            <a:srgbClr val="000000"/>
                          </a:solidFill>
                          <a:latin typeface="Times New Roman"/>
                          <a:ea typeface="Times New Roman"/>
                          <a:cs typeface="Times New Roman"/>
                        </a:rPr>
                        <a:t>1</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5.4</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75.6</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122.4</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2712">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Be</a:t>
                      </a:r>
                      <a:r>
                        <a:rPr lang="en-US" sz="1400" b="1" baseline="-25000">
                          <a:solidFill>
                            <a:srgbClr val="000000"/>
                          </a:solidFill>
                          <a:latin typeface="Times New Roman"/>
                          <a:ea typeface="Times New Roman"/>
                          <a:cs typeface="Times New Roman"/>
                        </a:rPr>
                        <a:t>4</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30000"/>
                        </a:lnSpc>
                        <a:spcBef>
                          <a:spcPts val="300"/>
                        </a:spcBef>
                        <a:spcAft>
                          <a:spcPts val="100"/>
                        </a:spcAft>
                        <a:tabLst>
                          <a:tab pos="514350" algn="l"/>
                        </a:tabLst>
                      </a:pPr>
                      <a:r>
                        <a:rPr lang="en-US" sz="1400" b="1" i="1">
                          <a:solidFill>
                            <a:srgbClr val="000000"/>
                          </a:solidFill>
                          <a:latin typeface="Times New Roman"/>
                          <a:ea typeface="Times New Roman"/>
                          <a:cs typeface="Times New Roman"/>
                        </a:rPr>
                        <a:t>1s</a:t>
                      </a:r>
                      <a:r>
                        <a:rPr lang="en-US" sz="1400" b="1" i="1" baseline="30000">
                          <a:solidFill>
                            <a:srgbClr val="000000"/>
                          </a:solidFill>
                          <a:latin typeface="Times New Roman"/>
                          <a:ea typeface="Times New Roman"/>
                          <a:cs typeface="Times New Roman"/>
                        </a:rPr>
                        <a:t>2 </a:t>
                      </a:r>
                      <a:r>
                        <a:rPr lang="en-US" sz="1400" b="1" i="1" baseline="-25000">
                          <a:solidFill>
                            <a:srgbClr val="000000"/>
                          </a:solidFill>
                          <a:latin typeface="Times New Roman"/>
                          <a:ea typeface="Times New Roman"/>
                          <a:cs typeface="Times New Roman"/>
                        </a:rPr>
                        <a:t>,</a:t>
                      </a:r>
                      <a:r>
                        <a:rPr lang="en-US" sz="1400" b="1" i="1">
                          <a:solidFill>
                            <a:srgbClr val="000000"/>
                          </a:solidFill>
                          <a:latin typeface="Times New Roman"/>
                          <a:ea typeface="Times New Roman"/>
                          <a:cs typeface="Times New Roman"/>
                        </a:rPr>
                        <a:t>2s</a:t>
                      </a:r>
                      <a:r>
                        <a:rPr lang="en-US" sz="1400" b="1" i="1" baseline="30000">
                          <a:solidFill>
                            <a:srgbClr val="000000"/>
                          </a:solidFill>
                          <a:latin typeface="Times New Roman"/>
                          <a:ea typeface="Times New Roman"/>
                          <a:cs typeface="Times New Roman"/>
                        </a:rPr>
                        <a:t>2</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9.3</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18.2</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153.9</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217.7</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2712">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B</a:t>
                      </a:r>
                      <a:r>
                        <a:rPr lang="en-US" sz="1400" b="1" baseline="-25000">
                          <a:solidFill>
                            <a:srgbClr val="000000"/>
                          </a:solidFill>
                          <a:latin typeface="Times New Roman"/>
                          <a:ea typeface="Times New Roman"/>
                          <a:cs typeface="Times New Roman"/>
                        </a:rPr>
                        <a:t>5</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30000"/>
                        </a:lnSpc>
                        <a:spcBef>
                          <a:spcPts val="300"/>
                        </a:spcBef>
                        <a:spcAft>
                          <a:spcPts val="100"/>
                        </a:spcAft>
                        <a:tabLst>
                          <a:tab pos="514350" algn="l"/>
                        </a:tabLst>
                      </a:pPr>
                      <a:r>
                        <a:rPr lang="en-US" sz="1400" b="1" i="1">
                          <a:solidFill>
                            <a:srgbClr val="000000"/>
                          </a:solidFill>
                          <a:latin typeface="Times New Roman"/>
                          <a:ea typeface="Times New Roman"/>
                          <a:cs typeface="Times New Roman"/>
                        </a:rPr>
                        <a:t>1s</a:t>
                      </a:r>
                      <a:r>
                        <a:rPr lang="en-US" sz="1400" b="1" i="1" baseline="30000">
                          <a:solidFill>
                            <a:srgbClr val="000000"/>
                          </a:solidFill>
                          <a:latin typeface="Times New Roman"/>
                          <a:ea typeface="Times New Roman"/>
                          <a:cs typeface="Times New Roman"/>
                        </a:rPr>
                        <a:t>2</a:t>
                      </a:r>
                      <a:r>
                        <a:rPr lang="en-US" sz="1400" b="1" i="1" baseline="-25000">
                          <a:solidFill>
                            <a:srgbClr val="000000"/>
                          </a:solidFill>
                          <a:latin typeface="Times New Roman"/>
                          <a:ea typeface="Times New Roman"/>
                          <a:cs typeface="Times New Roman"/>
                        </a:rPr>
                        <a:t>,</a:t>
                      </a:r>
                      <a:r>
                        <a:rPr lang="en-US" sz="1400" b="1" i="1">
                          <a:solidFill>
                            <a:srgbClr val="000000"/>
                          </a:solidFill>
                          <a:latin typeface="Times New Roman"/>
                          <a:ea typeface="Times New Roman"/>
                          <a:cs typeface="Times New Roman"/>
                        </a:rPr>
                        <a:t>2s</a:t>
                      </a:r>
                      <a:r>
                        <a:rPr lang="en-US" sz="1400" b="1" i="1" baseline="30000">
                          <a:solidFill>
                            <a:srgbClr val="000000"/>
                          </a:solidFill>
                          <a:latin typeface="Times New Roman"/>
                          <a:ea typeface="Times New Roman"/>
                          <a:cs typeface="Times New Roman"/>
                        </a:rPr>
                        <a:t>2</a:t>
                      </a:r>
                      <a:r>
                        <a:rPr lang="en-US" sz="1400" b="1" i="1">
                          <a:solidFill>
                            <a:srgbClr val="000000"/>
                          </a:solidFill>
                          <a:latin typeface="Times New Roman"/>
                          <a:ea typeface="Times New Roman"/>
                          <a:cs typeface="Times New Roman"/>
                        </a:rPr>
                        <a:t> p</a:t>
                      </a:r>
                      <a:r>
                        <a:rPr lang="en-US" sz="1400" b="1" i="1" baseline="30000">
                          <a:solidFill>
                            <a:srgbClr val="000000"/>
                          </a:solidFill>
                          <a:latin typeface="Times New Roman"/>
                          <a:ea typeface="Times New Roman"/>
                          <a:cs typeface="Times New Roman"/>
                        </a:rPr>
                        <a:t>1</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8.3</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25.1</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37.9</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259.3</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340.1</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2712">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C</a:t>
                      </a:r>
                      <a:r>
                        <a:rPr lang="en-US" sz="1400" b="1" baseline="-25000">
                          <a:solidFill>
                            <a:srgbClr val="000000"/>
                          </a:solidFill>
                          <a:latin typeface="Times New Roman"/>
                          <a:ea typeface="Times New Roman"/>
                          <a:cs typeface="Times New Roman"/>
                        </a:rPr>
                        <a:t>6</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30000"/>
                        </a:lnSpc>
                        <a:spcBef>
                          <a:spcPts val="300"/>
                        </a:spcBef>
                        <a:spcAft>
                          <a:spcPts val="100"/>
                        </a:spcAft>
                        <a:tabLst>
                          <a:tab pos="514350" algn="l"/>
                        </a:tabLst>
                      </a:pPr>
                      <a:r>
                        <a:rPr lang="en-US" sz="1400" b="1" i="1">
                          <a:solidFill>
                            <a:srgbClr val="000000"/>
                          </a:solidFill>
                          <a:latin typeface="Times New Roman"/>
                          <a:ea typeface="Times New Roman"/>
                          <a:cs typeface="Times New Roman"/>
                        </a:rPr>
                        <a:t>1s</a:t>
                      </a:r>
                      <a:r>
                        <a:rPr lang="en-US" sz="1400" b="1" i="1" baseline="30000">
                          <a:solidFill>
                            <a:srgbClr val="000000"/>
                          </a:solidFill>
                          <a:latin typeface="Times New Roman"/>
                          <a:ea typeface="Times New Roman"/>
                          <a:cs typeface="Times New Roman"/>
                        </a:rPr>
                        <a:t>2 </a:t>
                      </a:r>
                      <a:r>
                        <a:rPr lang="en-US" sz="1400" b="1" i="1" baseline="-25000">
                          <a:solidFill>
                            <a:srgbClr val="000000"/>
                          </a:solidFill>
                          <a:latin typeface="Times New Roman"/>
                          <a:ea typeface="Times New Roman"/>
                          <a:cs typeface="Times New Roman"/>
                        </a:rPr>
                        <a:t>,</a:t>
                      </a:r>
                      <a:r>
                        <a:rPr lang="en-US" sz="1400" b="1" i="1">
                          <a:solidFill>
                            <a:srgbClr val="000000"/>
                          </a:solidFill>
                          <a:latin typeface="Times New Roman"/>
                          <a:ea typeface="Times New Roman"/>
                          <a:cs typeface="Times New Roman"/>
                        </a:rPr>
                        <a:t>2s</a:t>
                      </a:r>
                      <a:r>
                        <a:rPr lang="en-US" sz="1400" b="1" i="1" baseline="30000">
                          <a:solidFill>
                            <a:srgbClr val="000000"/>
                          </a:solidFill>
                          <a:latin typeface="Times New Roman"/>
                          <a:ea typeface="Times New Roman"/>
                          <a:cs typeface="Times New Roman"/>
                        </a:rPr>
                        <a:t>2</a:t>
                      </a:r>
                      <a:r>
                        <a:rPr lang="en-US" sz="1400" b="1" i="1">
                          <a:solidFill>
                            <a:srgbClr val="000000"/>
                          </a:solidFill>
                          <a:latin typeface="Times New Roman"/>
                          <a:ea typeface="Times New Roman"/>
                          <a:cs typeface="Times New Roman"/>
                        </a:rPr>
                        <a:t> p</a:t>
                      </a:r>
                      <a:r>
                        <a:rPr lang="en-US" sz="1400" b="1" i="1" baseline="30000">
                          <a:solidFill>
                            <a:srgbClr val="000000"/>
                          </a:solidFill>
                          <a:latin typeface="Times New Roman"/>
                          <a:ea typeface="Times New Roman"/>
                          <a:cs typeface="Times New Roman"/>
                        </a:rPr>
                        <a:t>2</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11.3</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24.4</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47.9</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64.5</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39.2</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489.8</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62712">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N</a:t>
                      </a:r>
                      <a:r>
                        <a:rPr lang="en-US" sz="1400" b="1" baseline="-25000">
                          <a:solidFill>
                            <a:srgbClr val="000000"/>
                          </a:solidFill>
                          <a:latin typeface="Times New Roman"/>
                          <a:ea typeface="Times New Roman"/>
                          <a:cs typeface="Times New Roman"/>
                        </a:rPr>
                        <a:t>7</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30000"/>
                        </a:lnSpc>
                        <a:spcBef>
                          <a:spcPts val="300"/>
                        </a:spcBef>
                        <a:spcAft>
                          <a:spcPts val="100"/>
                        </a:spcAft>
                        <a:tabLst>
                          <a:tab pos="514350" algn="l"/>
                        </a:tabLst>
                      </a:pPr>
                      <a:r>
                        <a:rPr lang="en-US" sz="1400" b="1" i="1">
                          <a:solidFill>
                            <a:srgbClr val="000000"/>
                          </a:solidFill>
                          <a:latin typeface="Times New Roman"/>
                          <a:ea typeface="Times New Roman"/>
                          <a:cs typeface="Times New Roman"/>
                        </a:rPr>
                        <a:t>1s</a:t>
                      </a:r>
                      <a:r>
                        <a:rPr lang="en-US" sz="1400" b="1" i="1" baseline="30000">
                          <a:solidFill>
                            <a:srgbClr val="000000"/>
                          </a:solidFill>
                          <a:latin typeface="Times New Roman"/>
                          <a:ea typeface="Times New Roman"/>
                          <a:cs typeface="Times New Roman"/>
                        </a:rPr>
                        <a:t>2 </a:t>
                      </a:r>
                      <a:r>
                        <a:rPr lang="en-US" sz="1400" b="1" i="1" baseline="-25000">
                          <a:solidFill>
                            <a:srgbClr val="000000"/>
                          </a:solidFill>
                          <a:latin typeface="Times New Roman"/>
                          <a:ea typeface="Times New Roman"/>
                          <a:cs typeface="Times New Roman"/>
                        </a:rPr>
                        <a:t>,</a:t>
                      </a:r>
                      <a:r>
                        <a:rPr lang="en-US" sz="1400" b="1" i="1">
                          <a:solidFill>
                            <a:srgbClr val="000000"/>
                          </a:solidFill>
                          <a:latin typeface="Times New Roman"/>
                          <a:ea typeface="Times New Roman"/>
                          <a:cs typeface="Times New Roman"/>
                        </a:rPr>
                        <a:t>2s</a:t>
                      </a:r>
                      <a:r>
                        <a:rPr lang="en-US" sz="1400" b="1" i="1" baseline="30000">
                          <a:solidFill>
                            <a:srgbClr val="000000"/>
                          </a:solidFill>
                          <a:latin typeface="Times New Roman"/>
                          <a:ea typeface="Times New Roman"/>
                          <a:cs typeface="Times New Roman"/>
                        </a:rPr>
                        <a:t>2</a:t>
                      </a:r>
                      <a:r>
                        <a:rPr lang="en-US" sz="1400" b="1" i="1">
                          <a:solidFill>
                            <a:srgbClr val="000000"/>
                          </a:solidFill>
                          <a:latin typeface="Times New Roman"/>
                          <a:ea typeface="Times New Roman"/>
                          <a:cs typeface="Times New Roman"/>
                        </a:rPr>
                        <a:t> p</a:t>
                      </a:r>
                      <a:r>
                        <a:rPr lang="en-US" sz="1400" b="1" i="1" baseline="30000">
                          <a:solidFill>
                            <a:srgbClr val="000000"/>
                          </a:solidFill>
                          <a:latin typeface="Times New Roman"/>
                          <a:ea typeface="Times New Roman"/>
                          <a:cs typeface="Times New Roman"/>
                        </a:rPr>
                        <a:t>3</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14.5</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29.6</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47.4</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77.5</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97.9</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551.9</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666.8</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2034">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O</a:t>
                      </a:r>
                      <a:r>
                        <a:rPr lang="en-US" sz="1400" b="1" baseline="-25000">
                          <a:solidFill>
                            <a:srgbClr val="000000"/>
                          </a:solidFill>
                          <a:latin typeface="Times New Roman"/>
                          <a:ea typeface="Times New Roman"/>
                          <a:cs typeface="Times New Roman"/>
                        </a:rPr>
                        <a:t>8</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30000"/>
                        </a:lnSpc>
                        <a:spcBef>
                          <a:spcPts val="300"/>
                        </a:spcBef>
                        <a:spcAft>
                          <a:spcPts val="100"/>
                        </a:spcAft>
                        <a:tabLst>
                          <a:tab pos="514350" algn="l"/>
                        </a:tabLst>
                      </a:pPr>
                      <a:r>
                        <a:rPr lang="en-US" sz="1400" b="1" i="1">
                          <a:solidFill>
                            <a:srgbClr val="000000"/>
                          </a:solidFill>
                          <a:latin typeface="Times New Roman"/>
                          <a:ea typeface="Times New Roman"/>
                          <a:cs typeface="Times New Roman"/>
                        </a:rPr>
                        <a:t>1s</a:t>
                      </a:r>
                      <a:r>
                        <a:rPr lang="en-US" sz="1400" b="1" i="1" baseline="30000">
                          <a:solidFill>
                            <a:srgbClr val="000000"/>
                          </a:solidFill>
                          <a:latin typeface="Times New Roman"/>
                          <a:ea typeface="Times New Roman"/>
                          <a:cs typeface="Times New Roman"/>
                        </a:rPr>
                        <a:t>2</a:t>
                      </a:r>
                      <a:r>
                        <a:rPr lang="en-US" sz="1400" b="1" i="1" baseline="-25000">
                          <a:solidFill>
                            <a:srgbClr val="000000"/>
                          </a:solidFill>
                          <a:latin typeface="Times New Roman"/>
                          <a:ea typeface="Times New Roman"/>
                          <a:cs typeface="Times New Roman"/>
                        </a:rPr>
                        <a:t>,</a:t>
                      </a:r>
                      <a:r>
                        <a:rPr lang="en-US" sz="1400" b="1" i="1">
                          <a:solidFill>
                            <a:srgbClr val="000000"/>
                          </a:solidFill>
                          <a:latin typeface="Times New Roman"/>
                          <a:ea typeface="Times New Roman"/>
                          <a:cs typeface="Times New Roman"/>
                        </a:rPr>
                        <a:t>2s</a:t>
                      </a:r>
                      <a:r>
                        <a:rPr lang="en-US" sz="1400" b="1" i="1" baseline="30000">
                          <a:solidFill>
                            <a:srgbClr val="000000"/>
                          </a:solidFill>
                          <a:latin typeface="Times New Roman"/>
                          <a:ea typeface="Times New Roman"/>
                          <a:cs typeface="Times New Roman"/>
                        </a:rPr>
                        <a:t>2</a:t>
                      </a:r>
                      <a:r>
                        <a:rPr lang="en-US" sz="1400" b="1" i="1">
                          <a:solidFill>
                            <a:srgbClr val="000000"/>
                          </a:solidFill>
                          <a:latin typeface="Times New Roman"/>
                          <a:ea typeface="Times New Roman"/>
                          <a:cs typeface="Times New Roman"/>
                        </a:rPr>
                        <a:t> p</a:t>
                      </a:r>
                      <a:r>
                        <a:rPr lang="en-US" sz="1400" b="1" i="1" baseline="30000">
                          <a:solidFill>
                            <a:srgbClr val="000000"/>
                          </a:solidFill>
                          <a:latin typeface="Times New Roman"/>
                          <a:ea typeface="Times New Roman"/>
                          <a:cs typeface="Times New Roman"/>
                        </a:rPr>
                        <a:t>4</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13.6</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35.1</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54.9</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77.4</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113.9</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138.1</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a:solidFill>
                            <a:srgbClr val="000000"/>
                          </a:solidFill>
                          <a:latin typeface="Times New Roman"/>
                          <a:ea typeface="Times New Roman"/>
                          <a:cs typeface="Times New Roman"/>
                        </a:rPr>
                        <a:t>739.1</a:t>
                      </a:r>
                      <a:endParaRPr lang="en-US" sz="2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30000"/>
                        </a:lnSpc>
                        <a:spcBef>
                          <a:spcPts val="300"/>
                        </a:spcBef>
                        <a:spcAft>
                          <a:spcPts val="100"/>
                        </a:spcAft>
                        <a:tabLst>
                          <a:tab pos="514350" algn="l"/>
                        </a:tabLst>
                      </a:pPr>
                      <a:r>
                        <a:rPr lang="en-US" sz="1400" b="1" dirty="0">
                          <a:solidFill>
                            <a:srgbClr val="000000"/>
                          </a:solidFill>
                          <a:latin typeface="Times New Roman"/>
                          <a:ea typeface="Times New Roman"/>
                          <a:cs typeface="Times New Roman"/>
                        </a:rPr>
                        <a:t>871.1</a:t>
                      </a:r>
                      <a:endParaRPr lang="en-US" sz="2400" dirty="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solidFill>
                  <a:srgbClr val="C00000"/>
                </a:solidFill>
              </a:rPr>
              <a:t>Early attempts at classification of elements</a:t>
            </a:r>
            <a:endParaRPr lang="en-US" dirty="0">
              <a:solidFill>
                <a:srgbClr val="C00000"/>
              </a:solidFill>
            </a:endParaRPr>
          </a:p>
        </p:txBody>
      </p:sp>
      <p:sp>
        <p:nvSpPr>
          <p:cNvPr id="3" name="Content Placeholder 2"/>
          <p:cNvSpPr>
            <a:spLocks noGrp="1"/>
          </p:cNvSpPr>
          <p:nvPr>
            <p:ph idx="1"/>
          </p:nvPr>
        </p:nvSpPr>
        <p:spPr/>
        <p:txBody>
          <a:bodyPr>
            <a:normAutofit/>
          </a:bodyPr>
          <a:lstStyle/>
          <a:p>
            <a:r>
              <a:rPr lang="en-US" dirty="0">
                <a:solidFill>
                  <a:srgbClr val="0000CC"/>
                </a:solidFill>
                <a:latin typeface="Cambria" pitchFamily="18" charset="0"/>
              </a:rPr>
              <a:t>a) The earliest attempt to classify elements was grouping the known elements (about 30 elements) into two groups called metals and non metals.</a:t>
            </a:r>
          </a:p>
          <a:p>
            <a:r>
              <a:rPr lang="en-US" dirty="0">
                <a:solidFill>
                  <a:srgbClr val="0000CC"/>
                </a:solidFill>
                <a:latin typeface="Cambria" pitchFamily="18" charset="0"/>
              </a:rPr>
              <a:t>The defect in this classification was that it had no place for metalloids (elements which have properties of both metals and non metals) which were discovered later. </a:t>
            </a:r>
          </a:p>
          <a:p>
            <a:endParaRPr lang="en-US" dirty="0">
              <a:solidFill>
                <a:srgbClr val="0000CC"/>
              </a:solidFill>
              <a:latin typeface="Cambria"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What are the periodic trends for atomic radii, ionization energy, and  electron affinity? | Socratic"/>
          <p:cNvPicPr>
            <a:picLocks noChangeAspect="1" noChangeArrowheads="1"/>
          </p:cNvPicPr>
          <p:nvPr/>
        </p:nvPicPr>
        <p:blipFill>
          <a:blip r:embed="rId2"/>
          <a:srcRect/>
          <a:stretch>
            <a:fillRect/>
          </a:stretch>
        </p:blipFill>
        <p:spPr bwMode="auto">
          <a:xfrm>
            <a:off x="457200" y="457199"/>
            <a:ext cx="8229600" cy="6172201"/>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solidFill>
                  <a:srgbClr val="C00000"/>
                </a:solidFill>
              </a:rPr>
              <a:t>Factors affecting the magnitude of ionization potential and its periodic variations</a:t>
            </a:r>
            <a:endParaRPr lang="en-US" sz="3200" dirty="0">
              <a:solidFill>
                <a:srgbClr val="C00000"/>
              </a:solidFill>
            </a:endParaRPr>
          </a:p>
        </p:txBody>
      </p:sp>
      <p:sp>
        <p:nvSpPr>
          <p:cNvPr id="3" name="Content Placeholder 2"/>
          <p:cNvSpPr>
            <a:spLocks noGrp="1"/>
          </p:cNvSpPr>
          <p:nvPr>
            <p:ph idx="1"/>
          </p:nvPr>
        </p:nvSpPr>
        <p:spPr>
          <a:xfrm>
            <a:off x="457200" y="1600201"/>
            <a:ext cx="8229600" cy="685799"/>
          </a:xfrm>
        </p:spPr>
        <p:txBody>
          <a:bodyPr>
            <a:normAutofit fontScale="92500" lnSpcReduction="20000"/>
          </a:bodyPr>
          <a:lstStyle/>
          <a:p>
            <a:r>
              <a:rPr lang="en-US" sz="2400" b="1" dirty="0">
                <a:solidFill>
                  <a:srgbClr val="0000CC"/>
                </a:solidFill>
                <a:latin typeface="Cambria" pitchFamily="18" charset="0"/>
              </a:rPr>
              <a:t>Charge on the nucleus (i.e., nuclear charge) and variation in a period</a:t>
            </a:r>
          </a:p>
        </p:txBody>
      </p:sp>
      <p:graphicFrame>
        <p:nvGraphicFramePr>
          <p:cNvPr id="4" name="Table 3"/>
          <p:cNvGraphicFramePr>
            <a:graphicFrameLocks noGrp="1"/>
          </p:cNvGraphicFramePr>
          <p:nvPr>
            <p:extLst>
              <p:ext uri="{D42A27DB-BD31-4B8C-83A1-F6EECF244321}">
                <p14:modId xmlns:p14="http://schemas.microsoft.com/office/powerpoint/2010/main" val="1708868357"/>
              </p:ext>
            </p:extLst>
          </p:nvPr>
        </p:nvGraphicFramePr>
        <p:xfrm>
          <a:off x="990600" y="2590800"/>
          <a:ext cx="7162802" cy="2438400"/>
        </p:xfrm>
        <a:graphic>
          <a:graphicData uri="http://schemas.openxmlformats.org/drawingml/2006/table">
            <a:tbl>
              <a:tblPr>
                <a:tableStyleId>{3C2FFA5D-87B4-456A-9821-1D502468CF0F}</a:tableStyleId>
              </a:tblPr>
              <a:tblGrid>
                <a:gridCol w="2633044">
                  <a:extLst>
                    <a:ext uri="{9D8B030D-6E8A-4147-A177-3AD203B41FA5}">
                      <a16:colId xmlns:a16="http://schemas.microsoft.com/office/drawing/2014/main" val="20000"/>
                    </a:ext>
                  </a:extLst>
                </a:gridCol>
                <a:gridCol w="398252">
                  <a:extLst>
                    <a:ext uri="{9D8B030D-6E8A-4147-A177-3AD203B41FA5}">
                      <a16:colId xmlns:a16="http://schemas.microsoft.com/office/drawing/2014/main" val="20001"/>
                    </a:ext>
                  </a:extLst>
                </a:gridCol>
                <a:gridCol w="488503">
                  <a:extLst>
                    <a:ext uri="{9D8B030D-6E8A-4147-A177-3AD203B41FA5}">
                      <a16:colId xmlns:a16="http://schemas.microsoft.com/office/drawing/2014/main" val="20002"/>
                    </a:ext>
                  </a:extLst>
                </a:gridCol>
                <a:gridCol w="485638">
                  <a:extLst>
                    <a:ext uri="{9D8B030D-6E8A-4147-A177-3AD203B41FA5}">
                      <a16:colId xmlns:a16="http://schemas.microsoft.com/office/drawing/2014/main" val="20003"/>
                    </a:ext>
                  </a:extLst>
                </a:gridCol>
                <a:gridCol w="485638">
                  <a:extLst>
                    <a:ext uri="{9D8B030D-6E8A-4147-A177-3AD203B41FA5}">
                      <a16:colId xmlns:a16="http://schemas.microsoft.com/office/drawing/2014/main" val="20004"/>
                    </a:ext>
                  </a:extLst>
                </a:gridCol>
                <a:gridCol w="535778">
                  <a:extLst>
                    <a:ext uri="{9D8B030D-6E8A-4147-A177-3AD203B41FA5}">
                      <a16:colId xmlns:a16="http://schemas.microsoft.com/office/drawing/2014/main" val="20005"/>
                    </a:ext>
                  </a:extLst>
                </a:gridCol>
                <a:gridCol w="535778">
                  <a:extLst>
                    <a:ext uri="{9D8B030D-6E8A-4147-A177-3AD203B41FA5}">
                      <a16:colId xmlns:a16="http://schemas.microsoft.com/office/drawing/2014/main" val="20006"/>
                    </a:ext>
                  </a:extLst>
                </a:gridCol>
                <a:gridCol w="535778">
                  <a:extLst>
                    <a:ext uri="{9D8B030D-6E8A-4147-A177-3AD203B41FA5}">
                      <a16:colId xmlns:a16="http://schemas.microsoft.com/office/drawing/2014/main" val="20007"/>
                    </a:ext>
                  </a:extLst>
                </a:gridCol>
                <a:gridCol w="535778">
                  <a:extLst>
                    <a:ext uri="{9D8B030D-6E8A-4147-A177-3AD203B41FA5}">
                      <a16:colId xmlns:a16="http://schemas.microsoft.com/office/drawing/2014/main" val="20008"/>
                    </a:ext>
                  </a:extLst>
                </a:gridCol>
                <a:gridCol w="528615">
                  <a:extLst>
                    <a:ext uri="{9D8B030D-6E8A-4147-A177-3AD203B41FA5}">
                      <a16:colId xmlns:a16="http://schemas.microsoft.com/office/drawing/2014/main" val="20009"/>
                    </a:ext>
                  </a:extLst>
                </a:gridCol>
              </a:tblGrid>
              <a:tr h="812800">
                <a:tc>
                  <a:txBody>
                    <a:bodyPr/>
                    <a:lstStyle/>
                    <a:p>
                      <a:pPr marL="0" marR="0" algn="l">
                        <a:lnSpc>
                          <a:spcPct val="130000"/>
                        </a:lnSpc>
                        <a:spcBef>
                          <a:spcPts val="300"/>
                        </a:spcBef>
                        <a:spcAft>
                          <a:spcPts val="100"/>
                        </a:spcAft>
                        <a:tabLst>
                          <a:tab pos="514350" algn="l"/>
                        </a:tabLst>
                      </a:pPr>
                      <a:r>
                        <a:rPr lang="en-US" sz="1800" dirty="0"/>
                        <a:t>Elements of 2</a:t>
                      </a:r>
                      <a:r>
                        <a:rPr lang="en-US" sz="1800" baseline="30000" dirty="0"/>
                        <a:t>nd</a:t>
                      </a:r>
                      <a:r>
                        <a:rPr lang="en-US" sz="1800" dirty="0"/>
                        <a:t> period</a:t>
                      </a:r>
                      <a:endParaRPr lang="en-US" sz="3200" dirty="0">
                        <a:latin typeface="Times New Roman"/>
                        <a:ea typeface="Times New Roman"/>
                        <a:cs typeface="Times New Roman"/>
                      </a:endParaRPr>
                    </a:p>
                  </a:txBody>
                  <a:tcPr marL="18415" marR="18415" marT="0" marB="0"/>
                </a:tc>
                <a:tc>
                  <a:txBody>
                    <a:bodyPr/>
                    <a:lstStyle/>
                    <a:p>
                      <a:pPr marL="0" marR="0" algn="l">
                        <a:lnSpc>
                          <a:spcPct val="130000"/>
                        </a:lnSpc>
                        <a:spcBef>
                          <a:spcPts val="300"/>
                        </a:spcBef>
                        <a:spcAft>
                          <a:spcPts val="100"/>
                        </a:spcAft>
                        <a:tabLst>
                          <a:tab pos="514350" algn="l"/>
                        </a:tabLst>
                      </a:pPr>
                      <a:r>
                        <a:rPr lang="en-US" sz="1800"/>
                        <a:t>:</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dirty="0"/>
                        <a:t>Li</a:t>
                      </a:r>
                      <a:endParaRPr lang="en-US" sz="3200" dirty="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Be</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B</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C</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N</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O</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F</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Ne</a:t>
                      </a:r>
                      <a:endParaRPr lang="en-US" sz="3200">
                        <a:latin typeface="Times New Roman"/>
                        <a:ea typeface="Times New Roman"/>
                        <a:cs typeface="Times New Roman"/>
                      </a:endParaRPr>
                    </a:p>
                  </a:txBody>
                  <a:tcPr marL="18415" marR="18415" marT="0" marB="0"/>
                </a:tc>
                <a:extLst>
                  <a:ext uri="{0D108BD9-81ED-4DB2-BD59-A6C34878D82A}">
                    <a16:rowId xmlns:a16="http://schemas.microsoft.com/office/drawing/2014/main" val="10000"/>
                  </a:ext>
                </a:extLst>
              </a:tr>
              <a:tr h="812800">
                <a:tc>
                  <a:txBody>
                    <a:bodyPr/>
                    <a:lstStyle/>
                    <a:p>
                      <a:pPr marL="0" marR="0" algn="l">
                        <a:lnSpc>
                          <a:spcPct val="130000"/>
                        </a:lnSpc>
                        <a:spcBef>
                          <a:spcPts val="300"/>
                        </a:spcBef>
                        <a:spcAft>
                          <a:spcPts val="100"/>
                        </a:spcAft>
                        <a:tabLst>
                          <a:tab pos="514350" algn="l"/>
                        </a:tabLst>
                      </a:pPr>
                      <a:r>
                        <a:rPr lang="en-US" sz="1800"/>
                        <a:t>Nuclear charge:</a:t>
                      </a:r>
                      <a:endParaRPr lang="en-US" sz="3200">
                        <a:latin typeface="Times New Roman"/>
                        <a:ea typeface="Times New Roman"/>
                        <a:cs typeface="Times New Roman"/>
                      </a:endParaRPr>
                    </a:p>
                  </a:txBody>
                  <a:tcPr marL="18415" marR="18415" marT="0" marB="0"/>
                </a:tc>
                <a:tc>
                  <a:txBody>
                    <a:bodyPr/>
                    <a:lstStyle/>
                    <a:p>
                      <a:pPr marL="0" marR="0" algn="l">
                        <a:lnSpc>
                          <a:spcPct val="130000"/>
                        </a:lnSpc>
                        <a:spcBef>
                          <a:spcPts val="300"/>
                        </a:spcBef>
                        <a:spcAft>
                          <a:spcPts val="100"/>
                        </a:spcAft>
                        <a:tabLst>
                          <a:tab pos="514350" algn="l"/>
                        </a:tabLst>
                      </a:pPr>
                      <a:r>
                        <a:rPr lang="en-US" sz="1800"/>
                        <a:t>:</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dirty="0"/>
                        <a:t>+3</a:t>
                      </a:r>
                      <a:endParaRPr lang="en-US" sz="3200" dirty="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+4</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+5</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+6</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+7</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+8</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+9</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+10</a:t>
                      </a:r>
                      <a:endParaRPr lang="en-US" sz="3200">
                        <a:latin typeface="Times New Roman"/>
                        <a:ea typeface="Times New Roman"/>
                        <a:cs typeface="Times New Roman"/>
                      </a:endParaRPr>
                    </a:p>
                  </a:txBody>
                  <a:tcPr marL="18415" marR="18415" marT="0" marB="0"/>
                </a:tc>
                <a:extLst>
                  <a:ext uri="{0D108BD9-81ED-4DB2-BD59-A6C34878D82A}">
                    <a16:rowId xmlns:a16="http://schemas.microsoft.com/office/drawing/2014/main" val="10001"/>
                  </a:ext>
                </a:extLst>
              </a:tr>
              <a:tr h="812800">
                <a:tc>
                  <a:txBody>
                    <a:bodyPr/>
                    <a:lstStyle/>
                    <a:p>
                      <a:pPr marL="0" marR="0" algn="l">
                        <a:lnSpc>
                          <a:spcPct val="130000"/>
                        </a:lnSpc>
                        <a:spcBef>
                          <a:spcPts val="300"/>
                        </a:spcBef>
                        <a:spcAft>
                          <a:spcPts val="100"/>
                        </a:spcAft>
                        <a:tabLst>
                          <a:tab pos="514350" algn="l"/>
                        </a:tabLst>
                      </a:pPr>
                      <a:r>
                        <a:rPr lang="en-US" sz="1800" dirty="0" err="1"/>
                        <a:t>Ionisation</a:t>
                      </a:r>
                      <a:r>
                        <a:rPr lang="en-US" sz="1800" dirty="0"/>
                        <a:t> potential (eV)</a:t>
                      </a:r>
                      <a:endParaRPr lang="en-US" sz="3200" dirty="0">
                        <a:latin typeface="Times New Roman"/>
                        <a:ea typeface="Times New Roman"/>
                        <a:cs typeface="Times New Roman"/>
                      </a:endParaRPr>
                    </a:p>
                  </a:txBody>
                  <a:tcPr marL="18415" marR="18415" marT="0" marB="0"/>
                </a:tc>
                <a:tc>
                  <a:txBody>
                    <a:bodyPr/>
                    <a:lstStyle/>
                    <a:p>
                      <a:pPr marL="0" marR="0" algn="l">
                        <a:lnSpc>
                          <a:spcPct val="130000"/>
                        </a:lnSpc>
                        <a:spcBef>
                          <a:spcPts val="300"/>
                        </a:spcBef>
                        <a:spcAft>
                          <a:spcPts val="100"/>
                        </a:spcAft>
                        <a:tabLst>
                          <a:tab pos="514350" algn="l"/>
                        </a:tabLst>
                      </a:pPr>
                      <a:r>
                        <a:rPr lang="en-US" sz="1800"/>
                        <a:t>:</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5.4</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9.3</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8.3</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11.3</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14.5</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13.6</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a:t>17.4</a:t>
                      </a:r>
                      <a:endParaRPr lang="en-US" sz="3200">
                        <a:latin typeface="Times New Roman"/>
                        <a:ea typeface="Times New Roman"/>
                        <a:cs typeface="Times New Roman"/>
                      </a:endParaRPr>
                    </a:p>
                  </a:txBody>
                  <a:tcPr marL="18415" marR="18415" marT="0" marB="0"/>
                </a:tc>
                <a:tc>
                  <a:txBody>
                    <a:bodyPr/>
                    <a:lstStyle/>
                    <a:p>
                      <a:pPr marL="0" marR="0" algn="ctr">
                        <a:lnSpc>
                          <a:spcPct val="130000"/>
                        </a:lnSpc>
                        <a:spcBef>
                          <a:spcPts val="300"/>
                        </a:spcBef>
                        <a:spcAft>
                          <a:spcPts val="100"/>
                        </a:spcAft>
                        <a:tabLst>
                          <a:tab pos="514350" algn="l"/>
                        </a:tabLst>
                      </a:pPr>
                      <a:r>
                        <a:rPr lang="en-US" sz="1800" dirty="0"/>
                        <a:t>21.7</a:t>
                      </a:r>
                      <a:endParaRPr lang="en-US" sz="3200" dirty="0">
                        <a:latin typeface="Times New Roman"/>
                        <a:ea typeface="Times New Roman"/>
                        <a:cs typeface="Times New Roman"/>
                      </a:endParaRPr>
                    </a:p>
                  </a:txBody>
                  <a:tcPr marL="18415" marR="18415"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solidFill>
                  <a:srgbClr val="C00000"/>
                </a:solidFill>
              </a:rPr>
              <a:t>Factors affecting the magnitude of </a:t>
            </a:r>
            <a:r>
              <a:rPr lang="en-US" sz="3200" b="1" dirty="0" err="1">
                <a:solidFill>
                  <a:srgbClr val="C00000"/>
                </a:solidFill>
              </a:rPr>
              <a:t>ionisation</a:t>
            </a:r>
            <a:r>
              <a:rPr lang="en-US" sz="3200" b="1" dirty="0">
                <a:solidFill>
                  <a:srgbClr val="C00000"/>
                </a:solidFill>
              </a:rPr>
              <a:t> potential and its periodic variations</a:t>
            </a:r>
            <a:endParaRPr lang="en-US" sz="3200" dirty="0">
              <a:solidFill>
                <a:srgbClr val="C00000"/>
              </a:solidFill>
            </a:endParaRPr>
          </a:p>
        </p:txBody>
      </p:sp>
      <p:sp>
        <p:nvSpPr>
          <p:cNvPr id="3" name="Content Placeholder 2"/>
          <p:cNvSpPr>
            <a:spLocks noGrp="1"/>
          </p:cNvSpPr>
          <p:nvPr>
            <p:ph idx="1"/>
          </p:nvPr>
        </p:nvSpPr>
        <p:spPr>
          <a:xfrm>
            <a:off x="533400" y="1447800"/>
            <a:ext cx="8229600" cy="685800"/>
          </a:xfrm>
        </p:spPr>
        <p:txBody>
          <a:bodyPr/>
          <a:lstStyle/>
          <a:p>
            <a:r>
              <a:rPr lang="en-US" b="1" dirty="0">
                <a:solidFill>
                  <a:srgbClr val="0000CC"/>
                </a:solidFill>
                <a:latin typeface="Cambria" pitchFamily="18" charset="0"/>
              </a:rPr>
              <a:t>The degree of penetration of electrons</a:t>
            </a:r>
          </a:p>
        </p:txBody>
      </p:sp>
      <p:sp>
        <p:nvSpPr>
          <p:cNvPr id="5" name="Rectangle 4"/>
          <p:cNvSpPr/>
          <p:nvPr/>
        </p:nvSpPr>
        <p:spPr>
          <a:xfrm>
            <a:off x="3124200" y="2111514"/>
            <a:ext cx="2432076" cy="707886"/>
          </a:xfrm>
          <a:prstGeom prst="rect">
            <a:avLst/>
          </a:prstGeom>
        </p:spPr>
        <p:txBody>
          <a:bodyPr wrap="none">
            <a:spAutoFit/>
          </a:bodyPr>
          <a:lstStyle/>
          <a:p>
            <a:r>
              <a:rPr lang="en-US" sz="4000" b="1" i="1" dirty="0"/>
              <a:t>s </a:t>
            </a:r>
            <a:r>
              <a:rPr lang="en-US" sz="4000" dirty="0"/>
              <a:t>&gt;</a:t>
            </a:r>
            <a:r>
              <a:rPr lang="en-US" sz="4000" b="1" i="1" dirty="0"/>
              <a:t>p &gt; d &gt; f</a:t>
            </a:r>
            <a:endParaRPr lang="en-US" sz="4000" dirty="0"/>
          </a:p>
        </p:txBody>
      </p:sp>
      <p:sp>
        <p:nvSpPr>
          <p:cNvPr id="6" name="TextBox 5"/>
          <p:cNvSpPr txBox="1"/>
          <p:nvPr/>
        </p:nvSpPr>
        <p:spPr>
          <a:xfrm>
            <a:off x="609600" y="2971800"/>
            <a:ext cx="8153400" cy="1569660"/>
          </a:xfrm>
          <a:prstGeom prst="rect">
            <a:avLst/>
          </a:prstGeom>
          <a:noFill/>
        </p:spPr>
        <p:txBody>
          <a:bodyPr wrap="square" rtlCol="0">
            <a:spAutoFit/>
          </a:bodyPr>
          <a:lstStyle/>
          <a:p>
            <a:pPr algn="just"/>
            <a:r>
              <a:rPr lang="en-US" sz="2400" dirty="0">
                <a:solidFill>
                  <a:srgbClr val="0000CC"/>
                </a:solidFill>
                <a:latin typeface="Cambria" pitchFamily="18" charset="0"/>
              </a:rPr>
              <a:t>The </a:t>
            </a:r>
            <a:r>
              <a:rPr lang="en-US" sz="2400" dirty="0" err="1">
                <a:solidFill>
                  <a:srgbClr val="0000CC"/>
                </a:solidFill>
                <a:latin typeface="Cambria" pitchFamily="18" charset="0"/>
              </a:rPr>
              <a:t>ionisation</a:t>
            </a:r>
            <a:r>
              <a:rPr lang="en-US" sz="2400" dirty="0">
                <a:solidFill>
                  <a:srgbClr val="0000CC"/>
                </a:solidFill>
                <a:latin typeface="Cambria" pitchFamily="18" charset="0"/>
              </a:rPr>
              <a:t> potential corresponding to the removal of </a:t>
            </a:r>
            <a:r>
              <a:rPr lang="en-US" sz="2400" b="1" i="1" dirty="0">
                <a:solidFill>
                  <a:srgbClr val="0000CC"/>
                </a:solidFill>
                <a:latin typeface="Cambria" pitchFamily="18" charset="0"/>
              </a:rPr>
              <a:t>2p</a:t>
            </a:r>
            <a:r>
              <a:rPr lang="en-US" sz="2400" b="1" i="1" baseline="30000" dirty="0">
                <a:solidFill>
                  <a:srgbClr val="0000CC"/>
                </a:solidFill>
                <a:latin typeface="Cambria" pitchFamily="18" charset="0"/>
              </a:rPr>
              <a:t>1</a:t>
            </a:r>
            <a:r>
              <a:rPr lang="en-US" sz="2400" dirty="0">
                <a:solidFill>
                  <a:srgbClr val="0000CC"/>
                </a:solidFill>
                <a:latin typeface="Cambria" pitchFamily="18" charset="0"/>
              </a:rPr>
              <a:t>electron of boron (B</a:t>
            </a:r>
            <a:r>
              <a:rPr lang="en-US" sz="2400" dirty="0">
                <a:solidFill>
                  <a:srgbClr val="0000CC"/>
                </a:solidFill>
                <a:latin typeface="Cambria" pitchFamily="18" charset="0"/>
                <a:sym typeface="Symbol"/>
              </a:rPr>
              <a:t></a:t>
            </a:r>
            <a:r>
              <a:rPr lang="en-US" sz="2400" dirty="0">
                <a:solidFill>
                  <a:srgbClr val="0000CC"/>
                </a:solidFill>
                <a:latin typeface="Cambria" pitchFamily="18" charset="0"/>
              </a:rPr>
              <a:t>2s</a:t>
            </a:r>
            <a:r>
              <a:rPr lang="en-US" sz="2400" baseline="30000" dirty="0">
                <a:solidFill>
                  <a:srgbClr val="0000CC"/>
                </a:solidFill>
                <a:latin typeface="Cambria" pitchFamily="18" charset="0"/>
              </a:rPr>
              <a:t>2</a:t>
            </a:r>
            <a:r>
              <a:rPr lang="en-US" sz="2400" dirty="0">
                <a:solidFill>
                  <a:srgbClr val="0000CC"/>
                </a:solidFill>
                <a:latin typeface="Cambria" pitchFamily="18" charset="0"/>
              </a:rPr>
              <a:t>p</a:t>
            </a:r>
            <a:r>
              <a:rPr lang="en-US" sz="2400" baseline="30000" dirty="0">
                <a:solidFill>
                  <a:srgbClr val="0000CC"/>
                </a:solidFill>
                <a:latin typeface="Cambria" pitchFamily="18" charset="0"/>
              </a:rPr>
              <a:t>1</a:t>
            </a:r>
            <a:r>
              <a:rPr lang="en-US" sz="2400" b="1" i="1" dirty="0">
                <a:solidFill>
                  <a:srgbClr val="0000CC"/>
                </a:solidFill>
                <a:latin typeface="Cambria" pitchFamily="18" charset="0"/>
              </a:rPr>
              <a:t>) </a:t>
            </a:r>
            <a:r>
              <a:rPr lang="en-US" sz="2400" dirty="0">
                <a:solidFill>
                  <a:srgbClr val="0000CC"/>
                </a:solidFill>
                <a:latin typeface="Cambria" pitchFamily="18" charset="0"/>
              </a:rPr>
              <a:t>is </a:t>
            </a:r>
            <a:r>
              <a:rPr lang="en-US" sz="2400" dirty="0">
                <a:solidFill>
                  <a:srgbClr val="FF0000"/>
                </a:solidFill>
                <a:latin typeface="Cambria" pitchFamily="18" charset="0"/>
              </a:rPr>
              <a:t>8.3 </a:t>
            </a:r>
            <a:r>
              <a:rPr lang="en-US" sz="2400" b="1" i="1" dirty="0" err="1">
                <a:solidFill>
                  <a:srgbClr val="FF0000"/>
                </a:solidFill>
                <a:latin typeface="Cambria" pitchFamily="18" charset="0"/>
              </a:rPr>
              <a:t>eV</a:t>
            </a:r>
            <a:r>
              <a:rPr lang="en-US" sz="2400" i="1" dirty="0">
                <a:solidFill>
                  <a:srgbClr val="FF0000"/>
                </a:solidFill>
                <a:latin typeface="Cambria" pitchFamily="18" charset="0"/>
              </a:rPr>
              <a:t> </a:t>
            </a:r>
            <a:r>
              <a:rPr lang="en-US" sz="2400" dirty="0">
                <a:solidFill>
                  <a:srgbClr val="0000CC"/>
                </a:solidFill>
                <a:latin typeface="Cambria" pitchFamily="18" charset="0"/>
              </a:rPr>
              <a:t>while those corresponding to the removal of two </a:t>
            </a:r>
            <a:r>
              <a:rPr lang="en-US" sz="2400" b="1" i="1" dirty="0">
                <a:solidFill>
                  <a:srgbClr val="0000CC"/>
                </a:solidFill>
                <a:latin typeface="Cambria" pitchFamily="18" charset="0"/>
              </a:rPr>
              <a:t>2s </a:t>
            </a:r>
            <a:r>
              <a:rPr lang="en-US" sz="2400" dirty="0">
                <a:solidFill>
                  <a:srgbClr val="0000CC"/>
                </a:solidFill>
                <a:latin typeface="Cambria" pitchFamily="18" charset="0"/>
              </a:rPr>
              <a:t>electrons are 25.1 and </a:t>
            </a:r>
            <a:r>
              <a:rPr lang="en-US" sz="2400" dirty="0">
                <a:solidFill>
                  <a:srgbClr val="FF0000"/>
                </a:solidFill>
                <a:latin typeface="Cambria" pitchFamily="18" charset="0"/>
              </a:rPr>
              <a:t>37.9 </a:t>
            </a:r>
            <a:r>
              <a:rPr lang="en-US" sz="2400" b="1" i="1" dirty="0" err="1">
                <a:solidFill>
                  <a:srgbClr val="FF0000"/>
                </a:solidFill>
                <a:latin typeface="Cambria" pitchFamily="18" charset="0"/>
              </a:rPr>
              <a:t>eV</a:t>
            </a:r>
            <a:r>
              <a:rPr lang="en-US" sz="2400" b="1" i="1" dirty="0">
                <a:solidFill>
                  <a:srgbClr val="0000CC"/>
                </a:solidFill>
                <a:latin typeface="Cambria" pitchFamily="18" charset="0"/>
              </a:rPr>
              <a:t>.</a:t>
            </a:r>
            <a:endParaRPr lang="en-US" sz="2400" dirty="0">
              <a:solidFill>
                <a:srgbClr val="0000CC"/>
              </a:solidFill>
              <a:latin typeface="Cambria"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solidFill>
                  <a:srgbClr val="C00000"/>
                </a:solidFill>
              </a:rPr>
              <a:t>Factors affecting the magnitude of </a:t>
            </a:r>
            <a:r>
              <a:rPr lang="en-US" sz="3200" b="1" dirty="0" err="1">
                <a:solidFill>
                  <a:srgbClr val="C00000"/>
                </a:solidFill>
              </a:rPr>
              <a:t>ionisation</a:t>
            </a:r>
            <a:r>
              <a:rPr lang="en-US" sz="3200" b="1" dirty="0">
                <a:solidFill>
                  <a:srgbClr val="C00000"/>
                </a:solidFill>
              </a:rPr>
              <a:t> potential and its periodic variations</a:t>
            </a:r>
            <a:endParaRPr lang="en-US" sz="3200" dirty="0">
              <a:solidFill>
                <a:srgbClr val="C00000"/>
              </a:solidFill>
            </a:endParaRPr>
          </a:p>
        </p:txBody>
      </p:sp>
      <p:sp>
        <p:nvSpPr>
          <p:cNvPr id="3" name="Content Placeholder 2"/>
          <p:cNvSpPr>
            <a:spLocks noGrp="1"/>
          </p:cNvSpPr>
          <p:nvPr>
            <p:ph idx="1"/>
          </p:nvPr>
        </p:nvSpPr>
        <p:spPr>
          <a:xfrm>
            <a:off x="533400" y="1447800"/>
            <a:ext cx="8229600" cy="685800"/>
          </a:xfrm>
        </p:spPr>
        <p:txBody>
          <a:bodyPr>
            <a:noAutofit/>
          </a:bodyPr>
          <a:lstStyle/>
          <a:p>
            <a:r>
              <a:rPr lang="en-US" sz="2400" b="1" dirty="0">
                <a:solidFill>
                  <a:srgbClr val="0000CC"/>
                </a:solidFill>
                <a:latin typeface="Cambria" pitchFamily="18" charset="0"/>
              </a:rPr>
              <a:t>The </a:t>
            </a:r>
            <a:r>
              <a:rPr lang="en-US" sz="2400" b="1" dirty="0">
                <a:solidFill>
                  <a:srgbClr val="FF0000"/>
                </a:solidFill>
                <a:latin typeface="Cambria" pitchFamily="18" charset="0"/>
              </a:rPr>
              <a:t>shielding effect </a:t>
            </a:r>
            <a:r>
              <a:rPr lang="en-US" sz="2400" b="1" dirty="0">
                <a:solidFill>
                  <a:srgbClr val="0000CC"/>
                </a:solidFill>
                <a:latin typeface="Cambria" pitchFamily="18" charset="0"/>
              </a:rPr>
              <a:t>or </a:t>
            </a:r>
            <a:r>
              <a:rPr lang="en-US" sz="2400" b="1" dirty="0">
                <a:solidFill>
                  <a:srgbClr val="FF0000"/>
                </a:solidFill>
                <a:latin typeface="Cambria" pitchFamily="18" charset="0"/>
              </a:rPr>
              <a:t>screening effect </a:t>
            </a:r>
            <a:r>
              <a:rPr lang="en-US" sz="2400" b="1" dirty="0">
                <a:solidFill>
                  <a:srgbClr val="0000CC"/>
                </a:solidFill>
                <a:latin typeface="Cambria" pitchFamily="18" charset="0"/>
              </a:rPr>
              <a:t>of the inner electrons on the valence-electrons and variation in a group</a:t>
            </a:r>
          </a:p>
          <a:p>
            <a:endParaRPr lang="en-US" sz="2000" dirty="0">
              <a:solidFill>
                <a:srgbClr val="0000CC"/>
              </a:solidFill>
              <a:latin typeface="Cambria" pitchFamily="18" charset="0"/>
            </a:endParaRPr>
          </a:p>
          <a:p>
            <a:r>
              <a:rPr lang="en-US" sz="2000" dirty="0">
                <a:solidFill>
                  <a:srgbClr val="0000CC"/>
                </a:solidFill>
                <a:latin typeface="Cambria" pitchFamily="18" charset="0"/>
              </a:rPr>
              <a:t>As we move down a group, the number of inner-shells increases and hence the </a:t>
            </a:r>
            <a:r>
              <a:rPr lang="en-US" sz="2000" dirty="0" err="1">
                <a:solidFill>
                  <a:srgbClr val="0000CC"/>
                </a:solidFill>
                <a:latin typeface="Cambria" pitchFamily="18" charset="0"/>
              </a:rPr>
              <a:t>ionisation</a:t>
            </a:r>
            <a:r>
              <a:rPr lang="en-US" sz="2000" dirty="0">
                <a:solidFill>
                  <a:srgbClr val="0000CC"/>
                </a:solidFill>
                <a:latin typeface="Cambria" pitchFamily="18" charset="0"/>
              </a:rPr>
              <a:t> potential tends to decrease.</a:t>
            </a:r>
          </a:p>
        </p:txBody>
      </p:sp>
      <p:pic>
        <p:nvPicPr>
          <p:cNvPr id="46082" name="Picture 2" descr="PG.CHEMEASY: shielding effect Slater&amp;#39;s rules and its limitations."/>
          <p:cNvPicPr>
            <a:picLocks noChangeAspect="1" noChangeArrowheads="1"/>
          </p:cNvPicPr>
          <p:nvPr/>
        </p:nvPicPr>
        <p:blipFill>
          <a:blip r:embed="rId2"/>
          <a:srcRect/>
          <a:stretch>
            <a:fillRect/>
          </a:stretch>
        </p:blipFill>
        <p:spPr bwMode="auto">
          <a:xfrm>
            <a:off x="2514600" y="3352800"/>
            <a:ext cx="4933950" cy="3238501"/>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solidFill>
                  <a:srgbClr val="C00000"/>
                </a:solidFill>
              </a:rPr>
              <a:t>Factors affecting the magnitude of </a:t>
            </a:r>
            <a:r>
              <a:rPr lang="en-US" sz="3200" b="1" dirty="0" err="1">
                <a:solidFill>
                  <a:srgbClr val="C00000"/>
                </a:solidFill>
              </a:rPr>
              <a:t>ionisation</a:t>
            </a:r>
            <a:r>
              <a:rPr lang="en-US" sz="3200" b="1" dirty="0">
                <a:solidFill>
                  <a:srgbClr val="C00000"/>
                </a:solidFill>
              </a:rPr>
              <a:t> potential and its periodic variations</a:t>
            </a:r>
            <a:endParaRPr lang="en-US" sz="3200" dirty="0">
              <a:solidFill>
                <a:srgbClr val="C00000"/>
              </a:solidFill>
            </a:endParaRPr>
          </a:p>
        </p:txBody>
      </p:sp>
      <p:graphicFrame>
        <p:nvGraphicFramePr>
          <p:cNvPr id="6" name="Table 5"/>
          <p:cNvGraphicFramePr>
            <a:graphicFrameLocks noGrp="1"/>
          </p:cNvGraphicFramePr>
          <p:nvPr/>
        </p:nvGraphicFramePr>
        <p:xfrm>
          <a:off x="838200" y="2514600"/>
          <a:ext cx="7543802" cy="2133600"/>
        </p:xfrm>
        <a:graphic>
          <a:graphicData uri="http://schemas.openxmlformats.org/drawingml/2006/table">
            <a:tbl>
              <a:tblPr>
                <a:tableStyleId>{3C2FFA5D-87B4-456A-9821-1D502468CF0F}</a:tableStyleId>
              </a:tblPr>
              <a:tblGrid>
                <a:gridCol w="3262594">
                  <a:extLst>
                    <a:ext uri="{9D8B030D-6E8A-4147-A177-3AD203B41FA5}">
                      <a16:colId xmlns:a16="http://schemas.microsoft.com/office/drawing/2014/main" val="20000"/>
                    </a:ext>
                  </a:extLst>
                </a:gridCol>
                <a:gridCol w="712277">
                  <a:extLst>
                    <a:ext uri="{9D8B030D-6E8A-4147-A177-3AD203B41FA5}">
                      <a16:colId xmlns:a16="http://schemas.microsoft.com/office/drawing/2014/main" val="20001"/>
                    </a:ext>
                  </a:extLst>
                </a:gridCol>
                <a:gridCol w="712277">
                  <a:extLst>
                    <a:ext uri="{9D8B030D-6E8A-4147-A177-3AD203B41FA5}">
                      <a16:colId xmlns:a16="http://schemas.microsoft.com/office/drawing/2014/main" val="20002"/>
                    </a:ext>
                  </a:extLst>
                </a:gridCol>
                <a:gridCol w="712277">
                  <a:extLst>
                    <a:ext uri="{9D8B030D-6E8A-4147-A177-3AD203B41FA5}">
                      <a16:colId xmlns:a16="http://schemas.microsoft.com/office/drawing/2014/main" val="20003"/>
                    </a:ext>
                  </a:extLst>
                </a:gridCol>
                <a:gridCol w="712277">
                  <a:extLst>
                    <a:ext uri="{9D8B030D-6E8A-4147-A177-3AD203B41FA5}">
                      <a16:colId xmlns:a16="http://schemas.microsoft.com/office/drawing/2014/main" val="20004"/>
                    </a:ext>
                  </a:extLst>
                </a:gridCol>
                <a:gridCol w="712277">
                  <a:extLst>
                    <a:ext uri="{9D8B030D-6E8A-4147-A177-3AD203B41FA5}">
                      <a16:colId xmlns:a16="http://schemas.microsoft.com/office/drawing/2014/main" val="20005"/>
                    </a:ext>
                  </a:extLst>
                </a:gridCol>
                <a:gridCol w="719823">
                  <a:extLst>
                    <a:ext uri="{9D8B030D-6E8A-4147-A177-3AD203B41FA5}">
                      <a16:colId xmlns:a16="http://schemas.microsoft.com/office/drawing/2014/main" val="20006"/>
                    </a:ext>
                  </a:extLst>
                </a:gridCol>
              </a:tblGrid>
              <a:tr h="533400">
                <a:tc>
                  <a:txBody>
                    <a:bodyPr/>
                    <a:lstStyle/>
                    <a:p>
                      <a:pPr marL="0" marR="0">
                        <a:spcBef>
                          <a:spcPts val="300"/>
                        </a:spcBef>
                        <a:spcAft>
                          <a:spcPts val="100"/>
                        </a:spcAft>
                        <a:tabLst>
                          <a:tab pos="514350" algn="l"/>
                        </a:tabLst>
                      </a:pPr>
                      <a:r>
                        <a:rPr lang="en-US" sz="2400" dirty="0"/>
                        <a:t>Elements of II A group</a:t>
                      </a:r>
                      <a:endParaRPr lang="en-US" sz="4000" dirty="0">
                        <a:latin typeface="Times New Roman"/>
                        <a:ea typeface="Times New Roman"/>
                        <a:cs typeface="Times New Roman"/>
                      </a:endParaRPr>
                    </a:p>
                  </a:txBody>
                  <a:tcPr marL="18415" marR="18415" marT="0" marB="0"/>
                </a:tc>
                <a:tc>
                  <a:txBody>
                    <a:bodyPr/>
                    <a:lstStyle/>
                    <a:p>
                      <a:pPr marL="0" marR="0">
                        <a:spcBef>
                          <a:spcPts val="300"/>
                        </a:spcBef>
                        <a:spcAft>
                          <a:spcPts val="100"/>
                        </a:spcAft>
                        <a:tabLst>
                          <a:tab pos="514350" algn="l"/>
                        </a:tabLst>
                      </a:pPr>
                      <a:r>
                        <a:rPr lang="en-US" sz="2400"/>
                        <a:t>:</a:t>
                      </a:r>
                      <a:endParaRPr lang="en-US" sz="4000">
                        <a:latin typeface="Times New Roman"/>
                        <a:ea typeface="Times New Roman"/>
                        <a:cs typeface="Times New Roman"/>
                      </a:endParaRPr>
                    </a:p>
                  </a:txBody>
                  <a:tcPr marL="18415" marR="18415" marT="0" marB="0"/>
                </a:tc>
                <a:tc>
                  <a:txBody>
                    <a:bodyPr/>
                    <a:lstStyle/>
                    <a:p>
                      <a:pPr marL="0" marR="0" algn="ctr">
                        <a:spcBef>
                          <a:spcPts val="300"/>
                        </a:spcBef>
                        <a:spcAft>
                          <a:spcPts val="100"/>
                        </a:spcAft>
                        <a:tabLst>
                          <a:tab pos="514350" algn="l"/>
                        </a:tabLst>
                      </a:pPr>
                      <a:r>
                        <a:rPr lang="en-US" sz="2400"/>
                        <a:t>Be</a:t>
                      </a:r>
                      <a:endParaRPr lang="en-US" sz="4000">
                        <a:latin typeface="Times New Roman"/>
                        <a:ea typeface="Times New Roman"/>
                        <a:cs typeface="Times New Roman"/>
                      </a:endParaRPr>
                    </a:p>
                  </a:txBody>
                  <a:tcPr marL="18415" marR="18415" marT="0" marB="0"/>
                </a:tc>
                <a:tc>
                  <a:txBody>
                    <a:bodyPr/>
                    <a:lstStyle/>
                    <a:p>
                      <a:pPr marL="0" marR="0" algn="ctr">
                        <a:spcBef>
                          <a:spcPts val="300"/>
                        </a:spcBef>
                        <a:spcAft>
                          <a:spcPts val="100"/>
                        </a:spcAft>
                        <a:tabLst>
                          <a:tab pos="514350" algn="l"/>
                        </a:tabLst>
                      </a:pPr>
                      <a:r>
                        <a:rPr lang="en-US" sz="2400"/>
                        <a:t>Mg</a:t>
                      </a:r>
                      <a:endParaRPr lang="en-US" sz="4000">
                        <a:latin typeface="Times New Roman"/>
                        <a:ea typeface="Times New Roman"/>
                        <a:cs typeface="Times New Roman"/>
                      </a:endParaRPr>
                    </a:p>
                  </a:txBody>
                  <a:tcPr marL="18415" marR="18415" marT="0" marB="0"/>
                </a:tc>
                <a:tc>
                  <a:txBody>
                    <a:bodyPr/>
                    <a:lstStyle/>
                    <a:p>
                      <a:pPr marL="0" marR="0" algn="ctr">
                        <a:spcBef>
                          <a:spcPts val="300"/>
                        </a:spcBef>
                        <a:spcAft>
                          <a:spcPts val="100"/>
                        </a:spcAft>
                        <a:tabLst>
                          <a:tab pos="514350" algn="l"/>
                        </a:tabLst>
                      </a:pPr>
                      <a:r>
                        <a:rPr lang="en-US" sz="2400" dirty="0"/>
                        <a:t>Ca</a:t>
                      </a:r>
                      <a:endParaRPr lang="en-US" sz="4000" dirty="0">
                        <a:latin typeface="Times New Roman"/>
                        <a:ea typeface="Times New Roman"/>
                        <a:cs typeface="Times New Roman"/>
                      </a:endParaRPr>
                    </a:p>
                  </a:txBody>
                  <a:tcPr marL="18415" marR="18415" marT="0" marB="0"/>
                </a:tc>
                <a:tc>
                  <a:txBody>
                    <a:bodyPr/>
                    <a:lstStyle/>
                    <a:p>
                      <a:pPr marL="0" marR="0" algn="ctr">
                        <a:spcBef>
                          <a:spcPts val="300"/>
                        </a:spcBef>
                        <a:spcAft>
                          <a:spcPts val="100"/>
                        </a:spcAft>
                        <a:tabLst>
                          <a:tab pos="514350" algn="l"/>
                        </a:tabLst>
                      </a:pPr>
                      <a:r>
                        <a:rPr lang="en-US" sz="2400"/>
                        <a:t>Sr</a:t>
                      </a:r>
                      <a:endParaRPr lang="en-US" sz="4000">
                        <a:latin typeface="Times New Roman"/>
                        <a:ea typeface="Times New Roman"/>
                        <a:cs typeface="Times New Roman"/>
                      </a:endParaRPr>
                    </a:p>
                  </a:txBody>
                  <a:tcPr marL="18415" marR="18415" marT="0" marB="0"/>
                </a:tc>
                <a:tc>
                  <a:txBody>
                    <a:bodyPr/>
                    <a:lstStyle/>
                    <a:p>
                      <a:pPr marL="0" marR="0" algn="ctr">
                        <a:spcBef>
                          <a:spcPts val="300"/>
                        </a:spcBef>
                        <a:spcAft>
                          <a:spcPts val="100"/>
                        </a:spcAft>
                        <a:tabLst>
                          <a:tab pos="514350" algn="l"/>
                        </a:tabLst>
                      </a:pPr>
                      <a:r>
                        <a:rPr lang="en-US" sz="2400"/>
                        <a:t>Ba</a:t>
                      </a:r>
                      <a:endParaRPr lang="en-US" sz="4000">
                        <a:latin typeface="Times New Roman"/>
                        <a:ea typeface="Times New Roman"/>
                        <a:cs typeface="Times New Roman"/>
                      </a:endParaRPr>
                    </a:p>
                  </a:txBody>
                  <a:tcPr marL="18415" marR="18415" marT="0" marB="0"/>
                </a:tc>
                <a:extLst>
                  <a:ext uri="{0D108BD9-81ED-4DB2-BD59-A6C34878D82A}">
                    <a16:rowId xmlns:a16="http://schemas.microsoft.com/office/drawing/2014/main" val="10000"/>
                  </a:ext>
                </a:extLst>
              </a:tr>
              <a:tr h="533400">
                <a:tc>
                  <a:txBody>
                    <a:bodyPr/>
                    <a:lstStyle/>
                    <a:p>
                      <a:pPr marL="0" marR="0">
                        <a:spcBef>
                          <a:spcPts val="300"/>
                        </a:spcBef>
                        <a:spcAft>
                          <a:spcPts val="100"/>
                        </a:spcAft>
                        <a:tabLst>
                          <a:tab pos="514350" algn="l"/>
                        </a:tabLst>
                      </a:pPr>
                      <a:r>
                        <a:rPr lang="en-US" sz="2400"/>
                        <a:t>No. of inner-shells:</a:t>
                      </a:r>
                      <a:endParaRPr lang="en-US" sz="4000">
                        <a:latin typeface="Times New Roman"/>
                        <a:ea typeface="Times New Roman"/>
                        <a:cs typeface="Times New Roman"/>
                      </a:endParaRPr>
                    </a:p>
                  </a:txBody>
                  <a:tcPr marL="18415" marR="18415" marT="0" marB="0"/>
                </a:tc>
                <a:tc>
                  <a:txBody>
                    <a:bodyPr/>
                    <a:lstStyle/>
                    <a:p>
                      <a:pPr marL="0" marR="0">
                        <a:spcBef>
                          <a:spcPts val="300"/>
                        </a:spcBef>
                        <a:spcAft>
                          <a:spcPts val="100"/>
                        </a:spcAft>
                        <a:tabLst>
                          <a:tab pos="514350" algn="l"/>
                        </a:tabLst>
                      </a:pPr>
                      <a:r>
                        <a:rPr lang="en-US" sz="2400"/>
                        <a:t>:</a:t>
                      </a:r>
                      <a:endParaRPr lang="en-US" sz="4000">
                        <a:latin typeface="Times New Roman"/>
                        <a:ea typeface="Times New Roman"/>
                        <a:cs typeface="Times New Roman"/>
                      </a:endParaRPr>
                    </a:p>
                  </a:txBody>
                  <a:tcPr marL="18415" marR="18415" marT="0" marB="0"/>
                </a:tc>
                <a:tc>
                  <a:txBody>
                    <a:bodyPr/>
                    <a:lstStyle/>
                    <a:p>
                      <a:pPr marL="0" marR="0" algn="ctr">
                        <a:spcBef>
                          <a:spcPts val="300"/>
                        </a:spcBef>
                        <a:spcAft>
                          <a:spcPts val="100"/>
                        </a:spcAft>
                        <a:tabLst>
                          <a:tab pos="514350" algn="l"/>
                        </a:tabLst>
                      </a:pPr>
                      <a:r>
                        <a:rPr lang="en-US" sz="2400" dirty="0"/>
                        <a:t>1</a:t>
                      </a:r>
                      <a:endParaRPr lang="en-US" sz="4000" dirty="0">
                        <a:latin typeface="Times New Roman"/>
                        <a:ea typeface="Times New Roman"/>
                        <a:cs typeface="Times New Roman"/>
                      </a:endParaRPr>
                    </a:p>
                  </a:txBody>
                  <a:tcPr marL="18415" marR="18415" marT="0" marB="0"/>
                </a:tc>
                <a:tc>
                  <a:txBody>
                    <a:bodyPr/>
                    <a:lstStyle/>
                    <a:p>
                      <a:pPr marL="0" marR="0" algn="ctr">
                        <a:spcBef>
                          <a:spcPts val="300"/>
                        </a:spcBef>
                        <a:spcAft>
                          <a:spcPts val="100"/>
                        </a:spcAft>
                        <a:tabLst>
                          <a:tab pos="514350" algn="l"/>
                        </a:tabLst>
                      </a:pPr>
                      <a:r>
                        <a:rPr lang="en-US" sz="2400"/>
                        <a:t>2</a:t>
                      </a:r>
                      <a:endParaRPr lang="en-US" sz="4000">
                        <a:latin typeface="Times New Roman"/>
                        <a:ea typeface="Times New Roman"/>
                        <a:cs typeface="Times New Roman"/>
                      </a:endParaRPr>
                    </a:p>
                  </a:txBody>
                  <a:tcPr marL="18415" marR="18415" marT="0" marB="0"/>
                </a:tc>
                <a:tc>
                  <a:txBody>
                    <a:bodyPr/>
                    <a:lstStyle/>
                    <a:p>
                      <a:pPr marL="0" marR="0" algn="ctr">
                        <a:spcBef>
                          <a:spcPts val="300"/>
                        </a:spcBef>
                        <a:spcAft>
                          <a:spcPts val="100"/>
                        </a:spcAft>
                        <a:tabLst>
                          <a:tab pos="514350" algn="l"/>
                        </a:tabLst>
                      </a:pPr>
                      <a:r>
                        <a:rPr lang="en-US" sz="2400"/>
                        <a:t>3</a:t>
                      </a:r>
                      <a:endParaRPr lang="en-US" sz="4000">
                        <a:latin typeface="Times New Roman"/>
                        <a:ea typeface="Times New Roman"/>
                        <a:cs typeface="Times New Roman"/>
                      </a:endParaRPr>
                    </a:p>
                  </a:txBody>
                  <a:tcPr marL="18415" marR="18415" marT="0" marB="0"/>
                </a:tc>
                <a:tc>
                  <a:txBody>
                    <a:bodyPr/>
                    <a:lstStyle/>
                    <a:p>
                      <a:pPr marL="0" marR="0" algn="ctr">
                        <a:spcBef>
                          <a:spcPts val="300"/>
                        </a:spcBef>
                        <a:spcAft>
                          <a:spcPts val="100"/>
                        </a:spcAft>
                        <a:tabLst>
                          <a:tab pos="514350" algn="l"/>
                        </a:tabLst>
                      </a:pPr>
                      <a:r>
                        <a:rPr lang="en-US" sz="2400"/>
                        <a:t>4</a:t>
                      </a:r>
                      <a:endParaRPr lang="en-US" sz="4000">
                        <a:latin typeface="Times New Roman"/>
                        <a:ea typeface="Times New Roman"/>
                        <a:cs typeface="Times New Roman"/>
                      </a:endParaRPr>
                    </a:p>
                  </a:txBody>
                  <a:tcPr marL="18415" marR="18415" marT="0" marB="0"/>
                </a:tc>
                <a:tc>
                  <a:txBody>
                    <a:bodyPr/>
                    <a:lstStyle/>
                    <a:p>
                      <a:pPr marL="0" marR="0" algn="ctr">
                        <a:spcBef>
                          <a:spcPts val="300"/>
                        </a:spcBef>
                        <a:spcAft>
                          <a:spcPts val="100"/>
                        </a:spcAft>
                        <a:tabLst>
                          <a:tab pos="514350" algn="l"/>
                        </a:tabLst>
                      </a:pPr>
                      <a:r>
                        <a:rPr lang="en-US" sz="2400"/>
                        <a:t>5</a:t>
                      </a:r>
                      <a:endParaRPr lang="en-US" sz="4000">
                        <a:latin typeface="Times New Roman"/>
                        <a:ea typeface="Times New Roman"/>
                        <a:cs typeface="Times New Roman"/>
                      </a:endParaRPr>
                    </a:p>
                  </a:txBody>
                  <a:tcPr marL="18415" marR="18415" marT="0" marB="0"/>
                </a:tc>
                <a:extLst>
                  <a:ext uri="{0D108BD9-81ED-4DB2-BD59-A6C34878D82A}">
                    <a16:rowId xmlns:a16="http://schemas.microsoft.com/office/drawing/2014/main" val="10001"/>
                  </a:ext>
                </a:extLst>
              </a:tr>
              <a:tr h="533400">
                <a:tc>
                  <a:txBody>
                    <a:bodyPr/>
                    <a:lstStyle/>
                    <a:p>
                      <a:pPr marL="0" marR="0">
                        <a:spcBef>
                          <a:spcPts val="300"/>
                        </a:spcBef>
                        <a:spcAft>
                          <a:spcPts val="100"/>
                        </a:spcAft>
                        <a:tabLst>
                          <a:tab pos="514350" algn="l"/>
                        </a:tabLst>
                      </a:pPr>
                      <a:r>
                        <a:rPr lang="en-US" sz="2400"/>
                        <a:t>Ionisation potential (eV)</a:t>
                      </a:r>
                      <a:endParaRPr lang="en-US" sz="4000">
                        <a:latin typeface="Times New Roman"/>
                        <a:ea typeface="Times New Roman"/>
                        <a:cs typeface="Times New Roman"/>
                      </a:endParaRPr>
                    </a:p>
                  </a:txBody>
                  <a:tcPr marL="18415" marR="18415" marT="0" marB="0"/>
                </a:tc>
                <a:tc>
                  <a:txBody>
                    <a:bodyPr/>
                    <a:lstStyle/>
                    <a:p>
                      <a:pPr marL="0" marR="0">
                        <a:spcBef>
                          <a:spcPts val="300"/>
                        </a:spcBef>
                        <a:spcAft>
                          <a:spcPts val="100"/>
                        </a:spcAft>
                        <a:tabLst>
                          <a:tab pos="514350" algn="l"/>
                        </a:tabLst>
                      </a:pPr>
                      <a:r>
                        <a:rPr lang="en-US" sz="2400"/>
                        <a:t>:</a:t>
                      </a:r>
                      <a:endParaRPr lang="en-US" sz="4000">
                        <a:latin typeface="Times New Roman"/>
                        <a:ea typeface="Times New Roman"/>
                        <a:cs typeface="Times New Roman"/>
                      </a:endParaRPr>
                    </a:p>
                  </a:txBody>
                  <a:tcPr marL="18415" marR="18415" marT="0" marB="0"/>
                </a:tc>
                <a:tc>
                  <a:txBody>
                    <a:bodyPr/>
                    <a:lstStyle/>
                    <a:p>
                      <a:pPr marL="0" marR="0" algn="ctr">
                        <a:spcBef>
                          <a:spcPts val="300"/>
                        </a:spcBef>
                        <a:spcAft>
                          <a:spcPts val="100"/>
                        </a:spcAft>
                        <a:tabLst>
                          <a:tab pos="514350" algn="l"/>
                        </a:tabLst>
                      </a:pPr>
                      <a:r>
                        <a:rPr lang="en-US" sz="2400"/>
                        <a:t>9.3</a:t>
                      </a:r>
                      <a:endParaRPr lang="en-US" sz="4000">
                        <a:latin typeface="Times New Roman"/>
                        <a:ea typeface="Times New Roman"/>
                        <a:cs typeface="Times New Roman"/>
                      </a:endParaRPr>
                    </a:p>
                  </a:txBody>
                  <a:tcPr marL="18415" marR="18415" marT="0" marB="0"/>
                </a:tc>
                <a:tc>
                  <a:txBody>
                    <a:bodyPr/>
                    <a:lstStyle/>
                    <a:p>
                      <a:pPr marL="0" marR="0" algn="ctr">
                        <a:spcBef>
                          <a:spcPts val="300"/>
                        </a:spcBef>
                        <a:spcAft>
                          <a:spcPts val="100"/>
                        </a:spcAft>
                        <a:tabLst>
                          <a:tab pos="514350" algn="l"/>
                        </a:tabLst>
                      </a:pPr>
                      <a:r>
                        <a:rPr lang="en-US" sz="2400"/>
                        <a:t>7.6</a:t>
                      </a:r>
                      <a:endParaRPr lang="en-US" sz="4000">
                        <a:latin typeface="Times New Roman"/>
                        <a:ea typeface="Times New Roman"/>
                        <a:cs typeface="Times New Roman"/>
                      </a:endParaRPr>
                    </a:p>
                  </a:txBody>
                  <a:tcPr marL="18415" marR="18415" marT="0" marB="0"/>
                </a:tc>
                <a:tc>
                  <a:txBody>
                    <a:bodyPr/>
                    <a:lstStyle/>
                    <a:p>
                      <a:pPr marL="0" marR="0" algn="ctr">
                        <a:spcBef>
                          <a:spcPts val="300"/>
                        </a:spcBef>
                        <a:spcAft>
                          <a:spcPts val="100"/>
                        </a:spcAft>
                        <a:tabLst>
                          <a:tab pos="514350" algn="l"/>
                        </a:tabLst>
                      </a:pPr>
                      <a:r>
                        <a:rPr lang="en-US" sz="2400"/>
                        <a:t>6.1</a:t>
                      </a:r>
                      <a:endParaRPr lang="en-US" sz="4000">
                        <a:latin typeface="Times New Roman"/>
                        <a:ea typeface="Times New Roman"/>
                        <a:cs typeface="Times New Roman"/>
                      </a:endParaRPr>
                    </a:p>
                  </a:txBody>
                  <a:tcPr marL="18415" marR="18415" marT="0" marB="0"/>
                </a:tc>
                <a:tc>
                  <a:txBody>
                    <a:bodyPr/>
                    <a:lstStyle/>
                    <a:p>
                      <a:pPr marL="0" marR="0" algn="ctr">
                        <a:spcBef>
                          <a:spcPts val="300"/>
                        </a:spcBef>
                        <a:spcAft>
                          <a:spcPts val="100"/>
                        </a:spcAft>
                        <a:tabLst>
                          <a:tab pos="514350" algn="l"/>
                        </a:tabLst>
                      </a:pPr>
                      <a:r>
                        <a:rPr lang="en-US" sz="2400"/>
                        <a:t>5.7</a:t>
                      </a:r>
                      <a:endParaRPr lang="en-US" sz="4000">
                        <a:latin typeface="Times New Roman"/>
                        <a:ea typeface="Times New Roman"/>
                        <a:cs typeface="Times New Roman"/>
                      </a:endParaRPr>
                    </a:p>
                  </a:txBody>
                  <a:tcPr marL="18415" marR="18415" marT="0" marB="0"/>
                </a:tc>
                <a:tc>
                  <a:txBody>
                    <a:bodyPr/>
                    <a:lstStyle/>
                    <a:p>
                      <a:pPr marL="0" marR="0" algn="ctr">
                        <a:spcBef>
                          <a:spcPts val="300"/>
                        </a:spcBef>
                        <a:spcAft>
                          <a:spcPts val="100"/>
                        </a:spcAft>
                        <a:tabLst>
                          <a:tab pos="514350" algn="l"/>
                        </a:tabLst>
                      </a:pPr>
                      <a:r>
                        <a:rPr lang="en-US" sz="2400"/>
                        <a:t>5.2</a:t>
                      </a:r>
                      <a:endParaRPr lang="en-US" sz="4000">
                        <a:latin typeface="Times New Roman"/>
                        <a:ea typeface="Times New Roman"/>
                        <a:cs typeface="Times New Roman"/>
                      </a:endParaRPr>
                    </a:p>
                  </a:txBody>
                  <a:tcPr marL="18415" marR="18415" marT="0" marB="0"/>
                </a:tc>
                <a:extLst>
                  <a:ext uri="{0D108BD9-81ED-4DB2-BD59-A6C34878D82A}">
                    <a16:rowId xmlns:a16="http://schemas.microsoft.com/office/drawing/2014/main" val="10002"/>
                  </a:ext>
                </a:extLst>
              </a:tr>
              <a:tr h="533400">
                <a:tc>
                  <a:txBody>
                    <a:bodyPr/>
                    <a:lstStyle/>
                    <a:p>
                      <a:pPr marL="0" marR="0">
                        <a:spcBef>
                          <a:spcPts val="300"/>
                        </a:spcBef>
                        <a:spcAft>
                          <a:spcPts val="100"/>
                        </a:spcAft>
                        <a:tabLst>
                          <a:tab pos="514350" algn="l"/>
                        </a:tabLst>
                      </a:pPr>
                      <a:endParaRPr lang="en-US" sz="2400" b="0">
                        <a:solidFill>
                          <a:srgbClr val="000000"/>
                        </a:solidFill>
                        <a:latin typeface="Times New Roman"/>
                        <a:ea typeface="Times New Roman"/>
                        <a:cs typeface="Times New Roman"/>
                      </a:endParaRPr>
                    </a:p>
                  </a:txBody>
                  <a:tcPr marL="18415" marR="18415" marT="0" marB="0"/>
                </a:tc>
                <a:tc gridSpan="6">
                  <a:txBody>
                    <a:bodyPr/>
                    <a:lstStyle/>
                    <a:p>
                      <a:pPr marL="0" marR="0" algn="ctr">
                        <a:spcBef>
                          <a:spcPts val="300"/>
                        </a:spcBef>
                        <a:spcAft>
                          <a:spcPts val="100"/>
                        </a:spcAft>
                        <a:tabLst>
                          <a:tab pos="514350" algn="l"/>
                        </a:tabLst>
                      </a:pPr>
                      <a:r>
                        <a:rPr lang="en-US" sz="2400" dirty="0"/>
                        <a:t>________ Decreasing ________</a:t>
                      </a:r>
                      <a:endParaRPr lang="en-US" sz="4000" dirty="0">
                        <a:latin typeface="Times New Roman"/>
                        <a:ea typeface="Times New Roman"/>
                        <a:cs typeface="Times New Roman"/>
                      </a:endParaRPr>
                    </a:p>
                  </a:txBody>
                  <a:tcPr marL="18415" marR="18415"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solidFill>
                  <a:srgbClr val="C00000"/>
                </a:solidFill>
              </a:rPr>
              <a:t>Factors affecting the magnitude of </a:t>
            </a:r>
            <a:r>
              <a:rPr lang="en-US" sz="3200" b="1" dirty="0" err="1">
                <a:solidFill>
                  <a:srgbClr val="C00000"/>
                </a:solidFill>
              </a:rPr>
              <a:t>ionisation</a:t>
            </a:r>
            <a:r>
              <a:rPr lang="en-US" sz="3200" b="1" dirty="0">
                <a:solidFill>
                  <a:srgbClr val="C00000"/>
                </a:solidFill>
              </a:rPr>
              <a:t> potential and its periodic variations</a:t>
            </a:r>
            <a:endParaRPr lang="en-US" sz="3200" dirty="0">
              <a:solidFill>
                <a:srgbClr val="C00000"/>
              </a:solidFill>
            </a:endParaRPr>
          </a:p>
        </p:txBody>
      </p:sp>
      <p:sp>
        <p:nvSpPr>
          <p:cNvPr id="3" name="Content Placeholder 2"/>
          <p:cNvSpPr>
            <a:spLocks noGrp="1"/>
          </p:cNvSpPr>
          <p:nvPr>
            <p:ph idx="1"/>
          </p:nvPr>
        </p:nvSpPr>
        <p:spPr>
          <a:xfrm>
            <a:off x="533400" y="1447800"/>
            <a:ext cx="8229600" cy="685800"/>
          </a:xfrm>
        </p:spPr>
        <p:txBody>
          <a:bodyPr>
            <a:normAutofit/>
          </a:bodyPr>
          <a:lstStyle/>
          <a:p>
            <a:r>
              <a:rPr lang="en-US" b="1" dirty="0">
                <a:solidFill>
                  <a:srgbClr val="0000CC"/>
                </a:solidFill>
                <a:latin typeface="Cambria" pitchFamily="18" charset="0"/>
              </a:rPr>
              <a:t>Completely-filled and half-filled </a:t>
            </a:r>
            <a:r>
              <a:rPr lang="en-US" b="1" dirty="0" err="1">
                <a:solidFill>
                  <a:srgbClr val="0000CC"/>
                </a:solidFill>
                <a:latin typeface="Cambria" pitchFamily="18" charset="0"/>
              </a:rPr>
              <a:t>orbitals</a:t>
            </a:r>
            <a:endParaRPr lang="en-US" b="1" dirty="0">
              <a:solidFill>
                <a:srgbClr val="0000CC"/>
              </a:solidFill>
              <a:latin typeface="Cambria" pitchFamily="18" charset="0"/>
            </a:endParaRPr>
          </a:p>
        </p:txBody>
      </p:sp>
      <p:sp>
        <p:nvSpPr>
          <p:cNvPr id="6" name="TextBox 5"/>
          <p:cNvSpPr txBox="1"/>
          <p:nvPr/>
        </p:nvSpPr>
        <p:spPr>
          <a:xfrm>
            <a:off x="609600" y="2971800"/>
            <a:ext cx="8153400" cy="2308324"/>
          </a:xfrm>
          <a:prstGeom prst="rect">
            <a:avLst/>
          </a:prstGeom>
          <a:noFill/>
        </p:spPr>
        <p:txBody>
          <a:bodyPr wrap="square" rtlCol="0">
            <a:spAutoFit/>
          </a:bodyPr>
          <a:lstStyle/>
          <a:p>
            <a:pPr algn="just"/>
            <a:r>
              <a:rPr lang="en-US" sz="2400" dirty="0">
                <a:solidFill>
                  <a:srgbClr val="0000CC"/>
                </a:solidFill>
                <a:latin typeface="Cambria" pitchFamily="18" charset="0"/>
              </a:rPr>
              <a:t>Be and N in the second period and Mg and P in the third period have slightly higher values of </a:t>
            </a:r>
            <a:r>
              <a:rPr lang="en-US" sz="2400" dirty="0" err="1">
                <a:solidFill>
                  <a:srgbClr val="0000CC"/>
                </a:solidFill>
                <a:latin typeface="Cambria" pitchFamily="18" charset="0"/>
              </a:rPr>
              <a:t>ionisation</a:t>
            </a:r>
            <a:r>
              <a:rPr lang="en-US" sz="2400" dirty="0">
                <a:solidFill>
                  <a:srgbClr val="0000CC"/>
                </a:solidFill>
                <a:latin typeface="Cambria" pitchFamily="18" charset="0"/>
              </a:rPr>
              <a:t> potentials than those normally expected. This is explained on the basis of extra stability of the completely-filled 2s-orbital in Be(Be → 2s2) and 3s-orbital in Mg(Mg →  3s2) and of half-filled 2p-orbital in N (N → 2s2p3) and 3p-orbital in P(P → 3s2p3).</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solidFill>
                  <a:srgbClr val="C00000"/>
                </a:solidFill>
              </a:rPr>
              <a:t>Factors affecting the magnitude of </a:t>
            </a:r>
            <a:r>
              <a:rPr lang="en-US" sz="3200" b="1" dirty="0" err="1">
                <a:solidFill>
                  <a:srgbClr val="C00000"/>
                </a:solidFill>
              </a:rPr>
              <a:t>ionisation</a:t>
            </a:r>
            <a:r>
              <a:rPr lang="en-US" sz="3200" b="1" dirty="0">
                <a:solidFill>
                  <a:srgbClr val="C00000"/>
                </a:solidFill>
              </a:rPr>
              <a:t> potential and its periodic variations</a:t>
            </a:r>
            <a:endParaRPr lang="en-US" sz="3200" dirty="0">
              <a:solidFill>
                <a:srgbClr val="C00000"/>
              </a:solidFill>
            </a:endParaRPr>
          </a:p>
        </p:txBody>
      </p:sp>
      <p:sp>
        <p:nvSpPr>
          <p:cNvPr id="3" name="Content Placeholder 2"/>
          <p:cNvSpPr>
            <a:spLocks noGrp="1"/>
          </p:cNvSpPr>
          <p:nvPr>
            <p:ph idx="1"/>
          </p:nvPr>
        </p:nvSpPr>
        <p:spPr>
          <a:xfrm>
            <a:off x="533400" y="1447800"/>
            <a:ext cx="8229600" cy="685800"/>
          </a:xfrm>
        </p:spPr>
        <p:txBody>
          <a:bodyPr>
            <a:normAutofit/>
          </a:bodyPr>
          <a:lstStyle/>
          <a:p>
            <a:r>
              <a:rPr lang="en-US" b="1" dirty="0">
                <a:solidFill>
                  <a:srgbClr val="0000CC"/>
                </a:solidFill>
                <a:latin typeface="Cambria" pitchFamily="18" charset="0"/>
              </a:rPr>
              <a:t>Atomic radius and variation in a group</a:t>
            </a:r>
          </a:p>
        </p:txBody>
      </p:sp>
      <p:sp>
        <p:nvSpPr>
          <p:cNvPr id="6" name="TextBox 5"/>
          <p:cNvSpPr txBox="1"/>
          <p:nvPr/>
        </p:nvSpPr>
        <p:spPr>
          <a:xfrm>
            <a:off x="609600" y="2286000"/>
            <a:ext cx="8153400" cy="1938992"/>
          </a:xfrm>
          <a:prstGeom prst="rect">
            <a:avLst/>
          </a:prstGeom>
          <a:noFill/>
        </p:spPr>
        <p:txBody>
          <a:bodyPr wrap="square" rtlCol="0">
            <a:spAutoFit/>
          </a:bodyPr>
          <a:lstStyle/>
          <a:p>
            <a:pPr algn="just"/>
            <a:r>
              <a:rPr lang="en-US" sz="2400" dirty="0">
                <a:solidFill>
                  <a:srgbClr val="0000CC"/>
                </a:solidFill>
                <a:latin typeface="Cambria" pitchFamily="18" charset="0"/>
              </a:rPr>
              <a:t>The </a:t>
            </a:r>
            <a:r>
              <a:rPr lang="en-US" sz="2400" dirty="0" err="1">
                <a:solidFill>
                  <a:srgbClr val="FF0000"/>
                </a:solidFill>
                <a:latin typeface="Cambria" pitchFamily="18" charset="0"/>
              </a:rPr>
              <a:t>ionisation</a:t>
            </a:r>
            <a:r>
              <a:rPr lang="en-US" sz="2400" dirty="0">
                <a:solidFill>
                  <a:srgbClr val="FF0000"/>
                </a:solidFill>
                <a:latin typeface="Cambria" pitchFamily="18" charset="0"/>
              </a:rPr>
              <a:t> potential decreases </a:t>
            </a:r>
            <a:r>
              <a:rPr lang="en-US" sz="2400" dirty="0">
                <a:solidFill>
                  <a:srgbClr val="0000CC"/>
                </a:solidFill>
                <a:latin typeface="Cambria" pitchFamily="18" charset="0"/>
              </a:rPr>
              <a:t>with the </a:t>
            </a:r>
            <a:r>
              <a:rPr lang="en-US" sz="2400" b="1" dirty="0">
                <a:solidFill>
                  <a:srgbClr val="FF0000"/>
                </a:solidFill>
                <a:latin typeface="Cambria" pitchFamily="18" charset="0"/>
              </a:rPr>
              <a:t>increase in atomic radius</a:t>
            </a:r>
            <a:r>
              <a:rPr lang="en-US" sz="2400" dirty="0">
                <a:solidFill>
                  <a:srgbClr val="0000CC"/>
                </a:solidFill>
                <a:latin typeface="Cambria" pitchFamily="18" charset="0"/>
              </a:rPr>
              <a:t>. This is because of the fact that in case of larger atoms, the attraction between the nucleus and outer-most electron is </a:t>
            </a:r>
            <a:r>
              <a:rPr lang="en-US" sz="2400" dirty="0" err="1">
                <a:solidFill>
                  <a:srgbClr val="0000CC"/>
                </a:solidFill>
                <a:latin typeface="Cambria" pitchFamily="18" charset="0"/>
              </a:rPr>
              <a:t>less.Therfore</a:t>
            </a:r>
            <a:r>
              <a:rPr lang="en-US" sz="2400" dirty="0">
                <a:solidFill>
                  <a:srgbClr val="0000CC"/>
                </a:solidFill>
                <a:latin typeface="Cambria" pitchFamily="18" charset="0"/>
              </a:rPr>
              <a:t> it is easier to remove an electron from a larger atom than from a smaller one.</a:t>
            </a:r>
          </a:p>
        </p:txBody>
      </p:sp>
      <p:pic>
        <p:nvPicPr>
          <p:cNvPr id="49154" name="Picture 2" descr="Ionization energy (or Ionisation energy) of group 1 (alkali metals)  elements - Tuition Tube"/>
          <p:cNvPicPr>
            <a:picLocks noChangeAspect="1" noChangeArrowheads="1"/>
          </p:cNvPicPr>
          <p:nvPr/>
        </p:nvPicPr>
        <p:blipFill>
          <a:blip r:embed="rId2"/>
          <a:srcRect/>
          <a:stretch>
            <a:fillRect/>
          </a:stretch>
        </p:blipFill>
        <p:spPr bwMode="auto">
          <a:xfrm>
            <a:off x="2819400" y="4343400"/>
            <a:ext cx="3886200" cy="229112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solidFill>
                  <a:srgbClr val="C00000"/>
                </a:solidFill>
              </a:rPr>
              <a:t>Factors affecting the magnitude of </a:t>
            </a:r>
            <a:r>
              <a:rPr lang="en-US" sz="3200" b="1" dirty="0" err="1">
                <a:solidFill>
                  <a:srgbClr val="C00000"/>
                </a:solidFill>
              </a:rPr>
              <a:t>ionisation</a:t>
            </a:r>
            <a:r>
              <a:rPr lang="en-US" sz="3200" b="1" dirty="0">
                <a:solidFill>
                  <a:srgbClr val="C00000"/>
                </a:solidFill>
              </a:rPr>
              <a:t> potential and its periodic variations</a:t>
            </a:r>
            <a:endParaRPr lang="en-US" sz="3200" dirty="0">
              <a:solidFill>
                <a:srgbClr val="C00000"/>
              </a:solidFill>
            </a:endParaRPr>
          </a:p>
        </p:txBody>
      </p:sp>
      <p:sp>
        <p:nvSpPr>
          <p:cNvPr id="3" name="Content Placeholder 2"/>
          <p:cNvSpPr>
            <a:spLocks noGrp="1"/>
          </p:cNvSpPr>
          <p:nvPr>
            <p:ph idx="1"/>
          </p:nvPr>
        </p:nvSpPr>
        <p:spPr>
          <a:xfrm>
            <a:off x="533400" y="1447800"/>
            <a:ext cx="8229600" cy="685800"/>
          </a:xfrm>
        </p:spPr>
        <p:txBody>
          <a:bodyPr>
            <a:noAutofit/>
          </a:bodyPr>
          <a:lstStyle/>
          <a:p>
            <a:r>
              <a:rPr lang="en-US" sz="2400" b="1" dirty="0">
                <a:solidFill>
                  <a:srgbClr val="0000CC"/>
                </a:solidFill>
                <a:latin typeface="Cambria" pitchFamily="18" charset="0"/>
              </a:rPr>
              <a:t>(vi)	Principal quantum number (n) and variation in a group</a:t>
            </a:r>
          </a:p>
        </p:txBody>
      </p:sp>
      <p:sp>
        <p:nvSpPr>
          <p:cNvPr id="6" name="TextBox 5"/>
          <p:cNvSpPr txBox="1"/>
          <p:nvPr/>
        </p:nvSpPr>
        <p:spPr>
          <a:xfrm>
            <a:off x="609600" y="2286000"/>
            <a:ext cx="8153400" cy="2677656"/>
          </a:xfrm>
          <a:prstGeom prst="rect">
            <a:avLst/>
          </a:prstGeom>
          <a:noFill/>
        </p:spPr>
        <p:txBody>
          <a:bodyPr wrap="square" rtlCol="0">
            <a:spAutoFit/>
          </a:bodyPr>
          <a:lstStyle/>
          <a:p>
            <a:pPr algn="just"/>
            <a:r>
              <a:rPr lang="en-US" sz="2400" dirty="0">
                <a:solidFill>
                  <a:srgbClr val="0000CC"/>
                </a:solidFill>
                <a:latin typeface="Cambria" pitchFamily="18" charset="0"/>
              </a:rPr>
              <a:t>Higher the value of n, the lower will be the amount of energy required to remove the electron i.e., its </a:t>
            </a:r>
            <a:r>
              <a:rPr lang="en-US" sz="2400" dirty="0" err="1">
                <a:solidFill>
                  <a:srgbClr val="0000CC"/>
                </a:solidFill>
                <a:latin typeface="Cambria" pitchFamily="18" charset="0"/>
              </a:rPr>
              <a:t>ionisation</a:t>
            </a:r>
            <a:r>
              <a:rPr lang="en-US" sz="2400" dirty="0">
                <a:solidFill>
                  <a:srgbClr val="0000CC"/>
                </a:solidFill>
                <a:latin typeface="Cambria" pitchFamily="18" charset="0"/>
              </a:rPr>
              <a:t> potential will be lower.</a:t>
            </a:r>
          </a:p>
          <a:p>
            <a:pPr algn="just"/>
            <a:endParaRPr lang="en-US" sz="2400" dirty="0">
              <a:solidFill>
                <a:srgbClr val="0000CC"/>
              </a:solidFill>
              <a:latin typeface="Cambria" pitchFamily="18" charset="0"/>
            </a:endParaRPr>
          </a:p>
          <a:p>
            <a:pPr algn="just"/>
            <a:r>
              <a:rPr lang="en-US" sz="2400" dirty="0">
                <a:solidFill>
                  <a:srgbClr val="FF0000"/>
                </a:solidFill>
                <a:latin typeface="Cambria" pitchFamily="18" charset="0"/>
              </a:rPr>
              <a:t>Thus on moving from top to bottom in a group, as the value of n for the valence-electron increases, </a:t>
            </a:r>
            <a:r>
              <a:rPr lang="en-US" sz="2400" dirty="0" err="1">
                <a:solidFill>
                  <a:srgbClr val="FF0000"/>
                </a:solidFill>
                <a:latin typeface="Cambria" pitchFamily="18" charset="0"/>
              </a:rPr>
              <a:t>ionisation</a:t>
            </a:r>
            <a:r>
              <a:rPr lang="en-US" sz="2400" dirty="0">
                <a:solidFill>
                  <a:srgbClr val="FF0000"/>
                </a:solidFill>
                <a:latin typeface="Cambria" pitchFamily="18" charset="0"/>
              </a:rPr>
              <a:t> potential decreases.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solidFill>
                  <a:srgbClr val="C00000"/>
                </a:solidFill>
              </a:rPr>
              <a:t>ELECTRONEGATIVITY</a:t>
            </a:r>
            <a:endParaRPr lang="en-US" dirty="0">
              <a:solidFill>
                <a:srgbClr val="C00000"/>
              </a:solidFill>
            </a:endParaRPr>
          </a:p>
        </p:txBody>
      </p:sp>
      <p:sp>
        <p:nvSpPr>
          <p:cNvPr id="3" name="Content Placeholder 2"/>
          <p:cNvSpPr>
            <a:spLocks noGrp="1"/>
          </p:cNvSpPr>
          <p:nvPr>
            <p:ph idx="1"/>
          </p:nvPr>
        </p:nvSpPr>
        <p:spPr>
          <a:xfrm>
            <a:off x="457200" y="1219200"/>
            <a:ext cx="8229600" cy="3276599"/>
          </a:xfrm>
        </p:spPr>
        <p:txBody>
          <a:bodyPr/>
          <a:lstStyle/>
          <a:p>
            <a:r>
              <a:rPr lang="en-US" b="1" i="1" dirty="0">
                <a:solidFill>
                  <a:srgbClr val="0000CC"/>
                </a:solidFill>
              </a:rPr>
              <a:t>The </a:t>
            </a:r>
            <a:r>
              <a:rPr lang="en-US" b="1" i="1" dirty="0" err="1">
                <a:solidFill>
                  <a:srgbClr val="0000CC"/>
                </a:solidFill>
              </a:rPr>
              <a:t>electronegativity</a:t>
            </a:r>
            <a:r>
              <a:rPr lang="en-US" b="1" i="1" dirty="0">
                <a:solidFill>
                  <a:srgbClr val="0000CC"/>
                </a:solidFill>
              </a:rPr>
              <a:t> of a bonded atom is defined as its relative tendency (or ability) to attract the shared electron pair towards itself.</a:t>
            </a:r>
            <a:endParaRPr lang="en-US" dirty="0">
              <a:solidFill>
                <a:srgbClr val="0000CC"/>
              </a:solidFill>
            </a:endParaRPr>
          </a:p>
          <a:p>
            <a:r>
              <a:rPr lang="en-US" dirty="0">
                <a:solidFill>
                  <a:srgbClr val="0000CC"/>
                </a:solidFill>
              </a:rPr>
              <a:t>	</a:t>
            </a:r>
            <a:r>
              <a:rPr lang="en-US" dirty="0" err="1">
                <a:solidFill>
                  <a:srgbClr val="0000CC"/>
                </a:solidFill>
              </a:rPr>
              <a:t>Electronegativity</a:t>
            </a:r>
            <a:r>
              <a:rPr lang="en-US" dirty="0">
                <a:solidFill>
                  <a:srgbClr val="0000CC"/>
                </a:solidFill>
              </a:rPr>
              <a:t> of an atom A is generally represented as </a:t>
            </a:r>
            <a:r>
              <a:rPr lang="en-US" b="1" i="1" dirty="0" err="1">
                <a:solidFill>
                  <a:srgbClr val="0000CC"/>
                </a:solidFill>
              </a:rPr>
              <a:t>x</a:t>
            </a:r>
            <a:r>
              <a:rPr lang="en-US" b="1" i="1" baseline="-25000" dirty="0" err="1">
                <a:solidFill>
                  <a:srgbClr val="0000CC"/>
                </a:solidFill>
              </a:rPr>
              <a:t>A</a:t>
            </a:r>
            <a:r>
              <a:rPr lang="en-US" b="1" i="1" dirty="0">
                <a:solidFill>
                  <a:srgbClr val="0000CC"/>
                </a:solidFill>
              </a:rPr>
              <a:t>.</a:t>
            </a:r>
            <a:endParaRPr lang="en-US" dirty="0">
              <a:solidFill>
                <a:srgbClr val="0000CC"/>
              </a:solidFill>
            </a:endParaRPr>
          </a:p>
          <a:p>
            <a:endParaRPr lang="en-US" dirty="0">
              <a:solidFill>
                <a:srgbClr val="0000CC"/>
              </a:solidFill>
            </a:endParaRPr>
          </a:p>
        </p:txBody>
      </p:sp>
      <p:pic>
        <p:nvPicPr>
          <p:cNvPr id="83970" name="Picture 2" descr="Videoquiz) Definition electronegativity Polar dipole Electron Affinity"/>
          <p:cNvPicPr>
            <a:picLocks noChangeAspect="1" noChangeArrowheads="1"/>
          </p:cNvPicPr>
          <p:nvPr/>
        </p:nvPicPr>
        <p:blipFill>
          <a:blip r:embed="rId2"/>
          <a:srcRect l="14187" t="23169" r="28276" b="22317"/>
          <a:stretch>
            <a:fillRect/>
          </a:stretch>
        </p:blipFill>
        <p:spPr bwMode="auto">
          <a:xfrm>
            <a:off x="2667000" y="4419600"/>
            <a:ext cx="3886200" cy="2129425"/>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solidFill>
                  <a:srgbClr val="C00000"/>
                </a:solidFill>
              </a:rPr>
              <a:t>PERIODIC VARIATIONS</a:t>
            </a:r>
            <a:endParaRPr lang="en-US" dirty="0">
              <a:solidFill>
                <a:srgbClr val="C00000"/>
              </a:solidFill>
            </a:endParaRPr>
          </a:p>
        </p:txBody>
      </p:sp>
      <p:sp>
        <p:nvSpPr>
          <p:cNvPr id="3" name="Content Placeholder 2"/>
          <p:cNvSpPr>
            <a:spLocks noGrp="1"/>
          </p:cNvSpPr>
          <p:nvPr>
            <p:ph idx="1"/>
          </p:nvPr>
        </p:nvSpPr>
        <p:spPr>
          <a:xfrm>
            <a:off x="457200" y="1219200"/>
            <a:ext cx="8229600" cy="2819400"/>
          </a:xfrm>
        </p:spPr>
        <p:txBody>
          <a:bodyPr>
            <a:normAutofit fontScale="85000" lnSpcReduction="20000"/>
          </a:bodyPr>
          <a:lstStyle/>
          <a:p>
            <a:r>
              <a:rPr lang="en-US" b="1" i="1" dirty="0">
                <a:solidFill>
                  <a:srgbClr val="0000CC"/>
                </a:solidFill>
              </a:rPr>
              <a:t>(a)	In a period</a:t>
            </a:r>
          </a:p>
          <a:p>
            <a:r>
              <a:rPr lang="en-US" dirty="0" err="1">
                <a:solidFill>
                  <a:srgbClr val="0000CC"/>
                </a:solidFill>
                <a:latin typeface="Cambria" pitchFamily="18" charset="0"/>
              </a:rPr>
              <a:t>Electronegativity</a:t>
            </a:r>
            <a:r>
              <a:rPr lang="en-US" dirty="0">
                <a:solidFill>
                  <a:srgbClr val="0000CC"/>
                </a:solidFill>
                <a:latin typeface="Cambria" pitchFamily="18" charset="0"/>
              </a:rPr>
              <a:t> increases on moving in a period of the periodic table from left to right. This is due to the increase in nuclear charge as a result of which the added electrons can be held more tightly. Thus the C—N bond should be shown as C+ - N- or CN, the arrow head being towards the more electronegative element N.</a:t>
            </a:r>
          </a:p>
        </p:txBody>
      </p:sp>
      <p:graphicFrame>
        <p:nvGraphicFramePr>
          <p:cNvPr id="6" name="Table 5"/>
          <p:cNvGraphicFramePr>
            <a:graphicFrameLocks noGrp="1"/>
          </p:cNvGraphicFramePr>
          <p:nvPr/>
        </p:nvGraphicFramePr>
        <p:xfrm>
          <a:off x="1600200" y="4267200"/>
          <a:ext cx="6095999" cy="2057399"/>
        </p:xfrm>
        <a:graphic>
          <a:graphicData uri="http://schemas.openxmlformats.org/drawingml/2006/table">
            <a:tbl>
              <a:tblPr/>
              <a:tblGrid>
                <a:gridCol w="2188464">
                  <a:extLst>
                    <a:ext uri="{9D8B030D-6E8A-4147-A177-3AD203B41FA5}">
                      <a16:colId xmlns:a16="http://schemas.microsoft.com/office/drawing/2014/main" val="20000"/>
                    </a:ext>
                  </a:extLst>
                </a:gridCol>
                <a:gridCol w="392582">
                  <a:extLst>
                    <a:ext uri="{9D8B030D-6E8A-4147-A177-3AD203B41FA5}">
                      <a16:colId xmlns:a16="http://schemas.microsoft.com/office/drawing/2014/main" val="20001"/>
                    </a:ext>
                  </a:extLst>
                </a:gridCol>
                <a:gridCol w="488899">
                  <a:extLst>
                    <a:ext uri="{9D8B030D-6E8A-4147-A177-3AD203B41FA5}">
                      <a16:colId xmlns:a16="http://schemas.microsoft.com/office/drawing/2014/main" val="20002"/>
                    </a:ext>
                  </a:extLst>
                </a:gridCol>
                <a:gridCol w="487680">
                  <a:extLst>
                    <a:ext uri="{9D8B030D-6E8A-4147-A177-3AD203B41FA5}">
                      <a16:colId xmlns:a16="http://schemas.microsoft.com/office/drawing/2014/main" val="20003"/>
                    </a:ext>
                  </a:extLst>
                </a:gridCol>
                <a:gridCol w="507187">
                  <a:extLst>
                    <a:ext uri="{9D8B030D-6E8A-4147-A177-3AD203B41FA5}">
                      <a16:colId xmlns:a16="http://schemas.microsoft.com/office/drawing/2014/main" val="20004"/>
                    </a:ext>
                  </a:extLst>
                </a:gridCol>
                <a:gridCol w="507187">
                  <a:extLst>
                    <a:ext uri="{9D8B030D-6E8A-4147-A177-3AD203B41FA5}">
                      <a16:colId xmlns:a16="http://schemas.microsoft.com/office/drawing/2014/main" val="20005"/>
                    </a:ext>
                  </a:extLst>
                </a:gridCol>
                <a:gridCol w="507187">
                  <a:extLst>
                    <a:ext uri="{9D8B030D-6E8A-4147-A177-3AD203B41FA5}">
                      <a16:colId xmlns:a16="http://schemas.microsoft.com/office/drawing/2014/main" val="20006"/>
                    </a:ext>
                  </a:extLst>
                </a:gridCol>
                <a:gridCol w="507187">
                  <a:extLst>
                    <a:ext uri="{9D8B030D-6E8A-4147-A177-3AD203B41FA5}">
                      <a16:colId xmlns:a16="http://schemas.microsoft.com/office/drawing/2014/main" val="20007"/>
                    </a:ext>
                  </a:extLst>
                </a:gridCol>
                <a:gridCol w="509626">
                  <a:extLst>
                    <a:ext uri="{9D8B030D-6E8A-4147-A177-3AD203B41FA5}">
                      <a16:colId xmlns:a16="http://schemas.microsoft.com/office/drawing/2014/main" val="20008"/>
                    </a:ext>
                  </a:extLst>
                </a:gridCol>
              </a:tblGrid>
              <a:tr h="398721">
                <a:tc>
                  <a:txBody>
                    <a:bodyPr/>
                    <a:lstStyle/>
                    <a:p>
                      <a:pPr marL="0" marR="0" indent="0" algn="l">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Elements of 2</a:t>
                      </a:r>
                      <a:r>
                        <a:rPr lang="en-US" sz="1400" b="1" baseline="30000">
                          <a:solidFill>
                            <a:srgbClr val="000000"/>
                          </a:solidFill>
                          <a:latin typeface="Times New Roman"/>
                          <a:ea typeface="Times New Roman"/>
                          <a:cs typeface="Times New Roman"/>
                        </a:rPr>
                        <a:t>nd</a:t>
                      </a:r>
                      <a:r>
                        <a:rPr lang="en-US" sz="1400" b="1">
                          <a:solidFill>
                            <a:srgbClr val="000000"/>
                          </a:solidFill>
                          <a:latin typeface="Times New Roman"/>
                          <a:ea typeface="Times New Roman"/>
                          <a:cs typeface="Times New Roman"/>
                        </a:rPr>
                        <a:t> period</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l">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Li</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Be</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B</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C</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N</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O</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F</a:t>
                      </a:r>
                      <a:endParaRPr lang="en-US" sz="1400">
                        <a:latin typeface="Times New Roman"/>
                        <a:ea typeface="Times New Roman"/>
                        <a:cs typeface="Times New Roman"/>
                      </a:endParaRPr>
                    </a:p>
                  </a:txBody>
                  <a:tcPr marL="18415" marR="18415" marT="0" marB="0">
                    <a:lnL>
                      <a:noFill/>
                    </a:lnL>
                    <a:lnR>
                      <a:noFill/>
                    </a:lnR>
                    <a:lnT>
                      <a:noFill/>
                    </a:lnT>
                    <a:lnB>
                      <a:noFill/>
                    </a:lnB>
                  </a:tcPr>
                </a:tc>
                <a:extLst>
                  <a:ext uri="{0D108BD9-81ED-4DB2-BD59-A6C34878D82A}">
                    <a16:rowId xmlns:a16="http://schemas.microsoft.com/office/drawing/2014/main" val="10000"/>
                  </a:ext>
                </a:extLst>
              </a:tr>
              <a:tr h="398721">
                <a:tc>
                  <a:txBody>
                    <a:bodyPr/>
                    <a:lstStyle/>
                    <a:p>
                      <a:pPr marL="0" marR="0" indent="0" algn="l">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Valence-shell configuration</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l">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1s</a:t>
                      </a:r>
                      <a:r>
                        <a:rPr lang="en-US" sz="1400" b="1" baseline="30000">
                          <a:solidFill>
                            <a:srgbClr val="000000"/>
                          </a:solidFill>
                          <a:latin typeface="Times New Roman"/>
                          <a:ea typeface="Times New Roman"/>
                          <a:cs typeface="Times New Roman"/>
                        </a:rPr>
                        <a:t>1</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2s</a:t>
                      </a:r>
                      <a:r>
                        <a:rPr lang="en-US" sz="1400" b="1" baseline="30000">
                          <a:solidFill>
                            <a:srgbClr val="000000"/>
                          </a:solidFill>
                          <a:latin typeface="Times New Roman"/>
                          <a:ea typeface="Times New Roman"/>
                          <a:cs typeface="Times New Roman"/>
                        </a:rPr>
                        <a:t>2</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2s</a:t>
                      </a:r>
                      <a:r>
                        <a:rPr lang="en-US" sz="1400" b="1" baseline="30000">
                          <a:solidFill>
                            <a:srgbClr val="000000"/>
                          </a:solidFill>
                          <a:latin typeface="Times New Roman"/>
                          <a:ea typeface="Times New Roman"/>
                          <a:cs typeface="Times New Roman"/>
                        </a:rPr>
                        <a:t>2</a:t>
                      </a:r>
                      <a:r>
                        <a:rPr lang="en-US" sz="1400" b="1">
                          <a:solidFill>
                            <a:srgbClr val="000000"/>
                          </a:solidFill>
                          <a:latin typeface="Times New Roman"/>
                          <a:ea typeface="Times New Roman"/>
                          <a:cs typeface="Times New Roman"/>
                        </a:rPr>
                        <a:t>p</a:t>
                      </a:r>
                      <a:r>
                        <a:rPr lang="en-US" sz="1400" b="1" baseline="30000">
                          <a:solidFill>
                            <a:srgbClr val="000000"/>
                          </a:solidFill>
                          <a:latin typeface="Times New Roman"/>
                          <a:ea typeface="Times New Roman"/>
                          <a:cs typeface="Times New Roman"/>
                        </a:rPr>
                        <a:t>1</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2s</a:t>
                      </a:r>
                      <a:r>
                        <a:rPr lang="en-US" sz="1400" b="1" baseline="30000">
                          <a:solidFill>
                            <a:srgbClr val="000000"/>
                          </a:solidFill>
                          <a:latin typeface="Times New Roman"/>
                          <a:ea typeface="Times New Roman"/>
                          <a:cs typeface="Times New Roman"/>
                        </a:rPr>
                        <a:t>2</a:t>
                      </a:r>
                      <a:r>
                        <a:rPr lang="en-US" sz="1400" b="1">
                          <a:solidFill>
                            <a:srgbClr val="000000"/>
                          </a:solidFill>
                          <a:latin typeface="Times New Roman"/>
                          <a:ea typeface="Times New Roman"/>
                          <a:cs typeface="Times New Roman"/>
                        </a:rPr>
                        <a:t>p</a:t>
                      </a:r>
                      <a:r>
                        <a:rPr lang="en-US" sz="1400" b="1" baseline="30000">
                          <a:solidFill>
                            <a:srgbClr val="000000"/>
                          </a:solidFill>
                          <a:latin typeface="Times New Roman"/>
                          <a:ea typeface="Times New Roman"/>
                          <a:cs typeface="Times New Roman"/>
                        </a:rPr>
                        <a:t>2</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2s</a:t>
                      </a:r>
                      <a:r>
                        <a:rPr lang="en-US" sz="1400" b="1" baseline="30000">
                          <a:solidFill>
                            <a:srgbClr val="000000"/>
                          </a:solidFill>
                          <a:latin typeface="Times New Roman"/>
                          <a:ea typeface="Times New Roman"/>
                          <a:cs typeface="Times New Roman"/>
                        </a:rPr>
                        <a:t>2</a:t>
                      </a:r>
                      <a:r>
                        <a:rPr lang="en-US" sz="1400" b="1">
                          <a:solidFill>
                            <a:srgbClr val="000000"/>
                          </a:solidFill>
                          <a:latin typeface="Times New Roman"/>
                          <a:ea typeface="Times New Roman"/>
                          <a:cs typeface="Times New Roman"/>
                        </a:rPr>
                        <a:t>p</a:t>
                      </a:r>
                      <a:r>
                        <a:rPr lang="en-US" sz="1400" b="1" baseline="30000">
                          <a:solidFill>
                            <a:srgbClr val="000000"/>
                          </a:solidFill>
                          <a:latin typeface="Times New Roman"/>
                          <a:ea typeface="Times New Roman"/>
                          <a:cs typeface="Times New Roman"/>
                        </a:rPr>
                        <a:t>3</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2s</a:t>
                      </a:r>
                      <a:r>
                        <a:rPr lang="en-US" sz="1400" b="1" baseline="30000">
                          <a:solidFill>
                            <a:srgbClr val="000000"/>
                          </a:solidFill>
                          <a:latin typeface="Times New Roman"/>
                          <a:ea typeface="Times New Roman"/>
                          <a:cs typeface="Times New Roman"/>
                        </a:rPr>
                        <a:t>2</a:t>
                      </a:r>
                      <a:r>
                        <a:rPr lang="en-US" sz="1400" b="1">
                          <a:solidFill>
                            <a:srgbClr val="000000"/>
                          </a:solidFill>
                          <a:latin typeface="Times New Roman"/>
                          <a:ea typeface="Times New Roman"/>
                          <a:cs typeface="Times New Roman"/>
                        </a:rPr>
                        <a:t>p</a:t>
                      </a:r>
                      <a:r>
                        <a:rPr lang="en-US" sz="1400" b="1" baseline="30000">
                          <a:solidFill>
                            <a:srgbClr val="000000"/>
                          </a:solidFill>
                          <a:latin typeface="Times New Roman"/>
                          <a:ea typeface="Times New Roman"/>
                          <a:cs typeface="Times New Roman"/>
                        </a:rPr>
                        <a:t>4</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2s</a:t>
                      </a:r>
                      <a:r>
                        <a:rPr lang="en-US" sz="1400" b="1" baseline="30000">
                          <a:solidFill>
                            <a:srgbClr val="000000"/>
                          </a:solidFill>
                          <a:latin typeface="Times New Roman"/>
                          <a:ea typeface="Times New Roman"/>
                          <a:cs typeface="Times New Roman"/>
                        </a:rPr>
                        <a:t>2</a:t>
                      </a:r>
                      <a:r>
                        <a:rPr lang="en-US" sz="1400" b="1">
                          <a:solidFill>
                            <a:srgbClr val="000000"/>
                          </a:solidFill>
                          <a:latin typeface="Times New Roman"/>
                          <a:ea typeface="Times New Roman"/>
                          <a:cs typeface="Times New Roman"/>
                        </a:rPr>
                        <a:t>p</a:t>
                      </a:r>
                      <a:r>
                        <a:rPr lang="en-US" sz="1400" b="1" baseline="30000">
                          <a:solidFill>
                            <a:srgbClr val="000000"/>
                          </a:solidFill>
                          <a:latin typeface="Times New Roman"/>
                          <a:ea typeface="Times New Roman"/>
                          <a:cs typeface="Times New Roman"/>
                        </a:rPr>
                        <a:t>5</a:t>
                      </a:r>
                      <a:endParaRPr lang="en-US" sz="1400">
                        <a:latin typeface="Times New Roman"/>
                        <a:ea typeface="Times New Roman"/>
                        <a:cs typeface="Times New Roman"/>
                      </a:endParaRPr>
                    </a:p>
                  </a:txBody>
                  <a:tcPr marL="18415" marR="18415" marT="0" marB="0">
                    <a:lnL>
                      <a:noFill/>
                    </a:lnL>
                    <a:lnR>
                      <a:noFill/>
                    </a:lnR>
                    <a:lnT>
                      <a:noFill/>
                    </a:lnT>
                    <a:lnB>
                      <a:noFill/>
                    </a:lnB>
                  </a:tcPr>
                </a:tc>
                <a:extLst>
                  <a:ext uri="{0D108BD9-81ED-4DB2-BD59-A6C34878D82A}">
                    <a16:rowId xmlns:a16="http://schemas.microsoft.com/office/drawing/2014/main" val="10001"/>
                  </a:ext>
                </a:extLst>
              </a:tr>
              <a:tr h="398721">
                <a:tc>
                  <a:txBody>
                    <a:bodyPr/>
                    <a:lstStyle/>
                    <a:p>
                      <a:pPr marL="0" marR="0" indent="0" algn="l">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No. of valence-shell electrons</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l">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1</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2</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3</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4</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5</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6</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7</a:t>
                      </a:r>
                      <a:endParaRPr lang="en-US" sz="1400">
                        <a:latin typeface="Times New Roman"/>
                        <a:ea typeface="Times New Roman"/>
                        <a:cs typeface="Times New Roman"/>
                      </a:endParaRPr>
                    </a:p>
                  </a:txBody>
                  <a:tcPr marL="18415" marR="18415" marT="0" marB="0">
                    <a:lnL>
                      <a:noFill/>
                    </a:lnL>
                    <a:lnR>
                      <a:noFill/>
                    </a:lnR>
                    <a:lnT>
                      <a:noFill/>
                    </a:lnT>
                    <a:lnB>
                      <a:noFill/>
                    </a:lnB>
                  </a:tcPr>
                </a:tc>
                <a:extLst>
                  <a:ext uri="{0D108BD9-81ED-4DB2-BD59-A6C34878D82A}">
                    <a16:rowId xmlns:a16="http://schemas.microsoft.com/office/drawing/2014/main" val="10002"/>
                  </a:ext>
                </a:extLst>
              </a:tr>
              <a:tr h="430618">
                <a:tc>
                  <a:txBody>
                    <a:bodyPr/>
                    <a:lstStyle/>
                    <a:p>
                      <a:pPr marL="0" marR="0">
                        <a:spcBef>
                          <a:spcPts val="300"/>
                        </a:spcBef>
                        <a:spcAft>
                          <a:spcPts val="100"/>
                        </a:spcAft>
                        <a:tabLst>
                          <a:tab pos="514350" algn="l"/>
                        </a:tabLst>
                      </a:pPr>
                      <a:r>
                        <a:rPr lang="en-US" sz="1400" b="1">
                          <a:solidFill>
                            <a:srgbClr val="000000"/>
                          </a:solidFill>
                          <a:latin typeface="Times New Roman"/>
                          <a:ea typeface="Times New Roman"/>
                          <a:cs typeface="Times New Roman"/>
                        </a:rPr>
                        <a:t>Electronegativity values</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l">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1.0</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1.5</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2.0</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2.5</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3.0</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3.5</a:t>
                      </a:r>
                      <a:endParaRPr lang="en-US" sz="1400">
                        <a:latin typeface="Times New Roman"/>
                        <a:ea typeface="Times New Roman"/>
                        <a:cs typeface="Times New Roman"/>
                      </a:endParaRPr>
                    </a:p>
                  </a:txBody>
                  <a:tcPr marL="18415" marR="18415" marT="0" marB="0">
                    <a:lnL>
                      <a:noFill/>
                    </a:lnL>
                    <a:lnR>
                      <a:noFill/>
                    </a:lnR>
                    <a:lnT>
                      <a:noFill/>
                    </a:lnT>
                    <a:lnB>
                      <a:noFill/>
                    </a:lnB>
                  </a:tcPr>
                </a:tc>
                <a:tc>
                  <a:txBody>
                    <a:bodyPr/>
                    <a:lstStyle/>
                    <a:p>
                      <a:pPr marL="0" marR="0" indent="0" algn="ctr">
                        <a:lnSpc>
                          <a:spcPts val="1005"/>
                        </a:lnSpc>
                        <a:spcBef>
                          <a:spcPts val="300"/>
                        </a:spcBef>
                        <a:spcAft>
                          <a:spcPts val="100"/>
                        </a:spcAft>
                        <a:tabLst>
                          <a:tab pos="514350" algn="l"/>
                        </a:tabLst>
                      </a:pPr>
                      <a:r>
                        <a:rPr lang="en-US" sz="1400" b="1">
                          <a:solidFill>
                            <a:srgbClr val="000000"/>
                          </a:solidFill>
                          <a:latin typeface="Times New Roman"/>
                          <a:ea typeface="Times New Roman"/>
                          <a:cs typeface="Times New Roman"/>
                        </a:rPr>
                        <a:t>4.0</a:t>
                      </a:r>
                      <a:endParaRPr lang="en-US" sz="1400">
                        <a:latin typeface="Times New Roman"/>
                        <a:ea typeface="Times New Roman"/>
                        <a:cs typeface="Times New Roman"/>
                      </a:endParaRPr>
                    </a:p>
                  </a:txBody>
                  <a:tcPr marL="18415" marR="18415" marT="0" marB="0">
                    <a:lnL>
                      <a:noFill/>
                    </a:lnL>
                    <a:lnR>
                      <a:noFill/>
                    </a:lnR>
                    <a:lnT>
                      <a:noFill/>
                    </a:lnT>
                    <a:lnB>
                      <a:noFill/>
                    </a:lnB>
                  </a:tcPr>
                </a:tc>
                <a:extLst>
                  <a:ext uri="{0D108BD9-81ED-4DB2-BD59-A6C34878D82A}">
                    <a16:rowId xmlns:a16="http://schemas.microsoft.com/office/drawing/2014/main" val="10003"/>
                  </a:ext>
                </a:extLst>
              </a:tr>
              <a:tr h="430618">
                <a:tc>
                  <a:txBody>
                    <a:bodyPr/>
                    <a:lstStyle/>
                    <a:p>
                      <a:pPr marL="0" marR="0">
                        <a:spcBef>
                          <a:spcPts val="300"/>
                        </a:spcBef>
                        <a:spcAft>
                          <a:spcPts val="100"/>
                        </a:spcAft>
                        <a:tabLst>
                          <a:tab pos="514350" algn="l"/>
                        </a:tabLst>
                      </a:pPr>
                      <a:endParaRPr lang="en-US" sz="1400" b="0">
                        <a:solidFill>
                          <a:srgbClr val="000000"/>
                        </a:solidFill>
                        <a:latin typeface="Times New Roman"/>
                        <a:ea typeface="Times New Roman"/>
                        <a:cs typeface="Times New Roman"/>
                      </a:endParaRPr>
                    </a:p>
                  </a:txBody>
                  <a:tcPr marL="18415" marR="18415" marT="0" marB="0">
                    <a:lnL>
                      <a:noFill/>
                    </a:lnL>
                    <a:lnR>
                      <a:noFill/>
                    </a:lnR>
                    <a:lnT>
                      <a:noFill/>
                    </a:lnT>
                    <a:lnB>
                      <a:noFill/>
                    </a:lnB>
                  </a:tcPr>
                </a:tc>
                <a:tc gridSpan="8">
                  <a:txBody>
                    <a:bodyPr/>
                    <a:lstStyle/>
                    <a:p>
                      <a:pPr marL="0" marR="0" indent="0" algn="l">
                        <a:lnSpc>
                          <a:spcPts val="1005"/>
                        </a:lnSpc>
                        <a:spcBef>
                          <a:spcPts val="300"/>
                        </a:spcBef>
                        <a:spcAft>
                          <a:spcPts val="100"/>
                        </a:spcAft>
                        <a:tabLst>
                          <a:tab pos="514350" algn="l"/>
                        </a:tabLst>
                      </a:pPr>
                      <a:r>
                        <a:rPr lang="en-US" sz="1400" b="1" dirty="0">
                          <a:solidFill>
                            <a:srgbClr val="000000"/>
                          </a:solidFill>
                          <a:latin typeface="Times New Roman"/>
                          <a:ea typeface="Times New Roman"/>
                          <a:cs typeface="Times New Roman"/>
                        </a:rPr>
                        <a:t>_____ Increasing _____</a:t>
                      </a:r>
                      <a:endParaRPr lang="en-US" sz="1400" dirty="0">
                        <a:latin typeface="Times New Roman"/>
                        <a:ea typeface="Times New Roman"/>
                        <a:cs typeface="Times New Roman"/>
                      </a:endParaRPr>
                    </a:p>
                  </a:txBody>
                  <a:tcPr marL="18415" marR="18415"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b) </a:t>
            </a:r>
            <a:r>
              <a:rPr lang="en-US" b="1" u="sng" dirty="0" err="1">
                <a:solidFill>
                  <a:srgbClr val="C00000"/>
                </a:solidFill>
              </a:rPr>
              <a:t>Dobereiner’s</a:t>
            </a:r>
            <a:r>
              <a:rPr lang="en-US" b="1" u="sng" dirty="0">
                <a:solidFill>
                  <a:srgbClr val="C00000"/>
                </a:solidFill>
              </a:rPr>
              <a:t> Triads</a:t>
            </a:r>
            <a:r>
              <a:rPr lang="en-US" b="1" dirty="0">
                <a:solidFill>
                  <a:srgbClr val="C00000"/>
                </a:solidFill>
              </a:rPr>
              <a:t> :-</a:t>
            </a:r>
            <a:br>
              <a:rPr lang="en-US" b="1" dirty="0">
                <a:solidFill>
                  <a:srgbClr val="C00000"/>
                </a:solidFill>
              </a:rPr>
            </a:br>
            <a:endParaRPr lang="en-US" dirty="0">
              <a:solidFill>
                <a:srgbClr val="C00000"/>
              </a:solidFill>
            </a:endParaRPr>
          </a:p>
        </p:txBody>
      </p:sp>
      <p:sp>
        <p:nvSpPr>
          <p:cNvPr id="3" name="Content Placeholder 2"/>
          <p:cNvSpPr>
            <a:spLocks noGrp="1"/>
          </p:cNvSpPr>
          <p:nvPr>
            <p:ph idx="1"/>
          </p:nvPr>
        </p:nvSpPr>
        <p:spPr>
          <a:xfrm>
            <a:off x="457200" y="990600"/>
            <a:ext cx="8229600" cy="5333999"/>
          </a:xfrm>
        </p:spPr>
        <p:txBody>
          <a:bodyPr>
            <a:normAutofit/>
          </a:bodyPr>
          <a:lstStyle/>
          <a:p>
            <a:r>
              <a:rPr lang="en-US" dirty="0" err="1">
                <a:solidFill>
                  <a:srgbClr val="0000CC"/>
                </a:solidFill>
                <a:latin typeface="Cambria" pitchFamily="18" charset="0"/>
              </a:rPr>
              <a:t>Dobereiner</a:t>
            </a:r>
            <a:r>
              <a:rPr lang="en-US" dirty="0">
                <a:solidFill>
                  <a:srgbClr val="0000CC"/>
                </a:solidFill>
                <a:latin typeface="Cambria" pitchFamily="18" charset="0"/>
              </a:rPr>
              <a:t> classified elements in the increasing order of their atomic masses into groups of three elements called triads. In each triad the atomic mass of the middle element was approximately equal to the average atomic mass of the other two elements.</a:t>
            </a:r>
          </a:p>
          <a:p>
            <a:r>
              <a:rPr lang="en-US" dirty="0">
                <a:solidFill>
                  <a:srgbClr val="0000CC"/>
                </a:solidFill>
                <a:latin typeface="Cambria" pitchFamily="18" charset="0"/>
              </a:rPr>
              <a:t>The defect in this classification was that all the known elements could not be correctly arranged into triads. </a:t>
            </a:r>
          </a:p>
          <a:p>
            <a:endParaRPr lang="en-US" dirty="0">
              <a:solidFill>
                <a:srgbClr val="0000CC"/>
              </a:solidFill>
              <a:latin typeface="Cambria"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solidFill>
                  <a:srgbClr val="C00000"/>
                </a:solidFill>
              </a:rPr>
              <a:t>PERIODIC VARIATIONS</a:t>
            </a:r>
            <a:endParaRPr lang="en-US" dirty="0">
              <a:solidFill>
                <a:srgbClr val="C00000"/>
              </a:solidFill>
            </a:endParaRPr>
          </a:p>
        </p:txBody>
      </p:sp>
      <p:sp>
        <p:nvSpPr>
          <p:cNvPr id="3" name="Content Placeholder 2"/>
          <p:cNvSpPr>
            <a:spLocks noGrp="1"/>
          </p:cNvSpPr>
          <p:nvPr>
            <p:ph idx="1"/>
          </p:nvPr>
        </p:nvSpPr>
        <p:spPr>
          <a:xfrm>
            <a:off x="457200" y="1219200"/>
            <a:ext cx="8229600" cy="4876800"/>
          </a:xfrm>
        </p:spPr>
        <p:txBody>
          <a:bodyPr>
            <a:normAutofit fontScale="92500" lnSpcReduction="20000"/>
          </a:bodyPr>
          <a:lstStyle/>
          <a:p>
            <a:r>
              <a:rPr lang="en-US" b="1" i="1" dirty="0">
                <a:solidFill>
                  <a:srgbClr val="0000CC"/>
                </a:solidFill>
              </a:rPr>
              <a:t>(b)	In a group</a:t>
            </a:r>
          </a:p>
          <a:p>
            <a:r>
              <a:rPr lang="en-US" dirty="0">
                <a:solidFill>
                  <a:srgbClr val="0000CC"/>
                </a:solidFill>
                <a:latin typeface="Cambria" pitchFamily="18" charset="0"/>
              </a:rPr>
              <a:t>In moving down through a group of the periodic table since the nuclear charge again increases, the </a:t>
            </a:r>
            <a:r>
              <a:rPr lang="en-US" dirty="0" err="1">
                <a:solidFill>
                  <a:srgbClr val="0000CC"/>
                </a:solidFill>
                <a:latin typeface="Cambria" pitchFamily="18" charset="0"/>
              </a:rPr>
              <a:t>electronegativity</a:t>
            </a:r>
            <a:r>
              <a:rPr lang="en-US" dirty="0">
                <a:solidFill>
                  <a:srgbClr val="0000CC"/>
                </a:solidFill>
                <a:latin typeface="Cambria" pitchFamily="18" charset="0"/>
              </a:rPr>
              <a:t> of a lower element should be more than that of upper element. Actually it is not so because of the electron shielding effects. Therefore a lower element of a group is less electronegative than the upper element of the same group. In general, It can be stated that, </a:t>
            </a:r>
            <a:r>
              <a:rPr lang="en-US" dirty="0">
                <a:solidFill>
                  <a:srgbClr val="FF0000"/>
                </a:solidFill>
                <a:latin typeface="Cambria" pitchFamily="18" charset="0"/>
              </a:rPr>
              <a:t>small atoms attract electrons more strongly than large ones and are, </a:t>
            </a:r>
            <a:r>
              <a:rPr lang="en-US" dirty="0" err="1">
                <a:solidFill>
                  <a:srgbClr val="FF0000"/>
                </a:solidFill>
                <a:latin typeface="Cambria" pitchFamily="18" charset="0"/>
              </a:rPr>
              <a:t>there¬fore</a:t>
            </a:r>
            <a:r>
              <a:rPr lang="en-US" dirty="0">
                <a:solidFill>
                  <a:srgbClr val="FF0000"/>
                </a:solidFill>
                <a:latin typeface="Cambria" pitchFamily="18" charset="0"/>
              </a:rPr>
              <a:t>, more electronegative</a:t>
            </a:r>
            <a:r>
              <a:rPr lang="en-US" dirty="0">
                <a:solidFill>
                  <a:srgbClr val="0000CC"/>
                </a:solidFill>
                <a:latin typeface="Cambria" pitchFamily="18" charset="0"/>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solidFill>
                  <a:srgbClr val="C00000"/>
                </a:solidFill>
              </a:rPr>
              <a:t>ELECTRON AFFINITY </a:t>
            </a:r>
            <a:endParaRPr lang="en-US" dirty="0">
              <a:solidFill>
                <a:srgbClr val="C00000"/>
              </a:solidFill>
            </a:endParaRPr>
          </a:p>
        </p:txBody>
      </p:sp>
      <p:sp>
        <p:nvSpPr>
          <p:cNvPr id="3" name="Content Placeholder 2"/>
          <p:cNvSpPr>
            <a:spLocks noGrp="1"/>
          </p:cNvSpPr>
          <p:nvPr>
            <p:ph idx="1"/>
          </p:nvPr>
        </p:nvSpPr>
        <p:spPr>
          <a:xfrm>
            <a:off x="457200" y="1219200"/>
            <a:ext cx="8229600" cy="3276599"/>
          </a:xfrm>
        </p:spPr>
        <p:txBody>
          <a:bodyPr>
            <a:normAutofit fontScale="85000" lnSpcReduction="20000"/>
          </a:bodyPr>
          <a:lstStyle/>
          <a:p>
            <a:r>
              <a:rPr lang="en-US" b="1" i="1" dirty="0">
                <a:solidFill>
                  <a:srgbClr val="0000CC"/>
                </a:solidFill>
              </a:rPr>
              <a:t>The amount of energy released when an electron is added to an isolated neutral gaseous atom in its lowest energy state (i.e. ground state) to produce an anion is called its electron affinity or affinity energy.</a:t>
            </a:r>
          </a:p>
          <a:p>
            <a:r>
              <a:rPr lang="en-US" b="1" i="1" dirty="0">
                <a:solidFill>
                  <a:srgbClr val="0000CC"/>
                </a:solidFill>
              </a:rPr>
              <a:t>	</a:t>
            </a:r>
            <a:r>
              <a:rPr lang="en-US" dirty="0">
                <a:solidFill>
                  <a:srgbClr val="0000CC"/>
                </a:solidFill>
              </a:rPr>
              <a:t>It is represented as EA or E and is measured in electron volts (</a:t>
            </a:r>
            <a:r>
              <a:rPr lang="en-US" dirty="0" err="1">
                <a:solidFill>
                  <a:srgbClr val="0000CC"/>
                </a:solidFill>
              </a:rPr>
              <a:t>eV</a:t>
            </a:r>
            <a:r>
              <a:rPr lang="en-US" dirty="0">
                <a:solidFill>
                  <a:srgbClr val="0000CC"/>
                </a:solidFill>
              </a:rPr>
              <a:t>) or Kilocalories (</a:t>
            </a:r>
            <a:r>
              <a:rPr lang="en-US" dirty="0" err="1">
                <a:solidFill>
                  <a:srgbClr val="0000CC"/>
                </a:solidFill>
              </a:rPr>
              <a:t>Kcalories</a:t>
            </a:r>
            <a:r>
              <a:rPr lang="en-US" dirty="0">
                <a:solidFill>
                  <a:srgbClr val="0000CC"/>
                </a:solidFill>
              </a:rPr>
              <a:t>) per gm atom. </a:t>
            </a:r>
          </a:p>
          <a:p>
            <a:r>
              <a:rPr lang="en-US" dirty="0">
                <a:solidFill>
                  <a:srgbClr val="0000CC"/>
                </a:solidFill>
              </a:rPr>
              <a:t>Thus electron affinity can be expressed by the following equation:</a:t>
            </a:r>
          </a:p>
          <a:p>
            <a:endParaRPr lang="en-US" dirty="0">
              <a:solidFill>
                <a:srgbClr val="0000CC"/>
              </a:solidFill>
            </a:endParaRP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5233" name="Object 1"/>
          <p:cNvGraphicFramePr>
            <a:graphicFrameLocks noChangeAspect="1"/>
          </p:cNvGraphicFramePr>
          <p:nvPr/>
        </p:nvGraphicFramePr>
        <p:xfrm>
          <a:off x="990600" y="4953000"/>
          <a:ext cx="7580746" cy="1066800"/>
        </p:xfrm>
        <a:graphic>
          <a:graphicData uri="http://schemas.openxmlformats.org/presentationml/2006/ole">
            <mc:AlternateContent xmlns:mc="http://schemas.openxmlformats.org/markup-compatibility/2006">
              <mc:Choice xmlns:v="urn:schemas-microsoft-com:vml" Requires="v">
                <p:oleObj name="CS ChemDraw Drawing" r:id="rId2" imgW="5379382" imgH="749336" progId="ChemDraw.Document.6.0">
                  <p:embed/>
                </p:oleObj>
              </mc:Choice>
              <mc:Fallback>
                <p:oleObj name="CS ChemDraw Drawing" r:id="rId2" imgW="5379382" imgH="749336" progId="ChemDraw.Document.6.0">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953000"/>
                        <a:ext cx="7580746"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solidFill>
                  <a:srgbClr val="C00000"/>
                </a:solidFill>
              </a:rPr>
              <a:t>PERIODIC VARIATIONS</a:t>
            </a:r>
            <a:endParaRPr lang="en-US" dirty="0">
              <a:solidFill>
                <a:srgbClr val="C00000"/>
              </a:solidFill>
            </a:endParaRPr>
          </a:p>
        </p:txBody>
      </p:sp>
      <p:sp>
        <p:nvSpPr>
          <p:cNvPr id="3" name="Content Placeholder 2"/>
          <p:cNvSpPr>
            <a:spLocks noGrp="1"/>
          </p:cNvSpPr>
          <p:nvPr>
            <p:ph idx="1"/>
          </p:nvPr>
        </p:nvSpPr>
        <p:spPr>
          <a:xfrm>
            <a:off x="457200" y="1219200"/>
            <a:ext cx="8229600" cy="2133600"/>
          </a:xfrm>
        </p:spPr>
        <p:txBody>
          <a:bodyPr>
            <a:normAutofit lnSpcReduction="10000"/>
          </a:bodyPr>
          <a:lstStyle/>
          <a:p>
            <a:r>
              <a:rPr lang="en-US" b="1" i="1" dirty="0">
                <a:solidFill>
                  <a:srgbClr val="0000CC"/>
                </a:solidFill>
              </a:rPr>
              <a:t>(a)	In a period</a:t>
            </a:r>
          </a:p>
          <a:p>
            <a:r>
              <a:rPr lang="en-US" dirty="0">
                <a:solidFill>
                  <a:srgbClr val="0000CC"/>
                </a:solidFill>
                <a:latin typeface="Cambria" pitchFamily="18" charset="0"/>
              </a:rPr>
              <a:t>Electron affinity values generally increase on moving from left to right in </a:t>
            </a:r>
            <a:r>
              <a:rPr lang="en-US" dirty="0" err="1">
                <a:solidFill>
                  <a:srgbClr val="0000CC"/>
                </a:solidFill>
                <a:latin typeface="Cambria" pitchFamily="18" charset="0"/>
              </a:rPr>
              <a:t>aperiod</a:t>
            </a:r>
            <a:r>
              <a:rPr lang="en-US" dirty="0">
                <a:solidFill>
                  <a:srgbClr val="0000CC"/>
                </a:solidFill>
                <a:latin typeface="Cambria" pitchFamily="18" charset="0"/>
              </a:rPr>
              <a:t> in the periodic table.</a:t>
            </a:r>
          </a:p>
        </p:txBody>
      </p:sp>
      <p:graphicFrame>
        <p:nvGraphicFramePr>
          <p:cNvPr id="8" name="Table 7"/>
          <p:cNvGraphicFramePr>
            <a:graphicFrameLocks noGrp="1"/>
          </p:cNvGraphicFramePr>
          <p:nvPr/>
        </p:nvGraphicFramePr>
        <p:xfrm>
          <a:off x="1447800" y="3429001"/>
          <a:ext cx="6477000" cy="3134139"/>
        </p:xfrm>
        <a:graphic>
          <a:graphicData uri="http://schemas.openxmlformats.org/drawingml/2006/table">
            <a:tbl>
              <a:tblPr/>
              <a:tblGrid>
                <a:gridCol w="658064">
                  <a:extLst>
                    <a:ext uri="{9D8B030D-6E8A-4147-A177-3AD203B41FA5}">
                      <a16:colId xmlns:a16="http://schemas.microsoft.com/office/drawing/2014/main" val="20000"/>
                    </a:ext>
                  </a:extLst>
                </a:gridCol>
                <a:gridCol w="624382">
                  <a:extLst>
                    <a:ext uri="{9D8B030D-6E8A-4147-A177-3AD203B41FA5}">
                      <a16:colId xmlns:a16="http://schemas.microsoft.com/office/drawing/2014/main" val="20001"/>
                    </a:ext>
                  </a:extLst>
                </a:gridCol>
                <a:gridCol w="699516">
                  <a:extLst>
                    <a:ext uri="{9D8B030D-6E8A-4147-A177-3AD203B41FA5}">
                      <a16:colId xmlns:a16="http://schemas.microsoft.com/office/drawing/2014/main" val="20002"/>
                    </a:ext>
                  </a:extLst>
                </a:gridCol>
                <a:gridCol w="699516">
                  <a:extLst>
                    <a:ext uri="{9D8B030D-6E8A-4147-A177-3AD203B41FA5}">
                      <a16:colId xmlns:a16="http://schemas.microsoft.com/office/drawing/2014/main" val="20003"/>
                    </a:ext>
                  </a:extLst>
                </a:gridCol>
                <a:gridCol w="777240">
                  <a:extLst>
                    <a:ext uri="{9D8B030D-6E8A-4147-A177-3AD203B41FA5}">
                      <a16:colId xmlns:a16="http://schemas.microsoft.com/office/drawing/2014/main" val="20004"/>
                    </a:ext>
                  </a:extLst>
                </a:gridCol>
                <a:gridCol w="856259">
                  <a:extLst>
                    <a:ext uri="{9D8B030D-6E8A-4147-A177-3AD203B41FA5}">
                      <a16:colId xmlns:a16="http://schemas.microsoft.com/office/drawing/2014/main" val="20005"/>
                    </a:ext>
                  </a:extLst>
                </a:gridCol>
                <a:gridCol w="856259">
                  <a:extLst>
                    <a:ext uri="{9D8B030D-6E8A-4147-A177-3AD203B41FA5}">
                      <a16:colId xmlns:a16="http://schemas.microsoft.com/office/drawing/2014/main" val="20006"/>
                    </a:ext>
                  </a:extLst>
                </a:gridCol>
                <a:gridCol w="1305764">
                  <a:extLst>
                    <a:ext uri="{9D8B030D-6E8A-4147-A177-3AD203B41FA5}">
                      <a16:colId xmlns:a16="http://schemas.microsoft.com/office/drawing/2014/main" val="20007"/>
                    </a:ext>
                  </a:extLst>
                </a:gridCol>
              </a:tblGrid>
              <a:tr h="380999">
                <a:tc>
                  <a:txBody>
                    <a:bodyPr/>
                    <a:lstStyle/>
                    <a:p>
                      <a:pPr marL="0" marR="0" algn="ctr">
                        <a:lnSpc>
                          <a:spcPts val="790"/>
                        </a:lnSpc>
                        <a:spcBef>
                          <a:spcPts val="300"/>
                        </a:spcBef>
                        <a:spcAft>
                          <a:spcPts val="100"/>
                        </a:spcAft>
                        <a:tabLst>
                          <a:tab pos="514350" algn="l"/>
                        </a:tabLst>
                      </a:pPr>
                      <a:r>
                        <a:rPr lang="en-US" sz="1400" b="1" i="1">
                          <a:solidFill>
                            <a:srgbClr val="000000"/>
                          </a:solidFill>
                          <a:latin typeface="Times New Roman"/>
                          <a:ea typeface="Times New Roman"/>
                          <a:cs typeface="Times New Roman"/>
                        </a:rPr>
                        <a:t>I A</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790"/>
                        </a:lnSpc>
                        <a:spcBef>
                          <a:spcPts val="300"/>
                        </a:spcBef>
                        <a:spcAft>
                          <a:spcPts val="100"/>
                        </a:spcAft>
                        <a:tabLst>
                          <a:tab pos="514350" algn="l"/>
                        </a:tabLst>
                      </a:pPr>
                      <a:r>
                        <a:rPr lang="en-US" sz="1400" b="1" i="1">
                          <a:solidFill>
                            <a:srgbClr val="000000"/>
                          </a:solidFill>
                          <a:latin typeface="Times New Roman"/>
                          <a:ea typeface="Times New Roman"/>
                          <a:cs typeface="Times New Roman"/>
                        </a:rPr>
                        <a:t>IIA</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790"/>
                        </a:lnSpc>
                        <a:spcBef>
                          <a:spcPts val="300"/>
                        </a:spcBef>
                        <a:spcAft>
                          <a:spcPts val="100"/>
                        </a:spcAft>
                        <a:tabLst>
                          <a:tab pos="514350" algn="l"/>
                        </a:tabLst>
                      </a:pPr>
                      <a:r>
                        <a:rPr lang="en-US" sz="1400" b="1" i="1">
                          <a:solidFill>
                            <a:srgbClr val="000000"/>
                          </a:solidFill>
                          <a:latin typeface="Times New Roman"/>
                          <a:ea typeface="Times New Roman"/>
                          <a:cs typeface="Times New Roman"/>
                        </a:rPr>
                        <a:t>III A</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790"/>
                        </a:lnSpc>
                        <a:spcBef>
                          <a:spcPts val="300"/>
                        </a:spcBef>
                        <a:spcAft>
                          <a:spcPts val="100"/>
                        </a:spcAft>
                        <a:tabLst>
                          <a:tab pos="514350" algn="l"/>
                        </a:tabLst>
                      </a:pPr>
                      <a:r>
                        <a:rPr lang="en-US" sz="1400" b="1" i="1">
                          <a:solidFill>
                            <a:srgbClr val="000000"/>
                          </a:solidFill>
                          <a:latin typeface="Times New Roman"/>
                          <a:ea typeface="Times New Roman"/>
                          <a:cs typeface="Times New Roman"/>
                        </a:rPr>
                        <a:t>IV A</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790"/>
                        </a:lnSpc>
                        <a:spcBef>
                          <a:spcPts val="300"/>
                        </a:spcBef>
                        <a:spcAft>
                          <a:spcPts val="100"/>
                        </a:spcAft>
                        <a:tabLst>
                          <a:tab pos="514350" algn="l"/>
                        </a:tabLst>
                      </a:pPr>
                      <a:r>
                        <a:rPr lang="en-US" sz="1400" b="1" i="1">
                          <a:solidFill>
                            <a:srgbClr val="000000"/>
                          </a:solidFill>
                          <a:latin typeface="Times New Roman"/>
                          <a:ea typeface="Times New Roman"/>
                          <a:cs typeface="Times New Roman"/>
                        </a:rPr>
                        <a:t>V A</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790"/>
                        </a:lnSpc>
                        <a:spcBef>
                          <a:spcPts val="300"/>
                        </a:spcBef>
                        <a:spcAft>
                          <a:spcPts val="100"/>
                        </a:spcAft>
                        <a:tabLst>
                          <a:tab pos="514350" algn="l"/>
                        </a:tabLst>
                      </a:pPr>
                      <a:r>
                        <a:rPr lang="en-US" sz="1400" b="1" i="1">
                          <a:solidFill>
                            <a:srgbClr val="000000"/>
                          </a:solidFill>
                          <a:latin typeface="Times New Roman"/>
                          <a:ea typeface="Times New Roman"/>
                          <a:cs typeface="Times New Roman"/>
                        </a:rPr>
                        <a:t>VI A</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790"/>
                        </a:lnSpc>
                        <a:spcBef>
                          <a:spcPts val="300"/>
                        </a:spcBef>
                        <a:spcAft>
                          <a:spcPts val="100"/>
                        </a:spcAft>
                        <a:tabLst>
                          <a:tab pos="514350" algn="l"/>
                        </a:tabLst>
                      </a:pPr>
                      <a:r>
                        <a:rPr lang="en-US" sz="1400" b="1" i="1">
                          <a:solidFill>
                            <a:srgbClr val="000000"/>
                          </a:solidFill>
                          <a:latin typeface="Times New Roman"/>
                          <a:ea typeface="Times New Roman"/>
                          <a:cs typeface="Times New Roman"/>
                        </a:rPr>
                        <a:t>VII A</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790"/>
                        </a:lnSpc>
                        <a:spcBef>
                          <a:spcPts val="300"/>
                        </a:spcBef>
                        <a:spcAft>
                          <a:spcPts val="100"/>
                        </a:spcAft>
                        <a:tabLst>
                          <a:tab pos="514350" algn="l"/>
                        </a:tabLst>
                      </a:pPr>
                      <a:r>
                        <a:rPr lang="en-US" sz="1400" b="1" i="1">
                          <a:solidFill>
                            <a:srgbClr val="000000"/>
                          </a:solidFill>
                          <a:latin typeface="Times New Roman"/>
                          <a:ea typeface="Times New Roman"/>
                          <a:cs typeface="Times New Roman"/>
                        </a:rPr>
                        <a:t>Zero</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66765">
                <a:tc>
                  <a:txBody>
                    <a:bodyPr/>
                    <a:lstStyle/>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H</a:t>
                      </a:r>
                      <a:endParaRPr lang="en-US" sz="2000">
                        <a:latin typeface="Times New Roman"/>
                        <a:ea typeface="Times New Roman"/>
                        <a:cs typeface="Times New Roman"/>
                      </a:endParaRPr>
                    </a:p>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0.75</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endParaRPr lang="en-US" sz="1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endParaRPr lang="en-US" sz="1400" i="1">
                        <a:solidFill>
                          <a:srgbClr val="000000"/>
                        </a:solidFill>
                        <a:latin typeface="MS Gothic"/>
                        <a:ea typeface="MS Gothic"/>
                        <a:cs typeface="MS Gothic"/>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endParaRPr lang="en-US" sz="1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endParaRPr lang="en-US" sz="1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endParaRPr lang="en-US" sz="1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endParaRPr lang="en-US" sz="1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He</a:t>
                      </a:r>
                      <a:endParaRPr lang="en-US" sz="2000">
                        <a:latin typeface="Times New Roman"/>
                        <a:ea typeface="Times New Roman"/>
                        <a:cs typeface="Times New Roman"/>
                      </a:endParaRPr>
                    </a:p>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0.0</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30383">
                <a:tc>
                  <a:txBody>
                    <a:bodyPr/>
                    <a:lstStyle/>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Li</a:t>
                      </a:r>
                      <a:endParaRPr lang="en-US" sz="2000">
                        <a:latin typeface="Times New Roman"/>
                        <a:ea typeface="Times New Roman"/>
                        <a:cs typeface="Times New Roman"/>
                      </a:endParaRPr>
                    </a:p>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-0.61</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695"/>
                        </a:lnSpc>
                        <a:spcBef>
                          <a:spcPts val="300"/>
                        </a:spcBef>
                        <a:spcAft>
                          <a:spcPts val="100"/>
                        </a:spcAft>
                        <a:tabLst>
                          <a:tab pos="514350" algn="l"/>
                        </a:tabLst>
                      </a:pPr>
                      <a:r>
                        <a:rPr lang="en-US" sz="1400" b="1">
                          <a:solidFill>
                            <a:srgbClr val="000000"/>
                          </a:solidFill>
                          <a:latin typeface="Times New Roman"/>
                          <a:ea typeface="Times New Roman"/>
                          <a:cs typeface="Times New Roman"/>
                        </a:rPr>
                        <a:t>Be</a:t>
                      </a:r>
                      <a:endParaRPr lang="en-US" sz="2000">
                        <a:latin typeface="Times New Roman"/>
                        <a:ea typeface="Times New Roman"/>
                        <a:cs typeface="Times New Roman"/>
                      </a:endParaRPr>
                    </a:p>
                    <a:p>
                      <a:pPr marL="0" marR="0" algn="ctr">
                        <a:lnSpc>
                          <a:spcPts val="695"/>
                        </a:lnSpc>
                        <a:spcBef>
                          <a:spcPts val="300"/>
                        </a:spcBef>
                        <a:spcAft>
                          <a:spcPts val="100"/>
                        </a:spcAft>
                        <a:tabLst>
                          <a:tab pos="514350" algn="l"/>
                        </a:tabLst>
                      </a:pPr>
                      <a:r>
                        <a:rPr lang="en-US" sz="1400" b="1">
                          <a:solidFill>
                            <a:srgbClr val="000000"/>
                          </a:solidFill>
                          <a:latin typeface="Times New Roman"/>
                          <a:ea typeface="Times New Roman"/>
                          <a:cs typeface="Times New Roman"/>
                        </a:rPr>
                        <a:t>0.0</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B</a:t>
                      </a:r>
                      <a:endParaRPr lang="en-US" sz="2000">
                        <a:latin typeface="Times New Roman"/>
                        <a:ea typeface="Times New Roman"/>
                        <a:cs typeface="Times New Roman"/>
                      </a:endParaRPr>
                    </a:p>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-0.30</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ts val="815"/>
                        </a:lnSpc>
                        <a:spcBef>
                          <a:spcPts val="300"/>
                        </a:spcBef>
                        <a:spcAft>
                          <a:spcPts val="100"/>
                        </a:spcAft>
                        <a:tabLst>
                          <a:tab pos="514350" algn="l"/>
                        </a:tabLst>
                      </a:pPr>
                      <a:r>
                        <a:rPr lang="en-US" sz="1400" b="1">
                          <a:solidFill>
                            <a:srgbClr val="000000"/>
                          </a:solidFill>
                          <a:latin typeface="Times New Roman"/>
                          <a:ea typeface="Times New Roman"/>
                          <a:cs typeface="Times New Roman"/>
                        </a:rPr>
                        <a:t>C</a:t>
                      </a:r>
                      <a:endParaRPr lang="en-US" sz="2000">
                        <a:latin typeface="Times New Roman"/>
                        <a:ea typeface="Times New Roman"/>
                        <a:cs typeface="Times New Roman"/>
                      </a:endParaRPr>
                    </a:p>
                    <a:p>
                      <a:pPr marL="0" marR="0" indent="0" algn="ctr">
                        <a:lnSpc>
                          <a:spcPts val="815"/>
                        </a:lnSpc>
                        <a:spcBef>
                          <a:spcPts val="300"/>
                        </a:spcBef>
                        <a:spcAft>
                          <a:spcPts val="100"/>
                        </a:spcAft>
                        <a:tabLst>
                          <a:tab pos="514350" algn="l"/>
                        </a:tabLst>
                      </a:pPr>
                      <a:r>
                        <a:rPr lang="en-US" sz="1400" b="1">
                          <a:solidFill>
                            <a:srgbClr val="000000"/>
                          </a:solidFill>
                          <a:latin typeface="Times New Roman"/>
                          <a:ea typeface="Times New Roman"/>
                          <a:cs typeface="Times New Roman"/>
                        </a:rPr>
                        <a:t>-1.25</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N</a:t>
                      </a:r>
                      <a:endParaRPr lang="en-US" sz="2000">
                        <a:latin typeface="Times New Roman"/>
                        <a:ea typeface="Times New Roman"/>
                        <a:cs typeface="Times New Roman"/>
                      </a:endParaRPr>
                    </a:p>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-1.20</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ts val="815"/>
                        </a:lnSpc>
                        <a:spcBef>
                          <a:spcPts val="300"/>
                        </a:spcBef>
                        <a:spcAft>
                          <a:spcPts val="100"/>
                        </a:spcAft>
                        <a:tabLst>
                          <a:tab pos="514350" algn="l"/>
                        </a:tabLst>
                      </a:pPr>
                      <a:r>
                        <a:rPr lang="en-US" sz="1400" b="1">
                          <a:solidFill>
                            <a:srgbClr val="000000"/>
                          </a:solidFill>
                          <a:latin typeface="Times New Roman"/>
                          <a:ea typeface="Times New Roman"/>
                          <a:cs typeface="Times New Roman"/>
                        </a:rPr>
                        <a:t>O-1.48</a:t>
                      </a:r>
                      <a:endParaRPr lang="en-US" sz="2000">
                        <a:latin typeface="Times New Roman"/>
                        <a:ea typeface="Times New Roman"/>
                        <a:cs typeface="Times New Roman"/>
                      </a:endParaRPr>
                    </a:p>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(+7.3)</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ts val="815"/>
                        </a:lnSpc>
                        <a:spcBef>
                          <a:spcPts val="300"/>
                        </a:spcBef>
                        <a:spcAft>
                          <a:spcPts val="100"/>
                        </a:spcAft>
                        <a:tabLst>
                          <a:tab pos="514350" algn="l"/>
                        </a:tabLst>
                      </a:pPr>
                      <a:r>
                        <a:rPr lang="en-US" sz="1400" b="1">
                          <a:solidFill>
                            <a:srgbClr val="000000"/>
                          </a:solidFill>
                          <a:latin typeface="Times New Roman"/>
                          <a:ea typeface="Times New Roman"/>
                          <a:cs typeface="Times New Roman"/>
                        </a:rPr>
                        <a:t>F</a:t>
                      </a:r>
                      <a:endParaRPr lang="en-US" sz="2000">
                        <a:latin typeface="Times New Roman"/>
                        <a:ea typeface="Times New Roman"/>
                        <a:cs typeface="Times New Roman"/>
                      </a:endParaRPr>
                    </a:p>
                    <a:p>
                      <a:pPr marL="0" marR="0" indent="0" algn="ctr">
                        <a:lnSpc>
                          <a:spcPts val="815"/>
                        </a:lnSpc>
                        <a:spcBef>
                          <a:spcPts val="300"/>
                        </a:spcBef>
                        <a:spcAft>
                          <a:spcPts val="100"/>
                        </a:spcAft>
                        <a:tabLst>
                          <a:tab pos="514350" algn="l"/>
                        </a:tabLst>
                      </a:pPr>
                      <a:r>
                        <a:rPr lang="en-US" sz="1400" b="1">
                          <a:solidFill>
                            <a:srgbClr val="000000"/>
                          </a:solidFill>
                          <a:latin typeface="Times New Roman"/>
                          <a:ea typeface="Times New Roman"/>
                          <a:cs typeface="Times New Roman"/>
                        </a:rPr>
                        <a:t>-3.6</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Ne</a:t>
                      </a:r>
                      <a:endParaRPr lang="en-US" sz="2000">
                        <a:latin typeface="Times New Roman"/>
                        <a:ea typeface="Times New Roman"/>
                        <a:cs typeface="Times New Roman"/>
                      </a:endParaRPr>
                    </a:p>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0.0</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30545">
                <a:tc>
                  <a:txBody>
                    <a:bodyPr/>
                    <a:lstStyle/>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Na           -0.82</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695"/>
                        </a:lnSpc>
                        <a:spcBef>
                          <a:spcPts val="300"/>
                        </a:spcBef>
                        <a:spcAft>
                          <a:spcPts val="100"/>
                        </a:spcAft>
                        <a:tabLst>
                          <a:tab pos="514350" algn="l"/>
                        </a:tabLst>
                      </a:pPr>
                      <a:r>
                        <a:rPr lang="en-US" sz="1400" b="1">
                          <a:solidFill>
                            <a:srgbClr val="000000"/>
                          </a:solidFill>
                          <a:latin typeface="Times New Roman"/>
                          <a:ea typeface="Times New Roman"/>
                          <a:cs typeface="Times New Roman"/>
                        </a:rPr>
                        <a:t>Mg</a:t>
                      </a:r>
                      <a:endParaRPr lang="en-US" sz="2000">
                        <a:latin typeface="Times New Roman"/>
                        <a:ea typeface="Times New Roman"/>
                        <a:cs typeface="Times New Roman"/>
                      </a:endParaRPr>
                    </a:p>
                    <a:p>
                      <a:pPr marL="0" marR="0" algn="ctr">
                        <a:lnSpc>
                          <a:spcPts val="695"/>
                        </a:lnSpc>
                        <a:spcBef>
                          <a:spcPts val="300"/>
                        </a:spcBef>
                        <a:spcAft>
                          <a:spcPts val="100"/>
                        </a:spcAft>
                        <a:tabLst>
                          <a:tab pos="514350" algn="l"/>
                        </a:tabLst>
                      </a:pPr>
                      <a:r>
                        <a:rPr lang="en-US" sz="1400" b="1">
                          <a:solidFill>
                            <a:srgbClr val="000000"/>
                          </a:solidFill>
                          <a:latin typeface="Times New Roman"/>
                          <a:ea typeface="Times New Roman"/>
                          <a:cs typeface="Times New Roman"/>
                        </a:rPr>
                        <a:t>0.0</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Al</a:t>
                      </a:r>
                      <a:endParaRPr lang="en-US" sz="2000">
                        <a:latin typeface="Times New Roman"/>
                        <a:ea typeface="Times New Roman"/>
                        <a:cs typeface="Times New Roman"/>
                      </a:endParaRPr>
                    </a:p>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-0.52</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ts val="815"/>
                        </a:lnSpc>
                        <a:spcBef>
                          <a:spcPts val="300"/>
                        </a:spcBef>
                        <a:spcAft>
                          <a:spcPts val="100"/>
                        </a:spcAft>
                        <a:tabLst>
                          <a:tab pos="514350" algn="l"/>
                        </a:tabLst>
                      </a:pPr>
                      <a:r>
                        <a:rPr lang="en-US" sz="1400" b="1">
                          <a:solidFill>
                            <a:srgbClr val="000000"/>
                          </a:solidFill>
                          <a:latin typeface="Times New Roman"/>
                          <a:ea typeface="Times New Roman"/>
                          <a:cs typeface="Times New Roman"/>
                        </a:rPr>
                        <a:t>Si</a:t>
                      </a:r>
                      <a:endParaRPr lang="en-US" sz="2000">
                        <a:latin typeface="Times New Roman"/>
                        <a:ea typeface="Times New Roman"/>
                        <a:cs typeface="Times New Roman"/>
                      </a:endParaRPr>
                    </a:p>
                    <a:p>
                      <a:pPr marL="0" marR="0" indent="0" algn="ctr">
                        <a:lnSpc>
                          <a:spcPts val="815"/>
                        </a:lnSpc>
                        <a:spcBef>
                          <a:spcPts val="300"/>
                        </a:spcBef>
                        <a:spcAft>
                          <a:spcPts val="100"/>
                        </a:spcAft>
                        <a:tabLst>
                          <a:tab pos="514350" algn="l"/>
                        </a:tabLst>
                      </a:pPr>
                      <a:r>
                        <a:rPr lang="en-US" sz="1400" b="1">
                          <a:solidFill>
                            <a:srgbClr val="000000"/>
                          </a:solidFill>
                          <a:latin typeface="Times New Roman"/>
                          <a:ea typeface="Times New Roman"/>
                          <a:cs typeface="Times New Roman"/>
                        </a:rPr>
                        <a:t>-1.39</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P</a:t>
                      </a:r>
                      <a:endParaRPr lang="en-US" sz="2000">
                        <a:latin typeface="Times New Roman"/>
                        <a:ea typeface="Times New Roman"/>
                        <a:cs typeface="Times New Roman"/>
                      </a:endParaRPr>
                    </a:p>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-0.80</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ts val="815"/>
                        </a:lnSpc>
                        <a:spcBef>
                          <a:spcPts val="300"/>
                        </a:spcBef>
                        <a:spcAft>
                          <a:spcPts val="100"/>
                        </a:spcAft>
                        <a:tabLst>
                          <a:tab pos="514350" algn="l"/>
                        </a:tabLst>
                      </a:pPr>
                      <a:r>
                        <a:rPr lang="en-US" sz="1400" b="1">
                          <a:solidFill>
                            <a:srgbClr val="000000"/>
                          </a:solidFill>
                          <a:latin typeface="Times New Roman"/>
                          <a:ea typeface="Times New Roman"/>
                          <a:cs typeface="Times New Roman"/>
                        </a:rPr>
                        <a:t>S</a:t>
                      </a:r>
                      <a:endParaRPr lang="en-US" sz="2000">
                        <a:latin typeface="Times New Roman"/>
                        <a:ea typeface="Times New Roman"/>
                        <a:cs typeface="Times New Roman"/>
                      </a:endParaRPr>
                    </a:p>
                    <a:p>
                      <a:pPr marL="0" marR="0" indent="0" algn="ctr">
                        <a:lnSpc>
                          <a:spcPts val="815"/>
                        </a:lnSpc>
                        <a:spcBef>
                          <a:spcPts val="300"/>
                        </a:spcBef>
                        <a:spcAft>
                          <a:spcPts val="100"/>
                        </a:spcAft>
                        <a:tabLst>
                          <a:tab pos="514350" algn="l"/>
                        </a:tabLst>
                      </a:pPr>
                      <a:r>
                        <a:rPr lang="en-US" sz="1400" b="1">
                          <a:solidFill>
                            <a:srgbClr val="000000"/>
                          </a:solidFill>
                          <a:latin typeface="Times New Roman"/>
                          <a:ea typeface="Times New Roman"/>
                          <a:cs typeface="Times New Roman"/>
                        </a:rPr>
                        <a:t>-2.0</a:t>
                      </a:r>
                      <a:endParaRPr lang="en-US" sz="2000">
                        <a:latin typeface="Times New Roman"/>
                        <a:ea typeface="Times New Roman"/>
                        <a:cs typeface="Times New Roman"/>
                      </a:endParaRPr>
                    </a:p>
                    <a:p>
                      <a:pPr marL="0" marR="0" indent="0" algn="ctr">
                        <a:lnSpc>
                          <a:spcPts val="815"/>
                        </a:lnSpc>
                        <a:spcBef>
                          <a:spcPts val="300"/>
                        </a:spcBef>
                        <a:spcAft>
                          <a:spcPts val="100"/>
                        </a:spcAft>
                        <a:tabLst>
                          <a:tab pos="514350" algn="l"/>
                        </a:tabLst>
                      </a:pPr>
                      <a:r>
                        <a:rPr lang="en-US" sz="1400" b="1">
                          <a:solidFill>
                            <a:srgbClr val="000000"/>
                          </a:solidFill>
                          <a:latin typeface="Times New Roman"/>
                          <a:ea typeface="Times New Roman"/>
                          <a:cs typeface="Times New Roman"/>
                        </a:rPr>
                        <a:t>(+3.4)</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ts val="815"/>
                        </a:lnSpc>
                        <a:spcBef>
                          <a:spcPts val="300"/>
                        </a:spcBef>
                        <a:spcAft>
                          <a:spcPts val="100"/>
                        </a:spcAft>
                        <a:tabLst>
                          <a:tab pos="514350" algn="l"/>
                        </a:tabLst>
                      </a:pPr>
                      <a:r>
                        <a:rPr lang="en-US" sz="1400" b="1">
                          <a:solidFill>
                            <a:srgbClr val="000000"/>
                          </a:solidFill>
                          <a:latin typeface="Times New Roman"/>
                          <a:ea typeface="Times New Roman"/>
                          <a:cs typeface="Times New Roman"/>
                        </a:rPr>
                        <a:t>Cl</a:t>
                      </a:r>
                      <a:endParaRPr lang="en-US" sz="2000">
                        <a:latin typeface="Times New Roman"/>
                        <a:ea typeface="Times New Roman"/>
                        <a:cs typeface="Times New Roman"/>
                      </a:endParaRPr>
                    </a:p>
                    <a:p>
                      <a:pPr marL="0" marR="0" indent="0" algn="ctr">
                        <a:lnSpc>
                          <a:spcPts val="815"/>
                        </a:lnSpc>
                        <a:spcBef>
                          <a:spcPts val="300"/>
                        </a:spcBef>
                        <a:spcAft>
                          <a:spcPts val="100"/>
                        </a:spcAft>
                        <a:tabLst>
                          <a:tab pos="514350" algn="l"/>
                        </a:tabLst>
                      </a:pPr>
                      <a:r>
                        <a:rPr lang="en-US" sz="1400" b="1">
                          <a:solidFill>
                            <a:srgbClr val="000000"/>
                          </a:solidFill>
                          <a:latin typeface="Times New Roman"/>
                          <a:ea typeface="Times New Roman"/>
                          <a:cs typeface="Times New Roman"/>
                        </a:rPr>
                        <a:t>-3.8</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Ar</a:t>
                      </a:r>
                      <a:endParaRPr lang="en-US" sz="2000">
                        <a:latin typeface="Times New Roman"/>
                        <a:ea typeface="Times New Roman"/>
                        <a:cs typeface="Times New Roman"/>
                      </a:endParaRPr>
                    </a:p>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0.0</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125447">
                <a:tc>
                  <a:txBody>
                    <a:bodyPr/>
                    <a:lstStyle/>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K     </a:t>
                      </a:r>
                      <a:endParaRPr lang="en-US" sz="2000">
                        <a:latin typeface="Times New Roman"/>
                        <a:ea typeface="Times New Roman"/>
                        <a:cs typeface="Times New Roman"/>
                      </a:endParaRPr>
                    </a:p>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   -0.69</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endParaRPr lang="en-US" sz="1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endParaRPr lang="en-US" sz="1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endParaRPr lang="en-US" sz="1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endParaRPr lang="en-US" sz="1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endParaRPr lang="en-US" sz="14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Br</a:t>
                      </a:r>
                      <a:endParaRPr lang="en-US" sz="2000">
                        <a:latin typeface="Times New Roman"/>
                        <a:ea typeface="Times New Roman"/>
                        <a:cs typeface="Times New Roman"/>
                      </a:endParaRPr>
                    </a:p>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-3.5</a:t>
                      </a:r>
                      <a:endParaRPr lang="en-US" sz="2000">
                        <a:latin typeface="Times New Roman"/>
                        <a:ea typeface="Times New Roman"/>
                        <a:cs typeface="Times New Roman"/>
                      </a:endParaRPr>
                    </a:p>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I</a:t>
                      </a:r>
                      <a:endParaRPr lang="en-US" sz="2000">
                        <a:latin typeface="Times New Roman"/>
                        <a:ea typeface="Times New Roman"/>
                        <a:cs typeface="Times New Roman"/>
                      </a:endParaRPr>
                    </a:p>
                    <a:p>
                      <a:pPr marL="0" marR="0" algn="ctr">
                        <a:spcBef>
                          <a:spcPts val="300"/>
                        </a:spcBef>
                        <a:spcAft>
                          <a:spcPts val="100"/>
                        </a:spcAft>
                        <a:tabLst>
                          <a:tab pos="514350" algn="l"/>
                        </a:tabLst>
                      </a:pPr>
                      <a:r>
                        <a:rPr lang="en-US" sz="1400" b="1">
                          <a:solidFill>
                            <a:srgbClr val="000000"/>
                          </a:solidFill>
                          <a:latin typeface="Times New Roman"/>
                          <a:ea typeface="Times New Roman"/>
                          <a:cs typeface="Times New Roman"/>
                        </a:rPr>
                        <a:t>-3.2</a:t>
                      </a:r>
                      <a:endParaRPr lang="en-US" sz="200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300"/>
                        </a:spcBef>
                        <a:spcAft>
                          <a:spcPts val="100"/>
                        </a:spcAft>
                        <a:tabLst>
                          <a:tab pos="514350" algn="l"/>
                        </a:tabLst>
                      </a:pPr>
                      <a:r>
                        <a:rPr lang="en-US" sz="1400" b="1" dirty="0">
                          <a:solidFill>
                            <a:srgbClr val="000000"/>
                          </a:solidFill>
                          <a:latin typeface="Times New Roman"/>
                          <a:ea typeface="Times New Roman"/>
                          <a:cs typeface="Times New Roman"/>
                        </a:rPr>
                        <a:t>Kr</a:t>
                      </a:r>
                      <a:endParaRPr lang="en-US" sz="2000" dirty="0">
                        <a:latin typeface="Times New Roman"/>
                        <a:ea typeface="Times New Roman"/>
                        <a:cs typeface="Times New Roman"/>
                      </a:endParaRPr>
                    </a:p>
                    <a:p>
                      <a:pPr marL="0" marR="0" algn="ctr">
                        <a:spcBef>
                          <a:spcPts val="300"/>
                        </a:spcBef>
                        <a:spcAft>
                          <a:spcPts val="100"/>
                        </a:spcAft>
                        <a:tabLst>
                          <a:tab pos="514350" algn="l"/>
                        </a:tabLst>
                      </a:pPr>
                      <a:r>
                        <a:rPr lang="en-US" sz="1400" b="1" dirty="0">
                          <a:solidFill>
                            <a:srgbClr val="000000"/>
                          </a:solidFill>
                          <a:latin typeface="Times New Roman"/>
                          <a:ea typeface="Times New Roman"/>
                          <a:cs typeface="Times New Roman"/>
                        </a:rPr>
                        <a:t>0.0</a:t>
                      </a:r>
                      <a:endParaRPr lang="en-US" sz="2000" dirty="0">
                        <a:latin typeface="Times New Roman"/>
                        <a:ea typeface="Times New Roman"/>
                        <a:cs typeface="Times New Roman"/>
                      </a:endParaRPr>
                    </a:p>
                    <a:p>
                      <a:pPr marL="0" marR="0" algn="ctr">
                        <a:spcBef>
                          <a:spcPts val="300"/>
                        </a:spcBef>
                        <a:spcAft>
                          <a:spcPts val="100"/>
                        </a:spcAft>
                        <a:tabLst>
                          <a:tab pos="514350" algn="l"/>
                        </a:tabLst>
                      </a:pPr>
                      <a:r>
                        <a:rPr lang="en-US" sz="1400" b="1" dirty="0" err="1">
                          <a:solidFill>
                            <a:srgbClr val="000000"/>
                          </a:solidFill>
                          <a:latin typeface="Times New Roman"/>
                          <a:ea typeface="Times New Roman"/>
                          <a:cs typeface="Times New Roman"/>
                        </a:rPr>
                        <a:t>Xe</a:t>
                      </a:r>
                      <a:endParaRPr lang="en-US" sz="2000" dirty="0">
                        <a:latin typeface="Times New Roman"/>
                        <a:ea typeface="Times New Roman"/>
                        <a:cs typeface="Times New Roman"/>
                      </a:endParaRPr>
                    </a:p>
                    <a:p>
                      <a:pPr marL="0" marR="0" algn="ctr">
                        <a:spcBef>
                          <a:spcPts val="300"/>
                        </a:spcBef>
                        <a:spcAft>
                          <a:spcPts val="100"/>
                        </a:spcAft>
                        <a:tabLst>
                          <a:tab pos="514350" algn="l"/>
                        </a:tabLst>
                      </a:pPr>
                      <a:r>
                        <a:rPr lang="en-US" sz="1400" b="1" dirty="0">
                          <a:solidFill>
                            <a:srgbClr val="000000"/>
                          </a:solidFill>
                          <a:latin typeface="Times New Roman"/>
                          <a:ea typeface="Times New Roman"/>
                          <a:cs typeface="Times New Roman"/>
                        </a:rPr>
                        <a:t>0.0</a:t>
                      </a:r>
                      <a:endParaRPr lang="en-US" sz="2000" dirty="0">
                        <a:latin typeface="Times New Roman"/>
                        <a:ea typeface="Times New Roman"/>
                        <a:cs typeface="Times New Roman"/>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solidFill>
                  <a:srgbClr val="C00000"/>
                </a:solidFill>
              </a:rPr>
              <a:t>PERIODIC VARIATIONS</a:t>
            </a:r>
            <a:endParaRPr lang="en-US" dirty="0">
              <a:solidFill>
                <a:srgbClr val="C00000"/>
              </a:solidFill>
            </a:endParaRPr>
          </a:p>
        </p:txBody>
      </p:sp>
      <p:sp>
        <p:nvSpPr>
          <p:cNvPr id="3" name="Content Placeholder 2"/>
          <p:cNvSpPr>
            <a:spLocks noGrp="1"/>
          </p:cNvSpPr>
          <p:nvPr>
            <p:ph idx="1"/>
          </p:nvPr>
        </p:nvSpPr>
        <p:spPr>
          <a:xfrm>
            <a:off x="457200" y="1219200"/>
            <a:ext cx="8229600" cy="2819400"/>
          </a:xfrm>
        </p:spPr>
        <p:txBody>
          <a:bodyPr>
            <a:normAutofit fontScale="92500" lnSpcReduction="10000"/>
          </a:bodyPr>
          <a:lstStyle/>
          <a:p>
            <a:r>
              <a:rPr lang="en-US" b="1" i="1" dirty="0">
                <a:solidFill>
                  <a:srgbClr val="0000CC"/>
                </a:solidFill>
              </a:rPr>
              <a:t>(a)	In a period</a:t>
            </a:r>
          </a:p>
          <a:p>
            <a:r>
              <a:rPr lang="en-US" dirty="0">
                <a:solidFill>
                  <a:srgbClr val="0000CC"/>
                </a:solidFill>
                <a:latin typeface="Cambria" pitchFamily="18" charset="0"/>
              </a:rPr>
              <a:t>In moving down a group, electron affinity values generally decrease.</a:t>
            </a:r>
          </a:p>
          <a:p>
            <a:r>
              <a:rPr lang="en-US" dirty="0">
                <a:solidFill>
                  <a:srgbClr val="0000CC"/>
                </a:solidFill>
                <a:latin typeface="Cambria" pitchFamily="18" charset="0"/>
              </a:rPr>
              <a:t>For example </a:t>
            </a:r>
            <a:r>
              <a:rPr lang="en-US" dirty="0" err="1">
                <a:solidFill>
                  <a:srgbClr val="0000CC"/>
                </a:solidFill>
                <a:latin typeface="Cambria" pitchFamily="18" charset="0"/>
              </a:rPr>
              <a:t>E</a:t>
            </a:r>
            <a:r>
              <a:rPr lang="en-US" baseline="-25000" dirty="0" err="1">
                <a:solidFill>
                  <a:srgbClr val="0000CC"/>
                </a:solidFill>
                <a:latin typeface="Cambria" pitchFamily="18" charset="0"/>
              </a:rPr>
              <a:t>Cl</a:t>
            </a:r>
            <a:r>
              <a:rPr lang="en-US" dirty="0">
                <a:solidFill>
                  <a:srgbClr val="0000CC"/>
                </a:solidFill>
                <a:latin typeface="Cambria" pitchFamily="18" charset="0"/>
              </a:rPr>
              <a:t>&gt;</a:t>
            </a:r>
            <a:r>
              <a:rPr lang="en-US" dirty="0" err="1">
                <a:solidFill>
                  <a:srgbClr val="0000CC"/>
                </a:solidFill>
                <a:latin typeface="Cambria" pitchFamily="18" charset="0"/>
              </a:rPr>
              <a:t>E</a:t>
            </a:r>
            <a:r>
              <a:rPr lang="en-US" baseline="-25000" dirty="0" err="1">
                <a:solidFill>
                  <a:srgbClr val="0000CC"/>
                </a:solidFill>
                <a:latin typeface="Cambria" pitchFamily="18" charset="0"/>
              </a:rPr>
              <a:t>Br</a:t>
            </a:r>
            <a:r>
              <a:rPr lang="en-US" dirty="0">
                <a:solidFill>
                  <a:srgbClr val="0000CC"/>
                </a:solidFill>
                <a:latin typeface="Cambria" pitchFamily="18" charset="0"/>
              </a:rPr>
              <a:t>&gt;E</a:t>
            </a:r>
            <a:r>
              <a:rPr lang="en-US" baseline="-25000" dirty="0">
                <a:solidFill>
                  <a:srgbClr val="0000CC"/>
                </a:solidFill>
                <a:latin typeface="Cambria" pitchFamily="18" charset="0"/>
              </a:rPr>
              <a:t>I</a:t>
            </a:r>
            <a:r>
              <a:rPr lang="en-US" dirty="0">
                <a:solidFill>
                  <a:srgbClr val="0000CC"/>
                </a:solidFill>
                <a:latin typeface="Cambria" pitchFamily="18" charset="0"/>
              </a:rPr>
              <a:t> This is because of the steady increase in the atomic radius of the elements.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D06F0-E4F0-457D-8D58-305C6595F83D}"/>
              </a:ext>
            </a:extLst>
          </p:cNvPr>
          <p:cNvSpPr>
            <a:spLocks noGrp="1"/>
          </p:cNvSpPr>
          <p:nvPr>
            <p:ph type="title"/>
          </p:nvPr>
        </p:nvSpPr>
        <p:spPr>
          <a:xfrm>
            <a:off x="457200" y="304800"/>
            <a:ext cx="8248918" cy="685799"/>
          </a:xfrm>
        </p:spPr>
        <p:txBody>
          <a:bodyPr>
            <a:normAutofit fontScale="90000"/>
          </a:bodyPr>
          <a:lstStyle/>
          <a:p>
            <a:r>
              <a:rPr lang="en-US" dirty="0">
                <a:solidFill>
                  <a:srgbClr val="C00000"/>
                </a:solidFill>
              </a:rPr>
              <a:t>Polarization or Ion Deformation</a:t>
            </a:r>
            <a:endParaRPr lang="en-IN" dirty="0">
              <a:solidFill>
                <a:srgbClr val="C00000"/>
              </a:solidFill>
            </a:endParaRPr>
          </a:p>
        </p:txBody>
      </p:sp>
      <p:sp>
        <p:nvSpPr>
          <p:cNvPr id="3" name="Content Placeholder 2">
            <a:extLst>
              <a:ext uri="{FF2B5EF4-FFF2-40B4-BE49-F238E27FC236}">
                <a16:creationId xmlns:a16="http://schemas.microsoft.com/office/drawing/2014/main" id="{4DFA77DE-2B19-4A4B-8C69-A24D8A5354C8}"/>
              </a:ext>
            </a:extLst>
          </p:cNvPr>
          <p:cNvSpPr>
            <a:spLocks noGrp="1"/>
          </p:cNvSpPr>
          <p:nvPr>
            <p:ph idx="1"/>
          </p:nvPr>
        </p:nvSpPr>
        <p:spPr>
          <a:xfrm>
            <a:off x="228600" y="990600"/>
            <a:ext cx="8458200" cy="5135564"/>
          </a:xfrm>
        </p:spPr>
        <p:txBody>
          <a:bodyPr>
            <a:normAutofit lnSpcReduction="10000"/>
          </a:bodyPr>
          <a:lstStyle/>
          <a:p>
            <a:r>
              <a:rPr lang="en-US" dirty="0">
                <a:solidFill>
                  <a:srgbClr val="0000CC"/>
                </a:solidFill>
              </a:rPr>
              <a:t>When a cation approaches an anion closely, the net positive charge on the cation tends to attract the electron cloud of the anion towards itself due to the electrostatic force of attraction existing between them.</a:t>
            </a:r>
          </a:p>
          <a:p>
            <a:r>
              <a:rPr lang="en-US" dirty="0">
                <a:solidFill>
                  <a:srgbClr val="0000CC"/>
                </a:solidFill>
              </a:rPr>
              <a:t>The electron tends to repel the positively charged nucleus of the anion.</a:t>
            </a:r>
          </a:p>
          <a:p>
            <a:r>
              <a:rPr lang="en-US" dirty="0">
                <a:solidFill>
                  <a:srgbClr val="0000CC"/>
                </a:solidFill>
              </a:rPr>
              <a:t>The combined effect of the two forces causes the electron cloud of the anion remains no longer symmetrical, but bulged or elongated towards the cation.</a:t>
            </a:r>
          </a:p>
          <a:p>
            <a:endParaRPr lang="en-IN" dirty="0"/>
          </a:p>
        </p:txBody>
      </p:sp>
    </p:spTree>
    <p:extLst>
      <p:ext uri="{BB962C8B-B14F-4D97-AF65-F5344CB8AC3E}">
        <p14:creationId xmlns:p14="http://schemas.microsoft.com/office/powerpoint/2010/main" val="5756162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POLARIZABILITY</a:t>
            </a:r>
          </a:p>
        </p:txBody>
      </p:sp>
      <p:sp>
        <p:nvSpPr>
          <p:cNvPr id="4098" name="AutoShape 2" descr="CHEMSOLVE.NET: Polarizability-Polarizing power-application of Fajan's ru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00" name="Picture 4" descr="CHEMSOLVE.NET: Polarizability-Polarizing power-application of Fajan's rule"/>
          <p:cNvPicPr>
            <a:picLocks noChangeAspect="1" noChangeArrowheads="1"/>
          </p:cNvPicPr>
          <p:nvPr/>
        </p:nvPicPr>
        <p:blipFill>
          <a:blip r:embed="rId2" cstate="print"/>
          <a:srcRect/>
          <a:stretch>
            <a:fillRect/>
          </a:stretch>
        </p:blipFill>
        <p:spPr bwMode="auto">
          <a:xfrm>
            <a:off x="152400" y="1447800"/>
            <a:ext cx="8539378" cy="441960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solidFill>
                <a:srgbClr val="C00000"/>
              </a:solidFill>
            </a:endParaRPr>
          </a:p>
        </p:txBody>
      </p:sp>
      <p:sp>
        <p:nvSpPr>
          <p:cNvPr id="3" name="Content Placeholder 2"/>
          <p:cNvSpPr>
            <a:spLocks noGrp="1"/>
          </p:cNvSpPr>
          <p:nvPr>
            <p:ph idx="1"/>
          </p:nvPr>
        </p:nvSpPr>
        <p:spPr>
          <a:xfrm>
            <a:off x="228600" y="609600"/>
            <a:ext cx="8229600" cy="4525963"/>
          </a:xfrm>
        </p:spPr>
        <p:txBody>
          <a:bodyPr/>
          <a:lstStyle/>
          <a:p>
            <a:r>
              <a:rPr lang="en-US" dirty="0" err="1">
                <a:solidFill>
                  <a:srgbClr val="C00000"/>
                </a:solidFill>
                <a:latin typeface="Cambria" pitchFamily="18" charset="0"/>
              </a:rPr>
              <a:t>Polarisation</a:t>
            </a:r>
            <a:r>
              <a:rPr lang="en-US" dirty="0">
                <a:solidFill>
                  <a:srgbClr val="C00000"/>
                </a:solidFill>
                <a:latin typeface="Cambria" pitchFamily="18" charset="0"/>
              </a:rPr>
              <a:t> </a:t>
            </a:r>
            <a:r>
              <a:rPr lang="en-US" dirty="0" err="1">
                <a:solidFill>
                  <a:srgbClr val="C00000"/>
                </a:solidFill>
                <a:latin typeface="Cambria" pitchFamily="18" charset="0"/>
              </a:rPr>
              <a:t>abilty</a:t>
            </a:r>
            <a:r>
              <a:rPr lang="en-US" dirty="0">
                <a:solidFill>
                  <a:srgbClr val="C00000"/>
                </a:solidFill>
                <a:latin typeface="Cambria" pitchFamily="18" charset="0"/>
              </a:rPr>
              <a:t> or </a:t>
            </a:r>
            <a:r>
              <a:rPr lang="en-US" dirty="0" err="1">
                <a:solidFill>
                  <a:srgbClr val="C00000"/>
                </a:solidFill>
                <a:latin typeface="Cambria" pitchFamily="18" charset="0"/>
              </a:rPr>
              <a:t>Polarisation</a:t>
            </a:r>
            <a:r>
              <a:rPr lang="en-US" dirty="0">
                <a:solidFill>
                  <a:srgbClr val="C00000"/>
                </a:solidFill>
                <a:latin typeface="Cambria" pitchFamily="18" charset="0"/>
              </a:rPr>
              <a:t> power.</a:t>
            </a:r>
          </a:p>
          <a:p>
            <a:pPr marL="0" indent="0">
              <a:buNone/>
            </a:pPr>
            <a:r>
              <a:rPr lang="en-US" dirty="0">
                <a:solidFill>
                  <a:srgbClr val="0000CC"/>
                </a:solidFill>
                <a:latin typeface="Cambria" pitchFamily="18" charset="0"/>
              </a:rPr>
              <a:t>       The ability of the cation to polarize anion is called as the polarizing ability or Polarization power.</a:t>
            </a:r>
          </a:p>
          <a:p>
            <a:pPr marL="0" indent="0">
              <a:buNone/>
            </a:pPr>
            <a:r>
              <a:rPr lang="en-US" dirty="0">
                <a:solidFill>
                  <a:srgbClr val="0000CC"/>
                </a:solidFill>
                <a:latin typeface="Cambria" pitchFamily="18" charset="0"/>
              </a:rPr>
              <a:t>The anion is said to be Polarized.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Why does more polarizability of anion lead to more covalent characters? -  Quora"/>
          <p:cNvPicPr>
            <a:picLocks noChangeAspect="1" noChangeArrowheads="1"/>
          </p:cNvPicPr>
          <p:nvPr/>
        </p:nvPicPr>
        <p:blipFill>
          <a:blip r:embed="rId2" cstate="print"/>
          <a:srcRect/>
          <a:stretch>
            <a:fillRect/>
          </a:stretch>
        </p:blipFill>
        <p:spPr bwMode="auto">
          <a:xfrm>
            <a:off x="304800" y="228599"/>
            <a:ext cx="8458200" cy="6350677"/>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C3CE-4708-4065-888E-B444BF130373}"/>
              </a:ext>
            </a:extLst>
          </p:cNvPr>
          <p:cNvSpPr>
            <a:spLocks noGrp="1"/>
          </p:cNvSpPr>
          <p:nvPr>
            <p:ph type="title"/>
          </p:nvPr>
        </p:nvSpPr>
        <p:spPr/>
        <p:txBody>
          <a:bodyPr>
            <a:normAutofit fontScale="90000"/>
          </a:bodyPr>
          <a:lstStyle/>
          <a:p>
            <a:r>
              <a:rPr lang="en-US" dirty="0">
                <a:solidFill>
                  <a:srgbClr val="C00000"/>
                </a:solidFill>
                <a:latin typeface="Times New Roman" panose="02020603050405020304" pitchFamily="18" charset="0"/>
                <a:cs typeface="Times New Roman" panose="02020603050405020304" pitchFamily="18" charset="0"/>
              </a:rPr>
              <a:t>Factors Affecting Polarization</a:t>
            </a:r>
            <a:br>
              <a:rPr lang="en-US" dirty="0">
                <a:solidFill>
                  <a:srgbClr val="C00000"/>
                </a:solidFill>
                <a:latin typeface="Times New Roman" panose="02020603050405020304" pitchFamily="18" charset="0"/>
                <a:cs typeface="Times New Roman" panose="02020603050405020304" pitchFamily="18" charset="0"/>
              </a:rPr>
            </a:br>
            <a:r>
              <a:rPr lang="en-US" dirty="0">
                <a:solidFill>
                  <a:srgbClr val="C00000"/>
                </a:solidFill>
                <a:latin typeface="Times New Roman" panose="02020603050405020304" pitchFamily="18" charset="0"/>
                <a:cs typeface="Times New Roman" panose="02020603050405020304" pitchFamily="18" charset="0"/>
              </a:rPr>
              <a:t>(</a:t>
            </a:r>
            <a:r>
              <a:rPr lang="en-US" dirty="0" err="1">
                <a:solidFill>
                  <a:srgbClr val="C00000"/>
                </a:solidFill>
                <a:latin typeface="Times New Roman" panose="02020603050405020304" pitchFamily="18" charset="0"/>
                <a:cs typeface="Times New Roman" panose="02020603050405020304" pitchFamily="18" charset="0"/>
              </a:rPr>
              <a:t>Fajans</a:t>
            </a:r>
            <a:r>
              <a:rPr lang="en-US" dirty="0">
                <a:solidFill>
                  <a:srgbClr val="C00000"/>
                </a:solidFill>
                <a:latin typeface="Times New Roman" panose="02020603050405020304" pitchFamily="18" charset="0"/>
                <a:cs typeface="Times New Roman" panose="02020603050405020304" pitchFamily="18" charset="0"/>
              </a:rPr>
              <a:t> Rule)</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24D51F-CD6D-41D8-A9E8-A2E4CB8FA609}"/>
              </a:ext>
            </a:extLst>
          </p:cNvPr>
          <p:cNvSpPr>
            <a:spLocks noGrp="1"/>
          </p:cNvSpPr>
          <p:nvPr>
            <p:ph idx="1"/>
          </p:nvPr>
        </p:nvSpPr>
        <p:spPr/>
        <p:txBody>
          <a:bodyPr/>
          <a:lstStyle/>
          <a:p>
            <a:pPr marL="0" indent="0">
              <a:buNone/>
            </a:pPr>
            <a:r>
              <a:rPr lang="en-US" dirty="0"/>
              <a:t> </a:t>
            </a:r>
            <a:r>
              <a:rPr lang="en-US" dirty="0">
                <a:solidFill>
                  <a:srgbClr val="0000CC"/>
                </a:solidFill>
                <a:latin typeface="Times New Roman" panose="02020603050405020304" pitchFamily="18" charset="0"/>
                <a:cs typeface="Times New Roman" panose="02020603050405020304" pitchFamily="18" charset="0"/>
              </a:rPr>
              <a:t>1.Charge of the cation or anion</a:t>
            </a:r>
          </a:p>
          <a:p>
            <a:pPr marL="0" indent="0">
              <a:buNone/>
            </a:pPr>
            <a:endParaRPr lang="en-US" dirty="0">
              <a:solidFill>
                <a:srgbClr val="0000CC"/>
              </a:solidFill>
              <a:latin typeface="Times New Roman" panose="02020603050405020304" pitchFamily="18" charset="0"/>
              <a:cs typeface="Times New Roman" panose="02020603050405020304" pitchFamily="18" charset="0"/>
            </a:endParaRPr>
          </a:p>
          <a:p>
            <a:pPr marL="0" indent="0">
              <a:buNone/>
            </a:pPr>
            <a:r>
              <a:rPr lang="en-US" dirty="0">
                <a:solidFill>
                  <a:srgbClr val="0000CC"/>
                </a:solidFill>
                <a:latin typeface="Times New Roman" panose="02020603050405020304" pitchFamily="18" charset="0"/>
                <a:cs typeface="Times New Roman" panose="02020603050405020304" pitchFamily="18" charset="0"/>
              </a:rPr>
              <a:t>2.Size of the cation or anion</a:t>
            </a:r>
          </a:p>
          <a:p>
            <a:pPr marL="0" indent="0">
              <a:buNone/>
            </a:pPr>
            <a:endParaRPr lang="en-US" dirty="0">
              <a:solidFill>
                <a:srgbClr val="0000CC"/>
              </a:solidFill>
              <a:latin typeface="Times New Roman" panose="02020603050405020304" pitchFamily="18" charset="0"/>
              <a:cs typeface="Times New Roman" panose="02020603050405020304" pitchFamily="18" charset="0"/>
            </a:endParaRPr>
          </a:p>
          <a:p>
            <a:pPr marL="0" indent="0">
              <a:buNone/>
            </a:pPr>
            <a:r>
              <a:rPr lang="en-US" dirty="0">
                <a:solidFill>
                  <a:srgbClr val="0000CC"/>
                </a:solidFill>
                <a:latin typeface="Times New Roman" panose="02020603050405020304" pitchFamily="18" charset="0"/>
                <a:cs typeface="Times New Roman" panose="02020603050405020304" pitchFamily="18" charset="0"/>
              </a:rPr>
              <a:t>3.Electronic configuration of the cation</a:t>
            </a:r>
            <a:endParaRPr lang="en-IN"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4346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1F832-0718-4944-81EC-BCA772B56BC2}"/>
              </a:ext>
            </a:extLst>
          </p:cNvPr>
          <p:cNvSpPr>
            <a:spLocks noGrp="1"/>
          </p:cNvSpPr>
          <p:nvPr>
            <p:ph type="title"/>
          </p:nvPr>
        </p:nvSpPr>
        <p:spPr>
          <a:xfrm>
            <a:off x="685800" y="274638"/>
            <a:ext cx="8001000" cy="457199"/>
          </a:xfrm>
        </p:spPr>
        <p:txBody>
          <a:bodyPr>
            <a:normAutofit fontScale="90000"/>
          </a:bodyPr>
          <a:lstStyle/>
          <a:p>
            <a:endParaRPr lang="en-IN"/>
          </a:p>
        </p:txBody>
      </p:sp>
      <p:sp>
        <p:nvSpPr>
          <p:cNvPr id="3" name="Content Placeholder 2">
            <a:extLst>
              <a:ext uri="{FF2B5EF4-FFF2-40B4-BE49-F238E27FC236}">
                <a16:creationId xmlns:a16="http://schemas.microsoft.com/office/drawing/2014/main" id="{4B17C2B4-265A-48BD-87E0-EC9CAECDCB05}"/>
              </a:ext>
            </a:extLst>
          </p:cNvPr>
          <p:cNvSpPr>
            <a:spLocks noGrp="1"/>
          </p:cNvSpPr>
          <p:nvPr>
            <p:ph idx="1"/>
          </p:nvPr>
        </p:nvSpPr>
        <p:spPr>
          <a:xfrm>
            <a:off x="381000" y="990600"/>
            <a:ext cx="8305800" cy="5135563"/>
          </a:xfrm>
        </p:spPr>
        <p:txBody>
          <a:bodyPr/>
          <a:lstStyle/>
          <a:p>
            <a:pPr marL="0" indent="0">
              <a:buNone/>
            </a:pPr>
            <a:r>
              <a:rPr lang="en-US" dirty="0">
                <a:solidFill>
                  <a:srgbClr val="C00000"/>
                </a:solidFill>
                <a:latin typeface="Times New Roman" panose="02020603050405020304" pitchFamily="18" charset="0"/>
                <a:cs typeface="Times New Roman" panose="02020603050405020304" pitchFamily="18" charset="0"/>
              </a:rPr>
              <a:t>Charge of the cation or anion</a:t>
            </a:r>
          </a:p>
          <a:p>
            <a:r>
              <a:rPr lang="en-US" dirty="0">
                <a:solidFill>
                  <a:srgbClr val="0000CC"/>
                </a:solidFill>
                <a:latin typeface="Times New Roman" panose="02020603050405020304" pitchFamily="18" charset="0"/>
                <a:cs typeface="Times New Roman" panose="02020603050405020304" pitchFamily="18" charset="0"/>
              </a:rPr>
              <a:t>The polarizing power of the cation to polarize the anion increase with the increase in the positive charge.</a:t>
            </a:r>
          </a:p>
          <a:p>
            <a:r>
              <a:rPr lang="en-US" dirty="0" err="1">
                <a:solidFill>
                  <a:srgbClr val="0000CC"/>
                </a:solidFill>
                <a:latin typeface="Times New Roman" panose="02020603050405020304" pitchFamily="18" charset="0"/>
                <a:cs typeface="Times New Roman" panose="02020603050405020304" pitchFamily="18" charset="0"/>
              </a:rPr>
              <a:t>Eg</a:t>
            </a:r>
            <a:r>
              <a:rPr lang="en-US" dirty="0">
                <a:solidFill>
                  <a:srgbClr val="0000CC"/>
                </a:solidFill>
                <a:latin typeface="Times New Roman" panose="02020603050405020304" pitchFamily="18" charset="0"/>
                <a:cs typeface="Times New Roman" panose="02020603050405020304" pitchFamily="18" charset="0"/>
              </a:rPr>
              <a:t> NaCl ,MgCl</a:t>
            </a:r>
            <a:r>
              <a:rPr lang="en-US" baseline="-25000" dirty="0">
                <a:solidFill>
                  <a:srgbClr val="0000CC"/>
                </a:solidFill>
                <a:latin typeface="Times New Roman" panose="02020603050405020304" pitchFamily="18" charset="0"/>
                <a:cs typeface="Times New Roman" panose="02020603050405020304" pitchFamily="18" charset="0"/>
              </a:rPr>
              <a:t>2  ,</a:t>
            </a:r>
            <a:r>
              <a:rPr lang="en-US" dirty="0">
                <a:solidFill>
                  <a:srgbClr val="0000CC"/>
                </a:solidFill>
                <a:latin typeface="Times New Roman" panose="02020603050405020304" pitchFamily="18" charset="0"/>
                <a:cs typeface="Times New Roman" panose="02020603050405020304" pitchFamily="18" charset="0"/>
              </a:rPr>
              <a:t>AlCl</a:t>
            </a:r>
            <a:r>
              <a:rPr lang="en-US" baseline="-25000" dirty="0">
                <a:solidFill>
                  <a:srgbClr val="0000CC"/>
                </a:solidFill>
                <a:latin typeface="Times New Roman" panose="02020603050405020304" pitchFamily="18" charset="0"/>
                <a:cs typeface="Times New Roman" panose="02020603050405020304" pitchFamily="18" charset="0"/>
              </a:rPr>
              <a:t>3</a:t>
            </a:r>
          </a:p>
          <a:p>
            <a:r>
              <a:rPr lang="en-US" dirty="0">
                <a:solidFill>
                  <a:srgbClr val="0000CC"/>
                </a:solidFill>
                <a:latin typeface="Times New Roman" panose="02020603050405020304" pitchFamily="18" charset="0"/>
                <a:cs typeface="Times New Roman" panose="02020603050405020304" pitchFamily="18" charset="0"/>
              </a:rPr>
              <a:t>The polarizing power of the cations:</a:t>
            </a:r>
          </a:p>
          <a:p>
            <a:pPr marL="0" indent="0">
              <a:buNone/>
            </a:pPr>
            <a:r>
              <a:rPr lang="en-US" baseline="-25000" dirty="0">
                <a:solidFill>
                  <a:srgbClr val="0000CC"/>
                </a:solidFill>
                <a:latin typeface="Times New Roman" panose="02020603050405020304" pitchFamily="18" charset="0"/>
                <a:cs typeface="Times New Roman" panose="02020603050405020304" pitchFamily="18" charset="0"/>
              </a:rPr>
              <a:t>                                          </a:t>
            </a:r>
            <a:r>
              <a:rPr lang="en-US" sz="4000" baseline="-25000" dirty="0">
                <a:solidFill>
                  <a:srgbClr val="0000CC"/>
                </a:solidFill>
                <a:latin typeface="Times New Roman" panose="02020603050405020304" pitchFamily="18" charset="0"/>
                <a:cs typeface="Times New Roman" panose="02020603050405020304" pitchFamily="18" charset="0"/>
              </a:rPr>
              <a:t>Na  </a:t>
            </a:r>
            <a:r>
              <a:rPr lang="en-US" sz="4000" baseline="-25000" dirty="0">
                <a:solidFill>
                  <a:srgbClr val="0000CC"/>
                </a:solidFill>
                <a:latin typeface="Abadi" panose="020B0604020104020204" pitchFamily="34" charset="0"/>
                <a:cs typeface="Times New Roman" panose="02020603050405020304" pitchFamily="18" charset="0"/>
              </a:rPr>
              <a:t>&lt;</a:t>
            </a:r>
            <a:r>
              <a:rPr lang="en-US" sz="4000" baseline="-25000" dirty="0">
                <a:solidFill>
                  <a:srgbClr val="0000CC"/>
                </a:solidFill>
                <a:latin typeface="Times New Roman" panose="02020603050405020304" pitchFamily="18" charset="0"/>
                <a:cs typeface="Times New Roman" panose="02020603050405020304" pitchFamily="18" charset="0"/>
              </a:rPr>
              <a:t> Mg2+   </a:t>
            </a:r>
            <a:r>
              <a:rPr lang="en-US" sz="4000" baseline="-25000" dirty="0">
                <a:solidFill>
                  <a:srgbClr val="0000CC"/>
                </a:solidFill>
                <a:latin typeface="Abadi" panose="020B0604020104020204" pitchFamily="34" charset="0"/>
                <a:cs typeface="Times New Roman" panose="02020603050405020304" pitchFamily="18" charset="0"/>
              </a:rPr>
              <a:t>&lt;</a:t>
            </a:r>
            <a:r>
              <a:rPr lang="en-US" sz="4000" baseline="-25000" dirty="0">
                <a:solidFill>
                  <a:srgbClr val="0000CC"/>
                </a:solidFill>
                <a:latin typeface="Times New Roman" panose="02020603050405020304" pitchFamily="18" charset="0"/>
                <a:cs typeface="Times New Roman" panose="02020603050405020304" pitchFamily="18" charset="0"/>
              </a:rPr>
              <a:t>  Al 3+</a:t>
            </a:r>
          </a:p>
          <a:p>
            <a:pPr marL="0" indent="0">
              <a:buNone/>
            </a:pPr>
            <a:r>
              <a:rPr lang="en-US" sz="4000" baseline="-25000" dirty="0">
                <a:solidFill>
                  <a:srgbClr val="0000CC"/>
                </a:solidFill>
                <a:latin typeface="Times New Roman" panose="02020603050405020304" pitchFamily="18" charset="0"/>
                <a:cs typeface="Times New Roman" panose="02020603050405020304" pitchFamily="18" charset="0"/>
              </a:rPr>
              <a:t>     The covalent character increase from NaCl to AlCl3</a:t>
            </a:r>
          </a:p>
          <a:p>
            <a:pPr marL="0" indent="0">
              <a:buNone/>
            </a:pPr>
            <a:r>
              <a:rPr lang="en-US" sz="2800" dirty="0">
                <a:solidFill>
                  <a:srgbClr val="0000CC"/>
                </a:solidFill>
                <a:latin typeface="Times New Roman" panose="02020603050405020304" pitchFamily="18" charset="0"/>
                <a:cs typeface="Times New Roman" panose="02020603050405020304" pitchFamily="18" charset="0"/>
              </a:rPr>
              <a:t>        NaCl(800</a:t>
            </a:r>
            <a:r>
              <a:rPr lang="en-US" sz="2800" baseline="30000" dirty="0">
                <a:solidFill>
                  <a:srgbClr val="0000CC"/>
                </a:solidFill>
                <a:latin typeface="Times New Roman" panose="02020603050405020304" pitchFamily="18" charset="0"/>
                <a:cs typeface="Times New Roman" panose="02020603050405020304" pitchFamily="18" charset="0"/>
              </a:rPr>
              <a:t>o</a:t>
            </a:r>
            <a:r>
              <a:rPr lang="en-US" sz="2800" dirty="0">
                <a:solidFill>
                  <a:srgbClr val="0000CC"/>
                </a:solidFill>
                <a:latin typeface="Times New Roman" panose="02020603050405020304" pitchFamily="18" charset="0"/>
                <a:cs typeface="Times New Roman" panose="02020603050405020304" pitchFamily="18" charset="0"/>
              </a:rPr>
              <a:t>C)</a:t>
            </a:r>
            <a:r>
              <a:rPr lang="en-US" sz="4000" dirty="0">
                <a:solidFill>
                  <a:srgbClr val="0000CC"/>
                </a:solidFill>
                <a:latin typeface="Times New Roman" panose="02020603050405020304" pitchFamily="18" charset="0"/>
                <a:cs typeface="Times New Roman" panose="02020603050405020304" pitchFamily="18" charset="0"/>
              </a:rPr>
              <a:t> ,</a:t>
            </a:r>
            <a:r>
              <a:rPr lang="en-US" sz="2800" dirty="0">
                <a:solidFill>
                  <a:srgbClr val="0000CC"/>
                </a:solidFill>
                <a:latin typeface="Times New Roman" panose="02020603050405020304" pitchFamily="18" charset="0"/>
                <a:cs typeface="Times New Roman" panose="02020603050405020304" pitchFamily="18" charset="0"/>
              </a:rPr>
              <a:t>MgCl</a:t>
            </a:r>
            <a:r>
              <a:rPr lang="en-US" sz="2800" baseline="-25000" dirty="0">
                <a:solidFill>
                  <a:srgbClr val="0000CC"/>
                </a:solidFill>
                <a:latin typeface="Times New Roman" panose="02020603050405020304" pitchFamily="18" charset="0"/>
                <a:cs typeface="Times New Roman" panose="02020603050405020304" pitchFamily="18" charset="0"/>
              </a:rPr>
              <a:t>2</a:t>
            </a:r>
            <a:r>
              <a:rPr lang="en-US" sz="2800" dirty="0">
                <a:solidFill>
                  <a:srgbClr val="0000CC"/>
                </a:solidFill>
                <a:latin typeface="Times New Roman" panose="02020603050405020304" pitchFamily="18" charset="0"/>
                <a:cs typeface="Times New Roman" panose="02020603050405020304" pitchFamily="18" charset="0"/>
              </a:rPr>
              <a:t>(712</a:t>
            </a:r>
            <a:r>
              <a:rPr lang="en-US" sz="2800" baseline="30000" dirty="0">
                <a:solidFill>
                  <a:srgbClr val="0000CC"/>
                </a:solidFill>
                <a:latin typeface="Times New Roman" panose="02020603050405020304" pitchFamily="18" charset="0"/>
                <a:cs typeface="Times New Roman" panose="02020603050405020304" pitchFamily="18" charset="0"/>
              </a:rPr>
              <a:t>o</a:t>
            </a:r>
            <a:r>
              <a:rPr lang="en-US" sz="2800" dirty="0">
                <a:solidFill>
                  <a:srgbClr val="0000CC"/>
                </a:solidFill>
                <a:latin typeface="Times New Roman" panose="02020603050405020304" pitchFamily="18" charset="0"/>
                <a:cs typeface="Times New Roman" panose="02020603050405020304" pitchFamily="18" charset="0"/>
              </a:rPr>
              <a:t>C)</a:t>
            </a:r>
            <a:r>
              <a:rPr lang="en-US" sz="2800" baseline="-25000" dirty="0">
                <a:solidFill>
                  <a:srgbClr val="0000CC"/>
                </a:solidFill>
                <a:latin typeface="Times New Roman" panose="02020603050405020304" pitchFamily="18" charset="0"/>
                <a:cs typeface="Times New Roman" panose="02020603050405020304" pitchFamily="18" charset="0"/>
              </a:rPr>
              <a:t>,</a:t>
            </a:r>
            <a:r>
              <a:rPr lang="en-US" sz="2800" dirty="0">
                <a:solidFill>
                  <a:srgbClr val="0000CC"/>
                </a:solidFill>
                <a:latin typeface="Times New Roman" panose="02020603050405020304" pitchFamily="18" charset="0"/>
                <a:cs typeface="Times New Roman" panose="02020603050405020304" pitchFamily="18" charset="0"/>
              </a:rPr>
              <a:t>AlCl</a:t>
            </a:r>
            <a:r>
              <a:rPr lang="en-US" sz="2800" baseline="-25000" dirty="0">
                <a:solidFill>
                  <a:srgbClr val="0000CC"/>
                </a:solidFill>
                <a:latin typeface="Times New Roman" panose="02020603050405020304" pitchFamily="18" charset="0"/>
                <a:cs typeface="Times New Roman" panose="02020603050405020304" pitchFamily="18" charset="0"/>
              </a:rPr>
              <a:t>3</a:t>
            </a:r>
            <a:r>
              <a:rPr lang="en-US" sz="2800" dirty="0">
                <a:solidFill>
                  <a:srgbClr val="0000CC"/>
                </a:solidFill>
                <a:latin typeface="Times New Roman" panose="02020603050405020304" pitchFamily="18" charset="0"/>
                <a:cs typeface="Times New Roman" panose="02020603050405020304" pitchFamily="18" charset="0"/>
              </a:rPr>
              <a:t>(575</a:t>
            </a:r>
            <a:r>
              <a:rPr lang="en-US" sz="2800" baseline="30000" dirty="0">
                <a:solidFill>
                  <a:srgbClr val="0000CC"/>
                </a:solidFill>
                <a:latin typeface="Times New Roman" panose="02020603050405020304" pitchFamily="18" charset="0"/>
                <a:cs typeface="Times New Roman" panose="02020603050405020304" pitchFamily="18" charset="0"/>
              </a:rPr>
              <a:t>o</a:t>
            </a:r>
            <a:r>
              <a:rPr lang="en-US" sz="2800" dirty="0">
                <a:solidFill>
                  <a:srgbClr val="0000CC"/>
                </a:solidFill>
                <a:latin typeface="Times New Roman" panose="02020603050405020304" pitchFamily="18" charset="0"/>
                <a:cs typeface="Times New Roman" panose="02020603050405020304" pitchFamily="18" charset="0"/>
              </a:rPr>
              <a:t>C</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8115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Dobereiner's Law of Triads in Hindi || Very Easy || Clear your Concept -  YouTube"/>
          <p:cNvPicPr>
            <a:picLocks noChangeAspect="1" noChangeArrowheads="1"/>
          </p:cNvPicPr>
          <p:nvPr/>
        </p:nvPicPr>
        <p:blipFill>
          <a:blip r:embed="rId2" cstate="print"/>
          <a:srcRect/>
          <a:stretch>
            <a:fillRect/>
          </a:stretch>
        </p:blipFill>
        <p:spPr bwMode="auto">
          <a:xfrm>
            <a:off x="186268" y="914400"/>
            <a:ext cx="8805332" cy="4953000"/>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DD8B-37FD-464F-9C3E-B7630479D2C0}"/>
              </a:ext>
            </a:extLst>
          </p:cNvPr>
          <p:cNvSpPr>
            <a:spLocks noGrp="1"/>
          </p:cNvSpPr>
          <p:nvPr>
            <p:ph type="title"/>
          </p:nvPr>
        </p:nvSpPr>
        <p:spPr>
          <a:xfrm>
            <a:off x="762000" y="304800"/>
            <a:ext cx="8077200" cy="533400"/>
          </a:xfrm>
        </p:spPr>
        <p:txBody>
          <a:bodyPr>
            <a:normAutofit fontScale="90000"/>
          </a:bodyPr>
          <a:lstStyle/>
          <a:p>
            <a:endParaRPr lang="en-IN"/>
          </a:p>
        </p:txBody>
      </p:sp>
      <p:sp>
        <p:nvSpPr>
          <p:cNvPr id="3" name="Content Placeholder 2">
            <a:extLst>
              <a:ext uri="{FF2B5EF4-FFF2-40B4-BE49-F238E27FC236}">
                <a16:creationId xmlns:a16="http://schemas.microsoft.com/office/drawing/2014/main" id="{D3E5BD96-A8AE-4CB6-9650-3B127717DB58}"/>
              </a:ext>
            </a:extLst>
          </p:cNvPr>
          <p:cNvSpPr>
            <a:spLocks noGrp="1"/>
          </p:cNvSpPr>
          <p:nvPr>
            <p:ph idx="1"/>
          </p:nvPr>
        </p:nvSpPr>
        <p:spPr>
          <a:xfrm>
            <a:off x="762000" y="1066800"/>
            <a:ext cx="7924800" cy="6248400"/>
          </a:xfrm>
        </p:spPr>
        <p:txBody>
          <a:bodyPr>
            <a:normAutofit/>
          </a:bodyPr>
          <a:lstStyle/>
          <a:p>
            <a:r>
              <a:rPr lang="en-US" dirty="0">
                <a:solidFill>
                  <a:srgbClr val="C00000"/>
                </a:solidFill>
                <a:latin typeface="Times New Roman" panose="02020603050405020304" pitchFamily="18" charset="0"/>
                <a:cs typeface="Times New Roman" panose="02020603050405020304" pitchFamily="18" charset="0"/>
              </a:rPr>
              <a:t>Size of the anion or cation</a:t>
            </a:r>
            <a:endParaRPr lang="en-US" dirty="0">
              <a:solidFill>
                <a:srgbClr val="0000CC"/>
              </a:solidFill>
              <a:latin typeface="Times New Roman" panose="02020603050405020304" pitchFamily="18" charset="0"/>
              <a:cs typeface="Times New Roman" panose="02020603050405020304" pitchFamily="18" charset="0"/>
            </a:endParaRPr>
          </a:p>
          <a:p>
            <a:r>
              <a:rPr lang="en-US" dirty="0">
                <a:solidFill>
                  <a:srgbClr val="0000CC"/>
                </a:solidFill>
                <a:latin typeface="Times New Roman" panose="02020603050405020304" pitchFamily="18" charset="0"/>
                <a:cs typeface="Times New Roman" panose="02020603050405020304" pitchFamily="18" charset="0"/>
              </a:rPr>
              <a:t>The polarizing power of the cation to polarize the anion increases with the decrease of its size.</a:t>
            </a:r>
          </a:p>
          <a:p>
            <a:pPr marL="0" indent="0">
              <a:buNone/>
            </a:pPr>
            <a:r>
              <a:rPr lang="en-US" dirty="0">
                <a:solidFill>
                  <a:srgbClr val="0000CC"/>
                </a:solidFill>
                <a:latin typeface="Times New Roman" panose="02020603050405020304" pitchFamily="18" charset="0"/>
                <a:cs typeface="Times New Roman" panose="02020603050405020304" pitchFamily="18" charset="0"/>
              </a:rPr>
              <a:t>Be2+  &gt; Mg2+ &gt; Ca2+ &gt; Sr2+ &gt; Ba2+ &gt;  Ra2+ </a:t>
            </a:r>
          </a:p>
          <a:p>
            <a:pPr marL="0" indent="0">
              <a:buNone/>
            </a:pPr>
            <a:r>
              <a:rPr lang="en-US" dirty="0">
                <a:solidFill>
                  <a:srgbClr val="0000CC"/>
                </a:solidFill>
                <a:latin typeface="Times New Roman" panose="02020603050405020304" pitchFamily="18" charset="0"/>
                <a:cs typeface="Times New Roman" panose="02020603050405020304" pitchFamily="18" charset="0"/>
              </a:rPr>
              <a:t>(0.31)    (0.65)   (0.99) (1.13)      (1.35)      (1.40)</a:t>
            </a:r>
          </a:p>
          <a:p>
            <a:r>
              <a:rPr lang="en-US" dirty="0">
                <a:solidFill>
                  <a:srgbClr val="0000CC"/>
                </a:solidFill>
                <a:latin typeface="Times New Roman" panose="02020603050405020304" pitchFamily="18" charset="0"/>
                <a:cs typeface="Times New Roman" panose="02020603050405020304" pitchFamily="18" charset="0"/>
              </a:rPr>
              <a:t>The greatest magnitude of the polarizing power of the Be2+ cation makes its salts to show maximum covalent character which is evidence by the melting points.</a:t>
            </a:r>
            <a:endParaRPr lang="en-IN"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82107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3B514-82B8-42B6-A0C3-CF6316AE75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87C12F3-752D-43BA-9B35-DF24FD9CAF55}"/>
              </a:ext>
            </a:extLst>
          </p:cNvPr>
          <p:cNvSpPr>
            <a:spLocks noGrp="1"/>
          </p:cNvSpPr>
          <p:nvPr>
            <p:ph idx="1"/>
          </p:nvPr>
        </p:nvSpPr>
        <p:spPr/>
        <p:txBody>
          <a:bodyPr>
            <a:normAutofit fontScale="92500" lnSpcReduction="20000"/>
          </a:bodyPr>
          <a:lstStyle/>
          <a:p>
            <a:r>
              <a:rPr lang="en-US" dirty="0">
                <a:solidFill>
                  <a:srgbClr val="0000CC"/>
                </a:solidFill>
                <a:latin typeface="Times New Roman" panose="02020603050405020304" pitchFamily="18" charset="0"/>
                <a:cs typeface="Times New Roman" panose="02020603050405020304" pitchFamily="18" charset="0"/>
              </a:rPr>
              <a:t>BeCl2      MgCl2     CaCl2         SrCl2       BaCl2</a:t>
            </a:r>
          </a:p>
          <a:p>
            <a:pPr marL="0" indent="0">
              <a:buNone/>
            </a:pPr>
            <a:r>
              <a:rPr lang="en-US" dirty="0">
                <a:solidFill>
                  <a:srgbClr val="0000CC"/>
                </a:solidFill>
                <a:latin typeface="Times New Roman" panose="02020603050405020304" pitchFamily="18" charset="0"/>
                <a:cs typeface="Times New Roman" panose="02020603050405020304" pitchFamily="18" charset="0"/>
              </a:rPr>
              <a:t>     405</a:t>
            </a:r>
            <a:r>
              <a:rPr lang="en-US" baseline="30000" dirty="0">
                <a:solidFill>
                  <a:srgbClr val="0000CC"/>
                </a:solidFill>
                <a:latin typeface="Times New Roman" panose="02020603050405020304" pitchFamily="18" charset="0"/>
                <a:cs typeface="Times New Roman" panose="02020603050405020304" pitchFamily="18" charset="0"/>
              </a:rPr>
              <a:t>0</a:t>
            </a:r>
            <a:r>
              <a:rPr lang="en-US" dirty="0">
                <a:solidFill>
                  <a:srgbClr val="0000CC"/>
                </a:solidFill>
                <a:latin typeface="Times New Roman" panose="02020603050405020304" pitchFamily="18" charset="0"/>
                <a:cs typeface="Times New Roman" panose="02020603050405020304" pitchFamily="18" charset="0"/>
              </a:rPr>
              <a:t>C      712</a:t>
            </a:r>
            <a:r>
              <a:rPr lang="en-US" baseline="30000" dirty="0">
                <a:solidFill>
                  <a:srgbClr val="0000CC"/>
                </a:solidFill>
                <a:latin typeface="Times New Roman" panose="02020603050405020304" pitchFamily="18" charset="0"/>
                <a:cs typeface="Times New Roman" panose="02020603050405020304" pitchFamily="18" charset="0"/>
              </a:rPr>
              <a:t>0</a:t>
            </a:r>
            <a:r>
              <a:rPr lang="en-US" dirty="0">
                <a:solidFill>
                  <a:srgbClr val="0000CC"/>
                </a:solidFill>
                <a:latin typeface="Times New Roman" panose="02020603050405020304" pitchFamily="18" charset="0"/>
                <a:cs typeface="Times New Roman" panose="02020603050405020304" pitchFamily="18" charset="0"/>
              </a:rPr>
              <a:t>C          772</a:t>
            </a:r>
            <a:r>
              <a:rPr lang="en-US" baseline="30000" dirty="0">
                <a:solidFill>
                  <a:srgbClr val="0000CC"/>
                </a:solidFill>
                <a:latin typeface="Times New Roman" panose="02020603050405020304" pitchFamily="18" charset="0"/>
                <a:cs typeface="Times New Roman" panose="02020603050405020304" pitchFamily="18" charset="0"/>
              </a:rPr>
              <a:t>0</a:t>
            </a:r>
            <a:r>
              <a:rPr lang="en-US" dirty="0">
                <a:solidFill>
                  <a:srgbClr val="0000CC"/>
                </a:solidFill>
                <a:latin typeface="Times New Roman" panose="02020603050405020304" pitchFamily="18" charset="0"/>
                <a:cs typeface="Times New Roman" panose="02020603050405020304" pitchFamily="18" charset="0"/>
              </a:rPr>
              <a:t>C    872</a:t>
            </a:r>
            <a:r>
              <a:rPr lang="en-US" baseline="30000" dirty="0">
                <a:solidFill>
                  <a:srgbClr val="0000CC"/>
                </a:solidFill>
                <a:latin typeface="Times New Roman" panose="02020603050405020304" pitchFamily="18" charset="0"/>
                <a:cs typeface="Times New Roman" panose="02020603050405020304" pitchFamily="18" charset="0"/>
              </a:rPr>
              <a:t>0</a:t>
            </a:r>
            <a:r>
              <a:rPr lang="en-US" dirty="0">
                <a:solidFill>
                  <a:srgbClr val="0000CC"/>
                </a:solidFill>
                <a:latin typeface="Times New Roman" panose="02020603050405020304" pitchFamily="18" charset="0"/>
                <a:cs typeface="Times New Roman" panose="02020603050405020304" pitchFamily="18" charset="0"/>
              </a:rPr>
              <a:t>C    960</a:t>
            </a:r>
            <a:r>
              <a:rPr lang="en-US" baseline="30000" dirty="0">
                <a:solidFill>
                  <a:srgbClr val="0000CC"/>
                </a:solidFill>
                <a:latin typeface="Times New Roman" panose="02020603050405020304" pitchFamily="18" charset="0"/>
                <a:cs typeface="Times New Roman" panose="02020603050405020304" pitchFamily="18" charset="0"/>
              </a:rPr>
              <a:t>0</a:t>
            </a:r>
            <a:r>
              <a:rPr lang="en-US" dirty="0">
                <a:solidFill>
                  <a:srgbClr val="0000CC"/>
                </a:solidFill>
                <a:latin typeface="Times New Roman" panose="02020603050405020304" pitchFamily="18" charset="0"/>
                <a:cs typeface="Times New Roman" panose="02020603050405020304" pitchFamily="18" charset="0"/>
              </a:rPr>
              <a:t>C</a:t>
            </a:r>
          </a:p>
          <a:p>
            <a:endParaRPr lang="en-US" dirty="0">
              <a:solidFill>
                <a:srgbClr val="0000CC"/>
              </a:solidFill>
              <a:latin typeface="Times New Roman" panose="02020603050405020304" pitchFamily="18" charset="0"/>
              <a:cs typeface="Times New Roman" panose="02020603050405020304" pitchFamily="18" charset="0"/>
            </a:endParaRPr>
          </a:p>
          <a:p>
            <a:r>
              <a:rPr lang="en-US" dirty="0">
                <a:solidFill>
                  <a:srgbClr val="0000CC"/>
                </a:solidFill>
                <a:latin typeface="Times New Roman" panose="02020603050405020304" pitchFamily="18" charset="0"/>
                <a:cs typeface="Times New Roman" panose="02020603050405020304" pitchFamily="18" charset="0"/>
              </a:rPr>
              <a:t>The polarizability of the anion increases with the increase in size.</a:t>
            </a:r>
          </a:p>
          <a:p>
            <a:pPr marL="0" indent="0">
              <a:buNone/>
            </a:pPr>
            <a:r>
              <a:rPr lang="en-US" dirty="0">
                <a:solidFill>
                  <a:srgbClr val="0000CC"/>
                </a:solidFill>
                <a:latin typeface="Times New Roman" panose="02020603050405020304" pitchFamily="18" charset="0"/>
                <a:cs typeface="Times New Roman" panose="02020603050405020304" pitchFamily="18" charset="0"/>
              </a:rPr>
              <a:t>                             F</a:t>
            </a:r>
            <a:r>
              <a:rPr lang="en-US" baseline="30000" dirty="0">
                <a:solidFill>
                  <a:srgbClr val="0000CC"/>
                </a:solidFill>
                <a:latin typeface="Times New Roman" panose="02020603050405020304" pitchFamily="18" charset="0"/>
                <a:cs typeface="Times New Roman" panose="02020603050405020304" pitchFamily="18" charset="0"/>
              </a:rPr>
              <a:t>-</a:t>
            </a:r>
            <a:r>
              <a:rPr lang="en-US" dirty="0">
                <a:solidFill>
                  <a:srgbClr val="0000CC"/>
                </a:solidFill>
                <a:latin typeface="Times New Roman" panose="02020603050405020304" pitchFamily="18" charset="0"/>
                <a:cs typeface="Times New Roman" panose="02020603050405020304" pitchFamily="18" charset="0"/>
              </a:rPr>
              <a:t>   Cl</a:t>
            </a:r>
            <a:r>
              <a:rPr lang="en-US" baseline="30000" dirty="0">
                <a:solidFill>
                  <a:srgbClr val="0000CC"/>
                </a:solidFill>
                <a:latin typeface="Times New Roman" panose="02020603050405020304" pitchFamily="18" charset="0"/>
                <a:cs typeface="Times New Roman" panose="02020603050405020304" pitchFamily="18" charset="0"/>
              </a:rPr>
              <a:t>-</a:t>
            </a:r>
            <a:r>
              <a:rPr lang="en-US" dirty="0">
                <a:solidFill>
                  <a:srgbClr val="0000CC"/>
                </a:solidFill>
                <a:latin typeface="Times New Roman" panose="02020603050405020304" pitchFamily="18" charset="0"/>
                <a:cs typeface="Times New Roman" panose="02020603050405020304" pitchFamily="18" charset="0"/>
              </a:rPr>
              <a:t>    Br</a:t>
            </a:r>
            <a:r>
              <a:rPr lang="en-US" baseline="30000" dirty="0">
                <a:solidFill>
                  <a:srgbClr val="0000CC"/>
                </a:solidFill>
                <a:latin typeface="Times New Roman" panose="02020603050405020304" pitchFamily="18" charset="0"/>
                <a:cs typeface="Times New Roman" panose="02020603050405020304" pitchFamily="18" charset="0"/>
              </a:rPr>
              <a:t>-</a:t>
            </a:r>
            <a:r>
              <a:rPr lang="en-US" dirty="0">
                <a:solidFill>
                  <a:srgbClr val="0000CC"/>
                </a:solidFill>
                <a:latin typeface="Times New Roman" panose="02020603050405020304" pitchFamily="18" charset="0"/>
                <a:cs typeface="Times New Roman" panose="02020603050405020304" pitchFamily="18" charset="0"/>
              </a:rPr>
              <a:t>    I</a:t>
            </a:r>
            <a:r>
              <a:rPr lang="en-US" baseline="30000" dirty="0">
                <a:solidFill>
                  <a:srgbClr val="0000CC"/>
                </a:solidFill>
                <a:latin typeface="Times New Roman" panose="02020603050405020304" pitchFamily="18" charset="0"/>
                <a:cs typeface="Times New Roman" panose="02020603050405020304" pitchFamily="18" charset="0"/>
              </a:rPr>
              <a:t>-</a:t>
            </a:r>
          </a:p>
          <a:p>
            <a:endParaRPr lang="en-US" baseline="30000" dirty="0">
              <a:solidFill>
                <a:srgbClr val="0000CC"/>
              </a:solidFill>
              <a:latin typeface="Times New Roman" panose="02020603050405020304" pitchFamily="18" charset="0"/>
              <a:cs typeface="Times New Roman" panose="02020603050405020304" pitchFamily="18" charset="0"/>
            </a:endParaRPr>
          </a:p>
          <a:p>
            <a:r>
              <a:rPr lang="en-US" dirty="0">
                <a:solidFill>
                  <a:srgbClr val="0000CC"/>
                </a:solidFill>
                <a:latin typeface="Times New Roman" panose="02020603050405020304" pitchFamily="18" charset="0"/>
                <a:cs typeface="Times New Roman" panose="02020603050405020304" pitchFamily="18" charset="0"/>
              </a:rPr>
              <a:t>CaF</a:t>
            </a:r>
            <a:r>
              <a:rPr lang="en-US" baseline="-25000" dirty="0">
                <a:solidFill>
                  <a:srgbClr val="0000CC"/>
                </a:solidFill>
                <a:latin typeface="Times New Roman" panose="02020603050405020304" pitchFamily="18" charset="0"/>
                <a:cs typeface="Times New Roman" panose="02020603050405020304" pitchFamily="18" charset="0"/>
              </a:rPr>
              <a:t>2 </a:t>
            </a:r>
            <a:r>
              <a:rPr lang="en-US" dirty="0">
                <a:solidFill>
                  <a:srgbClr val="0000CC"/>
                </a:solidFill>
                <a:latin typeface="Times New Roman" panose="02020603050405020304" pitchFamily="18" charset="0"/>
                <a:cs typeface="Times New Roman" panose="02020603050405020304" pitchFamily="18" charset="0"/>
              </a:rPr>
              <a:t>shows minimum covalent character(M. </a:t>
            </a:r>
            <a:r>
              <a:rPr lang="en-US" dirty="0" err="1">
                <a:solidFill>
                  <a:srgbClr val="0000CC"/>
                </a:solidFill>
                <a:latin typeface="Times New Roman" panose="02020603050405020304" pitchFamily="18" charset="0"/>
                <a:cs typeface="Times New Roman" panose="02020603050405020304" pitchFamily="18" charset="0"/>
              </a:rPr>
              <a:t>pt</a:t>
            </a:r>
            <a:r>
              <a:rPr lang="en-US" dirty="0">
                <a:solidFill>
                  <a:srgbClr val="0000CC"/>
                </a:solidFill>
                <a:latin typeface="Times New Roman" panose="02020603050405020304" pitchFamily="18" charset="0"/>
                <a:cs typeface="Times New Roman" panose="02020603050405020304" pitchFamily="18" charset="0"/>
              </a:rPr>
              <a:t> 1392</a:t>
            </a:r>
            <a:r>
              <a:rPr lang="en-US" baseline="30000" dirty="0">
                <a:solidFill>
                  <a:srgbClr val="0000CC"/>
                </a:solidFill>
                <a:latin typeface="Times New Roman" panose="02020603050405020304" pitchFamily="18" charset="0"/>
                <a:cs typeface="Times New Roman" panose="02020603050405020304" pitchFamily="18" charset="0"/>
              </a:rPr>
              <a:t>0</a:t>
            </a:r>
            <a:r>
              <a:rPr lang="en-US" dirty="0">
                <a:solidFill>
                  <a:srgbClr val="0000CC"/>
                </a:solidFill>
                <a:latin typeface="Times New Roman" panose="02020603050405020304" pitchFamily="18" charset="0"/>
                <a:cs typeface="Times New Roman" panose="02020603050405020304" pitchFamily="18" charset="0"/>
              </a:rPr>
              <a:t>C)  and CaI</a:t>
            </a:r>
            <a:r>
              <a:rPr lang="en-US" baseline="-25000" dirty="0">
                <a:solidFill>
                  <a:srgbClr val="0000CC"/>
                </a:solidFill>
                <a:latin typeface="Times New Roman" panose="02020603050405020304" pitchFamily="18" charset="0"/>
                <a:cs typeface="Times New Roman" panose="02020603050405020304" pitchFamily="18" charset="0"/>
              </a:rPr>
              <a:t>2</a:t>
            </a:r>
            <a:r>
              <a:rPr lang="en-US" dirty="0">
                <a:solidFill>
                  <a:srgbClr val="0000CC"/>
                </a:solidFill>
                <a:latin typeface="Times New Roman" panose="02020603050405020304" pitchFamily="18" charset="0"/>
                <a:cs typeface="Times New Roman" panose="02020603050405020304" pitchFamily="18" charset="0"/>
              </a:rPr>
              <a:t> shows </a:t>
            </a:r>
            <a:r>
              <a:rPr lang="en-US" dirty="0" err="1">
                <a:solidFill>
                  <a:srgbClr val="0000CC"/>
                </a:solidFill>
                <a:latin typeface="Times New Roman" panose="02020603050405020304" pitchFamily="18" charset="0"/>
                <a:cs typeface="Times New Roman" panose="02020603050405020304" pitchFamily="18" charset="0"/>
              </a:rPr>
              <a:t>maximun</a:t>
            </a:r>
            <a:r>
              <a:rPr lang="en-US" dirty="0">
                <a:solidFill>
                  <a:srgbClr val="0000CC"/>
                </a:solidFill>
                <a:latin typeface="Times New Roman" panose="02020603050405020304" pitchFamily="18" charset="0"/>
                <a:cs typeface="Times New Roman" panose="02020603050405020304" pitchFamily="18" charset="0"/>
              </a:rPr>
              <a:t> covalent character(575</a:t>
            </a:r>
            <a:r>
              <a:rPr lang="en-US" baseline="30000" dirty="0">
                <a:solidFill>
                  <a:srgbClr val="0000CC"/>
                </a:solidFill>
                <a:latin typeface="Times New Roman" panose="02020603050405020304" pitchFamily="18" charset="0"/>
                <a:cs typeface="Times New Roman" panose="02020603050405020304" pitchFamily="18" charset="0"/>
              </a:rPr>
              <a:t>0</a:t>
            </a:r>
            <a:r>
              <a:rPr lang="en-US" dirty="0">
                <a:solidFill>
                  <a:srgbClr val="0000CC"/>
                </a:solidFill>
                <a:latin typeface="Times New Roman" panose="02020603050405020304" pitchFamily="18" charset="0"/>
                <a:cs typeface="Times New Roman" panose="02020603050405020304" pitchFamily="18" charset="0"/>
              </a:rPr>
              <a:t>C).</a:t>
            </a:r>
            <a:endParaRPr lang="en-IN"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4104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FB706-5A83-4229-92DA-7654D5467691}"/>
              </a:ext>
            </a:extLst>
          </p:cNvPr>
          <p:cNvSpPr>
            <a:spLocks noGrp="1"/>
          </p:cNvSpPr>
          <p:nvPr>
            <p:ph type="title"/>
          </p:nvPr>
        </p:nvSpPr>
        <p:spPr>
          <a:xfrm>
            <a:off x="457200" y="274638"/>
            <a:ext cx="8229600" cy="33496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6EE80D1E-A129-4793-B457-16AF91A72307}"/>
              </a:ext>
            </a:extLst>
          </p:cNvPr>
          <p:cNvSpPr>
            <a:spLocks noGrp="1"/>
          </p:cNvSpPr>
          <p:nvPr>
            <p:ph idx="1"/>
          </p:nvPr>
        </p:nvSpPr>
        <p:spPr>
          <a:xfrm>
            <a:off x="489397" y="838200"/>
            <a:ext cx="8229600" cy="6172200"/>
          </a:xfrm>
        </p:spPr>
        <p:txBody>
          <a:bodyPr/>
          <a:lstStyle/>
          <a:p>
            <a:pPr marL="0" indent="0">
              <a:buNone/>
            </a:pPr>
            <a:r>
              <a:rPr lang="en-US" dirty="0">
                <a:solidFill>
                  <a:srgbClr val="C00000"/>
                </a:solidFill>
                <a:latin typeface="Times New Roman" panose="02020603050405020304" pitchFamily="18" charset="0"/>
                <a:cs typeface="Times New Roman" panose="02020603050405020304" pitchFamily="18" charset="0"/>
              </a:rPr>
              <a:t>    Electronic Configuration of the Cation</a:t>
            </a:r>
          </a:p>
          <a:p>
            <a:r>
              <a:rPr lang="en-US" dirty="0">
                <a:solidFill>
                  <a:srgbClr val="0000CC"/>
                </a:solidFill>
                <a:latin typeface="Times New Roman" panose="02020603050405020304" pitchFamily="18" charset="0"/>
                <a:cs typeface="Times New Roman" panose="02020603050405020304" pitchFamily="18" charset="0"/>
              </a:rPr>
              <a:t>A cation with 18 electron configuration (ns2p6d10) has greater polarizing power than a cation with 8 electron configuration(ns2p6)even if both the cations are having same charge and size.</a:t>
            </a:r>
          </a:p>
          <a:p>
            <a:pPr marL="0" indent="0">
              <a:buNone/>
            </a:pPr>
            <a:r>
              <a:rPr lang="en-US" dirty="0">
                <a:solidFill>
                  <a:srgbClr val="0000CC"/>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901604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CA595-F080-4459-B4F2-0314C8DFA4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F1DC05-0232-498D-8322-EAB4DDF33011}"/>
              </a:ext>
            </a:extLst>
          </p:cNvPr>
          <p:cNvSpPr>
            <a:spLocks noGrp="1"/>
          </p:cNvSpPr>
          <p:nvPr>
            <p:ph idx="1"/>
          </p:nvPr>
        </p:nvSpPr>
        <p:spPr/>
        <p:txBody>
          <a:bodyPr>
            <a:normAutofit/>
          </a:bodyPr>
          <a:lstStyle/>
          <a:p>
            <a:r>
              <a:rPr lang="en-US" dirty="0" err="1">
                <a:solidFill>
                  <a:srgbClr val="0000CC"/>
                </a:solidFill>
              </a:rPr>
              <a:t>Eg</a:t>
            </a:r>
            <a:r>
              <a:rPr lang="en-US" dirty="0">
                <a:solidFill>
                  <a:srgbClr val="0000CC"/>
                </a:solidFill>
              </a:rPr>
              <a:t> Cu+ cation (18 electron configuration 3s2p6d10) has greater polarizing power to polarize Cl- anion than Na+ cation with 8 electron configuration though both the cations Cu+ and Na+ have the same charge and size (Cu+  =0.96 A</a:t>
            </a:r>
            <a:r>
              <a:rPr lang="en-US" baseline="30000" dirty="0">
                <a:solidFill>
                  <a:srgbClr val="0000CC"/>
                </a:solidFill>
              </a:rPr>
              <a:t>0</a:t>
            </a:r>
            <a:r>
              <a:rPr lang="en-US" dirty="0">
                <a:solidFill>
                  <a:srgbClr val="0000CC"/>
                </a:solidFill>
              </a:rPr>
              <a:t>, Na+  =0.95 A</a:t>
            </a:r>
            <a:r>
              <a:rPr lang="en-US" baseline="30000" dirty="0">
                <a:solidFill>
                  <a:srgbClr val="0000CC"/>
                </a:solidFill>
              </a:rPr>
              <a:t>0)</a:t>
            </a:r>
          </a:p>
          <a:p>
            <a:pPr marL="0" indent="0">
              <a:buNone/>
            </a:pPr>
            <a:r>
              <a:rPr lang="en-US" baseline="30000" dirty="0" err="1">
                <a:solidFill>
                  <a:srgbClr val="0000CC"/>
                </a:solidFill>
                <a:latin typeface="Times New Roman" panose="02020603050405020304" pitchFamily="18" charset="0"/>
                <a:cs typeface="Times New Roman" panose="02020603050405020304" pitchFamily="18" charset="0"/>
              </a:rPr>
              <a:t>CuCl</a:t>
            </a:r>
            <a:r>
              <a:rPr lang="en-US" baseline="30000" dirty="0">
                <a:solidFill>
                  <a:srgbClr val="0000CC"/>
                </a:solidFill>
                <a:latin typeface="Times New Roman" panose="02020603050405020304" pitchFamily="18" charset="0"/>
                <a:cs typeface="Times New Roman" panose="02020603050405020304" pitchFamily="18" charset="0"/>
              </a:rPr>
              <a:t> (442</a:t>
            </a:r>
            <a:r>
              <a:rPr lang="en-IN" dirty="0"/>
              <a:t> </a:t>
            </a:r>
            <a:r>
              <a:rPr lang="en-IN" sz="2000" baseline="30000" dirty="0">
                <a:latin typeface="Times New Roman" panose="02020603050405020304" pitchFamily="18" charset="0"/>
                <a:cs typeface="Times New Roman" panose="02020603050405020304" pitchFamily="18" charset="0"/>
              </a:rPr>
              <a:t>0</a:t>
            </a:r>
            <a:r>
              <a:rPr lang="en-IN" sz="2000" dirty="0">
                <a:latin typeface="Times New Roman" panose="02020603050405020304" pitchFamily="18" charset="0"/>
                <a:cs typeface="Times New Roman" panose="02020603050405020304" pitchFamily="18" charset="0"/>
              </a:rPr>
              <a:t>C</a:t>
            </a:r>
            <a:r>
              <a:rPr lang="en-US" baseline="30000" dirty="0">
                <a:solidFill>
                  <a:srgbClr val="0000CC"/>
                </a:solidFill>
                <a:latin typeface="Times New Roman" panose="02020603050405020304" pitchFamily="18" charset="0"/>
                <a:cs typeface="Times New Roman" panose="02020603050405020304" pitchFamily="18" charset="0"/>
              </a:rPr>
              <a:t>) NaCl(800 0C) AgCl (455 0C ) </a:t>
            </a:r>
            <a:r>
              <a:rPr lang="en-US" baseline="30000" dirty="0" err="1">
                <a:solidFill>
                  <a:srgbClr val="0000CC"/>
                </a:solidFill>
                <a:latin typeface="Times New Roman" panose="02020603050405020304" pitchFamily="18" charset="0"/>
                <a:cs typeface="Times New Roman" panose="02020603050405020304" pitchFamily="18" charset="0"/>
              </a:rPr>
              <a:t>KCl</a:t>
            </a:r>
            <a:r>
              <a:rPr lang="en-US" baseline="30000" dirty="0">
                <a:solidFill>
                  <a:srgbClr val="0000CC"/>
                </a:solidFill>
                <a:latin typeface="Times New Roman" panose="02020603050405020304" pitchFamily="18" charset="0"/>
                <a:cs typeface="Times New Roman" panose="02020603050405020304" pitchFamily="18" charset="0"/>
              </a:rPr>
              <a:t>(776 0C) </a:t>
            </a:r>
            <a:r>
              <a:rPr lang="en-US" baseline="30000" dirty="0" err="1">
                <a:solidFill>
                  <a:srgbClr val="0000CC"/>
                </a:solidFill>
                <a:latin typeface="Times New Roman" panose="02020603050405020304" pitchFamily="18" charset="0"/>
                <a:cs typeface="Times New Roman" panose="02020603050405020304" pitchFamily="18" charset="0"/>
              </a:rPr>
              <a:t>AuCl</a:t>
            </a:r>
            <a:r>
              <a:rPr lang="en-US" baseline="30000" dirty="0">
                <a:solidFill>
                  <a:srgbClr val="0000CC"/>
                </a:solidFill>
                <a:latin typeface="Times New Roman" panose="02020603050405020304" pitchFamily="18" charset="0"/>
                <a:cs typeface="Times New Roman" panose="02020603050405020304" pitchFamily="18" charset="0"/>
              </a:rPr>
              <a:t> (170 0C)      </a:t>
            </a:r>
            <a:endParaRPr lang="en-IN" baseline="30000" dirty="0">
              <a:solidFill>
                <a:srgbClr val="0000CC"/>
              </a:solidFill>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01704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solidFill>
                  <a:srgbClr val="0000CC"/>
                </a:solidFill>
                <a:latin typeface="Cambria" pitchFamily="18" charset="0"/>
              </a:rPr>
              <a:t>Polarizability</a:t>
            </a:r>
            <a:r>
              <a:rPr lang="en-US" dirty="0">
                <a:solidFill>
                  <a:srgbClr val="0000CC"/>
                </a:solidFill>
                <a:latin typeface="Cambria" pitchFamily="18" charset="0"/>
              </a:rPr>
              <a:t>, which is represented by the Greek letter alpha, α, is experimentally measured as the </a:t>
            </a:r>
            <a:r>
              <a:rPr lang="en-US" dirty="0">
                <a:solidFill>
                  <a:srgbClr val="0000CC"/>
                </a:solidFill>
                <a:latin typeface="Cambria" pitchFamily="18" charset="0"/>
                <a:hlinkClick r:id="rId2"/>
              </a:rPr>
              <a:t>ratio</a:t>
            </a:r>
            <a:r>
              <a:rPr lang="en-US" dirty="0">
                <a:solidFill>
                  <a:srgbClr val="0000CC"/>
                </a:solidFill>
                <a:latin typeface="Cambria" pitchFamily="18" charset="0"/>
              </a:rPr>
              <a:t> of induced </a:t>
            </a:r>
            <a:r>
              <a:rPr lang="en-US" dirty="0">
                <a:solidFill>
                  <a:srgbClr val="0000CC"/>
                </a:solidFill>
                <a:latin typeface="Cambria" pitchFamily="18" charset="0"/>
                <a:hlinkClick r:id="rId3"/>
              </a:rPr>
              <a:t>dipole moment</a:t>
            </a:r>
            <a:r>
              <a:rPr lang="en-US" dirty="0">
                <a:solidFill>
                  <a:srgbClr val="0000CC"/>
                </a:solidFill>
                <a:latin typeface="Cambria" pitchFamily="18" charset="0"/>
              </a:rPr>
              <a:t> p to the electric field E that induces it:</a:t>
            </a:r>
          </a:p>
          <a:p>
            <a:r>
              <a:rPr lang="en-US" dirty="0">
                <a:solidFill>
                  <a:srgbClr val="0000CC"/>
                </a:solidFill>
                <a:latin typeface="Cambria" pitchFamily="18" charset="0"/>
              </a:rPr>
              <a:t>α = p/E</a:t>
            </a:r>
          </a:p>
          <a:p>
            <a:r>
              <a:rPr lang="en-US" dirty="0">
                <a:solidFill>
                  <a:srgbClr val="0000CC"/>
                </a:solidFill>
                <a:latin typeface="Cambria" pitchFamily="18" charset="0"/>
              </a:rPr>
              <a:t>The units of α are Cm</a:t>
            </a:r>
            <a:r>
              <a:rPr lang="en-US" baseline="30000" dirty="0">
                <a:solidFill>
                  <a:srgbClr val="0000CC"/>
                </a:solidFill>
                <a:latin typeface="Cambria" pitchFamily="18" charset="0"/>
              </a:rPr>
              <a:t>2</a:t>
            </a:r>
            <a:r>
              <a:rPr lang="en-US" dirty="0">
                <a:solidFill>
                  <a:srgbClr val="0000CC"/>
                </a:solidFill>
                <a:latin typeface="Cambria" pitchFamily="18" charset="0"/>
              </a:rPr>
              <a:t> V</a:t>
            </a:r>
            <a:r>
              <a:rPr lang="en-US" baseline="30000" dirty="0">
                <a:solidFill>
                  <a:srgbClr val="0000CC"/>
                </a:solidFill>
                <a:latin typeface="Cambria" pitchFamily="18" charset="0"/>
              </a:rPr>
              <a:t>-1</a:t>
            </a:r>
            <a:r>
              <a:rPr lang="en-US" dirty="0">
                <a:solidFill>
                  <a:srgbClr val="0000CC"/>
                </a:solidFill>
                <a:latin typeface="Cambria" pitchFamily="18" charset="0"/>
              </a:rPr>
              <a:t>.</a:t>
            </a:r>
          </a:p>
          <a:p>
            <a:endParaRPr lang="en-US" dirty="0">
              <a:solidFill>
                <a:srgbClr val="0000CC"/>
              </a:solidFill>
              <a:latin typeface="Cambria"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err="1">
                <a:solidFill>
                  <a:srgbClr val="C00000"/>
                </a:solidFill>
              </a:rPr>
              <a:t>Polarizability</a:t>
            </a:r>
            <a:r>
              <a:rPr lang="en-US" b="1" dirty="0">
                <a:solidFill>
                  <a:srgbClr val="C00000"/>
                </a:solidFill>
              </a:rPr>
              <a:t> Examples</a:t>
            </a:r>
            <a:endParaRPr lang="en-US" dirty="0">
              <a:solidFill>
                <a:srgbClr val="C00000"/>
              </a:solidFill>
            </a:endParaRPr>
          </a:p>
        </p:txBody>
      </p:sp>
      <p:sp>
        <p:nvSpPr>
          <p:cNvPr id="3" name="Content Placeholder 2"/>
          <p:cNvSpPr>
            <a:spLocks noGrp="1"/>
          </p:cNvSpPr>
          <p:nvPr>
            <p:ph idx="1"/>
          </p:nvPr>
        </p:nvSpPr>
        <p:spPr>
          <a:xfrm>
            <a:off x="457200" y="990601"/>
            <a:ext cx="8229600" cy="2133600"/>
          </a:xfrm>
        </p:spPr>
        <p:txBody>
          <a:bodyPr>
            <a:normAutofit/>
          </a:bodyPr>
          <a:lstStyle/>
          <a:p>
            <a:r>
              <a:rPr lang="en-US" sz="2500" dirty="0">
                <a:solidFill>
                  <a:srgbClr val="0000CC"/>
                </a:solidFill>
                <a:latin typeface="Cambria" pitchFamily="18" charset="0"/>
              </a:rPr>
              <a:t>Large, negatively charged ions, such as I</a:t>
            </a:r>
            <a:r>
              <a:rPr lang="en-US" sz="2500" baseline="30000" dirty="0">
                <a:solidFill>
                  <a:srgbClr val="0000CC"/>
                </a:solidFill>
                <a:latin typeface="Cambria" pitchFamily="18" charset="0"/>
              </a:rPr>
              <a:t>-</a:t>
            </a:r>
            <a:r>
              <a:rPr lang="en-US" sz="2500" dirty="0">
                <a:solidFill>
                  <a:srgbClr val="0000CC"/>
                </a:solidFill>
                <a:latin typeface="Cambria" pitchFamily="18" charset="0"/>
              </a:rPr>
              <a:t> and Br</a:t>
            </a:r>
            <a:r>
              <a:rPr lang="en-US" sz="2500" baseline="30000" dirty="0">
                <a:solidFill>
                  <a:srgbClr val="0000CC"/>
                </a:solidFill>
                <a:latin typeface="Cambria" pitchFamily="18" charset="0"/>
              </a:rPr>
              <a:t>-</a:t>
            </a:r>
            <a:r>
              <a:rPr lang="en-US" sz="2500" dirty="0">
                <a:solidFill>
                  <a:srgbClr val="0000CC"/>
                </a:solidFill>
                <a:latin typeface="Cambria" pitchFamily="18" charset="0"/>
              </a:rPr>
              <a:t>, are highly </a:t>
            </a:r>
            <a:r>
              <a:rPr lang="en-US" sz="2500" dirty="0" err="1">
                <a:solidFill>
                  <a:srgbClr val="0000CC"/>
                </a:solidFill>
                <a:latin typeface="Cambria" pitchFamily="18" charset="0"/>
              </a:rPr>
              <a:t>polarizable</a:t>
            </a:r>
            <a:r>
              <a:rPr lang="en-US" sz="2500" dirty="0">
                <a:solidFill>
                  <a:srgbClr val="0000CC"/>
                </a:solidFill>
                <a:latin typeface="Cambria" pitchFamily="18" charset="0"/>
              </a:rPr>
              <a:t>.</a:t>
            </a:r>
          </a:p>
          <a:p>
            <a:r>
              <a:rPr lang="en-US" sz="2500" dirty="0">
                <a:solidFill>
                  <a:srgbClr val="0000CC"/>
                </a:solidFill>
                <a:latin typeface="Cambria" pitchFamily="18" charset="0"/>
              </a:rPr>
              <a:t>Small ions with high positive charge, such as Mg</a:t>
            </a:r>
            <a:r>
              <a:rPr lang="en-US" sz="2500" baseline="30000" dirty="0">
                <a:solidFill>
                  <a:srgbClr val="0000CC"/>
                </a:solidFill>
                <a:latin typeface="Cambria" pitchFamily="18" charset="0"/>
              </a:rPr>
              <a:t>2+</a:t>
            </a:r>
            <a:r>
              <a:rPr lang="en-US" sz="2500" dirty="0">
                <a:solidFill>
                  <a:srgbClr val="0000CC"/>
                </a:solidFill>
                <a:latin typeface="Cambria" pitchFamily="18" charset="0"/>
              </a:rPr>
              <a:t> and Al</a:t>
            </a:r>
            <a:r>
              <a:rPr lang="en-US" sz="2500" baseline="30000" dirty="0">
                <a:solidFill>
                  <a:srgbClr val="0000CC"/>
                </a:solidFill>
                <a:latin typeface="Cambria" pitchFamily="18" charset="0"/>
              </a:rPr>
              <a:t>3+</a:t>
            </a:r>
            <a:r>
              <a:rPr lang="en-US" sz="2500" dirty="0">
                <a:solidFill>
                  <a:srgbClr val="0000CC"/>
                </a:solidFill>
                <a:latin typeface="Cambria" pitchFamily="18" charset="0"/>
              </a:rPr>
              <a:t> have low </a:t>
            </a:r>
            <a:r>
              <a:rPr lang="en-US" sz="2500" dirty="0" err="1">
                <a:solidFill>
                  <a:srgbClr val="0000CC"/>
                </a:solidFill>
                <a:latin typeface="Cambria" pitchFamily="18" charset="0"/>
              </a:rPr>
              <a:t>polarizability</a:t>
            </a:r>
            <a:r>
              <a:rPr lang="en-US" sz="2500" dirty="0">
                <a:solidFill>
                  <a:srgbClr val="0000CC"/>
                </a:solidFill>
                <a:latin typeface="Cambria" pitchFamily="18" charset="0"/>
              </a:rPr>
              <a:t>, but they have a high ability to polarize </a:t>
            </a:r>
            <a:r>
              <a:rPr lang="en-US" sz="2500" dirty="0" err="1">
                <a:solidFill>
                  <a:srgbClr val="0000CC"/>
                </a:solidFill>
                <a:latin typeface="Cambria" pitchFamily="18" charset="0"/>
              </a:rPr>
              <a:t>polarizable</a:t>
            </a:r>
            <a:r>
              <a:rPr lang="en-US" sz="2500" dirty="0">
                <a:solidFill>
                  <a:srgbClr val="0000CC"/>
                </a:solidFill>
                <a:latin typeface="Cambria" pitchFamily="18" charset="0"/>
              </a:rPr>
              <a:t> species, such as I</a:t>
            </a:r>
            <a:r>
              <a:rPr lang="en-US" sz="2500" baseline="30000" dirty="0">
                <a:solidFill>
                  <a:srgbClr val="0000CC"/>
                </a:solidFill>
                <a:latin typeface="Cambria" pitchFamily="18" charset="0"/>
              </a:rPr>
              <a:t>-</a:t>
            </a:r>
            <a:r>
              <a:rPr lang="en-US" sz="2500" dirty="0">
                <a:solidFill>
                  <a:srgbClr val="0000CC"/>
                </a:solidFill>
                <a:latin typeface="Cambria" pitchFamily="18" charset="0"/>
              </a:rPr>
              <a:t> and Br</a:t>
            </a:r>
            <a:r>
              <a:rPr lang="en-US" sz="2500" baseline="30000" dirty="0">
                <a:solidFill>
                  <a:srgbClr val="0000CC"/>
                </a:solidFill>
                <a:latin typeface="Cambria" pitchFamily="18" charset="0"/>
              </a:rPr>
              <a:t>-</a:t>
            </a:r>
            <a:r>
              <a:rPr lang="en-US" sz="2500" dirty="0">
                <a:solidFill>
                  <a:srgbClr val="0000CC"/>
                </a:solidFill>
                <a:latin typeface="Cambria" pitchFamily="18" charset="0"/>
              </a:rPr>
              <a:t>.</a:t>
            </a:r>
          </a:p>
        </p:txBody>
      </p:sp>
      <p:pic>
        <p:nvPicPr>
          <p:cNvPr id="1026" name="Picture 2" descr="CHEMSOLVE.NET: Polarizability-Polarizing power-application of Fajan's rule"/>
          <p:cNvPicPr>
            <a:picLocks noChangeAspect="1" noChangeArrowheads="1"/>
          </p:cNvPicPr>
          <p:nvPr/>
        </p:nvPicPr>
        <p:blipFill>
          <a:blip r:embed="rId2" cstate="print"/>
          <a:srcRect/>
          <a:stretch>
            <a:fillRect/>
          </a:stretch>
        </p:blipFill>
        <p:spPr bwMode="auto">
          <a:xfrm>
            <a:off x="1257300" y="3200400"/>
            <a:ext cx="6667500" cy="3581400"/>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0"/>
            <a:ext cx="8686800" cy="5486400"/>
          </a:xfrm>
        </p:spPr>
        <p:txBody>
          <a:bodyPr>
            <a:normAutofit fontScale="90000"/>
          </a:bodyPr>
          <a:lstStyle/>
          <a:p>
            <a:pPr algn="l"/>
            <a:r>
              <a:rPr lang="en-US" b="1" dirty="0">
                <a:solidFill>
                  <a:srgbClr val="C00000"/>
                </a:solidFill>
              </a:rPr>
              <a:t>Mean </a:t>
            </a:r>
            <a:r>
              <a:rPr lang="en-US" b="1" dirty="0" err="1">
                <a:solidFill>
                  <a:srgbClr val="C00000"/>
                </a:solidFill>
              </a:rPr>
              <a:t>polarizability</a:t>
            </a:r>
            <a:r>
              <a:rPr lang="en-US" b="1" dirty="0">
                <a:solidFill>
                  <a:srgbClr val="C00000"/>
                </a:solidFill>
              </a:rPr>
              <a:t>-</a:t>
            </a:r>
            <a:r>
              <a:rPr lang="en-US" dirty="0"/>
              <a:t>the average over the </a:t>
            </a:r>
            <a:r>
              <a:rPr lang="en-US" dirty="0" err="1"/>
              <a:t>x,y,z</a:t>
            </a:r>
            <a:r>
              <a:rPr lang="en-US" dirty="0"/>
              <a:t> axes of the </a:t>
            </a:r>
            <a:r>
              <a:rPr lang="en-US" dirty="0">
                <a:hlinkClick r:id="rId2"/>
              </a:rPr>
              <a:t>molecule</a:t>
            </a:r>
            <a:r>
              <a:rPr lang="en-US" dirty="0"/>
              <a:t>.</a:t>
            </a:r>
            <a:br>
              <a:rPr lang="en-US" dirty="0"/>
            </a:br>
            <a:br>
              <a:rPr lang="en-US" dirty="0"/>
            </a:br>
            <a:r>
              <a:rPr lang="en-US" dirty="0" err="1"/>
              <a:t>Polarizabilities</a:t>
            </a:r>
            <a:r>
              <a:rPr lang="en-US" dirty="0"/>
              <a:t> in different directions-</a:t>
            </a:r>
            <a:r>
              <a:rPr lang="en-US" b="1" dirty="0">
                <a:solidFill>
                  <a:srgbClr val="C00000"/>
                </a:solidFill>
              </a:rPr>
              <a:t>longitudinal </a:t>
            </a:r>
            <a:r>
              <a:rPr lang="en-US" b="1" dirty="0" err="1">
                <a:solidFill>
                  <a:srgbClr val="C00000"/>
                </a:solidFill>
              </a:rPr>
              <a:t>polarizability</a:t>
            </a:r>
            <a:br>
              <a:rPr lang="en-US" b="1" dirty="0">
                <a:solidFill>
                  <a:srgbClr val="C00000"/>
                </a:solidFill>
              </a:rPr>
            </a:br>
            <a:br>
              <a:rPr lang="en-US" b="1" dirty="0">
                <a:solidFill>
                  <a:srgbClr val="C00000"/>
                </a:solidFill>
              </a:rPr>
            </a:br>
            <a:r>
              <a:rPr lang="en-US" dirty="0"/>
              <a:t>The direction perpendicular to the bond-</a:t>
            </a:r>
            <a:br>
              <a:rPr lang="en-US" dirty="0"/>
            </a:br>
            <a:r>
              <a:rPr lang="en-US" b="1" dirty="0">
                <a:solidFill>
                  <a:srgbClr val="C00000"/>
                </a:solidFill>
              </a:rPr>
              <a:t>Transverse </a:t>
            </a:r>
            <a:r>
              <a:rPr lang="en-US" b="1" dirty="0" err="1">
                <a:solidFill>
                  <a:srgbClr val="C00000"/>
                </a:solidFill>
              </a:rPr>
              <a:t>polarizability</a:t>
            </a:r>
            <a:br>
              <a:rPr lang="en-US" dirty="0"/>
            </a:br>
            <a:br>
              <a:rPr lang="en-US" b="1" dirty="0">
                <a:solidFill>
                  <a:srgbClr val="C00000"/>
                </a:solidFill>
              </a:rPr>
            </a:br>
            <a:endParaRPr lang="en-US" b="1" dirty="0">
              <a:solidFill>
                <a:srgbClr val="C0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The polarizing power and </a:t>
            </a:r>
            <a:r>
              <a:rPr lang="en-US" sz="2800" b="1" dirty="0" err="1">
                <a:solidFill>
                  <a:srgbClr val="C00000"/>
                </a:solidFill>
              </a:rPr>
              <a:t>polarizability</a:t>
            </a:r>
            <a:r>
              <a:rPr lang="en-US" sz="2800" b="1" dirty="0">
                <a:solidFill>
                  <a:srgbClr val="C00000"/>
                </a:solidFill>
              </a:rPr>
              <a:t> that enhances the formation of covalent bonds is </a:t>
            </a:r>
            <a:r>
              <a:rPr lang="en-US" sz="2800" b="1" dirty="0" err="1">
                <a:solidFill>
                  <a:srgbClr val="C00000"/>
                </a:solidFill>
              </a:rPr>
              <a:t>favoured</a:t>
            </a:r>
            <a:r>
              <a:rPr lang="en-US" sz="2800" b="1" dirty="0">
                <a:solidFill>
                  <a:srgbClr val="C00000"/>
                </a:solidFill>
              </a:rPr>
              <a:t> by the following factors: </a:t>
            </a:r>
          </a:p>
        </p:txBody>
      </p:sp>
      <p:sp>
        <p:nvSpPr>
          <p:cNvPr id="3" name="Content Placeholder 2"/>
          <p:cNvSpPr>
            <a:spLocks noGrp="1"/>
          </p:cNvSpPr>
          <p:nvPr>
            <p:ph idx="1"/>
          </p:nvPr>
        </p:nvSpPr>
        <p:spPr>
          <a:xfrm>
            <a:off x="457200" y="1905000"/>
            <a:ext cx="8229600" cy="2743200"/>
          </a:xfrm>
        </p:spPr>
        <p:txBody>
          <a:bodyPr/>
          <a:lstStyle/>
          <a:p>
            <a:r>
              <a:rPr lang="en-US" dirty="0">
                <a:solidFill>
                  <a:srgbClr val="0000CC"/>
                </a:solidFill>
                <a:latin typeface="Cambria" pitchFamily="18" charset="0"/>
              </a:rPr>
              <a:t>Small </a:t>
            </a:r>
            <a:r>
              <a:rPr lang="en-US" dirty="0" err="1">
                <a:solidFill>
                  <a:srgbClr val="0000CC"/>
                </a:solidFill>
                <a:latin typeface="Cambria" pitchFamily="18" charset="0"/>
              </a:rPr>
              <a:t>cation</a:t>
            </a:r>
            <a:r>
              <a:rPr lang="en-US" dirty="0">
                <a:solidFill>
                  <a:srgbClr val="0000CC"/>
                </a:solidFill>
                <a:latin typeface="Cambria" pitchFamily="18" charset="0"/>
              </a:rPr>
              <a:t>: the high polarizing power stems from the greater concentration of positive charge on a small area. This explains why </a:t>
            </a:r>
            <a:r>
              <a:rPr lang="en-US" dirty="0" err="1">
                <a:solidFill>
                  <a:srgbClr val="0000CC"/>
                </a:solidFill>
                <a:latin typeface="Cambria" pitchFamily="18" charset="0"/>
              </a:rPr>
              <a:t>LiBr</a:t>
            </a:r>
            <a:r>
              <a:rPr lang="en-US" dirty="0">
                <a:solidFill>
                  <a:srgbClr val="0000CC"/>
                </a:solidFill>
                <a:latin typeface="Cambria" pitchFamily="18" charset="0"/>
              </a:rPr>
              <a:t> is more covalent than </a:t>
            </a:r>
            <a:r>
              <a:rPr lang="en-US" dirty="0" err="1">
                <a:solidFill>
                  <a:srgbClr val="0000CC"/>
                </a:solidFill>
                <a:latin typeface="Cambria" pitchFamily="18" charset="0"/>
              </a:rPr>
              <a:t>KBr</a:t>
            </a:r>
            <a:r>
              <a:rPr lang="en-US" dirty="0">
                <a:solidFill>
                  <a:srgbClr val="0000CC"/>
                </a:solidFill>
                <a:latin typeface="Cambria" pitchFamily="18" charset="0"/>
              </a:rPr>
              <a:t> (Li+ 90 pm cf. K + 152 pm).</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solidFill>
                  <a:srgbClr val="C00000"/>
                </a:solidFill>
              </a:rPr>
              <a:t>The polarizing power and </a:t>
            </a:r>
            <a:r>
              <a:rPr lang="en-US" sz="2800" dirty="0" err="1">
                <a:solidFill>
                  <a:srgbClr val="C00000"/>
                </a:solidFill>
              </a:rPr>
              <a:t>polarizability</a:t>
            </a:r>
            <a:r>
              <a:rPr lang="en-US" sz="2800" dirty="0">
                <a:solidFill>
                  <a:srgbClr val="C00000"/>
                </a:solidFill>
              </a:rPr>
              <a:t> that enhances the formation of covalent bonds is </a:t>
            </a:r>
            <a:r>
              <a:rPr lang="en-US" sz="2800" dirty="0" err="1">
                <a:solidFill>
                  <a:srgbClr val="C00000"/>
                </a:solidFill>
              </a:rPr>
              <a:t>favoured</a:t>
            </a:r>
            <a:r>
              <a:rPr lang="en-US" sz="2800" dirty="0">
                <a:solidFill>
                  <a:srgbClr val="C00000"/>
                </a:solidFill>
              </a:rPr>
              <a:t> by the following factors: </a:t>
            </a:r>
          </a:p>
        </p:txBody>
      </p:sp>
      <p:sp>
        <p:nvSpPr>
          <p:cNvPr id="3" name="Content Placeholder 2"/>
          <p:cNvSpPr>
            <a:spLocks noGrp="1"/>
          </p:cNvSpPr>
          <p:nvPr>
            <p:ph idx="1"/>
          </p:nvPr>
        </p:nvSpPr>
        <p:spPr>
          <a:xfrm>
            <a:off x="533400" y="2209800"/>
            <a:ext cx="8229600" cy="2743200"/>
          </a:xfrm>
        </p:spPr>
        <p:txBody>
          <a:bodyPr>
            <a:normAutofit fontScale="92500" lnSpcReduction="10000"/>
          </a:bodyPr>
          <a:lstStyle/>
          <a:p>
            <a:r>
              <a:rPr lang="en-US" dirty="0">
                <a:solidFill>
                  <a:srgbClr val="0000CC"/>
                </a:solidFill>
                <a:latin typeface="Cambria" pitchFamily="18" charset="0"/>
              </a:rPr>
              <a:t>Large anion: the high </a:t>
            </a:r>
            <a:r>
              <a:rPr lang="en-US" dirty="0" err="1">
                <a:solidFill>
                  <a:srgbClr val="0000CC"/>
                </a:solidFill>
                <a:latin typeface="Cambria" pitchFamily="18" charset="0"/>
              </a:rPr>
              <a:t>polarizability</a:t>
            </a:r>
            <a:r>
              <a:rPr lang="en-US" dirty="0">
                <a:solidFill>
                  <a:srgbClr val="0000CC"/>
                </a:solidFill>
                <a:latin typeface="Cambria" pitchFamily="18" charset="0"/>
              </a:rPr>
              <a:t> stems from the larger size where the outer electrons are more loosely held and can be more easily distorted by the </a:t>
            </a:r>
            <a:r>
              <a:rPr lang="en-US" dirty="0" err="1">
                <a:solidFill>
                  <a:srgbClr val="0000CC"/>
                </a:solidFill>
                <a:latin typeface="Cambria" pitchFamily="18" charset="0"/>
              </a:rPr>
              <a:t>cation</a:t>
            </a:r>
            <a:r>
              <a:rPr lang="en-US" dirty="0">
                <a:solidFill>
                  <a:srgbClr val="0000CC"/>
                </a:solidFill>
                <a:latin typeface="Cambria" pitchFamily="18" charset="0"/>
              </a:rPr>
              <a:t>. This explains why for the common halides, iodides, are the most covalent in nature (I206 pm).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solidFill>
                  <a:srgbClr val="C00000"/>
                </a:solidFill>
              </a:rPr>
              <a:t>The polarizing power and </a:t>
            </a:r>
            <a:r>
              <a:rPr lang="en-US" sz="2800" dirty="0" err="1">
                <a:solidFill>
                  <a:srgbClr val="C00000"/>
                </a:solidFill>
              </a:rPr>
              <a:t>polarizability</a:t>
            </a:r>
            <a:r>
              <a:rPr lang="en-US" sz="2800" dirty="0">
                <a:solidFill>
                  <a:srgbClr val="C00000"/>
                </a:solidFill>
              </a:rPr>
              <a:t> that enhances the formation of covalent bonds is </a:t>
            </a:r>
            <a:r>
              <a:rPr lang="en-US" sz="2800" dirty="0" err="1">
                <a:solidFill>
                  <a:srgbClr val="C00000"/>
                </a:solidFill>
              </a:rPr>
              <a:t>favoured</a:t>
            </a:r>
            <a:r>
              <a:rPr lang="en-US" sz="2800" dirty="0">
                <a:solidFill>
                  <a:srgbClr val="C00000"/>
                </a:solidFill>
              </a:rPr>
              <a:t> by the following factors: </a:t>
            </a:r>
          </a:p>
        </p:txBody>
      </p:sp>
      <p:sp>
        <p:nvSpPr>
          <p:cNvPr id="3" name="Content Placeholder 2"/>
          <p:cNvSpPr>
            <a:spLocks noGrp="1"/>
          </p:cNvSpPr>
          <p:nvPr>
            <p:ph idx="1"/>
          </p:nvPr>
        </p:nvSpPr>
        <p:spPr>
          <a:xfrm>
            <a:off x="457200" y="1600201"/>
            <a:ext cx="8229600" cy="2743200"/>
          </a:xfrm>
        </p:spPr>
        <p:txBody>
          <a:bodyPr>
            <a:normAutofit/>
          </a:bodyPr>
          <a:lstStyle/>
          <a:p>
            <a:r>
              <a:rPr lang="en-US" dirty="0">
                <a:solidFill>
                  <a:srgbClr val="0000CC"/>
                </a:solidFill>
                <a:latin typeface="Cambria" pitchFamily="18" charset="0"/>
              </a:rPr>
              <a:t>Large charges: as the charge on an ion increases, the electrostatic attractions of the </a:t>
            </a:r>
            <a:r>
              <a:rPr lang="en-US" dirty="0" err="1">
                <a:solidFill>
                  <a:srgbClr val="0000CC"/>
                </a:solidFill>
                <a:latin typeface="Cambria" pitchFamily="18" charset="0"/>
              </a:rPr>
              <a:t>cation</a:t>
            </a:r>
            <a:r>
              <a:rPr lang="en-US" dirty="0">
                <a:solidFill>
                  <a:srgbClr val="0000CC"/>
                </a:solidFill>
                <a:latin typeface="Cambria" pitchFamily="18" charset="0"/>
              </a:rPr>
              <a:t> for the outer electrons of the anion increases, resulting in the degree of covalent bond formation increasing.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685800"/>
          <a:ext cx="8686800" cy="5588000"/>
        </p:xfrm>
        <a:graphic>
          <a:graphicData uri="http://schemas.openxmlformats.org/drawingml/2006/table">
            <a:tbl>
              <a:tblPr firstRow="1" bandRow="1">
                <a:tableStyleId>{5C22544A-7EE6-4342-B048-85BDC9FD1C3A}</a:tableStyleId>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1816100">
                <a:tc>
                  <a:txBody>
                    <a:bodyPr/>
                    <a:lstStyle/>
                    <a:p>
                      <a:pPr algn="l" rtl="0"/>
                      <a:r>
                        <a:rPr lang="en-US" sz="2400" b="1" i="0" u="none" strike="noStrike" dirty="0">
                          <a:solidFill>
                            <a:srgbClr val="660066"/>
                          </a:solidFill>
                          <a:latin typeface="Arial"/>
                        </a:rPr>
                        <a:t>Triad</a:t>
                      </a:r>
                    </a:p>
                  </a:txBody>
                  <a:tcPr marL="0" marR="0" marT="0" marB="0" anchor="ctr"/>
                </a:tc>
                <a:tc>
                  <a:txBody>
                    <a:bodyPr/>
                    <a:lstStyle/>
                    <a:p>
                      <a:pPr algn="l" rtl="0"/>
                      <a:r>
                        <a:rPr lang="en-US" sz="2400" b="1" i="0" u="none" strike="noStrike">
                          <a:solidFill>
                            <a:srgbClr val="660066"/>
                          </a:solidFill>
                          <a:latin typeface="Arial"/>
                        </a:rPr>
                        <a:t>Atomic mass</a:t>
                      </a:r>
                    </a:p>
                  </a:txBody>
                  <a:tcPr marL="0" marR="0" marT="0" marB="0" anchor="ctr"/>
                </a:tc>
                <a:tc>
                  <a:txBody>
                    <a:bodyPr/>
                    <a:lstStyle/>
                    <a:p>
                      <a:pPr algn="l" rtl="0"/>
                      <a:r>
                        <a:rPr lang="en-US" sz="2400" b="1" i="0" u="none" strike="noStrike" dirty="0">
                          <a:solidFill>
                            <a:srgbClr val="660066"/>
                          </a:solidFill>
                          <a:latin typeface="Arial"/>
                        </a:rPr>
                        <a:t>Average atomic mass of </a:t>
                      </a:r>
                      <a:r>
                        <a:rPr lang="en-US" sz="2400" b="1" i="0" u="none" strike="noStrike" dirty="0" err="1">
                          <a:solidFill>
                            <a:srgbClr val="660066"/>
                          </a:solidFill>
                          <a:latin typeface="Arial"/>
                        </a:rPr>
                        <a:t>I</a:t>
                      </a:r>
                      <a:r>
                        <a:rPr lang="en-US" sz="2800" b="1" i="0" u="none" strike="noStrike" baseline="30000" dirty="0" err="1">
                          <a:solidFill>
                            <a:srgbClr val="660066"/>
                          </a:solidFill>
                          <a:latin typeface="Arial"/>
                        </a:rPr>
                        <a:t>st</a:t>
                      </a:r>
                      <a:r>
                        <a:rPr lang="en-US" sz="2800" b="1" i="0" u="none" strike="noStrike" dirty="0">
                          <a:solidFill>
                            <a:srgbClr val="660066"/>
                          </a:solidFill>
                          <a:latin typeface="Arial"/>
                        </a:rPr>
                        <a:t> </a:t>
                      </a:r>
                      <a:r>
                        <a:rPr lang="en-US" sz="2400" b="1" i="0" u="none" strike="noStrike" dirty="0">
                          <a:solidFill>
                            <a:srgbClr val="660066"/>
                          </a:solidFill>
                          <a:latin typeface="Arial"/>
                        </a:rPr>
                        <a:t>and 3</a:t>
                      </a:r>
                      <a:r>
                        <a:rPr lang="en-US" sz="2800" b="1" i="0" u="none" strike="noStrike" baseline="30000" dirty="0">
                          <a:solidFill>
                            <a:srgbClr val="660066"/>
                          </a:solidFill>
                          <a:latin typeface="Arial"/>
                        </a:rPr>
                        <a:t>rd</a:t>
                      </a:r>
                      <a:r>
                        <a:rPr lang="en-US" sz="2400" b="1" i="0" u="none" strike="noStrike" baseline="0" dirty="0">
                          <a:solidFill>
                            <a:srgbClr val="660066"/>
                          </a:solidFill>
                          <a:latin typeface="Arial"/>
                        </a:rPr>
                        <a:t> </a:t>
                      </a:r>
                      <a:r>
                        <a:rPr lang="en-US" sz="2400" b="1" i="0" u="none" strike="noStrike" dirty="0">
                          <a:solidFill>
                            <a:srgbClr val="660066"/>
                          </a:solidFill>
                          <a:latin typeface="Arial"/>
                        </a:rPr>
                        <a:t>element</a:t>
                      </a:r>
                    </a:p>
                  </a:txBody>
                  <a:tcPr marL="0" marR="0" marT="0" marB="0" anchor="ctr"/>
                </a:tc>
                <a:extLst>
                  <a:ext uri="{0D108BD9-81ED-4DB2-BD59-A6C34878D82A}">
                    <a16:rowId xmlns:a16="http://schemas.microsoft.com/office/drawing/2014/main" val="10000"/>
                  </a:ext>
                </a:extLst>
              </a:tr>
              <a:tr h="1257300">
                <a:tc>
                  <a:txBody>
                    <a:bodyPr/>
                    <a:lstStyle/>
                    <a:p>
                      <a:pPr algn="l" rtl="0"/>
                      <a:r>
                        <a:rPr lang="pl-PL" sz="2400" b="1" i="0" u="none" strike="noStrike" dirty="0">
                          <a:solidFill>
                            <a:srgbClr val="660066"/>
                          </a:solidFill>
                          <a:latin typeface="Arial"/>
                        </a:rPr>
                        <a:t>Lithium Li</a:t>
                      </a:r>
                    </a:p>
                    <a:p>
                      <a:pPr algn="l" rtl="0"/>
                      <a:r>
                        <a:rPr lang="pl-PL" sz="2400" b="1" i="0" u="none" strike="noStrike" dirty="0">
                          <a:solidFill>
                            <a:srgbClr val="660066"/>
                          </a:solidFill>
                          <a:latin typeface="Arial"/>
                        </a:rPr>
                        <a:t>Sodium Na</a:t>
                      </a:r>
                    </a:p>
                    <a:p>
                      <a:pPr algn="l" rtl="0"/>
                      <a:r>
                        <a:rPr lang="pl-PL" sz="2400" b="1" i="0" u="none" strike="noStrike" dirty="0">
                          <a:solidFill>
                            <a:srgbClr val="660066"/>
                          </a:solidFill>
                          <a:latin typeface="Arial"/>
                        </a:rPr>
                        <a:t>Potassium K</a:t>
                      </a:r>
                    </a:p>
                  </a:txBody>
                  <a:tcPr marL="0" marR="0" marT="0" marB="0" anchor="ctr"/>
                </a:tc>
                <a:tc>
                  <a:txBody>
                    <a:bodyPr/>
                    <a:lstStyle/>
                    <a:p>
                      <a:pPr algn="ctr" rtl="0"/>
                      <a:r>
                        <a:rPr lang="en-US" sz="2400" b="1" i="0" u="none" strike="noStrike" dirty="0">
                          <a:solidFill>
                            <a:srgbClr val="660066"/>
                          </a:solidFill>
                          <a:latin typeface="Arial"/>
                        </a:rPr>
                        <a:t>6.9</a:t>
                      </a:r>
                    </a:p>
                    <a:p>
                      <a:pPr algn="ctr" rtl="0"/>
                      <a:r>
                        <a:rPr lang="en-US" sz="2400" b="1" i="0" u="none" strike="noStrike" dirty="0">
                          <a:solidFill>
                            <a:srgbClr val="660066"/>
                          </a:solidFill>
                          <a:latin typeface="Arial"/>
                        </a:rPr>
                        <a:t>23.0</a:t>
                      </a:r>
                    </a:p>
                    <a:p>
                      <a:pPr algn="ctr" rtl="0"/>
                      <a:r>
                        <a:rPr lang="en-US" sz="2400" b="1" i="0" u="none" strike="noStrike" dirty="0">
                          <a:solidFill>
                            <a:srgbClr val="660066"/>
                          </a:solidFill>
                          <a:latin typeface="Arial"/>
                        </a:rPr>
                        <a:t>39.0</a:t>
                      </a:r>
                    </a:p>
                  </a:txBody>
                  <a:tcPr marL="0" marR="0" marT="0" marB="0" anchor="ctr"/>
                </a:tc>
                <a:tc>
                  <a:txBody>
                    <a:bodyPr/>
                    <a:lstStyle/>
                    <a:p>
                      <a:pPr algn="ctr" rtl="0"/>
                      <a:r>
                        <a:rPr lang="en-US" sz="2000" b="0" i="0" u="none" strike="noStrike">
                          <a:solidFill>
                            <a:srgbClr val="000000"/>
                          </a:solidFill>
                          <a:latin typeface="Arial"/>
                        </a:rPr>
                        <a:t>​</a:t>
                      </a:r>
                    </a:p>
                    <a:p>
                      <a:pPr algn="ctr" rtl="0"/>
                      <a:r>
                        <a:rPr lang="en-US" sz="2400" b="1" i="0" u="none" strike="noStrike">
                          <a:solidFill>
                            <a:srgbClr val="660066"/>
                          </a:solidFill>
                          <a:latin typeface="Arial"/>
                        </a:rPr>
                        <a:t>22.95</a:t>
                      </a:r>
                    </a:p>
                  </a:txBody>
                  <a:tcPr marL="0" marR="0" marT="0" marB="0" anchor="ctr"/>
                </a:tc>
                <a:extLst>
                  <a:ext uri="{0D108BD9-81ED-4DB2-BD59-A6C34878D82A}">
                    <a16:rowId xmlns:a16="http://schemas.microsoft.com/office/drawing/2014/main" val="10001"/>
                  </a:ext>
                </a:extLst>
              </a:tr>
              <a:tr h="1257300">
                <a:tc>
                  <a:txBody>
                    <a:bodyPr/>
                    <a:lstStyle/>
                    <a:p>
                      <a:pPr algn="l" rtl="0"/>
                      <a:r>
                        <a:rPr lang="en-US" sz="2400" b="1" i="0" u="none" strike="noStrike">
                          <a:solidFill>
                            <a:srgbClr val="660066"/>
                          </a:solidFill>
                          <a:latin typeface="Arial"/>
                        </a:rPr>
                        <a:t>Calcium Ca</a:t>
                      </a:r>
                    </a:p>
                    <a:p>
                      <a:pPr algn="l" rtl="0"/>
                      <a:r>
                        <a:rPr lang="en-US" sz="2400" b="1" i="0" u="none" strike="noStrike">
                          <a:solidFill>
                            <a:srgbClr val="660066"/>
                          </a:solidFill>
                          <a:latin typeface="Arial"/>
                        </a:rPr>
                        <a:t>Strontium Sr</a:t>
                      </a:r>
                    </a:p>
                    <a:p>
                      <a:pPr algn="l" rtl="0"/>
                      <a:r>
                        <a:rPr lang="en-US" sz="2400" b="1" i="0" u="none" strike="noStrike">
                          <a:solidFill>
                            <a:srgbClr val="660066"/>
                          </a:solidFill>
                          <a:latin typeface="Arial"/>
                        </a:rPr>
                        <a:t>Barium Ba</a:t>
                      </a:r>
                    </a:p>
                  </a:txBody>
                  <a:tcPr marL="0" marR="0" marT="0" marB="0" anchor="ctr"/>
                </a:tc>
                <a:tc>
                  <a:txBody>
                    <a:bodyPr/>
                    <a:lstStyle/>
                    <a:p>
                      <a:pPr algn="ctr" rtl="0"/>
                      <a:r>
                        <a:rPr lang="en-US" sz="2400" b="1" i="0" u="none" strike="noStrike" dirty="0">
                          <a:solidFill>
                            <a:srgbClr val="660066"/>
                          </a:solidFill>
                          <a:latin typeface="Arial"/>
                        </a:rPr>
                        <a:t>40.1</a:t>
                      </a:r>
                    </a:p>
                    <a:p>
                      <a:pPr algn="ctr" rtl="0"/>
                      <a:r>
                        <a:rPr lang="en-US" sz="2400" b="1" i="0" u="none" strike="noStrike" dirty="0">
                          <a:solidFill>
                            <a:srgbClr val="660066"/>
                          </a:solidFill>
                          <a:latin typeface="Arial"/>
                        </a:rPr>
                        <a:t>87.6</a:t>
                      </a:r>
                    </a:p>
                    <a:p>
                      <a:pPr algn="ctr" rtl="0"/>
                      <a:r>
                        <a:rPr lang="en-US" sz="2400" b="1" i="0" u="none" strike="noStrike" dirty="0">
                          <a:solidFill>
                            <a:srgbClr val="660066"/>
                          </a:solidFill>
                          <a:latin typeface="Arial"/>
                        </a:rPr>
                        <a:t>137.3</a:t>
                      </a:r>
                    </a:p>
                  </a:txBody>
                  <a:tcPr marL="0" marR="0" marT="0" marB="0" anchor="ctr"/>
                </a:tc>
                <a:tc>
                  <a:txBody>
                    <a:bodyPr/>
                    <a:lstStyle/>
                    <a:p>
                      <a:pPr algn="ctr" rtl="0"/>
                      <a:r>
                        <a:rPr lang="en-US" sz="2000" b="0" i="0" u="none" strike="noStrike" dirty="0">
                          <a:solidFill>
                            <a:srgbClr val="000000"/>
                          </a:solidFill>
                          <a:latin typeface="Arial"/>
                        </a:rPr>
                        <a:t>​</a:t>
                      </a:r>
                    </a:p>
                    <a:p>
                      <a:pPr algn="ctr" rtl="0"/>
                      <a:r>
                        <a:rPr lang="en-US" sz="2400" b="1" i="0" u="none" strike="noStrike" dirty="0">
                          <a:solidFill>
                            <a:srgbClr val="660066"/>
                          </a:solidFill>
                          <a:latin typeface="Arial"/>
                        </a:rPr>
                        <a:t>88.7</a:t>
                      </a:r>
                    </a:p>
                  </a:txBody>
                  <a:tcPr marL="0" marR="0" marT="0" marB="0" anchor="ctr"/>
                </a:tc>
                <a:extLst>
                  <a:ext uri="{0D108BD9-81ED-4DB2-BD59-A6C34878D82A}">
                    <a16:rowId xmlns:a16="http://schemas.microsoft.com/office/drawing/2014/main" val="10002"/>
                  </a:ext>
                </a:extLst>
              </a:tr>
              <a:tr h="1257300">
                <a:tc>
                  <a:txBody>
                    <a:bodyPr/>
                    <a:lstStyle/>
                    <a:p>
                      <a:pPr algn="l" rtl="0"/>
                      <a:r>
                        <a:rPr lang="it-IT" sz="2400" b="1" i="0" u="none" strike="noStrike">
                          <a:solidFill>
                            <a:srgbClr val="660066"/>
                          </a:solidFill>
                          <a:latin typeface="Arial"/>
                        </a:rPr>
                        <a:t>Chlorine CI</a:t>
                      </a:r>
                    </a:p>
                    <a:p>
                      <a:pPr algn="l" rtl="0"/>
                      <a:r>
                        <a:rPr lang="it-IT" sz="2400" b="1" i="0" u="none" strike="noStrike">
                          <a:solidFill>
                            <a:srgbClr val="660066"/>
                          </a:solidFill>
                          <a:latin typeface="Arial"/>
                        </a:rPr>
                        <a:t>Bromine Br</a:t>
                      </a:r>
                    </a:p>
                    <a:p>
                      <a:pPr algn="l" rtl="0"/>
                      <a:r>
                        <a:rPr lang="it-IT" sz="2400" b="1" i="0" u="none" strike="noStrike">
                          <a:solidFill>
                            <a:srgbClr val="660066"/>
                          </a:solidFill>
                          <a:latin typeface="Arial"/>
                        </a:rPr>
                        <a:t>Iodine I</a:t>
                      </a:r>
                    </a:p>
                  </a:txBody>
                  <a:tcPr marL="0" marR="0" marT="0" marB="0" anchor="ctr"/>
                </a:tc>
                <a:tc>
                  <a:txBody>
                    <a:bodyPr/>
                    <a:lstStyle/>
                    <a:p>
                      <a:pPr algn="ctr" rtl="0"/>
                      <a:r>
                        <a:rPr lang="en-US" sz="2400" b="1" i="0" u="none" strike="noStrike">
                          <a:solidFill>
                            <a:srgbClr val="660066"/>
                          </a:solidFill>
                          <a:latin typeface="Arial"/>
                        </a:rPr>
                        <a:t>35.5</a:t>
                      </a:r>
                    </a:p>
                    <a:p>
                      <a:pPr algn="ctr" rtl="0"/>
                      <a:r>
                        <a:rPr lang="en-US" sz="2400" b="1" i="0" u="none" strike="noStrike">
                          <a:solidFill>
                            <a:srgbClr val="660066"/>
                          </a:solidFill>
                          <a:latin typeface="Arial"/>
                        </a:rPr>
                        <a:t>79.9</a:t>
                      </a:r>
                    </a:p>
                    <a:p>
                      <a:pPr algn="ctr" rtl="0"/>
                      <a:r>
                        <a:rPr lang="en-US" sz="2400" b="1" i="0" u="none" strike="noStrike">
                          <a:solidFill>
                            <a:srgbClr val="660066"/>
                          </a:solidFill>
                          <a:latin typeface="Arial"/>
                        </a:rPr>
                        <a:t>126.9</a:t>
                      </a:r>
                    </a:p>
                  </a:txBody>
                  <a:tcPr marL="0" marR="0" marT="0" marB="0" anchor="ctr"/>
                </a:tc>
                <a:tc>
                  <a:txBody>
                    <a:bodyPr/>
                    <a:lstStyle/>
                    <a:p>
                      <a:pPr algn="ctr" rtl="0"/>
                      <a:r>
                        <a:rPr lang="en-US" sz="2000" b="0" i="0" u="none" strike="noStrike" dirty="0">
                          <a:solidFill>
                            <a:srgbClr val="000000"/>
                          </a:solidFill>
                          <a:latin typeface="Arial"/>
                        </a:rPr>
                        <a:t>​</a:t>
                      </a:r>
                    </a:p>
                    <a:p>
                      <a:pPr algn="ctr" rtl="0"/>
                      <a:r>
                        <a:rPr lang="en-US" sz="2400" b="1" i="0" u="none" strike="noStrike" dirty="0">
                          <a:solidFill>
                            <a:srgbClr val="660066"/>
                          </a:solidFill>
                          <a:latin typeface="Arial"/>
                        </a:rPr>
                        <a:t>81.2</a:t>
                      </a:r>
                    </a:p>
                  </a:txBody>
                  <a:tcPr marL="0" marR="0" marT="0"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3250" name="Picture 2" descr="Polarization of an ionic bond means the distortion of the electron cloud of  an anion towards a cation Polarization of an ionic bond results in an ionic.  - ppt download"/>
          <p:cNvPicPr>
            <a:picLocks noChangeAspect="1" noChangeArrowheads="1"/>
          </p:cNvPicPr>
          <p:nvPr/>
        </p:nvPicPr>
        <p:blipFill>
          <a:blip r:embed="rId2" cstate="print"/>
          <a:srcRect/>
          <a:stretch>
            <a:fillRect/>
          </a:stretch>
        </p:blipFill>
        <p:spPr bwMode="auto">
          <a:xfrm>
            <a:off x="0" y="-228600"/>
            <a:ext cx="9144000" cy="6858000"/>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019800"/>
          </a:xfrm>
        </p:spPr>
        <p:txBody>
          <a:bodyPr>
            <a:normAutofit/>
          </a:bodyPr>
          <a:lstStyle/>
          <a:p>
            <a:r>
              <a:rPr lang="en-US" dirty="0">
                <a:solidFill>
                  <a:srgbClr val="0000CC"/>
                </a:solidFill>
                <a:latin typeface="Cambria" pitchFamily="18" charset="0"/>
              </a:rPr>
              <a:t>Electronic configuration of the </a:t>
            </a:r>
            <a:r>
              <a:rPr lang="en-US" dirty="0" err="1">
                <a:solidFill>
                  <a:srgbClr val="0000CC"/>
                </a:solidFill>
                <a:latin typeface="Cambria" pitchFamily="18" charset="0"/>
              </a:rPr>
              <a:t>cation</a:t>
            </a:r>
            <a:r>
              <a:rPr lang="en-US" dirty="0">
                <a:solidFill>
                  <a:srgbClr val="0000CC"/>
                </a:solidFill>
                <a:latin typeface="Cambria" pitchFamily="18" charset="0"/>
              </a:rPr>
              <a:t>: for two </a:t>
            </a:r>
            <a:r>
              <a:rPr lang="en-US" dirty="0" err="1">
                <a:solidFill>
                  <a:srgbClr val="0000CC"/>
                </a:solidFill>
                <a:latin typeface="Cambria" pitchFamily="18" charset="0"/>
              </a:rPr>
              <a:t>cations</a:t>
            </a:r>
            <a:r>
              <a:rPr lang="en-US" dirty="0">
                <a:solidFill>
                  <a:srgbClr val="0000CC"/>
                </a:solidFill>
                <a:latin typeface="Cambria" pitchFamily="18" charset="0"/>
              </a:rPr>
              <a:t> of the same size and charge, the one with a pseudo noble-gas configuration (</a:t>
            </a:r>
            <a:r>
              <a:rPr lang="en-US" dirty="0">
                <a:solidFill>
                  <a:srgbClr val="FF0000"/>
                </a:solidFill>
                <a:latin typeface="Cambria" pitchFamily="18" charset="0"/>
              </a:rPr>
              <a:t>with 18 electrons in the outer-most shell</a:t>
            </a:r>
            <a:r>
              <a:rPr lang="en-US" dirty="0">
                <a:solidFill>
                  <a:srgbClr val="0000CC"/>
                </a:solidFill>
                <a:latin typeface="Cambria" pitchFamily="18" charset="0"/>
              </a:rPr>
              <a:t>) will be more polarizing than that with a noble gas configuration (</a:t>
            </a:r>
            <a:r>
              <a:rPr lang="en-US" dirty="0">
                <a:solidFill>
                  <a:srgbClr val="FF0000"/>
                </a:solidFill>
                <a:latin typeface="Cambria" pitchFamily="18" charset="0"/>
              </a:rPr>
              <a:t>with 8 electrons in the outermost shell</a:t>
            </a:r>
            <a:r>
              <a:rPr lang="en-US" dirty="0">
                <a:solidFill>
                  <a:srgbClr val="0000CC"/>
                </a:solidFill>
                <a:latin typeface="Cambria" pitchFamily="18" charset="0"/>
              </a:rPr>
              <a:t>). Thus zinc (II) chloride ( Zn(II) 1s2 2s2 2p6 3s2 3p6 3d10 and Cl1s2 2s2 2p6 3s2 3p6 ) is more covalent than magnesium chloride ( Mg(II) 1s2 2s2 2p6 ) despite the Zn2+ ion (74 pm) and Mg2+ ion (72 pm) having similar sizes and charges.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c) </a:t>
            </a:r>
            <a:r>
              <a:rPr lang="en-US" b="1" u="sng" dirty="0">
                <a:solidFill>
                  <a:srgbClr val="C00000"/>
                </a:solidFill>
              </a:rPr>
              <a:t>Newland’s octaves</a:t>
            </a:r>
            <a:endParaRPr lang="en-US" dirty="0">
              <a:solidFill>
                <a:srgbClr val="C00000"/>
              </a:solidFill>
            </a:endParaRPr>
          </a:p>
        </p:txBody>
      </p:sp>
      <p:sp>
        <p:nvSpPr>
          <p:cNvPr id="3" name="Content Placeholder 2"/>
          <p:cNvSpPr>
            <a:spLocks noGrp="1"/>
          </p:cNvSpPr>
          <p:nvPr>
            <p:ph idx="1"/>
          </p:nvPr>
        </p:nvSpPr>
        <p:spPr>
          <a:xfrm>
            <a:off x="228600" y="1600201"/>
            <a:ext cx="8686800" cy="4343400"/>
          </a:xfrm>
        </p:spPr>
        <p:txBody>
          <a:bodyPr>
            <a:normAutofit/>
          </a:bodyPr>
          <a:lstStyle/>
          <a:p>
            <a:r>
              <a:rPr lang="en-US" dirty="0">
                <a:solidFill>
                  <a:srgbClr val="0000CC"/>
                </a:solidFill>
                <a:latin typeface="Cambria" pitchFamily="18" charset="0"/>
              </a:rPr>
              <a:t>Newland classified the elements in the increasing order of their atomic masses into groups of eight elements called octaves like the notes of music. He found that when the elements were arranged in the increasing order of their atomic masses into octaves then there was similarity of properties in every eighth element.</a:t>
            </a:r>
          </a:p>
          <a:p>
            <a:endParaRPr lang="en-US" dirty="0">
              <a:solidFill>
                <a:srgbClr val="0000CC"/>
              </a:solidFill>
              <a:latin typeface="Cambri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1371600"/>
          <a:ext cx="8610602" cy="4927600"/>
        </p:xfrm>
        <a:graphic>
          <a:graphicData uri="http://schemas.openxmlformats.org/drawingml/2006/table">
            <a:tbl>
              <a:tblPr firstRow="1" bandRow="1">
                <a:tableStyleId>{5C22544A-7EE6-4342-B048-85BDC9FD1C3A}</a:tableStyleId>
              </a:tblPr>
              <a:tblGrid>
                <a:gridCol w="1230086">
                  <a:extLst>
                    <a:ext uri="{9D8B030D-6E8A-4147-A177-3AD203B41FA5}">
                      <a16:colId xmlns:a16="http://schemas.microsoft.com/office/drawing/2014/main" val="20000"/>
                    </a:ext>
                  </a:extLst>
                </a:gridCol>
                <a:gridCol w="1230086">
                  <a:extLst>
                    <a:ext uri="{9D8B030D-6E8A-4147-A177-3AD203B41FA5}">
                      <a16:colId xmlns:a16="http://schemas.microsoft.com/office/drawing/2014/main" val="20001"/>
                    </a:ext>
                  </a:extLst>
                </a:gridCol>
                <a:gridCol w="1230086">
                  <a:extLst>
                    <a:ext uri="{9D8B030D-6E8A-4147-A177-3AD203B41FA5}">
                      <a16:colId xmlns:a16="http://schemas.microsoft.com/office/drawing/2014/main" val="20002"/>
                    </a:ext>
                  </a:extLst>
                </a:gridCol>
                <a:gridCol w="1230086">
                  <a:extLst>
                    <a:ext uri="{9D8B030D-6E8A-4147-A177-3AD203B41FA5}">
                      <a16:colId xmlns:a16="http://schemas.microsoft.com/office/drawing/2014/main" val="20003"/>
                    </a:ext>
                  </a:extLst>
                </a:gridCol>
                <a:gridCol w="1230086">
                  <a:extLst>
                    <a:ext uri="{9D8B030D-6E8A-4147-A177-3AD203B41FA5}">
                      <a16:colId xmlns:a16="http://schemas.microsoft.com/office/drawing/2014/main" val="20004"/>
                    </a:ext>
                  </a:extLst>
                </a:gridCol>
                <a:gridCol w="1230086">
                  <a:extLst>
                    <a:ext uri="{9D8B030D-6E8A-4147-A177-3AD203B41FA5}">
                      <a16:colId xmlns:a16="http://schemas.microsoft.com/office/drawing/2014/main" val="20005"/>
                    </a:ext>
                  </a:extLst>
                </a:gridCol>
                <a:gridCol w="1230086">
                  <a:extLst>
                    <a:ext uri="{9D8B030D-6E8A-4147-A177-3AD203B41FA5}">
                      <a16:colId xmlns:a16="http://schemas.microsoft.com/office/drawing/2014/main" val="20006"/>
                    </a:ext>
                  </a:extLst>
                </a:gridCol>
              </a:tblGrid>
              <a:tr h="764628">
                <a:tc>
                  <a:txBody>
                    <a:bodyPr/>
                    <a:lstStyle/>
                    <a:p>
                      <a:pPr algn="ctr" rtl="0"/>
                      <a:r>
                        <a:rPr lang="en-US" sz="3600" b="1" i="0" u="none" strike="noStrike" dirty="0" err="1">
                          <a:solidFill>
                            <a:srgbClr val="660066"/>
                          </a:solidFill>
                          <a:latin typeface="Arial"/>
                        </a:rPr>
                        <a:t>sa</a:t>
                      </a:r>
                      <a:endParaRPr lang="en-US" sz="3600" b="1" i="0" u="none" strike="noStrike" dirty="0">
                        <a:solidFill>
                          <a:srgbClr val="660066"/>
                        </a:solidFill>
                        <a:latin typeface="Arial"/>
                      </a:endParaRPr>
                    </a:p>
                  </a:txBody>
                  <a:tcPr marL="0" marR="0" marT="0" marB="0" anchor="ctr"/>
                </a:tc>
                <a:tc>
                  <a:txBody>
                    <a:bodyPr/>
                    <a:lstStyle/>
                    <a:p>
                      <a:pPr algn="ctr" rtl="0"/>
                      <a:r>
                        <a:rPr lang="en-US" sz="3600" b="1" i="0" u="none" strike="noStrike">
                          <a:solidFill>
                            <a:srgbClr val="660066"/>
                          </a:solidFill>
                          <a:latin typeface="Arial"/>
                        </a:rPr>
                        <a:t>re</a:t>
                      </a:r>
                    </a:p>
                  </a:txBody>
                  <a:tcPr marL="0" marR="0" marT="0" marB="0" anchor="ctr"/>
                </a:tc>
                <a:tc>
                  <a:txBody>
                    <a:bodyPr/>
                    <a:lstStyle/>
                    <a:p>
                      <a:pPr algn="ctr" rtl="0"/>
                      <a:r>
                        <a:rPr lang="en-US" sz="3600" b="1" i="0" u="none" strike="noStrike">
                          <a:solidFill>
                            <a:srgbClr val="660066"/>
                          </a:solidFill>
                          <a:latin typeface="Arial"/>
                        </a:rPr>
                        <a:t>ga</a:t>
                      </a:r>
                    </a:p>
                  </a:txBody>
                  <a:tcPr marL="0" marR="0" marT="0" marB="0" anchor="ctr"/>
                </a:tc>
                <a:tc>
                  <a:txBody>
                    <a:bodyPr/>
                    <a:lstStyle/>
                    <a:p>
                      <a:pPr algn="ctr" rtl="0"/>
                      <a:r>
                        <a:rPr lang="en-US" sz="3600" b="1" i="0" u="none" strike="noStrike">
                          <a:solidFill>
                            <a:srgbClr val="660066"/>
                          </a:solidFill>
                          <a:latin typeface="Arial"/>
                        </a:rPr>
                        <a:t>ma</a:t>
                      </a:r>
                    </a:p>
                  </a:txBody>
                  <a:tcPr marL="0" marR="0" marT="0" marB="0" anchor="ctr"/>
                </a:tc>
                <a:tc>
                  <a:txBody>
                    <a:bodyPr/>
                    <a:lstStyle/>
                    <a:p>
                      <a:pPr algn="ctr" rtl="0"/>
                      <a:r>
                        <a:rPr lang="en-US" sz="3600" b="1" i="0" u="none" strike="noStrike">
                          <a:solidFill>
                            <a:srgbClr val="660066"/>
                          </a:solidFill>
                          <a:latin typeface="Arial"/>
                        </a:rPr>
                        <a:t>pa</a:t>
                      </a:r>
                    </a:p>
                  </a:txBody>
                  <a:tcPr marL="0" marR="0" marT="0" marB="0" anchor="ctr"/>
                </a:tc>
                <a:tc>
                  <a:txBody>
                    <a:bodyPr/>
                    <a:lstStyle/>
                    <a:p>
                      <a:pPr algn="ctr" rtl="0"/>
                      <a:r>
                        <a:rPr lang="en-US" sz="3600" b="1" i="0" u="none" strike="noStrike">
                          <a:solidFill>
                            <a:srgbClr val="660066"/>
                          </a:solidFill>
                          <a:latin typeface="Arial"/>
                        </a:rPr>
                        <a:t>da</a:t>
                      </a:r>
                    </a:p>
                  </a:txBody>
                  <a:tcPr marL="0" marR="0" marT="0" marB="0" anchor="ctr"/>
                </a:tc>
                <a:tc>
                  <a:txBody>
                    <a:bodyPr/>
                    <a:lstStyle/>
                    <a:p>
                      <a:pPr algn="ctr" rtl="0"/>
                      <a:r>
                        <a:rPr lang="en-US" sz="3600" b="1" i="0" u="none" strike="noStrike">
                          <a:solidFill>
                            <a:srgbClr val="660066"/>
                          </a:solidFill>
                          <a:latin typeface="Arial"/>
                        </a:rPr>
                        <a:t>ni</a:t>
                      </a:r>
                    </a:p>
                  </a:txBody>
                  <a:tcPr marL="0" marR="0" marT="0" marB="0" anchor="ctr"/>
                </a:tc>
                <a:extLst>
                  <a:ext uri="{0D108BD9-81ED-4DB2-BD59-A6C34878D82A}">
                    <a16:rowId xmlns:a16="http://schemas.microsoft.com/office/drawing/2014/main" val="10000"/>
                  </a:ext>
                </a:extLst>
              </a:tr>
              <a:tr h="594710">
                <a:tc>
                  <a:txBody>
                    <a:bodyPr/>
                    <a:lstStyle/>
                    <a:p>
                      <a:pPr algn="ctr" rtl="0"/>
                      <a:r>
                        <a:rPr lang="en-US" sz="2800" b="1" i="0" u="none" strike="noStrike">
                          <a:solidFill>
                            <a:srgbClr val="660066"/>
                          </a:solidFill>
                          <a:latin typeface="Arial"/>
                        </a:rPr>
                        <a:t>H</a:t>
                      </a:r>
                    </a:p>
                  </a:txBody>
                  <a:tcPr marL="0" marR="0" marT="0" marB="0" anchor="ctr"/>
                </a:tc>
                <a:tc>
                  <a:txBody>
                    <a:bodyPr/>
                    <a:lstStyle/>
                    <a:p>
                      <a:pPr algn="ctr" rtl="0"/>
                      <a:r>
                        <a:rPr lang="en-US" sz="2800" b="1" i="0" u="none" strike="noStrike">
                          <a:solidFill>
                            <a:srgbClr val="660066"/>
                          </a:solidFill>
                          <a:latin typeface="Arial"/>
                        </a:rPr>
                        <a:t>LI</a:t>
                      </a:r>
                    </a:p>
                  </a:txBody>
                  <a:tcPr marL="0" marR="0" marT="0" marB="0" anchor="ctr"/>
                </a:tc>
                <a:tc>
                  <a:txBody>
                    <a:bodyPr/>
                    <a:lstStyle/>
                    <a:p>
                      <a:pPr algn="ctr" rtl="0"/>
                      <a:r>
                        <a:rPr lang="en-US" sz="2800" b="1" i="0" u="none" strike="noStrike">
                          <a:solidFill>
                            <a:srgbClr val="660066"/>
                          </a:solidFill>
                          <a:latin typeface="Arial"/>
                        </a:rPr>
                        <a:t>Be</a:t>
                      </a:r>
                    </a:p>
                  </a:txBody>
                  <a:tcPr marL="0" marR="0" marT="0" marB="0" anchor="ctr"/>
                </a:tc>
                <a:tc>
                  <a:txBody>
                    <a:bodyPr/>
                    <a:lstStyle/>
                    <a:p>
                      <a:pPr algn="ctr" rtl="0"/>
                      <a:r>
                        <a:rPr lang="en-US" sz="2800" b="1" i="0" u="none" strike="noStrike">
                          <a:solidFill>
                            <a:srgbClr val="660066"/>
                          </a:solidFill>
                          <a:latin typeface="Arial"/>
                        </a:rPr>
                        <a:t>B</a:t>
                      </a:r>
                    </a:p>
                  </a:txBody>
                  <a:tcPr marL="0" marR="0" marT="0" marB="0" anchor="ctr"/>
                </a:tc>
                <a:tc>
                  <a:txBody>
                    <a:bodyPr/>
                    <a:lstStyle/>
                    <a:p>
                      <a:pPr algn="ctr" rtl="0"/>
                      <a:r>
                        <a:rPr lang="en-US" sz="2800" b="1" i="0" u="none" strike="noStrike">
                          <a:solidFill>
                            <a:srgbClr val="660066"/>
                          </a:solidFill>
                          <a:latin typeface="Arial"/>
                        </a:rPr>
                        <a:t>C</a:t>
                      </a:r>
                    </a:p>
                  </a:txBody>
                  <a:tcPr marL="0" marR="0" marT="0" marB="0" anchor="ctr"/>
                </a:tc>
                <a:tc>
                  <a:txBody>
                    <a:bodyPr/>
                    <a:lstStyle/>
                    <a:p>
                      <a:pPr algn="ctr" rtl="0"/>
                      <a:r>
                        <a:rPr lang="en-US" sz="2800" b="1" i="0" u="none" strike="noStrike">
                          <a:solidFill>
                            <a:srgbClr val="660066"/>
                          </a:solidFill>
                          <a:latin typeface="Arial"/>
                        </a:rPr>
                        <a:t>N</a:t>
                      </a:r>
                    </a:p>
                  </a:txBody>
                  <a:tcPr marL="0" marR="0" marT="0" marB="0" anchor="ctr"/>
                </a:tc>
                <a:tc>
                  <a:txBody>
                    <a:bodyPr/>
                    <a:lstStyle/>
                    <a:p>
                      <a:pPr algn="ctr" rtl="0"/>
                      <a:r>
                        <a:rPr lang="en-US" sz="2800" b="1" i="0" u="none" strike="noStrike">
                          <a:solidFill>
                            <a:srgbClr val="660066"/>
                          </a:solidFill>
                          <a:latin typeface="Arial"/>
                        </a:rPr>
                        <a:t>O</a:t>
                      </a:r>
                    </a:p>
                  </a:txBody>
                  <a:tcPr marL="0" marR="0" marT="0" marB="0" anchor="ctr"/>
                </a:tc>
                <a:extLst>
                  <a:ext uri="{0D108BD9-81ED-4DB2-BD59-A6C34878D82A}">
                    <a16:rowId xmlns:a16="http://schemas.microsoft.com/office/drawing/2014/main" val="10001"/>
                  </a:ext>
                </a:extLst>
              </a:tr>
              <a:tr h="594710">
                <a:tc>
                  <a:txBody>
                    <a:bodyPr/>
                    <a:lstStyle/>
                    <a:p>
                      <a:pPr algn="ctr" rtl="0"/>
                      <a:r>
                        <a:rPr lang="en-US" sz="2800" b="1" i="0" u="none" strike="noStrike">
                          <a:solidFill>
                            <a:srgbClr val="660066"/>
                          </a:solidFill>
                          <a:latin typeface="Arial"/>
                        </a:rPr>
                        <a:t>F</a:t>
                      </a:r>
                    </a:p>
                  </a:txBody>
                  <a:tcPr marL="0" marR="0" marT="0" marB="0" anchor="ctr"/>
                </a:tc>
                <a:tc>
                  <a:txBody>
                    <a:bodyPr/>
                    <a:lstStyle/>
                    <a:p>
                      <a:pPr algn="ctr" rtl="0"/>
                      <a:r>
                        <a:rPr lang="en-US" sz="2800" b="1" i="0" u="none" strike="noStrike">
                          <a:solidFill>
                            <a:srgbClr val="660066"/>
                          </a:solidFill>
                          <a:latin typeface="Arial"/>
                        </a:rPr>
                        <a:t>Na</a:t>
                      </a:r>
                    </a:p>
                  </a:txBody>
                  <a:tcPr marL="0" marR="0" marT="0" marB="0" anchor="ctr"/>
                </a:tc>
                <a:tc>
                  <a:txBody>
                    <a:bodyPr/>
                    <a:lstStyle/>
                    <a:p>
                      <a:pPr algn="ctr" rtl="0"/>
                      <a:r>
                        <a:rPr lang="en-US" sz="2800" b="1" i="0" u="none" strike="noStrike">
                          <a:solidFill>
                            <a:srgbClr val="660066"/>
                          </a:solidFill>
                          <a:latin typeface="Arial"/>
                        </a:rPr>
                        <a:t>Mg</a:t>
                      </a:r>
                    </a:p>
                  </a:txBody>
                  <a:tcPr marL="0" marR="0" marT="0" marB="0" anchor="ctr"/>
                </a:tc>
                <a:tc>
                  <a:txBody>
                    <a:bodyPr/>
                    <a:lstStyle/>
                    <a:p>
                      <a:pPr algn="ctr" rtl="0"/>
                      <a:r>
                        <a:rPr lang="en-US" sz="2800" b="1" i="0" u="none" strike="noStrike">
                          <a:solidFill>
                            <a:srgbClr val="660066"/>
                          </a:solidFill>
                          <a:latin typeface="Arial"/>
                        </a:rPr>
                        <a:t>Al</a:t>
                      </a:r>
                    </a:p>
                  </a:txBody>
                  <a:tcPr marL="0" marR="0" marT="0" marB="0" anchor="ctr"/>
                </a:tc>
                <a:tc>
                  <a:txBody>
                    <a:bodyPr/>
                    <a:lstStyle/>
                    <a:p>
                      <a:pPr algn="ctr" rtl="0"/>
                      <a:r>
                        <a:rPr lang="en-US" sz="2800" b="1" i="0" u="none" strike="noStrike">
                          <a:solidFill>
                            <a:srgbClr val="660066"/>
                          </a:solidFill>
                          <a:latin typeface="Arial"/>
                        </a:rPr>
                        <a:t>Si</a:t>
                      </a:r>
                    </a:p>
                  </a:txBody>
                  <a:tcPr marL="0" marR="0" marT="0" marB="0" anchor="ctr"/>
                </a:tc>
                <a:tc>
                  <a:txBody>
                    <a:bodyPr/>
                    <a:lstStyle/>
                    <a:p>
                      <a:pPr algn="ctr" rtl="0"/>
                      <a:r>
                        <a:rPr lang="en-US" sz="2800" b="1" i="0" u="none" strike="noStrike">
                          <a:solidFill>
                            <a:srgbClr val="660066"/>
                          </a:solidFill>
                          <a:latin typeface="Arial"/>
                        </a:rPr>
                        <a:t>P</a:t>
                      </a:r>
                    </a:p>
                  </a:txBody>
                  <a:tcPr marL="0" marR="0" marT="0" marB="0" anchor="ctr"/>
                </a:tc>
                <a:tc>
                  <a:txBody>
                    <a:bodyPr/>
                    <a:lstStyle/>
                    <a:p>
                      <a:pPr algn="ctr" rtl="0"/>
                      <a:r>
                        <a:rPr lang="en-US" sz="2800" b="1" i="0" u="none" strike="noStrike">
                          <a:solidFill>
                            <a:srgbClr val="660066"/>
                          </a:solidFill>
                          <a:latin typeface="Arial"/>
                        </a:rPr>
                        <a:t>S</a:t>
                      </a:r>
                    </a:p>
                  </a:txBody>
                  <a:tcPr marL="0" marR="0" marT="0" marB="0" anchor="ctr"/>
                </a:tc>
                <a:extLst>
                  <a:ext uri="{0D108BD9-81ED-4DB2-BD59-A6C34878D82A}">
                    <a16:rowId xmlns:a16="http://schemas.microsoft.com/office/drawing/2014/main" val="10002"/>
                  </a:ext>
                </a:extLst>
              </a:tr>
              <a:tr h="594710">
                <a:tc>
                  <a:txBody>
                    <a:bodyPr/>
                    <a:lstStyle/>
                    <a:p>
                      <a:pPr algn="ctr" rtl="0"/>
                      <a:r>
                        <a:rPr lang="en-US" sz="2800" b="1" i="0" u="none" strike="noStrike">
                          <a:solidFill>
                            <a:srgbClr val="660066"/>
                          </a:solidFill>
                          <a:latin typeface="Arial"/>
                        </a:rPr>
                        <a:t>Cl</a:t>
                      </a:r>
                    </a:p>
                  </a:txBody>
                  <a:tcPr marL="0" marR="0" marT="0" marB="0" anchor="ctr"/>
                </a:tc>
                <a:tc>
                  <a:txBody>
                    <a:bodyPr/>
                    <a:lstStyle/>
                    <a:p>
                      <a:pPr algn="ctr" rtl="0"/>
                      <a:r>
                        <a:rPr lang="en-US" sz="2800" b="1" i="0" u="none" strike="noStrike">
                          <a:solidFill>
                            <a:srgbClr val="660066"/>
                          </a:solidFill>
                          <a:latin typeface="Arial"/>
                        </a:rPr>
                        <a:t>K</a:t>
                      </a:r>
                    </a:p>
                  </a:txBody>
                  <a:tcPr marL="0" marR="0" marT="0" marB="0" anchor="ctr"/>
                </a:tc>
                <a:tc>
                  <a:txBody>
                    <a:bodyPr/>
                    <a:lstStyle/>
                    <a:p>
                      <a:pPr algn="ctr" rtl="0"/>
                      <a:r>
                        <a:rPr lang="en-US" sz="2800" b="1" i="0" u="none" strike="noStrike">
                          <a:solidFill>
                            <a:srgbClr val="660066"/>
                          </a:solidFill>
                          <a:latin typeface="Arial"/>
                        </a:rPr>
                        <a:t>Ca</a:t>
                      </a:r>
                    </a:p>
                  </a:txBody>
                  <a:tcPr marL="0" marR="0" marT="0" marB="0" anchor="ctr"/>
                </a:tc>
                <a:tc>
                  <a:txBody>
                    <a:bodyPr/>
                    <a:lstStyle/>
                    <a:p>
                      <a:pPr algn="ctr" rtl="0"/>
                      <a:r>
                        <a:rPr lang="en-US" sz="2800" b="1" i="0" u="none" strike="noStrike">
                          <a:solidFill>
                            <a:srgbClr val="660066"/>
                          </a:solidFill>
                          <a:latin typeface="Arial"/>
                        </a:rPr>
                        <a:t>Cr</a:t>
                      </a:r>
                    </a:p>
                  </a:txBody>
                  <a:tcPr marL="0" marR="0" marT="0" marB="0" anchor="ctr"/>
                </a:tc>
                <a:tc>
                  <a:txBody>
                    <a:bodyPr/>
                    <a:lstStyle/>
                    <a:p>
                      <a:pPr algn="ctr" rtl="0"/>
                      <a:r>
                        <a:rPr lang="en-US" sz="2800" b="1" i="0" u="none" strike="noStrike">
                          <a:solidFill>
                            <a:srgbClr val="660066"/>
                          </a:solidFill>
                          <a:latin typeface="Arial"/>
                        </a:rPr>
                        <a:t>Tl</a:t>
                      </a:r>
                    </a:p>
                  </a:txBody>
                  <a:tcPr marL="0" marR="0" marT="0" marB="0" anchor="ctr"/>
                </a:tc>
                <a:tc>
                  <a:txBody>
                    <a:bodyPr/>
                    <a:lstStyle/>
                    <a:p>
                      <a:pPr algn="ctr" rtl="0"/>
                      <a:r>
                        <a:rPr lang="en-US" sz="2800" b="1" i="0" u="none" strike="noStrike">
                          <a:solidFill>
                            <a:srgbClr val="660066"/>
                          </a:solidFill>
                          <a:latin typeface="Arial"/>
                        </a:rPr>
                        <a:t>Mn</a:t>
                      </a:r>
                    </a:p>
                  </a:txBody>
                  <a:tcPr marL="0" marR="0" marT="0" marB="0" anchor="ctr"/>
                </a:tc>
                <a:tc>
                  <a:txBody>
                    <a:bodyPr/>
                    <a:lstStyle/>
                    <a:p>
                      <a:pPr algn="ctr" rtl="0"/>
                      <a:r>
                        <a:rPr lang="en-US" sz="2800" b="1" i="0" u="none" strike="noStrike">
                          <a:solidFill>
                            <a:srgbClr val="660066"/>
                          </a:solidFill>
                          <a:latin typeface="Arial"/>
                        </a:rPr>
                        <a:t>Fe</a:t>
                      </a:r>
                    </a:p>
                  </a:txBody>
                  <a:tcPr marL="0" marR="0" marT="0" marB="0" anchor="ctr"/>
                </a:tc>
                <a:extLst>
                  <a:ext uri="{0D108BD9-81ED-4DB2-BD59-A6C34878D82A}">
                    <a16:rowId xmlns:a16="http://schemas.microsoft.com/office/drawing/2014/main" val="10003"/>
                  </a:ext>
                </a:extLst>
              </a:tr>
              <a:tr h="1189421">
                <a:tc>
                  <a:txBody>
                    <a:bodyPr/>
                    <a:lstStyle/>
                    <a:p>
                      <a:pPr algn="ctr" rtl="0"/>
                      <a:r>
                        <a:rPr lang="en-US" sz="2800" b="1" i="0" u="none" strike="noStrike">
                          <a:solidFill>
                            <a:srgbClr val="660066"/>
                          </a:solidFill>
                          <a:latin typeface="Arial"/>
                        </a:rPr>
                        <a:t>Co and Ni</a:t>
                      </a:r>
                    </a:p>
                  </a:txBody>
                  <a:tcPr marL="0" marR="0" marT="0" marB="0" anchor="ctr"/>
                </a:tc>
                <a:tc>
                  <a:txBody>
                    <a:bodyPr/>
                    <a:lstStyle/>
                    <a:p>
                      <a:pPr algn="ctr" rtl="0"/>
                      <a:r>
                        <a:rPr lang="en-US" sz="2800" b="1" i="0" u="none" strike="noStrike">
                          <a:solidFill>
                            <a:srgbClr val="660066"/>
                          </a:solidFill>
                          <a:latin typeface="Arial"/>
                        </a:rPr>
                        <a:t>Cu</a:t>
                      </a:r>
                    </a:p>
                  </a:txBody>
                  <a:tcPr marL="0" marR="0" marT="0" marB="0" anchor="ctr"/>
                </a:tc>
                <a:tc>
                  <a:txBody>
                    <a:bodyPr/>
                    <a:lstStyle/>
                    <a:p>
                      <a:pPr algn="ctr" rtl="0"/>
                      <a:r>
                        <a:rPr lang="en-US" sz="2800" b="1" i="0" u="none" strike="noStrike">
                          <a:solidFill>
                            <a:srgbClr val="660066"/>
                          </a:solidFill>
                          <a:latin typeface="Arial"/>
                        </a:rPr>
                        <a:t>Zn</a:t>
                      </a:r>
                    </a:p>
                  </a:txBody>
                  <a:tcPr marL="0" marR="0" marT="0" marB="0" anchor="ctr"/>
                </a:tc>
                <a:tc>
                  <a:txBody>
                    <a:bodyPr/>
                    <a:lstStyle/>
                    <a:p>
                      <a:pPr algn="ctr" rtl="0"/>
                      <a:r>
                        <a:rPr lang="en-US" sz="2800" b="1" i="0" u="none" strike="noStrike">
                          <a:solidFill>
                            <a:srgbClr val="660066"/>
                          </a:solidFill>
                          <a:latin typeface="Arial"/>
                        </a:rPr>
                        <a:t>Y</a:t>
                      </a:r>
                    </a:p>
                  </a:txBody>
                  <a:tcPr marL="0" marR="0" marT="0" marB="0" anchor="ctr"/>
                </a:tc>
                <a:tc>
                  <a:txBody>
                    <a:bodyPr/>
                    <a:lstStyle/>
                    <a:p>
                      <a:pPr algn="ctr" rtl="0"/>
                      <a:r>
                        <a:rPr lang="en-US" sz="2800" b="1" i="0" u="none" strike="noStrike">
                          <a:solidFill>
                            <a:srgbClr val="660066"/>
                          </a:solidFill>
                          <a:latin typeface="Arial"/>
                        </a:rPr>
                        <a:t>In</a:t>
                      </a:r>
                    </a:p>
                  </a:txBody>
                  <a:tcPr marL="0" marR="0" marT="0" marB="0" anchor="ctr"/>
                </a:tc>
                <a:tc>
                  <a:txBody>
                    <a:bodyPr/>
                    <a:lstStyle/>
                    <a:p>
                      <a:pPr algn="ctr" rtl="0"/>
                      <a:r>
                        <a:rPr lang="en-US" sz="2800" b="1" i="0" u="none" strike="noStrike">
                          <a:solidFill>
                            <a:srgbClr val="660066"/>
                          </a:solidFill>
                          <a:latin typeface="Arial"/>
                        </a:rPr>
                        <a:t>As</a:t>
                      </a:r>
                    </a:p>
                  </a:txBody>
                  <a:tcPr marL="0" marR="0" marT="0" marB="0" anchor="ctr"/>
                </a:tc>
                <a:tc>
                  <a:txBody>
                    <a:bodyPr/>
                    <a:lstStyle/>
                    <a:p>
                      <a:pPr algn="ctr" rtl="0"/>
                      <a:r>
                        <a:rPr lang="en-US" sz="2800" b="1" i="0" u="none" strike="noStrike">
                          <a:solidFill>
                            <a:srgbClr val="660066"/>
                          </a:solidFill>
                          <a:latin typeface="Arial"/>
                        </a:rPr>
                        <a:t>Se</a:t>
                      </a:r>
                    </a:p>
                  </a:txBody>
                  <a:tcPr marL="0" marR="0" marT="0" marB="0" anchor="ctr"/>
                </a:tc>
                <a:extLst>
                  <a:ext uri="{0D108BD9-81ED-4DB2-BD59-A6C34878D82A}">
                    <a16:rowId xmlns:a16="http://schemas.microsoft.com/office/drawing/2014/main" val="10004"/>
                  </a:ext>
                </a:extLst>
              </a:tr>
              <a:tr h="1189421">
                <a:tc>
                  <a:txBody>
                    <a:bodyPr/>
                    <a:lstStyle/>
                    <a:p>
                      <a:pPr algn="ctr" rtl="0"/>
                      <a:r>
                        <a:rPr lang="en-US" sz="2800" b="1" i="0" u="none" strike="noStrike">
                          <a:solidFill>
                            <a:srgbClr val="660066"/>
                          </a:solidFill>
                          <a:latin typeface="Arial"/>
                        </a:rPr>
                        <a:t>Br</a:t>
                      </a:r>
                    </a:p>
                  </a:txBody>
                  <a:tcPr marL="0" marR="0" marT="0" marB="0" anchor="ctr"/>
                </a:tc>
                <a:tc>
                  <a:txBody>
                    <a:bodyPr/>
                    <a:lstStyle/>
                    <a:p>
                      <a:pPr algn="ctr" rtl="0"/>
                      <a:r>
                        <a:rPr lang="en-US" sz="2800" b="1" i="0" u="none" strike="noStrike">
                          <a:solidFill>
                            <a:srgbClr val="660066"/>
                          </a:solidFill>
                          <a:latin typeface="Arial"/>
                        </a:rPr>
                        <a:t>Rb</a:t>
                      </a:r>
                    </a:p>
                  </a:txBody>
                  <a:tcPr marL="0" marR="0" marT="0" marB="0" anchor="ctr"/>
                </a:tc>
                <a:tc>
                  <a:txBody>
                    <a:bodyPr/>
                    <a:lstStyle/>
                    <a:p>
                      <a:pPr algn="ctr" rtl="0"/>
                      <a:r>
                        <a:rPr lang="en-US" sz="2800" b="1" i="0" u="none" strike="noStrike">
                          <a:solidFill>
                            <a:srgbClr val="660066"/>
                          </a:solidFill>
                          <a:latin typeface="Arial"/>
                        </a:rPr>
                        <a:t>Sr</a:t>
                      </a:r>
                    </a:p>
                  </a:txBody>
                  <a:tcPr marL="0" marR="0" marT="0" marB="0" anchor="ctr"/>
                </a:tc>
                <a:tc>
                  <a:txBody>
                    <a:bodyPr/>
                    <a:lstStyle/>
                    <a:p>
                      <a:pPr algn="ctr" rtl="0"/>
                      <a:r>
                        <a:rPr lang="en-US" sz="2800" b="1" i="0" u="none" strike="noStrike">
                          <a:solidFill>
                            <a:srgbClr val="660066"/>
                          </a:solidFill>
                          <a:latin typeface="Arial"/>
                        </a:rPr>
                        <a:t>Ce and La</a:t>
                      </a:r>
                    </a:p>
                  </a:txBody>
                  <a:tcPr marL="0" marR="0" marT="0" marB="0" anchor="ctr"/>
                </a:tc>
                <a:tc>
                  <a:txBody>
                    <a:bodyPr/>
                    <a:lstStyle/>
                    <a:p>
                      <a:pPr algn="ctr" rtl="0"/>
                      <a:r>
                        <a:rPr lang="en-US" sz="2800" b="1" i="0" u="none" strike="noStrike">
                          <a:solidFill>
                            <a:srgbClr val="660066"/>
                          </a:solidFill>
                          <a:latin typeface="Arial"/>
                        </a:rPr>
                        <a:t>Zr</a:t>
                      </a:r>
                    </a:p>
                  </a:txBody>
                  <a:tcPr marL="0" marR="0" marT="0" marB="0" anchor="ctr"/>
                </a:tc>
                <a:tc>
                  <a:txBody>
                    <a:bodyPr/>
                    <a:lstStyle/>
                    <a:p>
                      <a:pPr algn="ctr" rtl="0"/>
                      <a:r>
                        <a:rPr lang="en-US" sz="2800" b="1" i="0" u="none" strike="noStrike">
                          <a:solidFill>
                            <a:srgbClr val="660066"/>
                          </a:solidFill>
                          <a:latin typeface="Arial"/>
                        </a:rPr>
                        <a:t>-</a:t>
                      </a:r>
                    </a:p>
                  </a:txBody>
                  <a:tcPr marL="0" marR="0" marT="0" marB="0" anchor="ctr"/>
                </a:tc>
                <a:tc>
                  <a:txBody>
                    <a:bodyPr/>
                    <a:lstStyle/>
                    <a:p>
                      <a:pPr algn="ctr" rtl="0"/>
                      <a:r>
                        <a:rPr lang="en-US" sz="2800" b="1" i="0" u="none" strike="noStrike" dirty="0">
                          <a:solidFill>
                            <a:srgbClr val="660066"/>
                          </a:solidFill>
                          <a:latin typeface="Arial"/>
                        </a:rPr>
                        <a:t>-</a:t>
                      </a:r>
                    </a:p>
                  </a:txBody>
                  <a:tcPr marL="0" marR="0"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458200" cy="5257800"/>
          </a:xfrm>
        </p:spPr>
        <p:txBody>
          <a:bodyPr>
            <a:normAutofit/>
          </a:bodyPr>
          <a:lstStyle/>
          <a:p>
            <a:pPr>
              <a:buNone/>
            </a:pPr>
            <a:r>
              <a:rPr lang="en-US" b="1" dirty="0">
                <a:solidFill>
                  <a:srgbClr val="C00000"/>
                </a:solidFill>
                <a:latin typeface="Cambria" pitchFamily="18" charset="0"/>
              </a:rPr>
              <a:t>The defect in this classification was</a:t>
            </a:r>
            <a:r>
              <a:rPr lang="en-US" dirty="0">
                <a:latin typeface="Cambria" pitchFamily="18" charset="0"/>
              </a:rPr>
              <a:t>:-</a:t>
            </a:r>
          </a:p>
          <a:p>
            <a:r>
              <a:rPr lang="en-US" dirty="0" err="1">
                <a:solidFill>
                  <a:srgbClr val="0000CC"/>
                </a:solidFill>
                <a:latin typeface="Cambria" pitchFamily="18" charset="0"/>
              </a:rPr>
              <a:t>i</a:t>
            </a:r>
            <a:r>
              <a:rPr lang="en-US" dirty="0">
                <a:solidFill>
                  <a:srgbClr val="0000CC"/>
                </a:solidFill>
                <a:latin typeface="Cambria" pitchFamily="18" charset="0"/>
              </a:rPr>
              <a:t>) All the known elements and elements discovered later could not be correctly arranged into octaves.</a:t>
            </a:r>
          </a:p>
          <a:p>
            <a:r>
              <a:rPr lang="en-US" dirty="0">
                <a:solidFill>
                  <a:srgbClr val="0000CC"/>
                </a:solidFill>
                <a:latin typeface="Cambria" pitchFamily="18" charset="0"/>
              </a:rPr>
              <a:t>ii) Some elements having different properties were placed in the same rows like cobalt and nickel having different properties are placed along with Fluorine, Chlorine and Bromine. Iron having properties similar to Cobalt and Nickel are placed in different rows</a:t>
            </a:r>
            <a:r>
              <a:rPr lang="en-US" dirty="0">
                <a:latin typeface="Cambria" pitchFamily="18" charset="0"/>
              </a:rPr>
              <a:t>.</a:t>
            </a:r>
          </a:p>
          <a:p>
            <a:endParaRPr lang="en-US" dirty="0">
              <a:latin typeface="Cambria"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508AB10F76A544879F6E7C516FD50A" ma:contentTypeVersion="10" ma:contentTypeDescription="Create a new document." ma:contentTypeScope="" ma:versionID="12ed6006008c554c11fe3815e88ef27d">
  <xsd:schema xmlns:xsd="http://www.w3.org/2001/XMLSchema" xmlns:xs="http://www.w3.org/2001/XMLSchema" xmlns:p="http://schemas.microsoft.com/office/2006/metadata/properties" xmlns:ns2="9181d3a4-9477-4f69-aa8b-e80335b14a27" targetNamespace="http://schemas.microsoft.com/office/2006/metadata/properties" ma:root="true" ma:fieldsID="6c4a18ee15997fdd5a2d79b8ad8ec805" ns2:_="">
    <xsd:import namespace="9181d3a4-9477-4f69-aa8b-e80335b14a2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81d3a4-9477-4f69-aa8b-e80335b14a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5E90B1-6A21-47EB-9B07-655B1C83FF87}"/>
</file>

<file path=customXml/itemProps2.xml><?xml version="1.0" encoding="utf-8"?>
<ds:datastoreItem xmlns:ds="http://schemas.openxmlformats.org/officeDocument/2006/customXml" ds:itemID="{A0C4D8B2-7D9C-49BD-94C5-792AC158AB30}"/>
</file>

<file path=customXml/itemProps3.xml><?xml version="1.0" encoding="utf-8"?>
<ds:datastoreItem xmlns:ds="http://schemas.openxmlformats.org/officeDocument/2006/customXml" ds:itemID="{D0199C30-E7BB-4BEA-9125-B1860A7E1A98}"/>
</file>

<file path=docProps/app.xml><?xml version="1.0" encoding="utf-8"?>
<Properties xmlns="http://schemas.openxmlformats.org/officeDocument/2006/extended-properties" xmlns:vt="http://schemas.openxmlformats.org/officeDocument/2006/docPropsVTypes">
  <TotalTime>2140</TotalTime>
  <Words>3519</Words>
  <Application>Microsoft Office PowerPoint</Application>
  <PresentationFormat>On-screen Show (4:3)</PresentationFormat>
  <Paragraphs>506</Paragraphs>
  <Slides>61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70" baseType="lpstr">
      <vt:lpstr>MS Gothic</vt:lpstr>
      <vt:lpstr>Abadi</vt:lpstr>
      <vt:lpstr>Arial</vt:lpstr>
      <vt:lpstr>Calibri</vt:lpstr>
      <vt:lpstr>Cambria</vt:lpstr>
      <vt:lpstr>Times New Roman</vt:lpstr>
      <vt:lpstr>Wingdings</vt:lpstr>
      <vt:lpstr>Office Theme</vt:lpstr>
      <vt:lpstr>CS ChemDraw Drawing</vt:lpstr>
      <vt:lpstr>PERIODIC CLASSIFICATION OF ELEMENTS</vt:lpstr>
      <vt:lpstr>Classification of elements </vt:lpstr>
      <vt:lpstr>Early attempts at classification of elements</vt:lpstr>
      <vt:lpstr>b) Dobereiner’s Triads :- </vt:lpstr>
      <vt:lpstr>PowerPoint Presentation</vt:lpstr>
      <vt:lpstr>PowerPoint Presentation</vt:lpstr>
      <vt:lpstr>c) Newland’s octaves</vt:lpstr>
      <vt:lpstr>PowerPoint Presentation</vt:lpstr>
      <vt:lpstr>PowerPoint Presentation</vt:lpstr>
      <vt:lpstr>PowerPoint Presentation</vt:lpstr>
      <vt:lpstr>PowerPoint Presentation</vt:lpstr>
      <vt:lpstr>b) Mendeleev’s periodic table</vt:lpstr>
      <vt:lpstr>Merits of Mendeleev’s periodic table</vt:lpstr>
      <vt:lpstr>Defects of Mendeleev’s periodic table</vt:lpstr>
      <vt:lpstr>Modern periodic law</vt:lpstr>
      <vt:lpstr>PowerPoint Presentation</vt:lpstr>
      <vt:lpstr>PowerPoint Presentation</vt:lpstr>
      <vt:lpstr>Modern periodic table</vt:lpstr>
      <vt:lpstr>i) Periods</vt:lpstr>
      <vt:lpstr>ii) Groups</vt:lpstr>
      <vt:lpstr>ATOMIC AND IONIC RADII</vt:lpstr>
      <vt:lpstr>Atomic size ( Radius of the atom)</vt:lpstr>
      <vt:lpstr>Period</vt:lpstr>
      <vt:lpstr>Explanation</vt:lpstr>
      <vt:lpstr>PowerPoint Presentation</vt:lpstr>
      <vt:lpstr>Group</vt:lpstr>
      <vt:lpstr>IONISATION POTENTIAL OR IONISATION ENERGY </vt:lpstr>
      <vt:lpstr>Successive ionisation potentials</vt:lpstr>
      <vt:lpstr>Successive ionisation potentials</vt:lpstr>
      <vt:lpstr>PowerPoint Presentation</vt:lpstr>
      <vt:lpstr>Factors affecting the magnitude of ionization potential and its periodic variations</vt:lpstr>
      <vt:lpstr>Factors affecting the magnitude of ionisation potential and its periodic variations</vt:lpstr>
      <vt:lpstr>Factors affecting the magnitude of ionisation potential and its periodic variations</vt:lpstr>
      <vt:lpstr>Factors affecting the magnitude of ionisation potential and its periodic variations</vt:lpstr>
      <vt:lpstr>Factors affecting the magnitude of ionisation potential and its periodic variations</vt:lpstr>
      <vt:lpstr>Factors affecting the magnitude of ionisation potential and its periodic variations</vt:lpstr>
      <vt:lpstr>Factors affecting the magnitude of ionisation potential and its periodic variations</vt:lpstr>
      <vt:lpstr>ELECTRONEGATIVITY</vt:lpstr>
      <vt:lpstr>PERIODIC VARIATIONS</vt:lpstr>
      <vt:lpstr>PERIODIC VARIATIONS</vt:lpstr>
      <vt:lpstr>ELECTRON AFFINITY </vt:lpstr>
      <vt:lpstr>PERIODIC VARIATIONS</vt:lpstr>
      <vt:lpstr>PERIODIC VARIATIONS</vt:lpstr>
      <vt:lpstr>Polarization or Ion Deformation</vt:lpstr>
      <vt:lpstr>POLARIZABILITY</vt:lpstr>
      <vt:lpstr>PowerPoint Presentation</vt:lpstr>
      <vt:lpstr>PowerPoint Presentation</vt:lpstr>
      <vt:lpstr>Factors Affecting Polarization (Fajans Rule)</vt:lpstr>
      <vt:lpstr>PowerPoint Presentation</vt:lpstr>
      <vt:lpstr>PowerPoint Presentation</vt:lpstr>
      <vt:lpstr>PowerPoint Presentation</vt:lpstr>
      <vt:lpstr>PowerPoint Presentation</vt:lpstr>
      <vt:lpstr>PowerPoint Presentation</vt:lpstr>
      <vt:lpstr>PowerPoint Presentation</vt:lpstr>
      <vt:lpstr>Polarizability Examples</vt:lpstr>
      <vt:lpstr>Mean polarizability-the average over the x,y,z axes of the molecule.  Polarizabilities in different directions-longitudinal polarizability  The direction perpendicular to the bond- Transverse polarizability  </vt:lpstr>
      <vt:lpstr>The polarizing power and polarizability that enhances the formation of covalent bonds is favoured by the following factors: </vt:lpstr>
      <vt:lpstr>The polarizing power and polarizability that enhances the formation of covalent bonds is favoured by the following factors: </vt:lpstr>
      <vt:lpstr>The polarizing power and polarizability that enhances the formation of covalent bonds is favoured by the following factors: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PERIODIC CLASSIFICATION OF ELEMENTS</dc:title>
  <dc:creator>MYPC</dc:creator>
  <cp:lastModifiedBy>shiny selvaraju</cp:lastModifiedBy>
  <cp:revision>59</cp:revision>
  <dcterms:created xsi:type="dcterms:W3CDTF">2020-09-28T10:24:27Z</dcterms:created>
  <dcterms:modified xsi:type="dcterms:W3CDTF">2021-06-14T03:55:50Z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0x010100A0508AB10F76A544879F6E7C516FD50A</vt:lpwstr>
  </property>
</Properties>
</file>