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9" r:id="rId8"/>
    <p:sldId id="280" r:id="rId9"/>
    <p:sldId id="281" r:id="rId10"/>
    <p:sldId id="262" r:id="rId11"/>
    <p:sldId id="294" r:id="rId12"/>
    <p:sldId id="283" r:id="rId13"/>
    <p:sldId id="263" r:id="rId14"/>
    <p:sldId id="268" r:id="rId15"/>
    <p:sldId id="270" r:id="rId16"/>
    <p:sldId id="267" r:id="rId17"/>
    <p:sldId id="264" r:id="rId18"/>
    <p:sldId id="266" r:id="rId19"/>
    <p:sldId id="265" r:id="rId20"/>
    <p:sldId id="290" r:id="rId21"/>
    <p:sldId id="291" r:id="rId22"/>
    <p:sldId id="287" r:id="rId23"/>
    <p:sldId id="288" r:id="rId24"/>
    <p:sldId id="289" r:id="rId25"/>
    <p:sldId id="275" r:id="rId26"/>
    <p:sldId id="284" r:id="rId27"/>
    <p:sldId id="285" r:id="rId28"/>
    <p:sldId id="286" r:id="rId29"/>
    <p:sldId id="292"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02F3521-9D75-4B6B-B798-B7069046FB5A}" type="datetimeFigureOut">
              <a:rPr lang="en-US" smtClean="0"/>
              <a:pPr/>
              <a:t>6/30/2021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50F986D-47C5-4861-9213-56089FCFC8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F3521-9D75-4B6B-B798-B7069046FB5A}"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F3521-9D75-4B6B-B798-B7069046FB5A}"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F3521-9D75-4B6B-B798-B7069046FB5A}"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2F3521-9D75-4B6B-B798-B7069046FB5A}"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2F3521-9D75-4B6B-B798-B7069046FB5A}"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2F3521-9D75-4B6B-B798-B7069046FB5A}"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2F3521-9D75-4B6B-B798-B7069046FB5A}"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F3521-9D75-4B6B-B798-B7069046FB5A}"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2F3521-9D75-4B6B-B798-B7069046FB5A}"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2F3521-9D75-4B6B-B798-B7069046FB5A}"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50F986D-47C5-4861-9213-56089FCFC84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2F3521-9D75-4B6B-B798-B7069046FB5A}" type="datetimeFigureOut">
              <a:rPr lang="en-US" smtClean="0"/>
              <a:pPr/>
              <a:t>6/30/2021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50F986D-47C5-4861-9213-56089FCFC84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substech.com/dokuwiki/doku.php?id=electrode_potential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ubstech.com/dokuwiki/doku.php?id=galvanic_corros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762000"/>
            <a:ext cx="6019800" cy="1470025"/>
          </a:xfrm>
        </p:spPr>
        <p:txBody>
          <a:bodyPr>
            <a:normAutofit/>
          </a:bodyPr>
          <a:lstStyle/>
          <a:p>
            <a:r>
              <a:rPr lang="en-US" sz="8800" dirty="0" smtClean="0"/>
              <a:t>CORROSION</a:t>
            </a:r>
            <a:endParaRPr lang="en-US" sz="8800" dirty="0"/>
          </a:p>
        </p:txBody>
      </p:sp>
      <p:sp>
        <p:nvSpPr>
          <p:cNvPr id="35842" name="AutoShape 2" descr="corrosion à®à¯à®à®¾à®© à®ªà® à®®à¯à®à®¿à®µà¯"/>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4" name="Picture 4" descr="corrosion à®à¯à®à®¾à®© à®ªà® à®®à¯à®à®¿à®µà¯"/>
          <p:cNvPicPr>
            <a:picLocks noChangeAspect="1" noChangeArrowheads="1"/>
          </p:cNvPicPr>
          <p:nvPr/>
        </p:nvPicPr>
        <p:blipFill>
          <a:blip r:embed="rId2" cstate="print"/>
          <a:srcRect/>
          <a:stretch>
            <a:fillRect/>
          </a:stretch>
        </p:blipFill>
        <p:spPr bwMode="auto">
          <a:xfrm>
            <a:off x="1676400" y="2209800"/>
            <a:ext cx="6096000" cy="40576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638800"/>
          </a:xfrm>
        </p:spPr>
        <p:txBody>
          <a:bodyPr>
            <a:noAutofit/>
          </a:bodyPr>
          <a:lstStyle/>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2:Corrosion by other gases </a:t>
            </a:r>
            <a:r>
              <a:rPr lang="en-US" sz="2800" dirty="0" smtClean="0">
                <a:latin typeface="Times New Roman" pitchFamily="18" charset="0"/>
                <a:cs typeface="Times New Roman" pitchFamily="18" charset="0"/>
              </a:rPr>
              <a:t>such as Cl</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SO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S, </a:t>
            </a:r>
            <a:r>
              <a:rPr lang="en-US" sz="2800" dirty="0" err="1" smtClean="0">
                <a:latin typeface="Times New Roman" pitchFamily="18" charset="0"/>
                <a:cs typeface="Times New Roman" pitchFamily="18" charset="0"/>
              </a:rPr>
              <a:t>Nox</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In dry atmosphere, these gases react with metal and form corrosion products which may be protective or non-protective.</a:t>
            </a:r>
          </a:p>
          <a:p>
            <a:pPr>
              <a:buNone/>
            </a:pPr>
            <a:r>
              <a:rPr lang="en-US" sz="2800" dirty="0" smtClean="0">
                <a:latin typeface="Times New Roman" pitchFamily="18" charset="0"/>
                <a:cs typeface="Times New Roman" pitchFamily="18" charset="0"/>
              </a:rPr>
              <a:t>    Dry Cl</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reacts with Ag and forms </a:t>
            </a:r>
            <a:r>
              <a:rPr lang="en-US" sz="2800" dirty="0" err="1" smtClean="0">
                <a:latin typeface="Times New Roman" pitchFamily="18" charset="0"/>
                <a:cs typeface="Times New Roman" pitchFamily="18" charset="0"/>
              </a:rPr>
              <a:t>AgCl</a:t>
            </a:r>
            <a:r>
              <a:rPr lang="en-US" sz="2800" dirty="0" smtClean="0">
                <a:latin typeface="Times New Roman" pitchFamily="18" charset="0"/>
                <a:cs typeface="Times New Roman" pitchFamily="18" charset="0"/>
              </a:rPr>
              <a:t> which is a protective layer, while SnCl</a:t>
            </a:r>
            <a:r>
              <a:rPr lang="en-US" sz="2800" baseline="-25000" dirty="0" smtClean="0">
                <a:latin typeface="Times New Roman" pitchFamily="18" charset="0"/>
                <a:cs typeface="Times New Roman" pitchFamily="18" charset="0"/>
              </a:rPr>
              <a:t>4</a:t>
            </a:r>
            <a:r>
              <a:rPr lang="en-US" sz="2800" dirty="0" smtClean="0">
                <a:latin typeface="Times New Roman" pitchFamily="18" charset="0"/>
                <a:cs typeface="Times New Roman" pitchFamily="18" charset="0"/>
              </a:rPr>
              <a:t> is volatile.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normAutofit fontScale="90000"/>
          </a:bodyPr>
          <a:lstStyle/>
          <a:p>
            <a:r>
              <a:rPr lang="en-US" b="1" dirty="0" smtClean="0"/>
              <a:t>Hydrogen </a:t>
            </a:r>
            <a:r>
              <a:rPr lang="en-US" b="1" dirty="0" err="1" smtClean="0"/>
              <a:t>embrittlement</a:t>
            </a:r>
            <a:r>
              <a:rPr lang="en-US" b="1" dirty="0" smtClean="0"/>
              <a:t> </a:t>
            </a:r>
            <a:endParaRPr lang="en-US" b="1" dirty="0"/>
          </a:p>
        </p:txBody>
      </p:sp>
      <p:sp>
        <p:nvSpPr>
          <p:cNvPr id="3" name="Content Placeholder 2"/>
          <p:cNvSpPr>
            <a:spLocks noGrp="1"/>
          </p:cNvSpPr>
          <p:nvPr>
            <p:ph idx="1"/>
          </p:nvPr>
        </p:nvSpPr>
        <p:spPr/>
        <p:txBody>
          <a:bodyPr/>
          <a:lstStyle/>
          <a:p>
            <a:endParaRPr lang="en-US"/>
          </a:p>
        </p:txBody>
      </p:sp>
      <p:pic>
        <p:nvPicPr>
          <p:cNvPr id="4" name="Picture 3" descr="Hydrogen embrittlement à®à¯à®à®¾à®© à®ªà® à®®à¯à®à®¿à®µà¯"/>
          <p:cNvPicPr/>
          <p:nvPr/>
        </p:nvPicPr>
        <p:blipFill>
          <a:blip r:embed="rId2" cstate="print"/>
          <a:srcRect/>
          <a:stretch>
            <a:fillRect/>
          </a:stretch>
        </p:blipFill>
        <p:spPr bwMode="auto">
          <a:xfrm>
            <a:off x="228600" y="1066800"/>
            <a:ext cx="8686800" cy="5105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8229600" cy="838200"/>
          </a:xfrm>
        </p:spPr>
        <p:txBody>
          <a:bodyPr>
            <a:normAutofit fontScale="90000"/>
          </a:bodyPr>
          <a:lstStyle/>
          <a:p>
            <a:r>
              <a:rPr lang="en-US" sz="5400" dirty="0" smtClean="0">
                <a:solidFill>
                  <a:srgbClr val="FF0000"/>
                </a:solidFill>
                <a:latin typeface="Times New Roman" pitchFamily="18" charset="0"/>
                <a:cs typeface="Times New Roman" pitchFamily="18" charset="0"/>
              </a:rPr>
              <a:t>3: Liquid metal corrosion:</a:t>
            </a:r>
            <a:endParaRPr lang="en-US" dirty="0"/>
          </a:p>
        </p:txBody>
      </p:sp>
      <p:sp>
        <p:nvSpPr>
          <p:cNvPr id="3" name="Content Placeholder 2"/>
          <p:cNvSpPr>
            <a:spLocks noGrp="1"/>
          </p:cNvSpPr>
          <p:nvPr>
            <p:ph idx="1"/>
          </p:nvPr>
        </p:nvSpPr>
        <p:spPr>
          <a:xfrm>
            <a:off x="457200" y="1371600"/>
            <a:ext cx="8229600" cy="1645920"/>
          </a:xfrm>
        </p:spPr>
        <p:txBody>
          <a:bodyPr/>
          <a:lstStyle/>
          <a:p>
            <a:r>
              <a:rPr lang="en-US" sz="2400" dirty="0" smtClean="0">
                <a:latin typeface="Times New Roman" pitchFamily="18" charset="0"/>
                <a:cs typeface="Times New Roman" pitchFamily="18" charset="0"/>
              </a:rPr>
              <a:t>In several industries, molten metal passes through metallic pipes and causes corrosion due to dissolution or due to internal penetration. For example, liquid metal mercury dissolves most metals by forming amalgams, thereby corroding them.</a:t>
            </a:r>
          </a:p>
        </p:txBody>
      </p:sp>
      <p:pic>
        <p:nvPicPr>
          <p:cNvPr id="1026" name="Picture 2" descr="C:\Users\admin\Desktop\Hg1.jpg"/>
          <p:cNvPicPr>
            <a:picLocks noChangeAspect="1" noChangeArrowheads="1"/>
          </p:cNvPicPr>
          <p:nvPr/>
        </p:nvPicPr>
        <p:blipFill>
          <a:blip r:embed="rId2" cstate="print"/>
          <a:srcRect/>
          <a:stretch>
            <a:fillRect/>
          </a:stretch>
        </p:blipFill>
        <p:spPr bwMode="auto">
          <a:xfrm>
            <a:off x="762000" y="3657600"/>
            <a:ext cx="3581400" cy="2686323"/>
          </a:xfrm>
          <a:prstGeom prst="rect">
            <a:avLst/>
          </a:prstGeom>
          <a:noFill/>
        </p:spPr>
      </p:pic>
      <p:pic>
        <p:nvPicPr>
          <p:cNvPr id="1027" name="Picture 3" descr="C:\Users\admin\Desktop\Fphoto-38919502B-2RM.jpg"/>
          <p:cNvPicPr>
            <a:picLocks noChangeAspect="1" noChangeArrowheads="1"/>
          </p:cNvPicPr>
          <p:nvPr/>
        </p:nvPicPr>
        <p:blipFill>
          <a:blip r:embed="rId3" cstate="print"/>
          <a:srcRect/>
          <a:stretch>
            <a:fillRect/>
          </a:stretch>
        </p:blipFill>
        <p:spPr bwMode="auto">
          <a:xfrm>
            <a:off x="5535613" y="3657600"/>
            <a:ext cx="2541587" cy="26209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43712"/>
          </a:xfrm>
        </p:spPr>
        <p:txBody>
          <a:bodyPr>
            <a:normAutofit fontScale="90000"/>
          </a:bodyPr>
          <a:lstStyle/>
          <a:p>
            <a:r>
              <a:rPr lang="en-US" b="1" dirty="0" smtClean="0">
                <a:solidFill>
                  <a:srgbClr val="FF0000"/>
                </a:solidFill>
              </a:rPr>
              <a:t>Wet or electrochemical corrosion</a:t>
            </a:r>
            <a:endParaRPr lang="en-US" dirty="0">
              <a:solidFill>
                <a:srgbClr val="FF0000"/>
              </a:solidFill>
            </a:endParaRPr>
          </a:p>
        </p:txBody>
      </p:sp>
      <p:sp>
        <p:nvSpPr>
          <p:cNvPr id="3" name="Content Placeholder 2"/>
          <p:cNvSpPr>
            <a:spLocks noGrp="1"/>
          </p:cNvSpPr>
          <p:nvPr>
            <p:ph idx="1"/>
          </p:nvPr>
        </p:nvSpPr>
        <p:spPr>
          <a:xfrm>
            <a:off x="381000" y="1143000"/>
            <a:ext cx="8534400" cy="5334000"/>
          </a:xfrm>
        </p:spPr>
        <p:txBody>
          <a:bodyPr>
            <a:normAutofit fontScale="85000" lnSpcReduction="10000"/>
          </a:bodyPr>
          <a:lstStyle/>
          <a:p>
            <a:pPr>
              <a:lnSpc>
                <a:spcPct val="160000"/>
              </a:lnSpc>
            </a:pPr>
            <a:r>
              <a:rPr lang="en-US" dirty="0" smtClean="0">
                <a:latin typeface="Times New Roman" pitchFamily="18" charset="0"/>
                <a:cs typeface="Times New Roman" pitchFamily="18" charset="0"/>
              </a:rPr>
              <a:t>This type of corrosion occurs when the </a:t>
            </a:r>
            <a:r>
              <a:rPr lang="en-US" b="1" dirty="0" smtClean="0">
                <a:solidFill>
                  <a:srgbClr val="0070C0"/>
                </a:solidFill>
                <a:latin typeface="Times New Roman" pitchFamily="18" charset="0"/>
                <a:cs typeface="Times New Roman" pitchFamily="18" charset="0"/>
              </a:rPr>
              <a:t>metal comes in contact with a conducting liquid or when two </a:t>
            </a:r>
            <a:r>
              <a:rPr lang="en-US" b="1" dirty="0" smtClean="0">
                <a:solidFill>
                  <a:srgbClr val="00B050"/>
                </a:solidFill>
                <a:latin typeface="Times New Roman" pitchFamily="18" charset="0"/>
                <a:cs typeface="Times New Roman" pitchFamily="18" charset="0"/>
              </a:rPr>
              <a:t>dissimilar metals are immersed or dipped partly in a solution</a:t>
            </a:r>
            <a:r>
              <a:rPr lang="en-US" dirty="0" smtClean="0">
                <a:latin typeface="Times New Roman" pitchFamily="18" charset="0"/>
                <a:cs typeface="Times New Roman" pitchFamily="18" charset="0"/>
              </a:rPr>
              <a:t>.</a:t>
            </a:r>
          </a:p>
          <a:p>
            <a:pPr>
              <a:lnSpc>
                <a:spcPct val="160000"/>
              </a:lnSpc>
            </a:pPr>
            <a:r>
              <a:rPr lang="en-US" dirty="0" smtClean="0">
                <a:latin typeface="Times New Roman" pitchFamily="18" charset="0"/>
                <a:cs typeface="Times New Roman" pitchFamily="18" charset="0"/>
              </a:rPr>
              <a:t>There is the formation of a galvanic cell on the surface of metals. Parts of the metal surface act as anode and rest act as cathode. </a:t>
            </a:r>
          </a:p>
          <a:p>
            <a:pPr>
              <a:lnSpc>
                <a:spcPct val="160000"/>
              </a:lnSpc>
            </a:pPr>
            <a:r>
              <a:rPr lang="en-US" dirty="0" smtClean="0">
                <a:latin typeface="Times New Roman" pitchFamily="18" charset="0"/>
                <a:cs typeface="Times New Roman" pitchFamily="18" charset="0"/>
              </a:rPr>
              <a:t>The chemical in the environment and humidity acts as an electrolyte. Oxidation of anodic part takes place and it results in corrosion at anode, while reduction takes place at cathode. The corrosion product is formed on the surface of the metal between anode and cathode.</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62000" y="685800"/>
            <a:ext cx="7848600" cy="583973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ydrogen embrittlement à®à¯à®à®¾à®© à®ªà® à®®à¯à®à®¿à®µà¯"/>
          <p:cNvPicPr/>
          <p:nvPr/>
        </p:nvPicPr>
        <p:blipFill>
          <a:blip r:embed="rId2" cstate="print"/>
          <a:srcRect/>
          <a:stretch>
            <a:fillRect/>
          </a:stretch>
        </p:blipFill>
        <p:spPr bwMode="auto">
          <a:xfrm>
            <a:off x="228600" y="1066800"/>
            <a:ext cx="8686800" cy="5105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85800" y="152400"/>
            <a:ext cx="7772400" cy="656614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Case II: Absorption of O2</a:t>
            </a:r>
            <a:endParaRPr lang="en-US" dirty="0"/>
          </a:p>
        </p:txBody>
      </p:sp>
      <p:sp>
        <p:nvSpPr>
          <p:cNvPr id="7" name="Rectangle 6"/>
          <p:cNvSpPr/>
          <p:nvPr/>
        </p:nvSpPr>
        <p:spPr>
          <a:xfrm>
            <a:off x="304800" y="2169855"/>
            <a:ext cx="8610600" cy="2554545"/>
          </a:xfrm>
          <a:prstGeom prst="rect">
            <a:avLst/>
          </a:prstGeom>
        </p:spPr>
        <p:txBody>
          <a:bodyPr wrap="square">
            <a:spAutoFit/>
          </a:bodyPr>
          <a:lstStyle/>
          <a:p>
            <a:r>
              <a:rPr lang="en-US" sz="3200" dirty="0">
                <a:latin typeface="Times New Roman" pitchFamily="18" charset="0"/>
                <a:cs typeface="Times New Roman" pitchFamily="18" charset="0"/>
              </a:rPr>
              <a:t>This type of corrosion takes place in neutral or </a:t>
            </a:r>
            <a:r>
              <a:rPr lang="en-US" sz="3200" dirty="0" smtClean="0">
                <a:latin typeface="Times New Roman" pitchFamily="18" charset="0"/>
                <a:cs typeface="Times New Roman" pitchFamily="18" charset="0"/>
              </a:rPr>
              <a:t>basic medium </a:t>
            </a:r>
            <a:r>
              <a:rPr lang="en-US" sz="3200" dirty="0">
                <a:latin typeface="Times New Roman" pitchFamily="18" charset="0"/>
                <a:cs typeface="Times New Roman" pitchFamily="18" charset="0"/>
              </a:rPr>
              <a:t>in the presence of oxygen. The oxide of </a:t>
            </a:r>
            <a:r>
              <a:rPr lang="en-US" sz="3200" dirty="0" smtClean="0">
                <a:latin typeface="Times New Roman" pitchFamily="18" charset="0"/>
                <a:cs typeface="Times New Roman" pitchFamily="18" charset="0"/>
              </a:rPr>
              <a:t>iron covers </a:t>
            </a:r>
            <a:r>
              <a:rPr lang="en-US" sz="3200" dirty="0">
                <a:latin typeface="Times New Roman" pitchFamily="18" charset="0"/>
                <a:cs typeface="Times New Roman" pitchFamily="18" charset="0"/>
              </a:rPr>
              <a:t>the surface of the iron. The small scratch </a:t>
            </a:r>
            <a:r>
              <a:rPr lang="en-US" sz="3200" dirty="0" smtClean="0">
                <a:latin typeface="Times New Roman" pitchFamily="18" charset="0"/>
                <a:cs typeface="Times New Roman" pitchFamily="18" charset="0"/>
              </a:rPr>
              <a:t>on the </a:t>
            </a:r>
            <a:r>
              <a:rPr lang="en-US" sz="3200" dirty="0">
                <a:latin typeface="Times New Roman" pitchFamily="18" charset="0"/>
                <a:cs typeface="Times New Roman" pitchFamily="18" charset="0"/>
              </a:rPr>
              <a:t>surface </a:t>
            </a:r>
            <a:r>
              <a:rPr lang="en-US" sz="3200" dirty="0" smtClean="0">
                <a:latin typeface="Times New Roman" pitchFamily="18" charset="0"/>
                <a:cs typeface="Times New Roman" pitchFamily="18" charset="0"/>
              </a:rPr>
              <a:t>creates small </a:t>
            </a:r>
            <a:r>
              <a:rPr lang="en-US" sz="3200" dirty="0">
                <a:latin typeface="Times New Roman" pitchFamily="18" charset="0"/>
                <a:cs typeface="Times New Roman" pitchFamily="18" charset="0"/>
              </a:rPr>
              <a:t>anodic area and rest of </a:t>
            </a:r>
            <a:r>
              <a:rPr lang="en-US" sz="3200" dirty="0" smtClean="0">
                <a:latin typeface="Times New Roman" pitchFamily="18" charset="0"/>
                <a:cs typeface="Times New Roman" pitchFamily="18" charset="0"/>
              </a:rPr>
              <a:t>the surface </a:t>
            </a:r>
            <a:r>
              <a:rPr lang="en-US" sz="3200" dirty="0">
                <a:latin typeface="Times New Roman" pitchFamily="18" charset="0"/>
                <a:cs typeface="Times New Roman" pitchFamily="18" charset="0"/>
              </a:rPr>
              <a:t>acts as </a:t>
            </a:r>
            <a:r>
              <a:rPr lang="en-US" sz="3200" dirty="0" err="1">
                <a:latin typeface="Times New Roman" pitchFamily="18" charset="0"/>
                <a:cs typeface="Times New Roman" pitchFamily="18" charset="0"/>
              </a:rPr>
              <a:t>cathodic</a:t>
            </a:r>
            <a:r>
              <a:rPr lang="en-US" sz="3200" dirty="0">
                <a:latin typeface="Times New Roman" pitchFamily="18" charset="0"/>
                <a:cs typeface="Times New Roman" pitchFamily="18" charset="0"/>
              </a:rPr>
              <a:t> area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1219200"/>
            <a:ext cx="8283539" cy="3429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14400" y="304800"/>
            <a:ext cx="7510463" cy="626051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14600" y="457200"/>
            <a:ext cx="3505200" cy="1143000"/>
          </a:xfrm>
        </p:spPr>
        <p:txBody>
          <a:bodyPr>
            <a:normAutofit/>
          </a:bodyPr>
          <a:lstStyle/>
          <a:p>
            <a:r>
              <a:rPr lang="en-US" sz="5400" dirty="0" smtClean="0">
                <a:solidFill>
                  <a:srgbClr val="C00000"/>
                </a:solidFill>
              </a:rPr>
              <a:t>Definition</a:t>
            </a:r>
            <a:endParaRPr lang="en-US" sz="5400" dirty="0">
              <a:solidFill>
                <a:srgbClr val="C00000"/>
              </a:solidFill>
            </a:endParaRPr>
          </a:p>
        </p:txBody>
      </p:sp>
      <p:sp>
        <p:nvSpPr>
          <p:cNvPr id="5" name="Subtitle 2"/>
          <p:cNvSpPr txBox="1">
            <a:spLocks/>
          </p:cNvSpPr>
          <p:nvPr/>
        </p:nvSpPr>
        <p:spPr>
          <a:xfrm>
            <a:off x="457200" y="1981200"/>
            <a:ext cx="8153400" cy="320040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Corrosion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is defined as the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spontaneous process of degradation</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and deterioration</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of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metallic</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construction in the course of their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chemical, biochemical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and electrochemical </a:t>
            </a:r>
            <a:r>
              <a:rPr lang="en-US" sz="2800" dirty="0" smtClean="0">
                <a:latin typeface="Times New Roman" pitchFamily="18" charset="0"/>
                <a:cs typeface="Times New Roman" pitchFamily="18" charset="0"/>
              </a:rPr>
              <a:t>interaction with the environment.</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800" dirty="0" smtClean="0">
                <a:latin typeface="Times New Roman" pitchFamily="18" charset="0"/>
                <a:cs typeface="Times New Roman" pitchFamily="18" charset="0"/>
              </a:rPr>
              <a:t>Formation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of rust</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Fe</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xH</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800" dirty="0" smtClean="0">
                <a:latin typeface="Times New Roman" pitchFamily="18" charset="0"/>
                <a:cs typeface="Times New Roman" pitchFamily="18" charset="0"/>
              </a:rPr>
              <a:t>Formation of  green film on the Copper surface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[CuCO</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+Cu(OH)</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endParaRPr kumimoji="0" lang="en-US" sz="2800" b="0" i="0" u="none" strike="noStrike" kern="1200" cap="none" spc="0" normalizeH="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088"/>
            <a:ext cx="8229600" cy="362712"/>
          </a:xfrm>
        </p:spPr>
        <p:txBody>
          <a:bodyPr>
            <a:normAutofit fontScale="90000"/>
          </a:bodyPr>
          <a:lstStyle/>
          <a:p>
            <a:r>
              <a:rPr lang="en-US" sz="4000" b="1" dirty="0" smtClean="0">
                <a:solidFill>
                  <a:srgbClr val="C00000"/>
                </a:solidFill>
              </a:rPr>
              <a:t>Galvanic series</a:t>
            </a:r>
            <a:endParaRPr lang="en-US" sz="4000" b="1" dirty="0">
              <a:solidFill>
                <a:srgbClr val="C0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524125" y="1081330"/>
            <a:ext cx="4084903" cy="54718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56488"/>
          </a:xfrm>
        </p:spPr>
        <p:txBody>
          <a:bodyPr/>
          <a:lstStyle/>
          <a:p>
            <a:r>
              <a:rPr lang="en-US" b="1" dirty="0" smtClean="0"/>
              <a:t>Galvanic corrosion</a:t>
            </a:r>
            <a:endParaRPr lang="en-US" b="1" dirty="0"/>
          </a:p>
        </p:txBody>
      </p:sp>
      <p:pic>
        <p:nvPicPr>
          <p:cNvPr id="2050" name="Picture 6"/>
          <p:cNvPicPr>
            <a:picLocks noChangeAspect="1" noChangeArrowheads="1"/>
          </p:cNvPicPr>
          <p:nvPr/>
        </p:nvPicPr>
        <p:blipFill>
          <a:blip r:embed="rId2" cstate="print"/>
          <a:srcRect l="3377" t="3741" r="4480" b="10789"/>
          <a:stretch>
            <a:fillRect/>
          </a:stretch>
        </p:blipFill>
        <p:spPr bwMode="auto">
          <a:xfrm>
            <a:off x="1295400" y="2438400"/>
            <a:ext cx="6872418" cy="3429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aeration </a:t>
            </a:r>
            <a:r>
              <a:rPr lang="en-US" dirty="0" err="1" smtClean="0"/>
              <a:t>corrrosion</a:t>
            </a:r>
            <a:endParaRPr lang="en-US" dirty="0"/>
          </a:p>
        </p:txBody>
      </p:sp>
      <p:sp>
        <p:nvSpPr>
          <p:cNvPr id="3" name="Content Placeholder 2"/>
          <p:cNvSpPr>
            <a:spLocks noGrp="1"/>
          </p:cNvSpPr>
          <p:nvPr>
            <p:ph idx="1"/>
          </p:nvPr>
        </p:nvSpPr>
        <p:spPr/>
        <p:txBody>
          <a:bodyPr/>
          <a:lstStyle/>
          <a:p>
            <a:endParaRPr lang="en-US"/>
          </a:p>
        </p:txBody>
      </p:sp>
      <p:pic>
        <p:nvPicPr>
          <p:cNvPr id="1026" name="Picture 3"/>
          <p:cNvPicPr>
            <a:picLocks noChangeAspect="1" noChangeArrowheads="1"/>
          </p:cNvPicPr>
          <p:nvPr/>
        </p:nvPicPr>
        <p:blipFill>
          <a:blip r:embed="rId2" cstate="print"/>
          <a:srcRect r="2014" b="7741"/>
          <a:stretch>
            <a:fillRect/>
          </a:stretch>
        </p:blipFill>
        <p:spPr bwMode="auto">
          <a:xfrm>
            <a:off x="1447800" y="1905000"/>
            <a:ext cx="6184339" cy="31242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Pitting Corrosion</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r="1302" b="15019"/>
          <a:stretch>
            <a:fillRect/>
          </a:stretch>
        </p:blipFill>
        <p:spPr bwMode="auto">
          <a:xfrm>
            <a:off x="1792941" y="2362200"/>
            <a:ext cx="6252883" cy="3429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line corrosion</a:t>
            </a:r>
            <a:endParaRPr lang="en-US" dirty="0"/>
          </a:p>
        </p:txBody>
      </p:sp>
      <p:sp>
        <p:nvSpPr>
          <p:cNvPr id="3" name="Content Placeholder 2"/>
          <p:cNvSpPr>
            <a:spLocks noGrp="1"/>
          </p:cNvSpPr>
          <p:nvPr>
            <p:ph idx="1"/>
          </p:nvPr>
        </p:nvSpPr>
        <p:spPr/>
        <p:txBody>
          <a:bodyPr/>
          <a:lstStyle/>
          <a:p>
            <a:endParaRPr lang="en-US"/>
          </a:p>
        </p:txBody>
      </p:sp>
      <p:pic>
        <p:nvPicPr>
          <p:cNvPr id="3074" name="Picture 1"/>
          <p:cNvPicPr>
            <a:picLocks noChangeAspect="1" noChangeArrowheads="1"/>
          </p:cNvPicPr>
          <p:nvPr/>
        </p:nvPicPr>
        <p:blipFill>
          <a:blip r:embed="rId2" cstate="print"/>
          <a:srcRect b="11342"/>
          <a:stretch>
            <a:fillRect/>
          </a:stretch>
        </p:blipFill>
        <p:spPr bwMode="auto">
          <a:xfrm>
            <a:off x="1676400" y="3124200"/>
            <a:ext cx="6964225" cy="2819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1442" t="17949" r="35256" b="17664"/>
          <a:stretch>
            <a:fillRect/>
          </a:stretch>
        </p:blipFill>
        <p:spPr bwMode="auto">
          <a:xfrm>
            <a:off x="1295400" y="1828800"/>
            <a:ext cx="6781800" cy="374332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à®¤à¯à®à®°à¯à®ªà¯à®à¯à®¯ à®ªà®à®®à¯"/>
          <p:cNvPicPr>
            <a:picLocks noChangeAspect="1" noChangeArrowheads="1"/>
          </p:cNvPicPr>
          <p:nvPr/>
        </p:nvPicPr>
        <p:blipFill>
          <a:blip r:embed="rId2" cstate="print"/>
          <a:srcRect/>
          <a:stretch>
            <a:fillRect/>
          </a:stretch>
        </p:blipFill>
        <p:spPr bwMode="auto">
          <a:xfrm>
            <a:off x="990600" y="1447800"/>
            <a:ext cx="7689907" cy="4572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520"/>
          </a:xfrm>
        </p:spPr>
        <p:txBody>
          <a:bodyPr>
            <a:normAutofit fontScale="90000"/>
          </a:bodyPr>
          <a:lstStyle/>
          <a:p>
            <a:pPr algn="ctr"/>
            <a:r>
              <a:rPr lang="en-US" b="1" u="sng" dirty="0" err="1" smtClean="0">
                <a:solidFill>
                  <a:srgbClr val="C00000"/>
                </a:solidFill>
              </a:rPr>
              <a:t>Pourbaix</a:t>
            </a:r>
            <a:r>
              <a:rPr lang="en-US" b="1" u="sng" dirty="0" smtClean="0">
                <a:solidFill>
                  <a:srgbClr val="C00000"/>
                </a:solidFill>
              </a:rPr>
              <a:t> diagrams</a:t>
            </a:r>
            <a:endParaRPr lang="en-US" b="1" dirty="0">
              <a:solidFill>
                <a:srgbClr val="C00000"/>
              </a:solidFill>
            </a:endParaRPr>
          </a:p>
        </p:txBody>
      </p:sp>
      <p:sp>
        <p:nvSpPr>
          <p:cNvPr id="3" name="Content Placeholder 2"/>
          <p:cNvSpPr>
            <a:spLocks noGrp="1"/>
          </p:cNvSpPr>
          <p:nvPr>
            <p:ph idx="1"/>
          </p:nvPr>
        </p:nvSpPr>
        <p:spPr>
          <a:xfrm>
            <a:off x="457200" y="792480"/>
            <a:ext cx="8229600" cy="1722120"/>
          </a:xfrm>
        </p:spPr>
        <p:txBody>
          <a:bodyPr>
            <a:normAutofit/>
          </a:bodyPr>
          <a:lstStyle/>
          <a:p>
            <a:r>
              <a:rPr lang="en-US" sz="2400" b="1" dirty="0" err="1" smtClean="0"/>
              <a:t>Pourbaix</a:t>
            </a:r>
            <a:r>
              <a:rPr lang="en-US" sz="2400" b="1" dirty="0" smtClean="0"/>
              <a:t> diagram (</a:t>
            </a:r>
            <a:r>
              <a:rPr lang="en-US" sz="2400" b="1" dirty="0" smtClean="0">
                <a:hlinkClick r:id="rId2" tooltip="electrode_potentials"/>
              </a:rPr>
              <a:t>Electrode potential</a:t>
            </a:r>
            <a:r>
              <a:rPr lang="en-US" sz="2400" b="1" dirty="0" smtClean="0"/>
              <a:t> / PH diagram)</a:t>
            </a:r>
            <a:r>
              <a:rPr lang="en-US" sz="2400" dirty="0" smtClean="0"/>
              <a:t> is a graphical presentation of the thermodynamic equilibrium states of a metal-electrolyte system.</a:t>
            </a:r>
            <a:endParaRPr lang="en-US" sz="2400" dirty="0"/>
          </a:p>
        </p:txBody>
      </p:sp>
      <p:pic>
        <p:nvPicPr>
          <p:cNvPr id="1026" name="Picture 2" descr="pourbaix_diagram.png"/>
          <p:cNvPicPr>
            <a:picLocks noChangeAspect="1" noChangeArrowheads="1"/>
          </p:cNvPicPr>
          <p:nvPr/>
        </p:nvPicPr>
        <p:blipFill>
          <a:blip r:embed="rId3" cstate="print"/>
          <a:srcRect t="6526"/>
          <a:stretch>
            <a:fillRect/>
          </a:stretch>
        </p:blipFill>
        <p:spPr bwMode="auto">
          <a:xfrm>
            <a:off x="66675" y="2286000"/>
            <a:ext cx="4429125" cy="4572000"/>
          </a:xfrm>
          <a:prstGeom prst="rect">
            <a:avLst/>
          </a:prstGeom>
          <a:noFill/>
        </p:spPr>
      </p:pic>
      <p:sp>
        <p:nvSpPr>
          <p:cNvPr id="5" name="TextBox 4"/>
          <p:cNvSpPr txBox="1"/>
          <p:nvPr/>
        </p:nvSpPr>
        <p:spPr>
          <a:xfrm>
            <a:off x="4724400" y="2362200"/>
            <a:ext cx="4267200" cy="5647700"/>
          </a:xfrm>
          <a:prstGeom prst="rect">
            <a:avLst/>
          </a:prstGeom>
          <a:noFill/>
        </p:spPr>
        <p:txBody>
          <a:bodyPr wrap="square" rtlCol="0">
            <a:spAutoFit/>
          </a:bodyPr>
          <a:lstStyle/>
          <a:p>
            <a:r>
              <a:rPr lang="en-US" sz="1900" b="1" dirty="0" smtClean="0">
                <a:solidFill>
                  <a:srgbClr val="FF0000"/>
                </a:solidFill>
              </a:rPr>
              <a:t>below the line a-b-j</a:t>
            </a:r>
            <a:r>
              <a:rPr lang="en-US" sz="1900" dirty="0" smtClean="0"/>
              <a:t>: Solid iron (</a:t>
            </a:r>
            <a:r>
              <a:rPr lang="en-US" sz="1900" b="1" dirty="0" smtClean="0"/>
              <a:t>immunity zone</a:t>
            </a:r>
            <a:r>
              <a:rPr lang="en-US" sz="1900" dirty="0" smtClean="0"/>
              <a:t>). The electrochemical reactions in this zone proceed in the direction of reduction of iron ions. No corrosion occurs in this zone.</a:t>
            </a:r>
          </a:p>
          <a:p>
            <a:endParaRPr lang="en-US" sz="1900" dirty="0" smtClean="0"/>
          </a:p>
          <a:p>
            <a:r>
              <a:rPr lang="en-US" sz="1900" b="1" dirty="0" smtClean="0"/>
              <a:t>a-b-n-c-d-e</a:t>
            </a:r>
            <a:r>
              <a:rPr lang="en-US" sz="1900" dirty="0" smtClean="0"/>
              <a:t>: Aqueous solution of ion Fe</a:t>
            </a:r>
            <a:r>
              <a:rPr lang="en-US" sz="1900" baseline="30000" dirty="0" smtClean="0"/>
              <a:t>2+</a:t>
            </a:r>
            <a:r>
              <a:rPr lang="en-US" sz="1900" dirty="0" smtClean="0"/>
              <a:t> (</a:t>
            </a:r>
            <a:r>
              <a:rPr lang="en-US" sz="1900" b="1" dirty="0" smtClean="0"/>
              <a:t>corrosion zone</a:t>
            </a:r>
            <a:r>
              <a:rPr lang="en-US" sz="1900" dirty="0" smtClean="0"/>
              <a:t>). Metallic iron oxidizes in this zone.</a:t>
            </a:r>
          </a:p>
          <a:p>
            <a:endParaRPr lang="en-US" sz="1900" dirty="0" smtClean="0"/>
          </a:p>
          <a:p>
            <a:r>
              <a:rPr lang="en-US" sz="1900" b="1" dirty="0" smtClean="0"/>
              <a:t>e-d-f-g-k</a:t>
            </a:r>
            <a:r>
              <a:rPr lang="en-US" sz="1900" dirty="0" smtClean="0"/>
              <a:t>: Aqueous solution of ion Fe</a:t>
            </a:r>
            <a:r>
              <a:rPr lang="en-US" sz="1900" baseline="30000" dirty="0" smtClean="0"/>
              <a:t>3+</a:t>
            </a:r>
            <a:r>
              <a:rPr lang="en-US" sz="1900" dirty="0" smtClean="0"/>
              <a:t> (</a:t>
            </a:r>
            <a:r>
              <a:rPr lang="en-US" sz="1900" b="1" dirty="0" smtClean="0"/>
              <a:t>corrosion zone</a:t>
            </a:r>
            <a:r>
              <a:rPr lang="en-US" sz="1900" dirty="0" smtClean="0"/>
              <a:t>). Metallic iron oxidizes (corrodes) in this zone.</a:t>
            </a:r>
          </a:p>
          <a:p>
            <a:endParaRPr lang="en-US" sz="1900" dirty="0" smtClean="0"/>
          </a:p>
          <a:p>
            <a:endParaRPr lang="en-US" sz="1900" dirty="0" smtClean="0"/>
          </a:p>
          <a:p>
            <a:endParaRPr lang="en-US" sz="1900" dirty="0" smtClean="0"/>
          </a:p>
          <a:p>
            <a:endParaRPr lang="en-US" sz="1900" dirty="0" smtClean="0"/>
          </a:p>
          <a:p>
            <a:endParaRPr lang="en-US" sz="1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10600" cy="5486400"/>
          </a:xfrm>
        </p:spPr>
        <p:txBody>
          <a:bodyPr>
            <a:noAutofit/>
          </a:bodyPr>
          <a:lstStyle/>
          <a:p>
            <a:r>
              <a:rPr lang="en-US" sz="2400" b="1" dirty="0" smtClean="0"/>
              <a:t>h-f-g-m</a:t>
            </a:r>
            <a:r>
              <a:rPr lang="en-US" sz="2400" dirty="0" smtClean="0"/>
              <a:t>: Aqueous solution of ion FeO</a:t>
            </a:r>
            <a:r>
              <a:rPr lang="en-US" sz="2400" baseline="-25000" dirty="0" smtClean="0"/>
              <a:t>4</a:t>
            </a:r>
            <a:r>
              <a:rPr lang="en-US" sz="2400" baseline="30000" dirty="0" smtClean="0"/>
              <a:t>2-</a:t>
            </a:r>
            <a:r>
              <a:rPr lang="en-US" sz="2400" dirty="0" smtClean="0"/>
              <a:t> (</a:t>
            </a:r>
            <a:r>
              <a:rPr lang="en-US" sz="2400" b="1" dirty="0" smtClean="0"/>
              <a:t>corrosion zone</a:t>
            </a:r>
            <a:r>
              <a:rPr lang="en-US" sz="2400" dirty="0" smtClean="0"/>
              <a:t>).</a:t>
            </a:r>
          </a:p>
          <a:p>
            <a:r>
              <a:rPr lang="en-US" sz="2400" b="1" dirty="0" smtClean="0"/>
              <a:t>c-d-f-h-</a:t>
            </a:r>
            <a:r>
              <a:rPr lang="en-US" sz="2400" b="1" dirty="0" err="1" smtClean="0"/>
              <a:t>i</a:t>
            </a:r>
            <a:r>
              <a:rPr lang="en-US" sz="2400" dirty="0" smtClean="0"/>
              <a:t>: Solid ferrous oxide Fe</a:t>
            </a:r>
            <a:r>
              <a:rPr lang="en-US" sz="2400" baseline="-25000" dirty="0" smtClean="0"/>
              <a:t>2</a:t>
            </a:r>
            <a:r>
              <a:rPr lang="en-US" sz="2400" dirty="0" smtClean="0"/>
              <a:t>O</a:t>
            </a:r>
            <a:r>
              <a:rPr lang="en-US" sz="2400" baseline="-25000" dirty="0" smtClean="0"/>
              <a:t>3</a:t>
            </a:r>
            <a:r>
              <a:rPr lang="en-US" sz="2400" dirty="0" smtClean="0"/>
              <a:t> (</a:t>
            </a:r>
            <a:r>
              <a:rPr lang="en-US" sz="2400" b="1" dirty="0" err="1" smtClean="0"/>
              <a:t>passivation</a:t>
            </a:r>
            <a:r>
              <a:rPr lang="en-US" sz="2400" b="1" dirty="0" smtClean="0"/>
              <a:t> zone</a:t>
            </a:r>
            <a:r>
              <a:rPr lang="en-US" sz="2400" dirty="0" smtClean="0"/>
              <a:t>). Iron oxidizes (corrodes) in this zone however the resulted oxide film depresses the oxidation process causing </a:t>
            </a:r>
            <a:r>
              <a:rPr lang="en-US" sz="2400" b="1" dirty="0" err="1" smtClean="0">
                <a:hlinkClick r:id="rId2" tooltip="galvanic_corrosion"/>
              </a:rPr>
              <a:t>passivation</a:t>
            </a:r>
            <a:r>
              <a:rPr lang="en-US" sz="2400" dirty="0" smtClean="0"/>
              <a:t> (corrosion protection of the metal due to formation of a film of a solid product of the oxidation reaction).</a:t>
            </a:r>
          </a:p>
          <a:p>
            <a:endParaRPr lang="en-US" sz="2400" dirty="0" smtClean="0"/>
          </a:p>
          <a:p>
            <a:r>
              <a:rPr lang="en-US" sz="2400" b="1" dirty="0" smtClean="0"/>
              <a:t>n-c-</a:t>
            </a:r>
            <a:r>
              <a:rPr lang="en-US" sz="2400" b="1" dirty="0" err="1" smtClean="0"/>
              <a:t>i</a:t>
            </a:r>
            <a:r>
              <a:rPr lang="en-US" sz="2400" b="1" dirty="0" smtClean="0"/>
              <a:t>-p</a:t>
            </a:r>
            <a:r>
              <a:rPr lang="en-US" sz="2400" dirty="0" smtClean="0"/>
              <a:t>: Solid oxide Fe</a:t>
            </a:r>
            <a:r>
              <a:rPr lang="en-US" sz="2400" baseline="-25000" dirty="0" smtClean="0"/>
              <a:t>3</a:t>
            </a:r>
            <a:r>
              <a:rPr lang="en-US" sz="2400" dirty="0" smtClean="0"/>
              <a:t>O</a:t>
            </a:r>
            <a:r>
              <a:rPr lang="en-US" sz="2400" baseline="-25000" dirty="0" smtClean="0"/>
              <a:t>4</a:t>
            </a:r>
            <a:r>
              <a:rPr lang="en-US" sz="2400" dirty="0" smtClean="0"/>
              <a:t> (Fe</a:t>
            </a:r>
            <a:r>
              <a:rPr lang="en-US" sz="2400" baseline="-25000" dirty="0" smtClean="0"/>
              <a:t>2</a:t>
            </a:r>
            <a:r>
              <a:rPr lang="en-US" sz="2400" dirty="0" smtClean="0"/>
              <a:t>O</a:t>
            </a:r>
            <a:r>
              <a:rPr lang="en-US" sz="2400" baseline="-25000" dirty="0" smtClean="0"/>
              <a:t>3</a:t>
            </a:r>
            <a:r>
              <a:rPr lang="en-US" sz="2400" dirty="0" smtClean="0"/>
              <a:t>*</a:t>
            </a:r>
            <a:r>
              <a:rPr lang="en-US" sz="2400" dirty="0" err="1" smtClean="0"/>
              <a:t>FeO</a:t>
            </a:r>
            <a:r>
              <a:rPr lang="en-US" sz="2400" dirty="0" smtClean="0"/>
              <a:t>) (</a:t>
            </a:r>
            <a:r>
              <a:rPr lang="en-US" sz="2400" b="1" dirty="0" err="1" smtClean="0"/>
              <a:t>passivation</a:t>
            </a:r>
            <a:r>
              <a:rPr lang="en-US" sz="2400" b="1" dirty="0" smtClean="0"/>
              <a:t> zone</a:t>
            </a:r>
            <a:r>
              <a:rPr lang="en-US" sz="2400" dirty="0" smtClean="0"/>
              <a:t>). The oxide film causes </a:t>
            </a:r>
            <a:r>
              <a:rPr lang="en-US" sz="2400" dirty="0" err="1" smtClean="0"/>
              <a:t>passivation</a:t>
            </a:r>
            <a:r>
              <a:rPr lang="en-US" sz="2400" dirty="0" smtClean="0"/>
              <a:t>.</a:t>
            </a:r>
          </a:p>
          <a:p>
            <a:endParaRPr lang="en-US" sz="2400" dirty="0" smtClean="0"/>
          </a:p>
          <a:p>
            <a:r>
              <a:rPr lang="en-US" sz="2400" b="1" dirty="0" smtClean="0"/>
              <a:t>b-n-p-j</a:t>
            </a:r>
            <a:r>
              <a:rPr lang="en-US" sz="2400" dirty="0" smtClean="0"/>
              <a:t>: Solid hydroxide (II) Fe(OH)</a:t>
            </a:r>
            <a:r>
              <a:rPr lang="en-US" sz="2400" baseline="-25000" dirty="0" smtClean="0"/>
              <a:t>2</a:t>
            </a:r>
            <a:r>
              <a:rPr lang="en-US" sz="2400" dirty="0" smtClean="0"/>
              <a:t> / </a:t>
            </a:r>
            <a:r>
              <a:rPr lang="en-US" sz="2400" dirty="0" err="1" smtClean="0"/>
              <a:t>FeO</a:t>
            </a:r>
            <a:r>
              <a:rPr lang="en-US" sz="2400" dirty="0" smtClean="0"/>
              <a:t>*nH2O / green rust (</a:t>
            </a:r>
            <a:r>
              <a:rPr lang="en-US" sz="2400" b="1" dirty="0" err="1" smtClean="0"/>
              <a:t>passivation</a:t>
            </a:r>
            <a:r>
              <a:rPr lang="en-US" sz="2400" b="1" dirty="0" smtClean="0"/>
              <a:t> zone</a:t>
            </a:r>
            <a:r>
              <a:rPr lang="en-US" sz="2400" dirty="0" smtClean="0"/>
              <a:t>).</a:t>
            </a:r>
          </a:p>
          <a:p>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of </a:t>
            </a:r>
            <a:r>
              <a:rPr lang="en-IN" sz="4000" b="1" dirty="0" err="1" smtClean="0"/>
              <a:t>Pourbaix</a:t>
            </a:r>
            <a:r>
              <a:rPr lang="en-IN" sz="4000" b="1" dirty="0" smtClean="0"/>
              <a:t> Diagram for Corrosion Mitigation (or Prevention)</a:t>
            </a:r>
            <a:endParaRPr lang="en-US" sz="4000" dirty="0"/>
          </a:p>
        </p:txBody>
      </p:sp>
      <p:sp>
        <p:nvSpPr>
          <p:cNvPr id="3" name="Content Placeholder 2"/>
          <p:cNvSpPr>
            <a:spLocks noGrp="1"/>
          </p:cNvSpPr>
          <p:nvPr>
            <p:ph idx="1"/>
          </p:nvPr>
        </p:nvSpPr>
        <p:spPr/>
        <p:txBody>
          <a:bodyPr/>
          <a:lstStyle/>
          <a:p>
            <a:pPr>
              <a:buNone/>
            </a:pPr>
            <a:r>
              <a:rPr lang="en-IN" b="1" dirty="0" smtClean="0"/>
              <a:t>(</a:t>
            </a:r>
            <a:r>
              <a:rPr lang="en-IN" b="1" dirty="0" err="1" smtClean="0"/>
              <a:t>i</a:t>
            </a:r>
            <a:r>
              <a:rPr lang="en-IN" b="1" dirty="0" smtClean="0"/>
              <a:t>) 	</a:t>
            </a:r>
            <a:r>
              <a:rPr lang="en-IN" b="1" dirty="0" err="1" smtClean="0"/>
              <a:t>Cathodic</a:t>
            </a:r>
            <a:r>
              <a:rPr lang="en-IN" b="1" dirty="0" smtClean="0"/>
              <a:t> Protection</a:t>
            </a:r>
            <a:endParaRPr lang="en-US" dirty="0" smtClean="0"/>
          </a:p>
          <a:p>
            <a:pPr>
              <a:buNone/>
            </a:pPr>
            <a:r>
              <a:rPr lang="en-IN" b="1" dirty="0" smtClean="0"/>
              <a:t>(ii) 	Anodic Protection</a:t>
            </a:r>
            <a:endParaRPr lang="en-US" dirty="0" smtClean="0"/>
          </a:p>
          <a:p>
            <a:pPr>
              <a:buNone/>
            </a:pPr>
            <a:r>
              <a:rPr lang="en-IN" b="1" dirty="0" smtClean="0"/>
              <a:t>(iii)    Environment Modification</a:t>
            </a:r>
            <a:endParaRPr lang="en-US" dirty="0" smtClean="0"/>
          </a:p>
          <a:p>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orte" pitchFamily="66" charset="0"/>
              </a:rPr>
              <a:t>There are 2 types of corrosion</a:t>
            </a:r>
            <a:endParaRPr lang="en-US" dirty="0">
              <a:latin typeface="Forte" pitchFamily="66" charset="0"/>
            </a:endParaRPr>
          </a:p>
        </p:txBody>
      </p:sp>
      <p:sp>
        <p:nvSpPr>
          <p:cNvPr id="3" name="Content Placeholder 2"/>
          <p:cNvSpPr>
            <a:spLocks noGrp="1"/>
          </p:cNvSpPr>
          <p:nvPr>
            <p:ph idx="1"/>
          </p:nvPr>
        </p:nvSpPr>
        <p:spPr>
          <a:xfrm>
            <a:off x="457200" y="2743200"/>
            <a:ext cx="8229600" cy="2636520"/>
          </a:xfrm>
        </p:spPr>
        <p:txBody>
          <a:bodyPr>
            <a:normAutofit/>
          </a:bodyPr>
          <a:lstStyle/>
          <a:p>
            <a:r>
              <a:rPr lang="en-US" sz="4800" dirty="0" smtClean="0"/>
              <a:t>Dry or chemical corrosion.</a:t>
            </a:r>
          </a:p>
          <a:p>
            <a:r>
              <a:rPr lang="en-US" sz="4800" dirty="0" smtClean="0"/>
              <a:t>Galvanic or Electrochemical or Wet corrosion.</a:t>
            </a:r>
            <a:endParaRPr lang="en-US" sz="4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6000" dirty="0" smtClean="0"/>
              <a:t>Dry or Chemical  corrosion</a:t>
            </a:r>
            <a:endParaRPr lang="en-US" sz="6000" dirty="0"/>
          </a:p>
        </p:txBody>
      </p:sp>
      <p:sp>
        <p:nvSpPr>
          <p:cNvPr id="3" name="Content Placeholder 2"/>
          <p:cNvSpPr>
            <a:spLocks noGrp="1"/>
          </p:cNvSpPr>
          <p:nvPr>
            <p:ph idx="1"/>
          </p:nvPr>
        </p:nvSpPr>
        <p:spPr>
          <a:xfrm>
            <a:off x="457200" y="1524000"/>
            <a:ext cx="8229600" cy="4389120"/>
          </a:xfrm>
        </p:spPr>
        <p:txBody>
          <a:bodyPr>
            <a:normAutofit fontScale="92500" lnSpcReduction="10000"/>
          </a:bodyPr>
          <a:lstStyle/>
          <a:p>
            <a:pPr>
              <a:lnSpc>
                <a:spcPct val="150000"/>
              </a:lnSpc>
            </a:pPr>
            <a:r>
              <a:rPr lang="en-US" sz="2800" dirty="0" smtClean="0"/>
              <a:t>Corrosion on the surface of a metal is due to direct reaction of atmospheric gases like </a:t>
            </a:r>
            <a:r>
              <a:rPr lang="en-US" sz="3500" b="1" dirty="0" smtClean="0">
                <a:solidFill>
                  <a:srgbClr val="FF0000"/>
                </a:solidFill>
              </a:rPr>
              <a:t>oxygen, halogens, oxides of </a:t>
            </a:r>
            <a:r>
              <a:rPr lang="en-US" sz="3500" b="1" dirty="0" err="1" smtClean="0">
                <a:solidFill>
                  <a:srgbClr val="FF0000"/>
                </a:solidFill>
              </a:rPr>
              <a:t>sulphur</a:t>
            </a:r>
            <a:r>
              <a:rPr lang="en-US" sz="3500" b="1" dirty="0" smtClean="0">
                <a:solidFill>
                  <a:srgbClr val="FF0000"/>
                </a:solidFill>
              </a:rPr>
              <a:t>, oxides of nitrogen, hydrogen </a:t>
            </a:r>
            <a:r>
              <a:rPr lang="en-US" sz="3500" b="1" dirty="0" err="1" smtClean="0">
                <a:solidFill>
                  <a:srgbClr val="FF0000"/>
                </a:solidFill>
              </a:rPr>
              <a:t>sulphide</a:t>
            </a:r>
            <a:r>
              <a:rPr lang="en-US" sz="2800" dirty="0" smtClean="0">
                <a:solidFill>
                  <a:srgbClr val="FF0000"/>
                </a:solidFill>
              </a:rPr>
              <a:t> </a:t>
            </a:r>
            <a:r>
              <a:rPr lang="en-US" sz="2800" dirty="0" smtClean="0"/>
              <a:t>and fumes of chemicals, with metal. Oxygen is mainly responsible for the corrosion of most metals when compared to other gases and chemicals.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sz="4000" dirty="0" smtClean="0">
                <a:latin typeface="Times New Roman" pitchFamily="18" charset="0"/>
                <a:cs typeface="Times New Roman" pitchFamily="18" charset="0"/>
              </a:rPr>
              <a:t>There are three main types of dry corrosion. </a:t>
            </a:r>
          </a:p>
          <a:p>
            <a:pPr>
              <a:buNone/>
            </a:pPr>
            <a:r>
              <a:rPr lang="en-US" sz="4000" dirty="0" smtClean="0">
                <a:latin typeface="Times New Roman" pitchFamily="18" charset="0"/>
                <a:cs typeface="Times New Roman" pitchFamily="18" charset="0"/>
              </a:rPr>
              <a:t>1. Oxidation corrosion (Reaction with oxygen) </a:t>
            </a:r>
          </a:p>
          <a:p>
            <a:pPr>
              <a:buNone/>
            </a:pPr>
            <a:r>
              <a:rPr lang="en-US" sz="4000" dirty="0" smtClean="0">
                <a:latin typeface="Times New Roman" pitchFamily="18" charset="0"/>
                <a:cs typeface="Times New Roman" pitchFamily="18" charset="0"/>
              </a:rPr>
              <a:t>2. Corrosion by other gases such as H</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 Cl</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 , SO</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 , H</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S, </a:t>
            </a:r>
            <a:r>
              <a:rPr lang="en-US" sz="4000" dirty="0" err="1" smtClean="0">
                <a:latin typeface="Times New Roman" pitchFamily="18" charset="0"/>
                <a:cs typeface="Times New Roman" pitchFamily="18" charset="0"/>
              </a:rPr>
              <a:t>Nox</a:t>
            </a:r>
            <a:r>
              <a:rPr lang="en-US" sz="4000" dirty="0" smtClean="0">
                <a:latin typeface="Times New Roman" pitchFamily="18" charset="0"/>
                <a:cs typeface="Times New Roman" pitchFamily="18" charset="0"/>
              </a:rPr>
              <a:t> </a:t>
            </a:r>
          </a:p>
          <a:p>
            <a:pPr>
              <a:buNone/>
            </a:pPr>
            <a:r>
              <a:rPr lang="en-US" sz="4000" dirty="0" smtClean="0">
                <a:latin typeface="Times New Roman" pitchFamily="18" charset="0"/>
                <a:cs typeface="Times New Roman" pitchFamily="18" charset="0"/>
              </a:rPr>
              <a:t>3. Liquid metal corrosion</a:t>
            </a:r>
          </a:p>
          <a:p>
            <a:endParaRPr lang="en-US" sz="4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Oxidation corrosion (Reaction with oxygen):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382000" cy="4693920"/>
          </a:xfrm>
        </p:spPr>
        <p:txBody>
          <a:bodyPr>
            <a:normAutofit/>
          </a:bodyPr>
          <a:lstStyle/>
          <a:p>
            <a:r>
              <a:rPr lang="en-US" sz="2800" dirty="0" smtClean="0">
                <a:latin typeface="Times New Roman" pitchFamily="18" charset="0"/>
                <a:cs typeface="Times New Roman" pitchFamily="18" charset="0"/>
              </a:rPr>
              <a:t>Some of the metals directly react with oxygen in the absence of moisture. Alkali and alkaline earth metals react with oxygen at room temperature and form corresponding oxides. </a:t>
            </a:r>
          </a:p>
          <a:p>
            <a:r>
              <a:rPr lang="en-US" sz="2800" dirty="0" smtClean="0">
                <a:latin typeface="Times New Roman" pitchFamily="18" charset="0"/>
                <a:cs typeface="Times New Roman" pitchFamily="18" charset="0"/>
              </a:rPr>
              <a:t>During oxidation of a metal, metal oxide is formed as a thin film on the metallic surface which protects the metal from further corrosion. If diffusion of either oxygen or metal is across this layer, further corrosion is possible. Thus, the layer of metal oxide plays an important role in the process of corrosion. </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1524000"/>
            <a:ext cx="8560091" cy="304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Stable oxide layer on al à®à¯à®à®¾à®© à®ªà® à®®à¯à®à®¿à®µà¯"/>
          <p:cNvPicPr>
            <a:picLocks noChangeAspect="1" noChangeArrowheads="1"/>
          </p:cNvPicPr>
          <p:nvPr/>
        </p:nvPicPr>
        <p:blipFill>
          <a:blip r:embed="rId2" cstate="print"/>
          <a:srcRect/>
          <a:stretch>
            <a:fillRect/>
          </a:stretch>
        </p:blipFill>
        <p:spPr bwMode="auto">
          <a:xfrm>
            <a:off x="1143000" y="914400"/>
            <a:ext cx="7086600" cy="532050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Volatile oxide layer à®à¯à®à®¾à®© à®ªà® à®®à¯à®à®¿à®µà¯"/>
          <p:cNvPicPr>
            <a:picLocks noChangeAspect="1" noChangeArrowheads="1"/>
          </p:cNvPicPr>
          <p:nvPr/>
        </p:nvPicPr>
        <p:blipFill>
          <a:blip r:embed="rId2" cstate="print"/>
          <a:srcRect/>
          <a:stretch>
            <a:fillRect/>
          </a:stretch>
        </p:blipFill>
        <p:spPr bwMode="auto">
          <a:xfrm>
            <a:off x="381000" y="507958"/>
            <a:ext cx="8153400" cy="4521242"/>
          </a:xfrm>
          <a:prstGeom prst="rect">
            <a:avLst/>
          </a:prstGeom>
          <a:noFill/>
        </p:spPr>
      </p:pic>
      <p:sp>
        <p:nvSpPr>
          <p:cNvPr id="3" name="TextBox 2"/>
          <p:cNvSpPr txBox="1"/>
          <p:nvPr/>
        </p:nvSpPr>
        <p:spPr>
          <a:xfrm>
            <a:off x="1143000" y="4419600"/>
            <a:ext cx="5251309" cy="369332"/>
          </a:xfrm>
          <a:prstGeom prst="rect">
            <a:avLst/>
          </a:prstGeom>
          <a:noFill/>
        </p:spPr>
        <p:txBody>
          <a:bodyPr wrap="none" rtlCol="0">
            <a:spAutoFit/>
          </a:bodyPr>
          <a:lstStyle/>
          <a:p>
            <a:r>
              <a:rPr lang="en-US" b="1" dirty="0" smtClean="0">
                <a:solidFill>
                  <a:schemeClr val="tx2">
                    <a:lumMod val="75000"/>
                  </a:schemeClr>
                </a:solidFill>
              </a:rPr>
              <a:t>E. g:  Oxides of alkali and alkaline earth metals</a:t>
            </a:r>
            <a:endParaRPr lang="en-US" b="1" dirty="0">
              <a:solidFill>
                <a:schemeClr val="tx2">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10" ma:contentTypeDescription="Create a new document." ma:contentTypeScope="" ma:versionID="12ed6006008c554c11fe3815e88ef27d">
  <xsd:schema xmlns:xsd="http://www.w3.org/2001/XMLSchema" xmlns:xs="http://www.w3.org/2001/XMLSchema" xmlns:p="http://schemas.microsoft.com/office/2006/metadata/properties" xmlns:ns2="9181d3a4-9477-4f69-aa8b-e80335b14a27" targetNamespace="http://schemas.microsoft.com/office/2006/metadata/properties" ma:root="true" ma:fieldsID="6c4a18ee15997fdd5a2d79b8ad8ec805" ns2:_="">
    <xsd:import namespace="9181d3a4-9477-4f69-aa8b-e80335b14a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111917-3E50-451B-8E77-5E09BF534104}"/>
</file>

<file path=customXml/itemProps2.xml><?xml version="1.0" encoding="utf-8"?>
<ds:datastoreItem xmlns:ds="http://schemas.openxmlformats.org/officeDocument/2006/customXml" ds:itemID="{5F6A0D5F-8978-4CEB-BB2B-D3ADA310480D}"/>
</file>

<file path=customXml/itemProps3.xml><?xml version="1.0" encoding="utf-8"?>
<ds:datastoreItem xmlns:ds="http://schemas.openxmlformats.org/officeDocument/2006/customXml" ds:itemID="{D01F7CFD-A774-4304-9469-E4A50390F92F}"/>
</file>

<file path=docProps/app.xml><?xml version="1.0" encoding="utf-8"?>
<Properties xmlns="http://schemas.openxmlformats.org/officeDocument/2006/extended-properties" xmlns:vt="http://schemas.openxmlformats.org/officeDocument/2006/docPropsVTypes">
  <Template>Flow</Template>
  <TotalTime>706</TotalTime>
  <Words>621</Words>
  <Application>Microsoft Office PowerPoint</Application>
  <PresentationFormat>On-screen Show (4:3)</PresentationFormat>
  <Paragraphs>58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CORROSION</vt:lpstr>
      <vt:lpstr>Definition</vt:lpstr>
      <vt:lpstr>There are 2 types of corrosion</vt:lpstr>
      <vt:lpstr>Dry or Chemical  corrosion</vt:lpstr>
      <vt:lpstr>Slide 5</vt:lpstr>
      <vt:lpstr>Oxidation corrosion (Reaction with oxygen):</vt:lpstr>
      <vt:lpstr>Slide 7</vt:lpstr>
      <vt:lpstr>Slide 8</vt:lpstr>
      <vt:lpstr>Slide 9</vt:lpstr>
      <vt:lpstr>Slide 10</vt:lpstr>
      <vt:lpstr>Hydrogen embrittlement </vt:lpstr>
      <vt:lpstr>3: Liquid metal corrosion:</vt:lpstr>
      <vt:lpstr>Wet or electrochemical corrosion</vt:lpstr>
      <vt:lpstr>Slide 14</vt:lpstr>
      <vt:lpstr>Slide 15</vt:lpstr>
      <vt:lpstr>Slide 16</vt:lpstr>
      <vt:lpstr>Case II: Absorption of O2</vt:lpstr>
      <vt:lpstr>Slide 18</vt:lpstr>
      <vt:lpstr>Slide 19</vt:lpstr>
      <vt:lpstr>Galvanic series</vt:lpstr>
      <vt:lpstr>Galvanic corrosion</vt:lpstr>
      <vt:lpstr>Differential aeration corrrosion</vt:lpstr>
      <vt:lpstr>Pitting Corrosion</vt:lpstr>
      <vt:lpstr>Water line corrosion</vt:lpstr>
      <vt:lpstr>Slide 25</vt:lpstr>
      <vt:lpstr>Slide 26</vt:lpstr>
      <vt:lpstr>Pourbaix diagrams</vt:lpstr>
      <vt:lpstr>Slide 28</vt:lpstr>
      <vt:lpstr>Application of Pourbaix Diagram for Corrosion Mitigation (or Prevention)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CORROSION</dc:title>
  <dc:creator>admin</dc:creator>
  <cp:lastModifiedBy>admin</cp:lastModifiedBy>
  <cp:revision>26</cp:revision>
  <dcterms:created xsi:type="dcterms:W3CDTF">2019-03-15T06:09:38Z</dcterms:created>
  <dcterms:modified xsi:type="dcterms:W3CDTF">2021-06-30T04:21:10Z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