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CC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3B8-2E76-4939-A9E9-F8A9F3D1B01C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3AC-E55B-4891-8D1E-C400E42CD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3B8-2E76-4939-A9E9-F8A9F3D1B01C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3AC-E55B-4891-8D1E-C400E42CD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3B8-2E76-4939-A9E9-F8A9F3D1B01C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3AC-E55B-4891-8D1E-C400E42CD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3B8-2E76-4939-A9E9-F8A9F3D1B01C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3AC-E55B-4891-8D1E-C400E42CD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3B8-2E76-4939-A9E9-F8A9F3D1B01C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3AC-E55B-4891-8D1E-C400E42CD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3B8-2E76-4939-A9E9-F8A9F3D1B01C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3AC-E55B-4891-8D1E-C400E42CD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3B8-2E76-4939-A9E9-F8A9F3D1B01C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3AC-E55B-4891-8D1E-C400E42CD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3B8-2E76-4939-A9E9-F8A9F3D1B01C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3AC-E55B-4891-8D1E-C400E42CD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3B8-2E76-4939-A9E9-F8A9F3D1B01C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3AC-E55B-4891-8D1E-C400E42CD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3B8-2E76-4939-A9E9-F8A9F3D1B01C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3AC-E55B-4891-8D1E-C400E42CD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3B8-2E76-4939-A9E9-F8A9F3D1B01C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C3AC-E55B-4891-8D1E-C400E42CD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83B8-2E76-4939-A9E9-F8A9F3D1B01C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C3AC-E55B-4891-8D1E-C400E42CD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INTRODUCTION TO REACTIONS INVOLVING SUBSTITUTION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Nucleophilic</a:t>
            </a:r>
            <a:r>
              <a:rPr lang="en-US" dirty="0"/>
              <a:t> and </a:t>
            </a:r>
            <a:r>
              <a:rPr lang="en-US" dirty="0" err="1"/>
              <a:t>Electrophilic</a:t>
            </a:r>
            <a:r>
              <a:rPr lang="en-US" dirty="0"/>
              <a:t> substitution reactions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Electrophilic</a:t>
            </a:r>
            <a:r>
              <a:rPr lang="en-US" b="1" dirty="0" smtClean="0">
                <a:solidFill>
                  <a:srgbClr val="C00000"/>
                </a:solidFill>
              </a:rPr>
              <a:t> substitution reaction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It </a:t>
            </a:r>
            <a:r>
              <a:rPr lang="en-US" sz="2000" i="1" dirty="0">
                <a:solidFill>
                  <a:srgbClr val="0000FF"/>
                </a:solidFill>
              </a:rPr>
              <a:t>is a substitution reaction of a hydrogen atom on the benzene ring brought about by an </a:t>
            </a:r>
            <a:r>
              <a:rPr lang="en-US" sz="2000" i="1" dirty="0" err="1">
                <a:solidFill>
                  <a:srgbClr val="0000FF"/>
                </a:solidFill>
              </a:rPr>
              <a:t>electrophile</a:t>
            </a:r>
            <a:r>
              <a:rPr lang="en-US" sz="2000" i="1" dirty="0">
                <a:solidFill>
                  <a:srgbClr val="0000FF"/>
                </a:solidFill>
              </a:rPr>
              <a:t> (an electron deficient species). 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000" b="1" i="1" dirty="0">
                <a:solidFill>
                  <a:srgbClr val="0000FF"/>
                </a:solidFill>
              </a:rPr>
              <a:t>E</a:t>
            </a:r>
            <a:r>
              <a:rPr lang="en-US" sz="2000" b="1" dirty="0">
                <a:solidFill>
                  <a:srgbClr val="0000FF"/>
                </a:solidFill>
              </a:rPr>
              <a:t>xample 1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</a:t>
            </a:r>
            <a:r>
              <a:rPr lang="en-US" sz="2000" dirty="0" err="1" smtClean="0">
                <a:solidFill>
                  <a:srgbClr val="0000FF"/>
                </a:solidFill>
              </a:rPr>
              <a:t>Halogenation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of </a:t>
            </a:r>
            <a:r>
              <a:rPr lang="en-US" sz="2000" dirty="0" err="1">
                <a:solidFill>
                  <a:srgbClr val="0000FF"/>
                </a:solidFill>
              </a:rPr>
              <a:t>arenes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1066800" y="2590800"/>
          <a:ext cx="7086600" cy="4126559"/>
        </p:xfrm>
        <a:graphic>
          <a:graphicData uri="http://schemas.openxmlformats.org/presentationml/2006/ole">
            <p:oleObj spid="_x0000_s22529" name="CS ChemDraw Drawing" r:id="rId3" imgW="5871754" imgH="344543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types of elimination </a:t>
            </a:r>
            <a:r>
              <a:rPr lang="en-US" b="1" cap="all" dirty="0" smtClean="0">
                <a:solidFill>
                  <a:srgbClr val="C00000"/>
                </a:solidFill>
              </a:rPr>
              <a:t>reaction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524000"/>
          </a:xfrm>
        </p:spPr>
        <p:txBody>
          <a:bodyPr/>
          <a:lstStyle/>
          <a:p>
            <a:r>
              <a:rPr lang="en-US" sz="2000" b="1" dirty="0">
                <a:solidFill>
                  <a:srgbClr val="FF0066"/>
                </a:solidFill>
                <a:sym typeface="Symbol"/>
              </a:rPr>
              <a:t></a:t>
            </a:r>
            <a:r>
              <a:rPr lang="en-US" sz="2000" b="1" dirty="0">
                <a:solidFill>
                  <a:srgbClr val="FF0066"/>
                </a:solidFill>
              </a:rPr>
              <a:t>-Elimination reaction </a:t>
            </a:r>
            <a:endParaRPr lang="en-US" sz="2000" dirty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</a:rPr>
              <a:t>	This type of reaction </a:t>
            </a:r>
            <a:r>
              <a:rPr lang="en-US" sz="2000" i="1" dirty="0">
                <a:solidFill>
                  <a:srgbClr val="0000FF"/>
                </a:solidFill>
              </a:rPr>
              <a:t>involves the loss of two atoms or groups from the adjacent carbon atoms of the molecule,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000" b="1" i="1" dirty="0">
                <a:solidFill>
                  <a:srgbClr val="0000FF"/>
                </a:solidFill>
              </a:rPr>
              <a:t>Example</a:t>
            </a:r>
            <a:r>
              <a:rPr lang="en-US" sz="2000" i="1" dirty="0">
                <a:solidFill>
                  <a:srgbClr val="0000FF"/>
                </a:solidFill>
              </a:rPr>
              <a:t>:  B</a:t>
            </a:r>
            <a:r>
              <a:rPr lang="en-US" sz="2000" dirty="0">
                <a:solidFill>
                  <a:srgbClr val="0000FF"/>
                </a:solidFill>
              </a:rPr>
              <a:t>ase-</a:t>
            </a:r>
            <a:r>
              <a:rPr lang="en-US" sz="2000" dirty="0" err="1">
                <a:solidFill>
                  <a:srgbClr val="0000FF"/>
                </a:solidFill>
              </a:rPr>
              <a:t>catalyseddehydrohalogenation</a:t>
            </a:r>
            <a:r>
              <a:rPr lang="en-US" sz="2000" dirty="0">
                <a:solidFill>
                  <a:srgbClr val="0000FF"/>
                </a:solidFill>
              </a:rPr>
              <a:t>  of </a:t>
            </a:r>
            <a:r>
              <a:rPr lang="en-US" sz="2000" dirty="0" err="1">
                <a:solidFill>
                  <a:srgbClr val="0000FF"/>
                </a:solidFill>
              </a:rPr>
              <a:t>propyl</a:t>
            </a:r>
            <a:r>
              <a:rPr lang="en-US" sz="2000" dirty="0">
                <a:solidFill>
                  <a:srgbClr val="0000FF"/>
                </a:solidFill>
              </a:rPr>
              <a:t> bromide.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36576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FF0066"/>
                </a:solidFill>
                <a:sym typeface="Symbol"/>
              </a:rPr>
              <a:t>-Elimination reaction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ym typeface="Symbol"/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  <a:sym typeface="Symbol"/>
              </a:rPr>
              <a:t>This </a:t>
            </a:r>
            <a:r>
              <a:rPr lang="en-US" sz="2000" dirty="0">
                <a:solidFill>
                  <a:srgbClr val="0000FF"/>
                </a:solidFill>
                <a:sym typeface="Symbol"/>
              </a:rPr>
              <a:t>type of reaction involves the loss of two atoms or groups from the </a:t>
            </a:r>
            <a:r>
              <a:rPr lang="en-US" sz="2000" dirty="0" err="1">
                <a:solidFill>
                  <a:srgbClr val="0000FF"/>
                </a:solidFill>
                <a:sym typeface="Symbol"/>
              </a:rPr>
              <a:t>samecarbon</a:t>
            </a:r>
            <a:r>
              <a:rPr lang="en-US" sz="2000" dirty="0">
                <a:solidFill>
                  <a:srgbClr val="0000FF"/>
                </a:solidFill>
                <a:sym typeface="Symbol"/>
              </a:rPr>
              <a:t> atom of the molecule</a:t>
            </a:r>
            <a:r>
              <a:rPr lang="en-US" sz="2000" dirty="0" smtClean="0">
                <a:solidFill>
                  <a:srgbClr val="0000FF"/>
                </a:solidFill>
                <a:sym typeface="Symbol"/>
              </a:rPr>
              <a:t>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0000FF"/>
                </a:solidFill>
                <a:sym typeface="Symbol"/>
              </a:rPr>
              <a:t>Example: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0000FF"/>
                </a:solidFill>
                <a:sym typeface="Symbol"/>
              </a:rPr>
              <a:t>	Base-</a:t>
            </a:r>
            <a:r>
              <a:rPr lang="en-US" sz="2000" dirty="0" err="1" smtClean="0">
                <a:solidFill>
                  <a:srgbClr val="0000FF"/>
                </a:solidFill>
                <a:sym typeface="Symbol"/>
              </a:rPr>
              <a:t>catalyseddehydrohalogenation</a:t>
            </a:r>
            <a:r>
              <a:rPr lang="en-US" sz="2000" dirty="0" smtClean="0">
                <a:solidFill>
                  <a:srgbClr val="0000FF"/>
                </a:solidFill>
                <a:sym typeface="Symbol"/>
              </a:rPr>
              <a:t> of Chloroform to form </a:t>
            </a:r>
            <a:r>
              <a:rPr lang="en-US" sz="2000" dirty="0" err="1" smtClean="0">
                <a:solidFill>
                  <a:srgbClr val="0000FF"/>
                </a:solidFill>
                <a:sym typeface="Symbol"/>
              </a:rPr>
              <a:t>dichlorocarbene</a:t>
            </a:r>
            <a:endParaRPr lang="en-US" sz="2000" dirty="0" smtClean="0">
              <a:solidFill>
                <a:srgbClr val="0000FF"/>
              </a:solidFill>
              <a:sym typeface="Symbol"/>
            </a:endParaRPr>
          </a:p>
          <a:p>
            <a:pPr marL="342900" lvl="0" indent="-342900">
              <a:spcBef>
                <a:spcPct val="20000"/>
              </a:spcBef>
            </a:pPr>
            <a:endParaRPr lang="en-US" sz="2000" dirty="0">
              <a:sym typeface="Symbo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600200" y="2438400"/>
          <a:ext cx="6172200" cy="1158170"/>
        </p:xfrm>
        <a:graphic>
          <a:graphicData uri="http://schemas.openxmlformats.org/presentationml/2006/ole">
            <p:oleObj spid="_x0000_s23553" name="CS ChemDraw Drawing" r:id="rId3" imgW="5390179" imgH="993356" progId="">
              <p:embed/>
            </p:oleObj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600200" y="5181600"/>
          <a:ext cx="6096000" cy="1273577"/>
        </p:xfrm>
        <a:graphic>
          <a:graphicData uri="http://schemas.openxmlformats.org/presentationml/2006/ole">
            <p:oleObj spid="_x0000_s23555" name="CS ChemDraw Drawing" r:id="rId4" imgW="4463202" imgH="95664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cap="all" dirty="0">
                <a:solidFill>
                  <a:srgbClr val="C00000"/>
                </a:solidFill>
              </a:rPr>
              <a:t>mechanism of elimination reaction</a:t>
            </a: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44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66"/>
                </a:solidFill>
              </a:rPr>
              <a:t>E1 </a:t>
            </a:r>
            <a:r>
              <a:rPr lang="en-US" b="1" dirty="0" smtClean="0">
                <a:solidFill>
                  <a:srgbClr val="FF0066"/>
                </a:solidFill>
              </a:rPr>
              <a:t>Mechanism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</a:rPr>
              <a:t>Two-steps elimination reaction mechanism (El) </a:t>
            </a:r>
            <a:r>
              <a:rPr lang="en-US" dirty="0">
                <a:solidFill>
                  <a:srgbClr val="0000FF"/>
                </a:solidFill>
              </a:rPr>
              <a:t>involves : 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b="1" i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rgbClr val="FF0066"/>
                </a:solidFill>
              </a:rPr>
              <a:t>Step </a:t>
            </a:r>
            <a:r>
              <a:rPr lang="en-US" b="1" i="1" dirty="0">
                <a:solidFill>
                  <a:srgbClr val="FF0066"/>
                </a:solidFill>
              </a:rPr>
              <a:t>1 </a:t>
            </a:r>
            <a:r>
              <a:rPr lang="en-US" i="1" dirty="0">
                <a:solidFill>
                  <a:srgbClr val="0000FF"/>
                </a:solidFill>
              </a:rPr>
              <a:t>: </a:t>
            </a:r>
            <a:r>
              <a:rPr lang="en-US" dirty="0" err="1">
                <a:solidFill>
                  <a:srgbClr val="0000FF"/>
                </a:solidFill>
              </a:rPr>
              <a:t>Heterolytic</a:t>
            </a:r>
            <a:r>
              <a:rPr lang="en-US" dirty="0">
                <a:solidFill>
                  <a:srgbClr val="0000FF"/>
                </a:solidFill>
              </a:rPr>
              <a:t> fission to yield </a:t>
            </a:r>
            <a:r>
              <a:rPr lang="en-US" i="1" dirty="0" err="1">
                <a:solidFill>
                  <a:srgbClr val="0000FF"/>
                </a:solidFill>
              </a:rPr>
              <a:t>carbocation</a:t>
            </a:r>
            <a:r>
              <a:rPr lang="en-US" i="1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1143000" y="2438400"/>
          <a:ext cx="6781800" cy="1643654"/>
        </p:xfrm>
        <a:graphic>
          <a:graphicData uri="http://schemas.openxmlformats.org/presentationml/2006/ole">
            <p:oleObj spid="_x0000_s24577" name="CS ChemDraw Drawing" r:id="rId3" imgW="4678075" imgH="1138040" progId="">
              <p:embed/>
            </p:oleObj>
          </a:graphicData>
        </a:graphic>
      </p:graphicFrame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28600" y="4038600"/>
            <a:ext cx="90685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Step 2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Elimination of proton from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-carbon atom to produce the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alkene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066800" y="4800600"/>
          <a:ext cx="7290705" cy="1447800"/>
        </p:xfrm>
        <a:graphic>
          <a:graphicData uri="http://schemas.openxmlformats.org/presentationml/2006/ole">
            <p:oleObj spid="_x0000_s24580" name="CS ChemDraw Drawing" r:id="rId4" imgW="4803328" imgH="95205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cap="all" dirty="0">
                <a:solidFill>
                  <a:srgbClr val="C00000"/>
                </a:solidFill>
              </a:rPr>
              <a:t>mechanism of elimination reaction</a:t>
            </a: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447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FF0066"/>
                </a:solidFill>
              </a:rPr>
              <a:t>E</a:t>
            </a:r>
            <a:r>
              <a:rPr lang="en-US" b="1" dirty="0" smtClean="0">
                <a:solidFill>
                  <a:srgbClr val="FF0066"/>
                </a:solidFill>
              </a:rPr>
              <a:t>xample</a:t>
            </a:r>
            <a:endParaRPr lang="en-US" dirty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	The </a:t>
            </a:r>
            <a:r>
              <a:rPr lang="en-US" dirty="0">
                <a:solidFill>
                  <a:srgbClr val="0000FF"/>
                </a:solidFill>
              </a:rPr>
              <a:t>formation of 2-methylpropene (isobutylene) from </a:t>
            </a:r>
            <a:r>
              <a:rPr lang="en-US" dirty="0" err="1">
                <a:solidFill>
                  <a:srgbClr val="0000FF"/>
                </a:solidFill>
              </a:rPr>
              <a:t>tert</a:t>
            </a:r>
            <a:r>
              <a:rPr lang="en-US" dirty="0">
                <a:solidFill>
                  <a:srgbClr val="0000FF"/>
                </a:solidFill>
              </a:rPr>
              <a:t>-butyl chloride on heating with alcoholic KOH: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143000" y="2514600"/>
          <a:ext cx="6858000" cy="3670692"/>
        </p:xfrm>
        <a:graphic>
          <a:graphicData uri="http://schemas.openxmlformats.org/presentationml/2006/ole">
            <p:oleObj spid="_x0000_s25604" name="CS ChemDraw Drawing" r:id="rId3" imgW="5100533" imgH="275791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cap="all" dirty="0">
                <a:solidFill>
                  <a:srgbClr val="C00000"/>
                </a:solidFill>
              </a:rPr>
              <a:t>mechanism of elimination reaction</a:t>
            </a: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67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66"/>
                </a:solidFill>
              </a:rPr>
              <a:t>E2 Mechanism</a:t>
            </a:r>
            <a:endParaRPr lang="en-US" sz="2400" dirty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400" b="1" dirty="0" smtClean="0"/>
              <a:t>      </a:t>
            </a:r>
            <a:r>
              <a:rPr lang="en-US" sz="2400" b="1" dirty="0" smtClean="0">
                <a:solidFill>
                  <a:srgbClr val="0000FF"/>
                </a:solidFill>
              </a:rPr>
              <a:t>One-step </a:t>
            </a:r>
            <a:r>
              <a:rPr lang="en-US" sz="2400" b="1" dirty="0">
                <a:solidFill>
                  <a:srgbClr val="0000FF"/>
                </a:solidFill>
              </a:rPr>
              <a:t>elimination reaction mechanism (E2) </a:t>
            </a:r>
            <a:r>
              <a:rPr lang="en-US" sz="2400" dirty="0">
                <a:solidFill>
                  <a:srgbClr val="0000FF"/>
                </a:solidFill>
              </a:rPr>
              <a:t>occurs </a:t>
            </a:r>
            <a:r>
              <a:rPr lang="en-US" sz="2400" dirty="0" smtClean="0">
                <a:solidFill>
                  <a:srgbClr val="0000FF"/>
                </a:solidFill>
              </a:rPr>
              <a:t>in </a:t>
            </a:r>
            <a:r>
              <a:rPr lang="en-US" sz="2400" i="1" dirty="0" smtClean="0">
                <a:solidFill>
                  <a:srgbClr val="0000FF"/>
                </a:solidFill>
              </a:rPr>
              <a:t>primary </a:t>
            </a:r>
            <a:r>
              <a:rPr lang="en-US" sz="2400" i="1" dirty="0">
                <a:solidFill>
                  <a:srgbClr val="0000FF"/>
                </a:solidFill>
              </a:rPr>
              <a:t>alkyl halides. </a:t>
            </a:r>
            <a:r>
              <a:rPr lang="en-US" sz="2400" dirty="0">
                <a:solidFill>
                  <a:srgbClr val="0000FF"/>
                </a:solidFill>
              </a:rPr>
              <a:t>This reaction mechanism involves the </a:t>
            </a:r>
            <a:r>
              <a:rPr lang="en-US" sz="2400" i="1" dirty="0">
                <a:solidFill>
                  <a:srgbClr val="0000FF"/>
                </a:solidFill>
              </a:rPr>
              <a:t>abstraction of a proton by base from the carbon atom and simultaneous release of </a:t>
            </a:r>
            <a:r>
              <a:rPr lang="en-US" sz="2400" i="1" dirty="0" err="1">
                <a:solidFill>
                  <a:srgbClr val="0000FF"/>
                </a:solidFill>
              </a:rPr>
              <a:t>nucleophile</a:t>
            </a:r>
            <a:r>
              <a:rPr lang="en-US" sz="2400" i="1" dirty="0">
                <a:solidFill>
                  <a:srgbClr val="0000FF"/>
                </a:solidFill>
              </a:rPr>
              <a:t> (</a:t>
            </a:r>
            <a:r>
              <a:rPr lang="en-US" sz="2400" dirty="0">
                <a:solidFill>
                  <a:srgbClr val="0000FF"/>
                </a:solidFill>
              </a:rPr>
              <a:t> ) from </a:t>
            </a:r>
            <a:r>
              <a:rPr lang="en-US" sz="2400" i="1" dirty="0">
                <a:solidFill>
                  <a:srgbClr val="0000FF"/>
                </a:solidFill>
              </a:rPr>
              <a:t>the α-carbon atom of the alkyl halide molecule.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457200" y="3886200"/>
          <a:ext cx="8190271" cy="2133600"/>
        </p:xfrm>
        <a:graphic>
          <a:graphicData uri="http://schemas.openxmlformats.org/presentationml/2006/ole">
            <p:oleObj spid="_x0000_s27652" name="CS ChemDraw Drawing" r:id="rId3" imgW="5243601" imgH="136964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err="1">
                <a:solidFill>
                  <a:srgbClr val="C00000"/>
                </a:solidFill>
              </a:rPr>
              <a:t>Dieckmann</a:t>
            </a:r>
            <a:r>
              <a:rPr lang="en-US" b="1" cap="all" dirty="0">
                <a:solidFill>
                  <a:srgbClr val="C00000"/>
                </a:solidFill>
              </a:rPr>
              <a:t> condensation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6001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	It </a:t>
            </a:r>
            <a:r>
              <a:rPr lang="en-US" dirty="0">
                <a:solidFill>
                  <a:srgbClr val="0000FF"/>
                </a:solidFill>
              </a:rPr>
              <a:t>is an </a:t>
            </a:r>
            <a:r>
              <a:rPr lang="en-US" dirty="0" err="1">
                <a:solidFill>
                  <a:srgbClr val="0000FF"/>
                </a:solidFill>
              </a:rPr>
              <a:t>intramolecularClaisen</a:t>
            </a:r>
            <a:r>
              <a:rPr lang="en-US" dirty="0">
                <a:solidFill>
                  <a:srgbClr val="0000FF"/>
                </a:solidFill>
              </a:rPr>
              <a:t> condensation and is useful for the preparation of cyclic </a:t>
            </a:r>
            <a:r>
              <a:rPr lang="en-US" dirty="0" err="1">
                <a:solidFill>
                  <a:srgbClr val="0000FF"/>
                </a:solidFill>
              </a:rPr>
              <a:t>ketones</a:t>
            </a:r>
            <a:r>
              <a:rPr lang="en-US" dirty="0">
                <a:solidFill>
                  <a:srgbClr val="0000FF"/>
                </a:solidFill>
              </a:rPr>
              <a:t>. </a:t>
            </a:r>
            <a:r>
              <a:rPr lang="en-US" dirty="0" err="1">
                <a:solidFill>
                  <a:srgbClr val="0000FF"/>
                </a:solidFill>
              </a:rPr>
              <a:t>Diesters</a:t>
            </a:r>
            <a:r>
              <a:rPr lang="en-US" dirty="0">
                <a:solidFill>
                  <a:srgbClr val="0000FF"/>
                </a:solidFill>
              </a:rPr>
              <a:t> of C</a:t>
            </a:r>
            <a:r>
              <a:rPr lang="en-US" baseline="-25000" dirty="0">
                <a:solidFill>
                  <a:srgbClr val="0000FF"/>
                </a:solidFill>
              </a:rPr>
              <a:t>6</a:t>
            </a:r>
            <a:r>
              <a:rPr lang="en-US" dirty="0">
                <a:solidFill>
                  <a:srgbClr val="0000FF"/>
                </a:solidFill>
              </a:rPr>
              <a:t> and C</a:t>
            </a:r>
            <a:r>
              <a:rPr lang="en-US" baseline="-25000" dirty="0">
                <a:solidFill>
                  <a:srgbClr val="0000FF"/>
                </a:solidFill>
              </a:rPr>
              <a:t>7 </a:t>
            </a:r>
            <a:r>
              <a:rPr lang="en-US" dirty="0">
                <a:solidFill>
                  <a:srgbClr val="0000FF"/>
                </a:solidFill>
              </a:rPr>
              <a:t>dibasic acids give good yields of </a:t>
            </a:r>
            <a:r>
              <a:rPr lang="en-US" b="1" dirty="0">
                <a:solidFill>
                  <a:srgbClr val="0000FF"/>
                </a:solidFill>
              </a:rPr>
              <a:t>cyclic β-</a:t>
            </a:r>
            <a:r>
              <a:rPr lang="en-US" b="1" dirty="0" err="1">
                <a:solidFill>
                  <a:srgbClr val="0000FF"/>
                </a:solidFill>
              </a:rPr>
              <a:t>keto</a:t>
            </a:r>
            <a:r>
              <a:rPr lang="en-US" b="1" dirty="0">
                <a:solidFill>
                  <a:srgbClr val="0000FF"/>
                </a:solidFill>
              </a:rPr>
              <a:t>-esters</a:t>
            </a:r>
            <a:r>
              <a:rPr lang="en-US" dirty="0">
                <a:solidFill>
                  <a:srgbClr val="0000FF"/>
                </a:solidFill>
              </a:rPr>
              <a:t>. Thus, ethyl esters of </a:t>
            </a:r>
            <a:r>
              <a:rPr lang="en-US" dirty="0" err="1">
                <a:solidFill>
                  <a:srgbClr val="0000FF"/>
                </a:solidFill>
              </a:rPr>
              <a:t>adipic</a:t>
            </a:r>
            <a:r>
              <a:rPr lang="en-US" dirty="0">
                <a:solidFill>
                  <a:srgbClr val="0000FF"/>
                </a:solidFill>
              </a:rPr>
              <a:t> and </a:t>
            </a:r>
            <a:r>
              <a:rPr lang="en-US" dirty="0" err="1">
                <a:solidFill>
                  <a:srgbClr val="0000FF"/>
                </a:solidFill>
              </a:rPr>
              <a:t>pimelic</a:t>
            </a:r>
            <a:r>
              <a:rPr lang="en-US" dirty="0">
                <a:solidFill>
                  <a:srgbClr val="0000FF"/>
                </a:solidFill>
              </a:rPr>
              <a:t> acids (1 and 3) give 2-carboxycyclopentanone (2) and 2-carboethoxy </a:t>
            </a:r>
            <a:r>
              <a:rPr lang="en-US" dirty="0" err="1">
                <a:solidFill>
                  <a:srgbClr val="0000FF"/>
                </a:solidFill>
              </a:rPr>
              <a:t>cyclohexanone</a:t>
            </a:r>
            <a:r>
              <a:rPr lang="en-US" dirty="0">
                <a:solidFill>
                  <a:srgbClr val="0000FF"/>
                </a:solidFill>
              </a:rPr>
              <a:t>(4), respectively.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1524000" y="3048000"/>
          <a:ext cx="5638800" cy="3561347"/>
        </p:xfrm>
        <a:graphic>
          <a:graphicData uri="http://schemas.openxmlformats.org/presentationml/2006/ole">
            <p:oleObj spid="_x0000_s28673" name="CS ChemDraw Drawing" r:id="rId3" imgW="4678345" imgH="292877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RING OPENING REACTIONS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600200" y="1676400"/>
          <a:ext cx="5943600" cy="4425783"/>
        </p:xfrm>
        <a:graphic>
          <a:graphicData uri="http://schemas.openxmlformats.org/presentationml/2006/ole">
            <p:oleObj spid="_x0000_s29697" name="CS ChemDraw Drawing" r:id="rId3" imgW="4585216" imgH="33952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Synthesis of commonly used drug molecule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FF0066"/>
                </a:solidFill>
              </a:rPr>
              <a:t>Synthesis of </a:t>
            </a:r>
            <a:r>
              <a:rPr lang="en-US" b="1" dirty="0" err="1">
                <a:solidFill>
                  <a:srgbClr val="FF0066"/>
                </a:solidFill>
              </a:rPr>
              <a:t>Paracetamol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533399" y="3200400"/>
          <a:ext cx="8376051" cy="1143000"/>
        </p:xfrm>
        <a:graphic>
          <a:graphicData uri="http://schemas.openxmlformats.org/presentationml/2006/ole">
            <p:oleObj spid="_x0000_s30721" name="CS ChemDraw Drawing" r:id="rId3" imgW="6831664" imgH="92479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Synthesis of commonly used drug molecule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00FF"/>
                </a:solidFill>
              </a:rPr>
              <a:t>Synthesis of Aspirin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609600" y="3048000"/>
          <a:ext cx="8153400" cy="2327116"/>
        </p:xfrm>
        <a:graphic>
          <a:graphicData uri="http://schemas.openxmlformats.org/presentationml/2006/ole">
            <p:oleObj spid="_x0000_s31747" name="CS ChemDraw Drawing" r:id="rId3" imgW="5715998" imgH="163336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Oxidation and Reduction Reactions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Oxidation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	A </a:t>
            </a:r>
            <a:r>
              <a:rPr lang="en-US" dirty="0">
                <a:solidFill>
                  <a:srgbClr val="0000FF"/>
                </a:solidFill>
              </a:rPr>
              <a:t>large number of reactions inorganic chemistry involves oxidation. Oxidation for an organic compound is the addition or gain of oxygen or removal of hydrogen. Thus, oxidation of an </a:t>
            </a:r>
            <a:r>
              <a:rPr lang="en-US" dirty="0" err="1">
                <a:solidFill>
                  <a:srgbClr val="0000FF"/>
                </a:solidFill>
              </a:rPr>
              <a:t>aldehyde</a:t>
            </a:r>
            <a:r>
              <a:rPr lang="en-US" dirty="0">
                <a:solidFill>
                  <a:srgbClr val="0000FF"/>
                </a:solidFill>
              </a:rPr>
              <a:t> to a carboxylic acid or conversion of ethylene into ethylene oxide involves addition of oxygen. On the other hand, oxidation of ethanol to acetaldehyde involves removal of hydrogen.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Addition </a:t>
            </a:r>
            <a:r>
              <a:rPr lang="en-US" b="1" dirty="0" smtClean="0">
                <a:solidFill>
                  <a:srgbClr val="C00000"/>
                </a:solidFill>
              </a:rPr>
              <a:t>reaction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Cambria" pitchFamily="18" charset="0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reaction </a:t>
            </a:r>
            <a:r>
              <a:rPr lang="en-US" i="1" dirty="0" smtClean="0">
                <a:solidFill>
                  <a:srgbClr val="0000FF"/>
                </a:solidFill>
                <a:latin typeface="Cambria" pitchFamily="18" charset="0"/>
              </a:rPr>
              <a:t>in </a:t>
            </a:r>
            <a:r>
              <a:rPr lang="en-US" i="1" dirty="0">
                <a:solidFill>
                  <a:srgbClr val="0000FF"/>
                </a:solidFill>
                <a:latin typeface="Cambria" pitchFamily="18" charset="0"/>
              </a:rPr>
              <a:t>which a small molecule combines with an unsaturated-molecule.</a:t>
            </a:r>
            <a:endParaRPr lang="en-US" dirty="0">
              <a:solidFill>
                <a:srgbClr val="0000FF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i="1" dirty="0">
                <a:solidFill>
                  <a:srgbClr val="0000FF"/>
                </a:solidFill>
                <a:latin typeface="Cambria" pitchFamily="18" charset="0"/>
              </a:rPr>
              <a:t>Example</a:t>
            </a:r>
            <a:endParaRPr lang="en-US" dirty="0">
              <a:solidFill>
                <a:srgbClr val="0000FF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ambria" pitchFamily="18" charset="0"/>
              </a:rPr>
              <a:t>                            C</a:t>
            </a:r>
            <a:r>
              <a:rPr lang="en-US" baseline="-25000" dirty="0" smtClean="0">
                <a:solidFill>
                  <a:srgbClr val="0000FF"/>
                </a:solidFill>
                <a:latin typeface="Cambria" pitchFamily="18" charset="0"/>
              </a:rPr>
              <a:t>2</a:t>
            </a:r>
            <a:r>
              <a:rPr lang="en-US" dirty="0" smtClean="0">
                <a:solidFill>
                  <a:srgbClr val="0000FF"/>
                </a:solidFill>
                <a:latin typeface="Cambria" pitchFamily="18" charset="0"/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  <a:latin typeface="Cambria" pitchFamily="18" charset="0"/>
              </a:rPr>
              <a:t>4</a:t>
            </a:r>
            <a:r>
              <a:rPr lang="en-US" dirty="0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+ Br</a:t>
            </a:r>
            <a:r>
              <a:rPr lang="en-US" baseline="-25000" dirty="0">
                <a:solidFill>
                  <a:srgbClr val="0000FF"/>
                </a:solidFill>
                <a:latin typeface="Cambria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  <a:sym typeface="Symbol"/>
              </a:rPr>
              <a:t>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C</a:t>
            </a:r>
            <a:r>
              <a:rPr lang="en-US" baseline="-25000" dirty="0">
                <a:solidFill>
                  <a:srgbClr val="0000FF"/>
                </a:solidFill>
                <a:latin typeface="Cambria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H</a:t>
            </a:r>
            <a:r>
              <a:rPr lang="en-US" baseline="-25000" dirty="0">
                <a:solidFill>
                  <a:srgbClr val="0000FF"/>
                </a:solidFill>
                <a:latin typeface="Cambria" pitchFamily="18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Br</a:t>
            </a:r>
            <a:r>
              <a:rPr lang="en-US" baseline="-25000" dirty="0">
                <a:solidFill>
                  <a:srgbClr val="0000FF"/>
                </a:solidFill>
                <a:latin typeface="Cambria" pitchFamily="18" charset="0"/>
              </a:rPr>
              <a:t>2</a:t>
            </a:r>
            <a:endParaRPr lang="en-US" dirty="0">
              <a:solidFill>
                <a:srgbClr val="0000FF"/>
              </a:solidFill>
              <a:latin typeface="Cambria" pitchFamily="18" charset="0"/>
            </a:endParaRPr>
          </a:p>
          <a:p>
            <a:endParaRPr lang="en-US" dirty="0">
              <a:solidFill>
                <a:srgbClr val="0000FF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C00000"/>
                </a:solidFill>
              </a:rPr>
              <a:t>Oxidizing Agents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FF0066"/>
                </a:solidFill>
              </a:rPr>
              <a:t>Potassium </a:t>
            </a:r>
            <a:r>
              <a:rPr lang="en-US" b="1" dirty="0" smtClean="0">
                <a:solidFill>
                  <a:srgbClr val="FF0066"/>
                </a:solidFill>
              </a:rPr>
              <a:t>permanganate</a:t>
            </a:r>
          </a:p>
          <a:p>
            <a:r>
              <a:rPr lang="en-US" dirty="0">
                <a:solidFill>
                  <a:srgbClr val="0000FF"/>
                </a:solidFill>
              </a:rPr>
              <a:t>Potassium permanganate, a derivative of heptavalent manganese is a very powerful </a:t>
            </a:r>
            <a:r>
              <a:rPr lang="en-US" dirty="0" err="1">
                <a:solidFill>
                  <a:srgbClr val="0000FF"/>
                </a:solidFill>
              </a:rPr>
              <a:t>oxidising</a:t>
            </a:r>
            <a:r>
              <a:rPr lang="en-US" dirty="0">
                <a:solidFill>
                  <a:srgbClr val="0000FF"/>
                </a:solidFill>
              </a:rPr>
              <a:t> agent.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Its </a:t>
            </a:r>
            <a:r>
              <a:rPr lang="en-US" dirty="0">
                <a:solidFill>
                  <a:srgbClr val="0000FF"/>
                </a:solidFill>
              </a:rPr>
              <a:t>reactivity depends on whether it is used in acid, neutral or basic conditions.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In </a:t>
            </a:r>
            <a:r>
              <a:rPr lang="en-US" dirty="0">
                <a:solidFill>
                  <a:srgbClr val="0000FF"/>
                </a:solidFill>
              </a:rPr>
              <a:t>acid solution, </a:t>
            </a:r>
            <a:r>
              <a:rPr lang="en-US" dirty="0" err="1">
                <a:solidFill>
                  <a:srgbClr val="0000FF"/>
                </a:solidFill>
              </a:rPr>
              <a:t>Mn</a:t>
            </a:r>
            <a:r>
              <a:rPr lang="en-US" dirty="0">
                <a:solidFill>
                  <a:srgbClr val="0000FF"/>
                </a:solidFill>
              </a:rPr>
              <a:t>(VII) is reduced to divalent </a:t>
            </a:r>
            <a:r>
              <a:rPr lang="en-US" dirty="0" err="1">
                <a:solidFill>
                  <a:srgbClr val="0000FF"/>
                </a:solidFill>
              </a:rPr>
              <a:t>maganese</a:t>
            </a:r>
            <a:r>
              <a:rPr lang="en-US" dirty="0">
                <a:solidFill>
                  <a:srgbClr val="0000FF"/>
                </a:solidFill>
              </a:rPr>
              <a:t> (II) with a net transfer of five electrons (</a:t>
            </a:r>
            <a:r>
              <a:rPr lang="en-US" dirty="0" err="1">
                <a:solidFill>
                  <a:srgbClr val="0000FF"/>
                </a:solidFill>
              </a:rPr>
              <a:t>MnVII</a:t>
            </a:r>
            <a:r>
              <a:rPr lang="en-US" dirty="0" err="1">
                <a:solidFill>
                  <a:srgbClr val="0000FF"/>
                </a:solidFill>
                <a:sym typeface="Symbol"/>
              </a:rPr>
              <a:t></a:t>
            </a:r>
            <a:r>
              <a:rPr lang="en-US" dirty="0" err="1">
                <a:solidFill>
                  <a:srgbClr val="0000FF"/>
                </a:solidFill>
              </a:rPr>
              <a:t>Mnll</a:t>
            </a:r>
            <a:r>
              <a:rPr lang="en-US" dirty="0">
                <a:solidFill>
                  <a:srgbClr val="0000FF"/>
                </a:solidFill>
              </a:rPr>
              <a:t>).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However</a:t>
            </a:r>
            <a:r>
              <a:rPr lang="en-US" dirty="0">
                <a:solidFill>
                  <a:srgbClr val="0000FF"/>
                </a:solidFill>
              </a:rPr>
              <a:t>, in neutral or basic medium, manganese dioxide is usually formed, corresponding to a three-electron change (</a:t>
            </a:r>
            <a:r>
              <a:rPr lang="en-US" dirty="0" err="1">
                <a:solidFill>
                  <a:srgbClr val="0000FF"/>
                </a:solidFill>
              </a:rPr>
              <a:t>MnVII</a:t>
            </a:r>
            <a:r>
              <a:rPr lang="en-US" dirty="0" err="1">
                <a:solidFill>
                  <a:srgbClr val="0000FF"/>
                </a:solidFill>
                <a:sym typeface="Symbol"/>
              </a:rPr>
              <a:t></a:t>
            </a:r>
            <a:r>
              <a:rPr lang="en-US" dirty="0" err="1">
                <a:solidFill>
                  <a:srgbClr val="0000FF"/>
                </a:solidFill>
              </a:rPr>
              <a:t>MnlV</a:t>
            </a:r>
            <a:r>
              <a:rPr lang="en-US" dirty="0">
                <a:solidFill>
                  <a:srgbClr val="0000FF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b="1" cap="small" dirty="0">
                <a:solidFill>
                  <a:srgbClr val="C00000"/>
                </a:solidFill>
              </a:rPr>
              <a:t>Oxidation of </a:t>
            </a:r>
            <a:r>
              <a:rPr lang="en-US" b="1" cap="small" dirty="0" smtClean="0">
                <a:solidFill>
                  <a:srgbClr val="C00000"/>
                </a:solidFill>
              </a:rPr>
              <a:t>alcohols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133600" y="1447800"/>
          <a:ext cx="4876800" cy="869982"/>
        </p:xfrm>
        <a:graphic>
          <a:graphicData uri="http://schemas.openxmlformats.org/presentationml/2006/ole">
            <p:oleObj spid="_x0000_s32769" name="CS ChemDraw Drawing" r:id="rId3" imgW="3785381" imgH="653239" progId="">
              <p:embed/>
            </p:oleObj>
          </a:graphicData>
        </a:graphic>
      </p:graphicFrame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09600" y="2667000"/>
            <a:ext cx="43989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Oxidation of alkenes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057400" y="3581400"/>
          <a:ext cx="5426364" cy="762000"/>
        </p:xfrm>
        <a:graphic>
          <a:graphicData uri="http://schemas.openxmlformats.org/presentationml/2006/ole">
            <p:oleObj spid="_x0000_s32772" name="CS ChemDraw Drawing" r:id="rId4" imgW="4789561" imgH="677803" progId="">
              <p:embed/>
            </p:oleObj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762000" y="4572000"/>
            <a:ext cx="38074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Oxidation of alkynes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676400" y="5486400"/>
          <a:ext cx="6175562" cy="838200"/>
        </p:xfrm>
        <a:graphic>
          <a:graphicData uri="http://schemas.openxmlformats.org/presentationml/2006/ole">
            <p:oleObj spid="_x0000_s32775" name="CS ChemDraw Drawing" r:id="rId5" imgW="5130766" imgH="69157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 smtClean="0">
                <a:solidFill>
                  <a:srgbClr val="C00000"/>
                </a:solidFill>
              </a:rPr>
              <a:t>Reduction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Like oxidation, reduction of organic molecules has played an important role in organic synthesis. Reduction is referred to as addition of hydrogen to an unsaturated group like a carbon-carbon double bond, a carbonyl group or an aromatic nucleus. 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C00000"/>
                </a:solidFill>
              </a:rPr>
              <a:t>Reducing Agents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57200" y="2159043"/>
            <a:ext cx="777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LiAlH</a:t>
            </a:r>
            <a:r>
              <a:rPr kumimoji="0" lang="en-US" sz="1600" b="1" i="0" u="none" strike="noStrike" cap="none" normalizeH="0" baseline="-30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is prepared by the action of anhydrous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aluminium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chloride to a paste of lithium hydride in THF.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1219201" y="2972418"/>
          <a:ext cx="6324600" cy="837582"/>
        </p:xfrm>
        <a:graphic>
          <a:graphicData uri="http://schemas.openxmlformats.org/presentationml/2006/ole">
            <p:oleObj spid="_x0000_s36865" name="CS ChemDraw Drawing" r:id="rId3" imgW="3916302" imgH="500997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1447800"/>
            <a:ext cx="4215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Lithium </a:t>
            </a:r>
            <a:r>
              <a:rPr lang="en-US" sz="2800" b="1" dirty="0" err="1">
                <a:solidFill>
                  <a:srgbClr val="C00000"/>
                </a:solidFill>
              </a:rPr>
              <a:t>aluminium</a:t>
            </a:r>
            <a:r>
              <a:rPr lang="en-US" sz="2800" b="1" dirty="0">
                <a:solidFill>
                  <a:srgbClr val="C00000"/>
                </a:solidFill>
              </a:rPr>
              <a:t> hydride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523999" y="1905000"/>
          <a:ext cx="6178773" cy="4114800"/>
        </p:xfrm>
        <a:graphic>
          <a:graphicData uri="http://schemas.openxmlformats.org/presentationml/2006/ole">
            <p:oleObj spid="_x0000_s37890" name="CS ChemDraw Drawing" r:id="rId3" imgW="4742321" imgH="316200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CONFORMATIONAL ANALYSIS OF n-BUTANE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Conformation</a:t>
            </a:r>
          </a:p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</a:rPr>
              <a:t>	Structures </a:t>
            </a:r>
            <a:r>
              <a:rPr lang="en-US" i="1" dirty="0">
                <a:solidFill>
                  <a:srgbClr val="0000FF"/>
                </a:solidFill>
              </a:rPr>
              <a:t>arising from rotation about single bonds (or flipping of rings) are called conformations. </a:t>
            </a:r>
          </a:p>
          <a:p>
            <a:pPr>
              <a:buNone/>
            </a:pPr>
            <a:r>
              <a:rPr lang="en-US" b="1" i="1" dirty="0">
                <a:solidFill>
                  <a:srgbClr val="C00000"/>
                </a:solidFill>
              </a:rPr>
              <a:t>Conformational </a:t>
            </a:r>
            <a:r>
              <a:rPr lang="en-US" b="1" i="1" dirty="0" smtClean="0">
                <a:solidFill>
                  <a:srgbClr val="C00000"/>
                </a:solidFill>
              </a:rPr>
              <a:t>analysis</a:t>
            </a:r>
          </a:p>
          <a:p>
            <a:pPr>
              <a:buNone/>
            </a:pPr>
            <a:r>
              <a:rPr lang="en-US" i="1" dirty="0">
                <a:solidFill>
                  <a:srgbClr val="0000FF"/>
                </a:solidFill>
              </a:rPr>
              <a:t>Determination of the relative stabilities of the conformations of a compound and interpretation of its properties (physical and chemical) in terms of conformation is referred to as conformational analysis.</a:t>
            </a:r>
            <a:endParaRPr lang="en-US" dirty="0">
              <a:solidFill>
                <a:srgbClr val="0000FF"/>
              </a:solidFill>
            </a:endParaRPr>
          </a:p>
          <a:p>
            <a:pPr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pPr>
              <a:buNone/>
            </a:pPr>
            <a:r>
              <a:rPr lang="en-US" i="1" dirty="0">
                <a:solidFill>
                  <a:srgbClr val="0000FF"/>
                </a:solidFill>
              </a:rPr>
              <a:t>The stability of a conformation depends on your main factors. These are:</a:t>
            </a:r>
            <a:endParaRPr lang="en-US" dirty="0">
              <a:solidFill>
                <a:srgbClr val="0000FF"/>
              </a:solidFill>
            </a:endParaRPr>
          </a:p>
          <a:p>
            <a:pPr lvl="0"/>
            <a:r>
              <a:rPr lang="en-US" i="1" dirty="0" err="1">
                <a:solidFill>
                  <a:srgbClr val="0000FF"/>
                </a:solidFill>
              </a:rPr>
              <a:t>Torsional</a:t>
            </a:r>
            <a:r>
              <a:rPr lang="en-US" i="1" dirty="0">
                <a:solidFill>
                  <a:srgbClr val="0000FF"/>
                </a:solidFill>
              </a:rPr>
              <a:t> strain</a:t>
            </a:r>
            <a:endParaRPr lang="en-US" dirty="0">
              <a:solidFill>
                <a:srgbClr val="0000FF"/>
              </a:solidFill>
            </a:endParaRPr>
          </a:p>
          <a:p>
            <a:pPr lvl="0"/>
            <a:r>
              <a:rPr lang="en-US" i="1" dirty="0">
                <a:solidFill>
                  <a:srgbClr val="0000FF"/>
                </a:solidFill>
              </a:rPr>
              <a:t>Angle strain</a:t>
            </a:r>
            <a:endParaRPr lang="en-US" dirty="0">
              <a:solidFill>
                <a:srgbClr val="0000FF"/>
              </a:solidFill>
            </a:endParaRPr>
          </a:p>
          <a:p>
            <a:pPr lvl="0"/>
            <a:r>
              <a:rPr lang="en-US" i="1" dirty="0">
                <a:solidFill>
                  <a:srgbClr val="0000FF"/>
                </a:solidFill>
              </a:rPr>
              <a:t>van </a:t>
            </a:r>
            <a:r>
              <a:rPr lang="en-US" i="1" dirty="0" err="1">
                <a:solidFill>
                  <a:srgbClr val="0000FF"/>
                </a:solidFill>
              </a:rPr>
              <a:t>der</a:t>
            </a:r>
            <a:r>
              <a:rPr lang="en-US" i="1" dirty="0">
                <a:solidFill>
                  <a:srgbClr val="0000FF"/>
                </a:solidFill>
              </a:rPr>
              <a:t> Waals strain and</a:t>
            </a:r>
            <a:endParaRPr lang="en-US" dirty="0">
              <a:solidFill>
                <a:srgbClr val="0000FF"/>
              </a:solidFill>
            </a:endParaRPr>
          </a:p>
          <a:p>
            <a:pPr lvl="0"/>
            <a:r>
              <a:rPr lang="en-US" i="1" dirty="0">
                <a:solidFill>
                  <a:srgbClr val="0000FF"/>
                </a:solidFill>
              </a:rPr>
              <a:t>Dipole-Dipole interactions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648200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i="1" dirty="0"/>
              <a:t>The order of increasing stability of the conformation of butane is as follows: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762000" y="152400"/>
            <a:ext cx="7543800" cy="4191000"/>
          </a:xfrm>
          <a:prstGeom prst="rect">
            <a:avLst/>
          </a:prstGeom>
        </p:spPr>
      </p:pic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1752600" y="5791200"/>
          <a:ext cx="5847522" cy="381000"/>
        </p:xfrm>
        <a:graphic>
          <a:graphicData uri="http://schemas.openxmlformats.org/presentationml/2006/ole">
            <p:oleObj spid="_x0000_s38913" name="CS ChemDraw Drawing" r:id="rId4" imgW="3354015" imgH="22971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Substitution </a:t>
            </a:r>
            <a:r>
              <a:rPr lang="en-US" b="1" dirty="0" smtClean="0">
                <a:solidFill>
                  <a:srgbClr val="C00000"/>
                </a:solidFill>
              </a:rPr>
              <a:t>reaction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Cambria" pitchFamily="18" charset="0"/>
              </a:rPr>
              <a:t>The reaction </a:t>
            </a:r>
            <a:r>
              <a:rPr lang="en-US" i="1" dirty="0">
                <a:solidFill>
                  <a:srgbClr val="0000FF"/>
                </a:solidFill>
                <a:latin typeface="Cambria" pitchFamily="18" charset="0"/>
              </a:rPr>
              <a:t>in which an atom or group of atoms is/are replaced by another atom or group of </a:t>
            </a:r>
            <a:r>
              <a:rPr lang="en-US" i="1" dirty="0" smtClean="0">
                <a:solidFill>
                  <a:srgbClr val="0000FF"/>
                </a:solidFill>
                <a:latin typeface="Cambria" pitchFamily="18" charset="0"/>
              </a:rPr>
              <a:t>atoms.</a:t>
            </a:r>
          </a:p>
          <a:p>
            <a:pPr>
              <a:buNone/>
            </a:pPr>
            <a:endParaRPr lang="en-US" i="1" dirty="0">
              <a:solidFill>
                <a:srgbClr val="0000FF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ambria" pitchFamily="18" charset="0"/>
              </a:rPr>
              <a:t>Example</a:t>
            </a:r>
            <a:endParaRPr lang="en-US" dirty="0">
              <a:solidFill>
                <a:srgbClr val="0000FF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ambria" pitchFamily="18" charset="0"/>
              </a:rPr>
              <a:t>                    C</a:t>
            </a:r>
            <a:r>
              <a:rPr lang="en-US" baseline="-25000" dirty="0" smtClean="0">
                <a:solidFill>
                  <a:srgbClr val="0000FF"/>
                </a:solidFill>
                <a:latin typeface="Cambria" pitchFamily="18" charset="0"/>
              </a:rPr>
              <a:t>2</a:t>
            </a:r>
            <a:r>
              <a:rPr lang="en-US" dirty="0" smtClean="0">
                <a:solidFill>
                  <a:srgbClr val="0000FF"/>
                </a:solidFill>
                <a:latin typeface="Cambria" pitchFamily="18" charset="0"/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  <a:latin typeface="Cambria" pitchFamily="18" charset="0"/>
              </a:rPr>
              <a:t>5</a:t>
            </a:r>
            <a:r>
              <a:rPr lang="en-US" dirty="0" smtClean="0">
                <a:solidFill>
                  <a:srgbClr val="0000FF"/>
                </a:solidFill>
                <a:latin typeface="Cambria" pitchFamily="18" charset="0"/>
              </a:rPr>
              <a:t>OH 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+ </a:t>
            </a:r>
            <a:r>
              <a:rPr lang="en-US" dirty="0" err="1">
                <a:solidFill>
                  <a:srgbClr val="0000FF"/>
                </a:solidFill>
                <a:latin typeface="Cambria" pitchFamily="18" charset="0"/>
              </a:rPr>
              <a:t>HBr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  <a:sym typeface="Symbol"/>
              </a:rPr>
              <a:t>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   C</a:t>
            </a:r>
            <a:r>
              <a:rPr lang="en-US" baseline="-25000" dirty="0">
                <a:solidFill>
                  <a:srgbClr val="0000FF"/>
                </a:solidFill>
                <a:latin typeface="Cambria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H</a:t>
            </a:r>
            <a:r>
              <a:rPr lang="en-US" baseline="-25000" dirty="0">
                <a:solidFill>
                  <a:srgbClr val="0000FF"/>
                </a:solidFill>
                <a:latin typeface="Cambria" pitchFamily="18" charset="0"/>
              </a:rPr>
              <a:t>5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Br + H</a:t>
            </a:r>
            <a:r>
              <a:rPr lang="en-US" baseline="-25000" dirty="0">
                <a:solidFill>
                  <a:srgbClr val="0000FF"/>
                </a:solidFill>
                <a:latin typeface="Cambria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Elimination </a:t>
            </a:r>
            <a:r>
              <a:rPr lang="en-US" b="1" dirty="0" smtClean="0">
                <a:solidFill>
                  <a:srgbClr val="C00000"/>
                </a:solidFill>
              </a:rPr>
              <a:t>reaction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small" dirty="0" smtClean="0">
                <a:solidFill>
                  <a:srgbClr val="0000FF"/>
                </a:solidFill>
              </a:rPr>
              <a:t>The reaction in which a small molecule is removed from a comparatively larger molecule forming an unsaturated compound.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b="1" cap="small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b="1" cap="small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         C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5</a:t>
            </a:r>
            <a:r>
              <a:rPr lang="en-US" dirty="0" smtClean="0">
                <a:solidFill>
                  <a:srgbClr val="0000FF"/>
                </a:solidFill>
              </a:rPr>
              <a:t>Br </a:t>
            </a:r>
            <a:r>
              <a:rPr lang="en-US" dirty="0">
                <a:solidFill>
                  <a:srgbClr val="0000FF"/>
                </a:solidFill>
              </a:rPr>
              <a:t>+ NaOH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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+H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O+NaBr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C00000"/>
                </a:solidFill>
              </a:rPr>
              <a:t>types of attacking reagents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b="1" dirty="0" err="1">
                <a:solidFill>
                  <a:srgbClr val="FF0066"/>
                </a:solidFill>
              </a:rPr>
              <a:t>Electrophile</a:t>
            </a:r>
            <a:r>
              <a:rPr lang="en-US" dirty="0">
                <a:solidFill>
                  <a:srgbClr val="FF0066"/>
                </a:solidFill>
              </a:rPr>
              <a:t>(or </a:t>
            </a:r>
            <a:r>
              <a:rPr lang="en-US" b="1" dirty="0" err="1">
                <a:solidFill>
                  <a:srgbClr val="FF0066"/>
                </a:solidFill>
              </a:rPr>
              <a:t>electrophilic</a:t>
            </a:r>
            <a:r>
              <a:rPr lang="en-US" b="1" dirty="0">
                <a:solidFill>
                  <a:srgbClr val="FF0066"/>
                </a:solidFill>
              </a:rPr>
              <a:t> reagent) </a:t>
            </a:r>
            <a:endParaRPr lang="en-US" dirty="0">
              <a:solidFill>
                <a:srgbClr val="FF0066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>
                <a:solidFill>
                  <a:srgbClr val="0000FF"/>
                </a:solidFill>
              </a:rPr>
              <a:t>Electrophile</a:t>
            </a:r>
            <a:r>
              <a:rPr lang="en-US" i="1" dirty="0" err="1">
                <a:solidFill>
                  <a:srgbClr val="0000FF"/>
                </a:solidFill>
              </a:rPr>
              <a:t>is</a:t>
            </a:r>
            <a:r>
              <a:rPr lang="en-US" i="1" dirty="0">
                <a:solidFill>
                  <a:srgbClr val="0000FF"/>
                </a:solidFill>
              </a:rPr>
              <a:t> an electron-deficient </a:t>
            </a:r>
            <a:r>
              <a:rPr lang="en-US" dirty="0">
                <a:solidFill>
                  <a:srgbClr val="0000FF"/>
                </a:solidFill>
              </a:rPr>
              <a:t>(or electron loving) </a:t>
            </a:r>
            <a:r>
              <a:rPr lang="en-US" i="1" dirty="0">
                <a:solidFill>
                  <a:srgbClr val="0000FF"/>
                </a:solidFill>
              </a:rPr>
              <a:t>chemical species. </a:t>
            </a:r>
            <a:r>
              <a:rPr lang="en-US" dirty="0">
                <a:solidFill>
                  <a:srgbClr val="0000FF"/>
                </a:solidFill>
              </a:rPr>
              <a:t>Due to the electron-deficiency, </a:t>
            </a:r>
            <a:r>
              <a:rPr lang="en-US" i="1" dirty="0">
                <a:solidFill>
                  <a:srgbClr val="0000FF"/>
                </a:solidFill>
              </a:rPr>
              <a:t>it always attacks at the centre of high electron-density. </a:t>
            </a:r>
            <a:r>
              <a:rPr lang="en-US" dirty="0" err="1">
                <a:solidFill>
                  <a:srgbClr val="0000FF"/>
                </a:solidFill>
              </a:rPr>
              <a:t>Eloctrophiles</a:t>
            </a:r>
            <a:r>
              <a:rPr lang="en-US" dirty="0">
                <a:solidFill>
                  <a:srgbClr val="0000FF"/>
                </a:solidFill>
              </a:rPr>
              <a:t> are classified into:</a:t>
            </a:r>
          </a:p>
          <a:p>
            <a:r>
              <a:rPr lang="en-US" dirty="0">
                <a:solidFill>
                  <a:srgbClr val="FF0066"/>
                </a:solidFill>
              </a:rPr>
              <a:t>(a)</a:t>
            </a:r>
            <a:r>
              <a:rPr lang="en-US" dirty="0">
                <a:solidFill>
                  <a:srgbClr val="0000FF"/>
                </a:solidFill>
              </a:rPr>
              <a:t> 	</a:t>
            </a:r>
            <a:r>
              <a:rPr lang="en-US" b="1" i="1" dirty="0">
                <a:solidFill>
                  <a:srgbClr val="FF0066"/>
                </a:solidFill>
              </a:rPr>
              <a:t>Positive </a:t>
            </a:r>
            <a:r>
              <a:rPr lang="en-US" b="1" i="1" dirty="0" err="1">
                <a:solidFill>
                  <a:srgbClr val="FF0066"/>
                </a:solidFill>
              </a:rPr>
              <a:t>electrophiles</a:t>
            </a:r>
            <a:r>
              <a:rPr lang="en-US" i="1" dirty="0">
                <a:solidFill>
                  <a:srgbClr val="0000FF"/>
                </a:solidFill>
              </a:rPr>
              <a:t>, e.g.,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baseline="30000" dirty="0">
                <a:solidFill>
                  <a:srgbClr val="0000FF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, H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30000" dirty="0">
                <a:solidFill>
                  <a:srgbClr val="0000FF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Cl</a:t>
            </a:r>
            <a:r>
              <a:rPr lang="en-US" baseline="30000" dirty="0">
                <a:solidFill>
                  <a:srgbClr val="0000FF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, Br</a:t>
            </a:r>
            <a:r>
              <a:rPr lang="en-US" baseline="30000" dirty="0">
                <a:solidFill>
                  <a:srgbClr val="0000FF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, I</a:t>
            </a:r>
            <a:r>
              <a:rPr lang="en-US" baseline="30000" dirty="0">
                <a:solidFill>
                  <a:srgbClr val="0000FF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, , R</a:t>
            </a:r>
            <a:r>
              <a:rPr lang="en-US" baseline="30000" dirty="0">
                <a:solidFill>
                  <a:srgbClr val="0000FF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carbocation</a:t>
            </a:r>
            <a:r>
              <a:rPr lang="en-US" b="1" dirty="0">
                <a:solidFill>
                  <a:srgbClr val="0000FF"/>
                </a:solidFill>
              </a:rPr>
              <a:t>) , </a:t>
            </a:r>
            <a:r>
              <a:rPr lang="en-US" dirty="0">
                <a:solidFill>
                  <a:srgbClr val="0000FF"/>
                </a:solidFill>
              </a:rPr>
              <a:t>etc.</a:t>
            </a:r>
          </a:p>
          <a:p>
            <a:r>
              <a:rPr lang="en-US" cap="small" dirty="0">
                <a:solidFill>
                  <a:srgbClr val="FF0066"/>
                </a:solidFill>
              </a:rPr>
              <a:t>(b)</a:t>
            </a:r>
            <a:r>
              <a:rPr lang="en-US" cap="small" dirty="0">
                <a:solidFill>
                  <a:srgbClr val="0000FF"/>
                </a:solidFill>
              </a:rPr>
              <a:t> 	</a:t>
            </a:r>
            <a:r>
              <a:rPr lang="en-US" b="1" i="1" dirty="0">
                <a:solidFill>
                  <a:srgbClr val="FF0066"/>
                </a:solidFill>
              </a:rPr>
              <a:t>Neutral </a:t>
            </a:r>
            <a:r>
              <a:rPr lang="en-US" b="1" i="1" dirty="0" err="1">
                <a:solidFill>
                  <a:srgbClr val="FF0066"/>
                </a:solidFill>
              </a:rPr>
              <a:t>electrophiles</a:t>
            </a:r>
            <a:r>
              <a:rPr lang="en-US" i="1" dirty="0">
                <a:solidFill>
                  <a:srgbClr val="0000FF"/>
                </a:solidFill>
              </a:rPr>
              <a:t>,  e.g., </a:t>
            </a:r>
            <a:r>
              <a:rPr lang="en-US" dirty="0">
                <a:solidFill>
                  <a:srgbClr val="0000FF"/>
                </a:solidFill>
              </a:rPr>
              <a:t>R (free radical), BF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, A1C1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, FeCl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, RCOC1, SO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, : CR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carbene</a:t>
            </a:r>
            <a:r>
              <a:rPr lang="en-US" dirty="0">
                <a:solidFill>
                  <a:srgbClr val="0000FF"/>
                </a:solidFill>
              </a:rPr>
              <a:t>),: NR (</a:t>
            </a:r>
            <a:r>
              <a:rPr lang="en-US" dirty="0" err="1">
                <a:solidFill>
                  <a:srgbClr val="0000FF"/>
                </a:solidFill>
              </a:rPr>
              <a:t>nitrene</a:t>
            </a:r>
            <a:r>
              <a:rPr lang="en-US" dirty="0">
                <a:solidFill>
                  <a:srgbClr val="0000FF"/>
                </a:solidFill>
              </a:rPr>
              <a:t>), etc.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Autofit/>
          </a:bodyPr>
          <a:lstStyle/>
          <a:p>
            <a:r>
              <a:rPr lang="en-US" sz="3600" b="1" i="1" dirty="0" smtClean="0">
                <a:solidFill>
                  <a:srgbClr val="C00000"/>
                </a:solidFill>
              </a:rPr>
              <a:t>(ii)</a:t>
            </a:r>
            <a:r>
              <a:rPr lang="en-US" sz="3600" i="1" dirty="0" smtClean="0">
                <a:solidFill>
                  <a:srgbClr val="C00000"/>
                </a:solidFill>
              </a:rPr>
              <a:t>	</a:t>
            </a:r>
            <a:r>
              <a:rPr lang="en-US" sz="3600" b="1" dirty="0" err="1" smtClean="0">
                <a:solidFill>
                  <a:srgbClr val="C00000"/>
                </a:solidFill>
              </a:rPr>
              <a:t>Nucleophiles</a:t>
            </a:r>
            <a:r>
              <a:rPr lang="en-US" sz="3600" dirty="0" smtClean="0">
                <a:solidFill>
                  <a:srgbClr val="C00000"/>
                </a:solidFill>
              </a:rPr>
              <a:t>(or </a:t>
            </a:r>
            <a:r>
              <a:rPr lang="en-US" sz="3600" b="1" dirty="0" err="1" smtClean="0">
                <a:solidFill>
                  <a:srgbClr val="C00000"/>
                </a:solidFill>
              </a:rPr>
              <a:t>nucleophilic</a:t>
            </a:r>
            <a:r>
              <a:rPr lang="en-US" sz="3600" b="1" dirty="0" smtClean="0">
                <a:solidFill>
                  <a:srgbClr val="C00000"/>
                </a:solidFill>
              </a:rPr>
              <a:t> reagent) </a:t>
            </a:r>
            <a:r>
              <a:rPr lang="en-US" sz="3600" dirty="0" smtClean="0">
                <a:solidFill>
                  <a:srgbClr val="C00000"/>
                </a:solidFill>
              </a:rPr>
              <a:t/>
            </a:r>
            <a:br>
              <a:rPr lang="en-US" sz="3600" dirty="0" smtClean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>
                <a:solidFill>
                  <a:srgbClr val="FF0066"/>
                </a:solidFill>
              </a:rPr>
              <a:t>Nucleophile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dirty="0">
                <a:solidFill>
                  <a:srgbClr val="FF0066"/>
                </a:solidFill>
              </a:rPr>
              <a:t>s </a:t>
            </a:r>
            <a:r>
              <a:rPr lang="en-US" i="1" dirty="0">
                <a:solidFill>
                  <a:srgbClr val="FF0066"/>
                </a:solidFill>
              </a:rPr>
              <a:t>an </a:t>
            </a:r>
            <a:r>
              <a:rPr lang="en-US" b="1" i="1" dirty="0">
                <a:solidFill>
                  <a:srgbClr val="FF0066"/>
                </a:solidFill>
              </a:rPr>
              <a:t>electron-rich</a:t>
            </a:r>
            <a:r>
              <a:rPr lang="en-US" i="1" dirty="0">
                <a:solidFill>
                  <a:srgbClr val="FF0066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(or nucleus-loving) chemical species. </a:t>
            </a:r>
            <a:r>
              <a:rPr lang="en-US" dirty="0">
                <a:solidFill>
                  <a:srgbClr val="0000FF"/>
                </a:solidFill>
              </a:rPr>
              <a:t>Due to the presence of a pair of free electrons, </a:t>
            </a:r>
            <a:r>
              <a:rPr lang="en-US" i="1" dirty="0">
                <a:solidFill>
                  <a:srgbClr val="0000FF"/>
                </a:solidFill>
              </a:rPr>
              <a:t>it always attacks at the centre of low electron-density. </a:t>
            </a:r>
            <a:r>
              <a:rPr lang="en-US" dirty="0" err="1">
                <a:solidFill>
                  <a:srgbClr val="0000FF"/>
                </a:solidFill>
              </a:rPr>
              <a:t>Neuclophiles</a:t>
            </a:r>
            <a:r>
              <a:rPr lang="en-US" dirty="0">
                <a:solidFill>
                  <a:srgbClr val="0000FF"/>
                </a:solidFill>
              </a:rPr>
              <a:t> are classified into:</a:t>
            </a:r>
          </a:p>
          <a:p>
            <a:r>
              <a:rPr lang="en-US" i="1" dirty="0">
                <a:solidFill>
                  <a:srgbClr val="FF0066"/>
                </a:solidFill>
              </a:rPr>
              <a:t>(a) 	</a:t>
            </a:r>
            <a:r>
              <a:rPr lang="en-US" b="1" i="1" dirty="0">
                <a:solidFill>
                  <a:srgbClr val="FF0066"/>
                </a:solidFill>
              </a:rPr>
              <a:t>Negative  </a:t>
            </a:r>
            <a:r>
              <a:rPr lang="en-US" b="1" i="1" dirty="0" err="1">
                <a:solidFill>
                  <a:srgbClr val="FF0066"/>
                </a:solidFill>
              </a:rPr>
              <a:t>nucleophiles</a:t>
            </a:r>
            <a:r>
              <a:rPr lang="en-US" i="1" dirty="0">
                <a:solidFill>
                  <a:srgbClr val="0000FF"/>
                </a:solidFill>
              </a:rPr>
              <a:t>,  e.g.,  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baseline="30000" dirty="0">
                <a:solidFill>
                  <a:srgbClr val="0000FF"/>
                </a:solidFill>
              </a:rPr>
              <a:t>-</a:t>
            </a:r>
            <a:r>
              <a:rPr lang="en-US" dirty="0">
                <a:solidFill>
                  <a:srgbClr val="0000FF"/>
                </a:solidFill>
              </a:rPr>
              <a:t>, CI</a:t>
            </a:r>
            <a:r>
              <a:rPr lang="en-US" baseline="30000" dirty="0">
                <a:solidFill>
                  <a:srgbClr val="0000FF"/>
                </a:solidFill>
              </a:rPr>
              <a:t>-</a:t>
            </a:r>
            <a:r>
              <a:rPr lang="en-US" dirty="0">
                <a:solidFill>
                  <a:srgbClr val="0000FF"/>
                </a:solidFill>
              </a:rPr>
              <a:t> Br</a:t>
            </a:r>
            <a:r>
              <a:rPr lang="en-US" baseline="30000" dirty="0">
                <a:solidFill>
                  <a:srgbClr val="0000FF"/>
                </a:solidFill>
              </a:rPr>
              <a:t>-</a:t>
            </a:r>
            <a:r>
              <a:rPr lang="en-US" dirty="0">
                <a:solidFill>
                  <a:srgbClr val="0000FF"/>
                </a:solidFill>
              </a:rPr>
              <a:t>, I</a:t>
            </a:r>
            <a:r>
              <a:rPr lang="en-US" baseline="30000" dirty="0">
                <a:solidFill>
                  <a:srgbClr val="0000FF"/>
                </a:solidFill>
              </a:rPr>
              <a:t>-</a:t>
            </a:r>
            <a:r>
              <a:rPr lang="en-US" dirty="0">
                <a:solidFill>
                  <a:srgbClr val="0000FF"/>
                </a:solidFill>
              </a:rPr>
              <a:t> , OH</a:t>
            </a:r>
            <a:r>
              <a:rPr lang="en-US" baseline="30000" dirty="0">
                <a:solidFill>
                  <a:srgbClr val="0000FF"/>
                </a:solidFill>
              </a:rPr>
              <a:t>-</a:t>
            </a:r>
            <a:r>
              <a:rPr lang="en-US" dirty="0">
                <a:solidFill>
                  <a:srgbClr val="0000FF"/>
                </a:solidFill>
              </a:rPr>
              <a:t>, CN</a:t>
            </a:r>
            <a:r>
              <a:rPr lang="en-US" baseline="30000" dirty="0">
                <a:solidFill>
                  <a:srgbClr val="0000FF"/>
                </a:solidFill>
              </a:rPr>
              <a:t>-</a:t>
            </a:r>
            <a:r>
              <a:rPr lang="en-US" dirty="0">
                <a:solidFill>
                  <a:srgbClr val="0000FF"/>
                </a:solidFill>
              </a:rPr>
              <a:t>, OR</a:t>
            </a:r>
            <a:r>
              <a:rPr lang="en-US" baseline="30000" dirty="0">
                <a:solidFill>
                  <a:srgbClr val="0000FF"/>
                </a:solidFill>
              </a:rPr>
              <a:t>-</a:t>
            </a:r>
            <a:r>
              <a:rPr lang="en-US" dirty="0">
                <a:solidFill>
                  <a:srgbClr val="0000FF"/>
                </a:solidFill>
              </a:rPr>
              <a:t>, NH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baseline="30000" dirty="0">
                <a:solidFill>
                  <a:srgbClr val="0000FF"/>
                </a:solidFill>
                <a:sym typeface="Symbol"/>
              </a:rPr>
              <a:t>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RCOO</a:t>
            </a:r>
            <a:r>
              <a:rPr lang="en-US" baseline="30000" dirty="0">
                <a:solidFill>
                  <a:srgbClr val="0000FF"/>
                </a:solidFill>
              </a:rPr>
              <a:t>-</a:t>
            </a:r>
            <a:r>
              <a:rPr lang="en-US" dirty="0">
                <a:solidFill>
                  <a:srgbClr val="0000FF"/>
                </a:solidFill>
              </a:rPr>
              <a:t>, R</a:t>
            </a:r>
            <a:r>
              <a:rPr lang="en-US" baseline="30000" dirty="0">
                <a:solidFill>
                  <a:srgbClr val="0000FF"/>
                </a:solidFill>
              </a:rPr>
              <a:t>-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carbanion</a:t>
            </a:r>
            <a:r>
              <a:rPr lang="en-US" dirty="0">
                <a:solidFill>
                  <a:srgbClr val="0000FF"/>
                </a:solidFill>
              </a:rPr>
              <a:t>), etc.</a:t>
            </a:r>
          </a:p>
          <a:p>
            <a:r>
              <a:rPr lang="en-US" dirty="0">
                <a:solidFill>
                  <a:srgbClr val="0000FF"/>
                </a:solidFill>
              </a:rPr>
              <a:t>(b)	</a:t>
            </a:r>
            <a:r>
              <a:rPr lang="en-US" b="1" i="1" dirty="0">
                <a:solidFill>
                  <a:srgbClr val="0000FF"/>
                </a:solidFill>
              </a:rPr>
              <a:t>Neutral </a:t>
            </a:r>
            <a:r>
              <a:rPr lang="en-US" b="1" i="1" dirty="0" err="1">
                <a:solidFill>
                  <a:srgbClr val="0000FF"/>
                </a:solidFill>
              </a:rPr>
              <a:t>nucleophiles</a:t>
            </a:r>
            <a:r>
              <a:rPr lang="en-US" i="1" dirty="0">
                <a:solidFill>
                  <a:srgbClr val="0000FF"/>
                </a:solidFill>
              </a:rPr>
              <a:t>, e.g.,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O, ROH, NH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, RNH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, R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NH, ROR, etc. </a:t>
            </a:r>
          </a:p>
          <a:p>
            <a:r>
              <a:rPr lang="en-US" i="1" dirty="0">
                <a:solidFill>
                  <a:srgbClr val="FF0066"/>
                </a:solidFill>
              </a:rPr>
              <a:t>(c) 	</a:t>
            </a:r>
            <a:r>
              <a:rPr lang="en-US" b="1" i="1" dirty="0" err="1">
                <a:solidFill>
                  <a:srgbClr val="FF0066"/>
                </a:solidFill>
              </a:rPr>
              <a:t>Ambident</a:t>
            </a:r>
            <a:r>
              <a:rPr lang="en-US" b="1" i="1" dirty="0">
                <a:solidFill>
                  <a:srgbClr val="FF0066"/>
                </a:solidFill>
              </a:rPr>
              <a:t> </a:t>
            </a:r>
            <a:r>
              <a:rPr lang="en-US" b="1" i="1" dirty="0" err="1">
                <a:solidFill>
                  <a:srgbClr val="FF0066"/>
                </a:solidFill>
              </a:rPr>
              <a:t>nucleophiles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i="1" dirty="0">
                <a:solidFill>
                  <a:srgbClr val="0000FF"/>
                </a:solidFill>
              </a:rPr>
              <a:t>When a </a:t>
            </a:r>
            <a:r>
              <a:rPr lang="en-US" i="1" dirty="0" err="1">
                <a:solidFill>
                  <a:srgbClr val="0000FF"/>
                </a:solidFill>
              </a:rPr>
              <a:t>nucleophile</a:t>
            </a:r>
            <a:r>
              <a:rPr lang="en-US" i="1" dirty="0">
                <a:solidFill>
                  <a:srgbClr val="0000FF"/>
                </a:solidFill>
              </a:rPr>
              <a:t> has electron-rich centre on both sides, it is known as </a:t>
            </a:r>
            <a:r>
              <a:rPr lang="en-US" b="1" i="1" dirty="0" err="1">
                <a:solidFill>
                  <a:srgbClr val="0000FF"/>
                </a:solidFill>
              </a:rPr>
              <a:t>ambident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nucleophile</a:t>
            </a:r>
            <a:r>
              <a:rPr lang="en-US" dirty="0" err="1">
                <a:solidFill>
                  <a:srgbClr val="0000FF"/>
                </a:solidFill>
              </a:rPr>
              <a:t>such</a:t>
            </a:r>
            <a:r>
              <a:rPr lang="en-US" dirty="0">
                <a:solidFill>
                  <a:srgbClr val="0000FF"/>
                </a:solidFill>
              </a:rPr>
              <a:t> as CN</a:t>
            </a:r>
            <a:r>
              <a:rPr lang="en-US" baseline="30000" dirty="0">
                <a:solidFill>
                  <a:srgbClr val="0000FF"/>
                </a:solidFill>
              </a:rPr>
              <a:t>-</a:t>
            </a:r>
            <a:r>
              <a:rPr lang="en-US" dirty="0">
                <a:solidFill>
                  <a:srgbClr val="0000FF"/>
                </a:solidFill>
              </a:rPr>
              <a:t> and NO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baseline="30000" dirty="0">
                <a:solidFill>
                  <a:srgbClr val="0000FF"/>
                </a:solidFill>
                <a:sym typeface="Symbol"/>
              </a:rPr>
              <a:t></a:t>
            </a:r>
            <a:r>
              <a:rPr lang="en-US" dirty="0">
                <a:solidFill>
                  <a:srgbClr val="0000FF"/>
                </a:solidFill>
              </a:rPr>
              <a:t>, CN</a:t>
            </a:r>
            <a:r>
              <a:rPr lang="en-US" baseline="30000" dirty="0">
                <a:solidFill>
                  <a:srgbClr val="0000FF"/>
                </a:solidFill>
              </a:rPr>
              <a:t>- </a:t>
            </a:r>
            <a:r>
              <a:rPr lang="en-US" dirty="0">
                <a:solidFill>
                  <a:srgbClr val="0000FF"/>
                </a:solidFill>
              </a:rPr>
              <a:t> can act as </a:t>
            </a:r>
            <a:r>
              <a:rPr lang="en-US" dirty="0" err="1">
                <a:solidFill>
                  <a:srgbClr val="0000FF"/>
                </a:solidFill>
              </a:rPr>
              <a:t>nucleophile</a:t>
            </a:r>
            <a:r>
              <a:rPr lang="en-US" dirty="0">
                <a:solidFill>
                  <a:srgbClr val="0000FF"/>
                </a:solidFill>
              </a:rPr>
              <a:t> from carbon side as well as nitrogen side. Likewise, NO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baseline="30000" dirty="0">
                <a:solidFill>
                  <a:srgbClr val="0000FF"/>
                </a:solidFill>
                <a:sym typeface="Symbol"/>
              </a:rPr>
              <a:t></a:t>
            </a:r>
            <a:r>
              <a:rPr lang="en-US" dirty="0">
                <a:solidFill>
                  <a:srgbClr val="0000FF"/>
                </a:solidFill>
              </a:rPr>
              <a:t> can act as </a:t>
            </a:r>
            <a:r>
              <a:rPr lang="en-US" dirty="0" err="1">
                <a:solidFill>
                  <a:srgbClr val="0000FF"/>
                </a:solidFill>
              </a:rPr>
              <a:t>nucleophile</a:t>
            </a:r>
            <a:r>
              <a:rPr lang="en-US" dirty="0">
                <a:solidFill>
                  <a:srgbClr val="0000FF"/>
                </a:solidFill>
              </a:rPr>
              <a:t> from oxygen side as well as nitrogen side.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200" b="1" dirty="0">
                <a:solidFill>
                  <a:srgbClr val="C00000"/>
                </a:solidFill>
              </a:rPr>
              <a:t>Free radical addition reactions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These reactions </a:t>
            </a:r>
            <a:r>
              <a:rPr lang="en-US" sz="2800" i="1" dirty="0">
                <a:solidFill>
                  <a:srgbClr val="0000FF"/>
                </a:solidFill>
              </a:rPr>
              <a:t>are brought about by free radicals, 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b="1" i="1" dirty="0">
                <a:solidFill>
                  <a:srgbClr val="0000FF"/>
                </a:solidFill>
              </a:rPr>
              <a:t>Example</a:t>
            </a:r>
            <a:r>
              <a:rPr lang="en-US" sz="2800" i="1" dirty="0">
                <a:solidFill>
                  <a:srgbClr val="0000FF"/>
                </a:solidFill>
              </a:rPr>
              <a:t>: A</a:t>
            </a:r>
            <a:r>
              <a:rPr lang="en-US" sz="2800" dirty="0">
                <a:solidFill>
                  <a:srgbClr val="0000FF"/>
                </a:solidFill>
              </a:rPr>
              <a:t>ddition of </a:t>
            </a:r>
            <a:r>
              <a:rPr lang="en-US" sz="2800" dirty="0" err="1">
                <a:solidFill>
                  <a:srgbClr val="0000FF"/>
                </a:solidFill>
              </a:rPr>
              <a:t>HBr</a:t>
            </a:r>
            <a:r>
              <a:rPr lang="en-US" sz="2800" dirty="0">
                <a:solidFill>
                  <a:srgbClr val="0000FF"/>
                </a:solidFill>
              </a:rPr>
              <a:t> to </a:t>
            </a:r>
            <a:r>
              <a:rPr lang="en-US" sz="2800" dirty="0" err="1">
                <a:solidFill>
                  <a:srgbClr val="0000FF"/>
                </a:solidFill>
              </a:rPr>
              <a:t>propene</a:t>
            </a:r>
            <a:r>
              <a:rPr lang="en-US" sz="2800" dirty="0">
                <a:solidFill>
                  <a:srgbClr val="0000FF"/>
                </a:solidFill>
              </a:rPr>
              <a:t> in presence of </a:t>
            </a:r>
            <a:r>
              <a:rPr lang="en-US" sz="2800" i="1" dirty="0">
                <a:solidFill>
                  <a:srgbClr val="0000FF"/>
                </a:solidFill>
              </a:rPr>
              <a:t>peroxide.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838200" y="2895600"/>
          <a:ext cx="7775304" cy="3352800"/>
        </p:xfrm>
        <a:graphic>
          <a:graphicData uri="http://schemas.openxmlformats.org/presentationml/2006/ole">
            <p:oleObj spid="_x0000_s1025" name="CS ChemDraw Drawing" r:id="rId3" imgW="6005645" imgH="259217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TYPES OF SUBSTITUTION REACTION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r>
              <a:rPr lang="en-US" b="1" dirty="0" err="1">
                <a:solidFill>
                  <a:srgbClr val="FF0066"/>
                </a:solidFill>
              </a:rPr>
              <a:t>Nucleophilic</a:t>
            </a:r>
            <a:r>
              <a:rPr lang="en-US" b="1" dirty="0">
                <a:solidFill>
                  <a:srgbClr val="FF0066"/>
                </a:solidFill>
              </a:rPr>
              <a:t> substitution reaction</a:t>
            </a:r>
            <a:endParaRPr lang="en-US" dirty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This </a:t>
            </a:r>
            <a:r>
              <a:rPr lang="en-US" sz="2800" b="1" dirty="0">
                <a:solidFill>
                  <a:srgbClr val="0000FF"/>
                </a:solidFill>
              </a:rPr>
              <a:t>type of reaction </a:t>
            </a:r>
            <a:r>
              <a:rPr lang="en-US" sz="2800" i="1" dirty="0">
                <a:solidFill>
                  <a:srgbClr val="0000FF"/>
                </a:solidFill>
              </a:rPr>
              <a:t>involves displacement reaction brought about by stronger </a:t>
            </a:r>
            <a:r>
              <a:rPr lang="en-US" sz="2800" i="1" dirty="0" err="1">
                <a:solidFill>
                  <a:srgbClr val="0000FF"/>
                </a:solidFill>
              </a:rPr>
              <a:t>nucleophile</a:t>
            </a:r>
            <a:r>
              <a:rPr lang="en-US" sz="2800" i="1" dirty="0">
                <a:solidFill>
                  <a:srgbClr val="0000FF"/>
                </a:solidFill>
              </a:rPr>
              <a:t> (an electron-rich species), thereby displac­ed weaker </a:t>
            </a:r>
            <a:r>
              <a:rPr lang="en-US" sz="2800" i="1" dirty="0" err="1">
                <a:solidFill>
                  <a:srgbClr val="0000FF"/>
                </a:solidFill>
              </a:rPr>
              <a:t>nucleophile</a:t>
            </a:r>
            <a:r>
              <a:rPr lang="en-US" sz="2800" i="1" dirty="0">
                <a:solidFill>
                  <a:srgbClr val="0000FF"/>
                </a:solidFill>
              </a:rPr>
              <a:t> from the molecule. 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800" b="1" i="1" dirty="0">
                <a:solidFill>
                  <a:srgbClr val="FF0066"/>
                </a:solidFill>
              </a:rPr>
              <a:t>E</a:t>
            </a:r>
            <a:r>
              <a:rPr lang="en-US" sz="2800" b="1" dirty="0">
                <a:solidFill>
                  <a:srgbClr val="FF0066"/>
                </a:solidFill>
              </a:rPr>
              <a:t>xample:</a:t>
            </a:r>
            <a:r>
              <a:rPr lang="en-US" sz="2800" dirty="0">
                <a:solidFill>
                  <a:srgbClr val="0000FF"/>
                </a:solidFill>
              </a:rPr>
              <a:t> Hydrolysis of alkyl halide </a:t>
            </a:r>
            <a:r>
              <a:rPr lang="en-US" sz="2800" dirty="0" err="1">
                <a:solidFill>
                  <a:srgbClr val="0000FF"/>
                </a:solidFill>
              </a:rPr>
              <a:t>withaqueous</a:t>
            </a:r>
            <a:r>
              <a:rPr lang="en-US" sz="2800" dirty="0">
                <a:solidFill>
                  <a:srgbClr val="0000FF"/>
                </a:solidFill>
              </a:rPr>
              <a:t> alkali (</a:t>
            </a:r>
            <a:r>
              <a:rPr lang="en-US" sz="2800" i="1" dirty="0" err="1">
                <a:solidFill>
                  <a:srgbClr val="0000FF"/>
                </a:solidFill>
              </a:rPr>
              <a:t>aq</a:t>
            </a:r>
            <a:r>
              <a:rPr lang="en-US" sz="2800" dirty="0" err="1">
                <a:solidFill>
                  <a:srgbClr val="0000FF"/>
                </a:solidFill>
              </a:rPr>
              <a:t>KOH</a:t>
            </a:r>
            <a:r>
              <a:rPr lang="en-US" sz="2800" dirty="0">
                <a:solidFill>
                  <a:srgbClr val="0000FF"/>
                </a:solidFill>
              </a:rPr>
              <a:t>).</a:t>
            </a:r>
          </a:p>
          <a:p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914401" y="5257800"/>
          <a:ext cx="7696200" cy="880059"/>
        </p:xfrm>
        <a:graphic>
          <a:graphicData uri="http://schemas.openxmlformats.org/presentationml/2006/ole">
            <p:oleObj spid="_x0000_s20481" name="CS ChemDraw Drawing" r:id="rId3" imgW="6325794" imgH="70209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C0000"/>
                </a:solidFill>
              </a:rPr>
              <a:t>Two-step substitution mechanism (S</a:t>
            </a:r>
            <a:r>
              <a:rPr lang="en-US" b="1" baseline="-25000" dirty="0" smtClean="0">
                <a:solidFill>
                  <a:srgbClr val="CC0000"/>
                </a:solidFill>
              </a:rPr>
              <a:t>N</a:t>
            </a:r>
            <a:r>
              <a:rPr lang="en-US" b="1" dirty="0" smtClean="0">
                <a:solidFill>
                  <a:srgbClr val="CC0000"/>
                </a:solidFill>
              </a:rPr>
              <a:t>1) involves </a:t>
            </a:r>
            <a:r>
              <a:rPr lang="en-US" i="1" dirty="0" smtClean="0">
                <a:solidFill>
                  <a:srgbClr val="CC0000"/>
                </a:solidFill>
              </a:rPr>
              <a:t>two </a:t>
            </a:r>
            <a:r>
              <a:rPr lang="en-US" b="1" dirty="0" smtClean="0">
                <a:solidFill>
                  <a:srgbClr val="CC0000"/>
                </a:solidFill>
              </a:rPr>
              <a:t>steps:</a:t>
            </a:r>
            <a:r>
              <a:rPr lang="en-US" dirty="0" smtClean="0">
                <a:solidFill>
                  <a:srgbClr val="CC0000"/>
                </a:solidFill>
              </a:rPr>
              <a:t/>
            </a:r>
            <a:br>
              <a:rPr lang="en-US" dirty="0" smtClean="0">
                <a:solidFill>
                  <a:srgbClr val="CC0000"/>
                </a:solidFill>
              </a:rPr>
            </a:b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(</a:t>
            </a:r>
            <a:r>
              <a:rPr lang="en-US" sz="2400" b="1" dirty="0">
                <a:solidFill>
                  <a:srgbClr val="0000FF"/>
                </a:solidFill>
              </a:rPr>
              <a:t>a) 	In slow </a:t>
            </a:r>
            <a:r>
              <a:rPr lang="en-US" sz="2400" dirty="0">
                <a:solidFill>
                  <a:srgbClr val="0000FF"/>
                </a:solidFill>
              </a:rPr>
              <a:t>first step, </a:t>
            </a:r>
            <a:r>
              <a:rPr lang="en-US" sz="2400" i="1" dirty="0">
                <a:solidFill>
                  <a:srgbClr val="0000FF"/>
                </a:solidFill>
              </a:rPr>
              <a:t>old bonds break, </a:t>
            </a:r>
            <a:r>
              <a:rPr lang="en-US" sz="2400" dirty="0">
                <a:solidFill>
                  <a:srgbClr val="0000FF"/>
                </a:solidFill>
              </a:rPr>
              <a:t>and </a:t>
            </a:r>
            <a:r>
              <a:rPr lang="en-US" sz="2400" i="1" dirty="0">
                <a:solidFill>
                  <a:srgbClr val="0000FF"/>
                </a:solidFill>
              </a:rPr>
              <a:t>(b) </a:t>
            </a:r>
            <a:r>
              <a:rPr lang="en-US" sz="2400" dirty="0">
                <a:solidFill>
                  <a:srgbClr val="0000FF"/>
                </a:solidFill>
              </a:rPr>
              <a:t>in </a:t>
            </a:r>
            <a:r>
              <a:rPr lang="en-US" sz="2400" i="1" dirty="0">
                <a:solidFill>
                  <a:srgbClr val="0000FF"/>
                </a:solidFill>
              </a:rPr>
              <a:t>fast </a:t>
            </a:r>
            <a:r>
              <a:rPr lang="en-US" sz="2400" dirty="0">
                <a:solidFill>
                  <a:srgbClr val="0000FF"/>
                </a:solidFill>
              </a:rPr>
              <a:t>second step, </a:t>
            </a:r>
            <a:r>
              <a:rPr lang="en-US" sz="2400" i="1" dirty="0">
                <a:solidFill>
                  <a:srgbClr val="0000FF"/>
                </a:solidFill>
              </a:rPr>
              <a:t>new bonds are formed Thus: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914400" y="2514600"/>
          <a:ext cx="6781800" cy="1731523"/>
        </p:xfrm>
        <a:graphic>
          <a:graphicData uri="http://schemas.openxmlformats.org/presentationml/2006/ole">
            <p:oleObj spid="_x0000_s21505" name="CS ChemDraw Drawing" r:id="rId3" imgW="3774583" imgH="1029797" progId="">
              <p:embed/>
            </p:oleObj>
          </a:graphicData>
        </a:graphic>
      </p:graphicFrame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1000" y="4495800"/>
            <a:ext cx="53912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nucleophilic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substitution of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-butyl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bromide.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990600" y="5486400"/>
          <a:ext cx="7280189" cy="1066800"/>
        </p:xfrm>
        <a:graphic>
          <a:graphicData uri="http://schemas.openxmlformats.org/presentationml/2006/ole">
            <p:oleObj spid="_x0000_s21508" name="CS ChemDraw Drawing" r:id="rId4" imgW="6363856" imgH="122037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08AB10F76A544879F6E7C516FD50A" ma:contentTypeVersion="12" ma:contentTypeDescription="Create a new document." ma:contentTypeScope="" ma:versionID="22bb1fa26a12ab004b8025ee10f1c6e7">
  <xsd:schema xmlns:xsd="http://www.w3.org/2001/XMLSchema" xmlns:xs="http://www.w3.org/2001/XMLSchema" xmlns:p="http://schemas.microsoft.com/office/2006/metadata/properties" xmlns:ns2="9181d3a4-9477-4f69-aa8b-e80335b14a27" xmlns:ns3="f1109600-36f9-455e-a38a-f0be2dfa8499" targetNamespace="http://schemas.microsoft.com/office/2006/metadata/properties" ma:root="true" ma:fieldsID="f20ff7d20fbef36b0ffe3c27267b6288" ns2:_="" ns3:_="">
    <xsd:import namespace="9181d3a4-9477-4f69-aa8b-e80335b14a27"/>
    <xsd:import namespace="f1109600-36f9-455e-a38a-f0be2dfa84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1d3a4-9477-4f69-aa8b-e80335b14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09600-36f9-455e-a38a-f0be2dfa849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ADADB9-AD8C-4660-9FAE-5E1958FCD8A5}"/>
</file>

<file path=customXml/itemProps2.xml><?xml version="1.0" encoding="utf-8"?>
<ds:datastoreItem xmlns:ds="http://schemas.openxmlformats.org/officeDocument/2006/customXml" ds:itemID="{CDFC2BE3-B992-47CE-A068-DE1B6A14ABB3}"/>
</file>

<file path=customXml/itemProps3.xml><?xml version="1.0" encoding="utf-8"?>
<ds:datastoreItem xmlns:ds="http://schemas.openxmlformats.org/officeDocument/2006/customXml" ds:itemID="{A0F7C8C4-29DF-4AFD-9E02-615AA49022D9}"/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544</Words>
  <Application>Microsoft Office PowerPoint</Application>
  <PresentationFormat>On-screen Show (4:3)</PresentationFormat>
  <Paragraphs>96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CS ChemDraw Drawing</vt:lpstr>
      <vt:lpstr>INTRODUCTION TO REACTIONS INVOLVING SUBSTITUTION</vt:lpstr>
      <vt:lpstr>Addition reaction</vt:lpstr>
      <vt:lpstr>Substitution reaction</vt:lpstr>
      <vt:lpstr>Elimination reaction</vt:lpstr>
      <vt:lpstr>types of attacking reagents</vt:lpstr>
      <vt:lpstr>(ii) Nucleophiles(or nucleophilic reagent)  </vt:lpstr>
      <vt:lpstr>Free radical addition reactions </vt:lpstr>
      <vt:lpstr>TYPES OF SUBSTITUTION REACTION</vt:lpstr>
      <vt:lpstr>Two-step substitution mechanism (SN1) involves two steps: </vt:lpstr>
      <vt:lpstr>Electrophilic substitution reaction</vt:lpstr>
      <vt:lpstr>types of elimination reaction</vt:lpstr>
      <vt:lpstr>mechanism of elimination reaction </vt:lpstr>
      <vt:lpstr>mechanism of elimination reaction </vt:lpstr>
      <vt:lpstr>mechanism of elimination reaction </vt:lpstr>
      <vt:lpstr>Dieckmann condensation</vt:lpstr>
      <vt:lpstr>RING OPENING REACTIONS</vt:lpstr>
      <vt:lpstr>Synthesis of commonly used drug molecule</vt:lpstr>
      <vt:lpstr>Synthesis of commonly used drug molecule</vt:lpstr>
      <vt:lpstr>Oxidation and Reduction Reactions</vt:lpstr>
      <vt:lpstr>Oxidizing Agents</vt:lpstr>
      <vt:lpstr>Oxidation of alcohols</vt:lpstr>
      <vt:lpstr>Reduction</vt:lpstr>
      <vt:lpstr>Reducing Agents</vt:lpstr>
      <vt:lpstr>Slide 24</vt:lpstr>
      <vt:lpstr>CONFORMATIONAL ANALYSIS OF n-BUTANE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REACTIONS INVOLVING SUBSTITUTION</dc:title>
  <dc:creator>Windows User</dc:creator>
  <cp:lastModifiedBy>admin</cp:lastModifiedBy>
  <cp:revision>15</cp:revision>
  <dcterms:created xsi:type="dcterms:W3CDTF">2021-07-15T10:05:55Z</dcterms:created>
  <dcterms:modified xsi:type="dcterms:W3CDTF">2021-07-16T03:45:14Z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0x010100A0508AB10F76A544879F6E7C516FD50A</vt:lpwstr>
  </property>
</Properties>
</file>