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4" r:id="rId3"/>
    <p:sldId id="27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1A87021-6A3D-402C-A2DE-400E28637269}"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A87021-6A3D-402C-A2DE-400E286372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A87021-6A3D-402C-A2DE-400E286372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A87021-6A3D-402C-A2DE-400E286372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A87021-6A3D-402C-A2DE-400E28637269}"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A87021-6A3D-402C-A2DE-400E286372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1A87021-6A3D-402C-A2DE-400E28637269}"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1A87021-6A3D-402C-A2DE-400E286372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1A87021-6A3D-402C-A2DE-400E286372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D3F87F-7F0E-44FA-B0A5-E5D29F655FA0}" type="datetimeFigureOut">
              <a:rPr lang="en-US" smtClean="0"/>
              <a:pPr/>
              <a:t>10/10/2020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A87021-6A3D-402C-A2DE-400E286372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9DD3F87F-7F0E-44FA-B0A5-E5D29F655FA0}" type="datetimeFigureOut">
              <a:rPr lang="en-US" smtClean="0"/>
              <a:pPr/>
              <a:t>10/10/2020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1A87021-6A3D-402C-A2DE-400E286372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DD3F87F-7F0E-44FA-B0A5-E5D29F655FA0}" type="datetimeFigureOut">
              <a:rPr lang="en-US" smtClean="0"/>
              <a:pPr/>
              <a:t>10/10/2020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1A87021-6A3D-402C-A2DE-400E2863726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8077200" cy="1673352"/>
          </a:xfrm>
        </p:spPr>
        <p:txBody>
          <a:bodyPr>
            <a:normAutofit fontScale="90000"/>
          </a:bodyPr>
          <a:lstStyle/>
          <a:p>
            <a:r>
              <a:rPr lang="en-GB" dirty="0" smtClean="0"/>
              <a:t>                                                       </a:t>
            </a:r>
            <a:br>
              <a:rPr lang="en-GB" dirty="0" smtClean="0"/>
            </a:br>
            <a:r>
              <a:rPr lang="en-GB" dirty="0" smtClean="0">
                <a:solidFill>
                  <a:srgbClr val="FFFF00"/>
                </a:solidFill>
              </a:rPr>
              <a:t>             UNIT-1</a:t>
            </a:r>
            <a:r>
              <a:rPr lang="en-GB" dirty="0" smtClean="0"/>
              <a:t/>
            </a:r>
            <a:br>
              <a:rPr lang="en-GB" dirty="0" smtClean="0"/>
            </a:br>
            <a:r>
              <a:rPr lang="en-GB" dirty="0" smtClean="0"/>
              <a:t/>
            </a:r>
            <a:br>
              <a:rPr lang="en-GB" dirty="0" smtClean="0"/>
            </a:br>
            <a:r>
              <a:rPr lang="en-GB" dirty="0" smtClean="0"/>
              <a:t/>
            </a:r>
            <a:br>
              <a:rPr lang="en-GB"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
            <a:ext cx="8077200" cy="1673352"/>
          </a:xfrm>
        </p:spPr>
        <p:txBody>
          <a:bodyPr>
            <a:normAutofit fontScale="90000"/>
          </a:bodyPr>
          <a:lstStyle/>
          <a:p>
            <a:pPr lvl="0"/>
            <a:r>
              <a:rPr lang="en-IN" dirty="0" smtClean="0">
                <a:solidFill>
                  <a:srgbClr val="FFFF00"/>
                </a:solidFill>
              </a:rPr>
              <a:t>Directive Principles of State Policy</a:t>
            </a:r>
            <a:r>
              <a:rPr lang="en-IN" dirty="0" smtClean="0"/>
              <a:t/>
            </a:r>
            <a:br>
              <a:rPr lang="en-IN" dirty="0" smtClean="0"/>
            </a:br>
            <a:r>
              <a:rPr lang="en-US" dirty="0" smtClean="0"/>
              <a:t/>
            </a:r>
            <a:br>
              <a:rPr lang="en-US" dirty="0" smtClean="0"/>
            </a:br>
            <a:r>
              <a:rPr lang="en-US" dirty="0" smtClean="0">
                <a:solidFill>
                  <a:srgbClr val="FFFF00"/>
                </a:solidFill>
              </a:rPr>
              <a:t>1.</a:t>
            </a:r>
            <a:r>
              <a:rPr lang="en-IN" dirty="0" smtClean="0"/>
              <a:t>Part IV of the constitution states certain principles which the govt should follow and ideals to achieve – Directive principles – adopted from the constitution of Ireland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6200"/>
            <a:ext cx="8077200" cy="1673352"/>
          </a:xfrm>
        </p:spPr>
        <p:txBody>
          <a:bodyPr>
            <a:noAutofit/>
          </a:bodyPr>
          <a:lstStyle/>
          <a:p>
            <a:pPr lvl="0"/>
            <a:r>
              <a:rPr lang="en-IN" sz="2600" dirty="0" smtClean="0">
                <a:solidFill>
                  <a:srgbClr val="FFFF00"/>
                </a:solidFill>
              </a:rPr>
              <a:t>          Single Citizenship</a:t>
            </a:r>
            <a:r>
              <a:rPr lang="en-IN" sz="2600" dirty="0" smtClean="0"/>
              <a:t/>
            </a:r>
            <a:br>
              <a:rPr lang="en-IN" sz="2600" dirty="0" smtClean="0"/>
            </a:br>
            <a:r>
              <a:rPr lang="en-US" sz="2600" dirty="0" smtClean="0"/>
              <a:t/>
            </a:r>
            <a:br>
              <a:rPr lang="en-US" sz="2600" dirty="0" smtClean="0"/>
            </a:br>
            <a:r>
              <a:rPr lang="en-US" sz="2600" dirty="0" smtClean="0">
                <a:solidFill>
                  <a:srgbClr val="FFFF00"/>
                </a:solidFill>
              </a:rPr>
              <a:t>1.</a:t>
            </a:r>
            <a:r>
              <a:rPr lang="en-IN" sz="2600" dirty="0" smtClean="0"/>
              <a:t>Gives people rights and responsibilities</a:t>
            </a:r>
            <a:br>
              <a:rPr lang="en-IN" sz="2600" dirty="0" smtClean="0"/>
            </a:br>
            <a:r>
              <a:rPr lang="en-US" sz="2600" dirty="0" smtClean="0"/>
              <a:t/>
            </a:r>
            <a:br>
              <a:rPr lang="en-US" sz="2600" dirty="0" smtClean="0"/>
            </a:br>
            <a:r>
              <a:rPr lang="en-US" sz="2600" dirty="0" smtClean="0">
                <a:solidFill>
                  <a:srgbClr val="FFFF00"/>
                </a:solidFill>
              </a:rPr>
              <a:t>2.</a:t>
            </a:r>
            <a:r>
              <a:rPr lang="en-IN" sz="2600" dirty="0" smtClean="0"/>
              <a:t>Born to Indian citizens-citizens of India</a:t>
            </a:r>
            <a:br>
              <a:rPr lang="en-IN" sz="2600" dirty="0" smtClean="0"/>
            </a:br>
            <a:r>
              <a:rPr lang="en-US" sz="2600" dirty="0" smtClean="0"/>
              <a:t/>
            </a:r>
            <a:br>
              <a:rPr lang="en-US" sz="2600" dirty="0" smtClean="0"/>
            </a:br>
            <a:r>
              <a:rPr lang="en-US" sz="2600" dirty="0" smtClean="0">
                <a:solidFill>
                  <a:srgbClr val="FFFF00"/>
                </a:solidFill>
              </a:rPr>
              <a:t>3.</a:t>
            </a:r>
            <a:r>
              <a:rPr lang="en-IN" sz="2600" dirty="0" smtClean="0"/>
              <a:t>Other country – by fulfilling certain conditions</a:t>
            </a:r>
            <a:br>
              <a:rPr lang="en-IN" sz="2600" dirty="0" smtClean="0"/>
            </a:br>
            <a:r>
              <a:rPr lang="en-US" sz="2600" dirty="0" smtClean="0">
                <a:solidFill>
                  <a:srgbClr val="FFFF00"/>
                </a:solidFill>
              </a:rPr>
              <a:t/>
            </a:r>
            <a:br>
              <a:rPr lang="en-US" sz="2600" dirty="0" smtClean="0">
                <a:solidFill>
                  <a:srgbClr val="FFFF00"/>
                </a:solidFill>
              </a:rPr>
            </a:br>
            <a:r>
              <a:rPr lang="en-US" sz="2600" dirty="0" smtClean="0">
                <a:solidFill>
                  <a:srgbClr val="FFFF00"/>
                </a:solidFill>
              </a:rPr>
              <a:t>4.</a:t>
            </a:r>
            <a:r>
              <a:rPr lang="en-IN" sz="2600" dirty="0" smtClean="0"/>
              <a:t>The Citizenship Act of 1955 lists the ways of acquiring the citizenship of   India – enjoys right to vote and contest in elections – represent India in international events</a:t>
            </a:r>
            <a:endParaRPr lang="en-US"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
            <a:ext cx="8077200" cy="1673352"/>
          </a:xfrm>
        </p:spPr>
        <p:txBody>
          <a:bodyPr>
            <a:noAutofit/>
          </a:bodyPr>
          <a:lstStyle/>
          <a:p>
            <a:pPr lvl="0"/>
            <a:r>
              <a:rPr lang="en-IN" sz="2800" dirty="0" smtClean="0">
                <a:solidFill>
                  <a:srgbClr val="FFFF00"/>
                </a:solidFill>
              </a:rPr>
              <a:t>     Universal Adult Franchise</a:t>
            </a:r>
            <a:r>
              <a:rPr lang="en-US" sz="2800" dirty="0" smtClean="0"/>
              <a:t/>
            </a:r>
            <a:br>
              <a:rPr lang="en-US" sz="2800" dirty="0" smtClean="0"/>
            </a:br>
            <a:r>
              <a:rPr lang="en-US" sz="2800" dirty="0" smtClean="0"/>
              <a:t/>
            </a:r>
            <a:br>
              <a:rPr lang="en-US" sz="2800" dirty="0" smtClean="0"/>
            </a:br>
            <a:r>
              <a:rPr lang="en-US" sz="2800" dirty="0" smtClean="0">
                <a:solidFill>
                  <a:srgbClr val="FFFF00"/>
                </a:solidFill>
              </a:rPr>
              <a:t>1.</a:t>
            </a:r>
            <a:r>
              <a:rPr lang="en-IN" sz="2800" dirty="0" smtClean="0"/>
              <a:t>All adult citizens - elect representatives to the government</a:t>
            </a:r>
            <a:r>
              <a:rPr lang="en-US" sz="2800" dirty="0" smtClean="0"/>
              <a:t/>
            </a:r>
            <a:br>
              <a:rPr lang="en-US" sz="2800" dirty="0" smtClean="0"/>
            </a:br>
            <a:r>
              <a:rPr lang="en-US" sz="2800" dirty="0" smtClean="0"/>
              <a:t/>
            </a:r>
            <a:br>
              <a:rPr lang="en-US" sz="2800" dirty="0" smtClean="0"/>
            </a:br>
            <a:r>
              <a:rPr lang="en-US" sz="2800" dirty="0" smtClean="0">
                <a:solidFill>
                  <a:srgbClr val="FFFF00"/>
                </a:solidFill>
              </a:rPr>
              <a:t>2.</a:t>
            </a:r>
            <a:r>
              <a:rPr lang="en-IN" sz="2800" dirty="0" smtClean="0"/>
              <a:t>18 yrs or above – right to vote, irrespective of caste, religion or gender</a:t>
            </a:r>
            <a:r>
              <a:rPr lang="en-US" sz="2800" dirty="0" smtClean="0"/>
              <a:t/>
            </a:r>
            <a:br>
              <a:rPr lang="en-US" sz="2800" dirty="0" smtClean="0"/>
            </a:br>
            <a:r>
              <a:rPr lang="en-US" sz="2800" dirty="0" smtClean="0"/>
              <a:t/>
            </a:r>
            <a:br>
              <a:rPr lang="en-US" sz="2800" dirty="0" smtClean="0"/>
            </a:br>
            <a:r>
              <a:rPr lang="en-US" sz="2800" dirty="0" smtClean="0">
                <a:solidFill>
                  <a:srgbClr val="FFFF00"/>
                </a:solidFill>
              </a:rPr>
              <a:t>3.</a:t>
            </a:r>
            <a:r>
              <a:rPr lang="en-IN" sz="2800" dirty="0" smtClean="0"/>
              <a:t>Amendments of the constitution – made according to the changes taking place around us                                                                                                                                                       </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8077200" cy="1673352"/>
          </a:xfrm>
        </p:spPr>
        <p:txBody>
          <a:bodyPr>
            <a:noAutofit/>
          </a:bodyPr>
          <a:lstStyle/>
          <a:p>
            <a:pPr fontAlgn="base"/>
            <a:r>
              <a:rPr lang="en-IN" sz="2800" dirty="0" smtClean="0">
                <a:solidFill>
                  <a:srgbClr val="FFFF00"/>
                </a:solidFill>
              </a:rPr>
              <a:t>The Scheme of the fundamental duties and its legal status</a:t>
            </a:r>
            <a:br>
              <a:rPr lang="en-IN" sz="2800" dirty="0" smtClean="0">
                <a:solidFill>
                  <a:srgbClr val="FFFF00"/>
                </a:solidFill>
              </a:rPr>
            </a:br>
            <a:r>
              <a:rPr lang="en-US" sz="2800" dirty="0" smtClean="0"/>
              <a:t/>
            </a:r>
            <a:br>
              <a:rPr lang="en-US" sz="2800" dirty="0" smtClean="0"/>
            </a:br>
            <a:r>
              <a:rPr lang="en-IN" sz="2800" dirty="0" smtClean="0"/>
              <a:t>Rights and duties are linked to each other. 10 fundamental duties have been listed in our constitution</a:t>
            </a:r>
            <a:r>
              <a:rPr lang="en-US" sz="2800" dirty="0" smtClean="0"/>
              <a:t/>
            </a:r>
            <a:br>
              <a:rPr lang="en-US" sz="2800" dirty="0" smtClean="0"/>
            </a:br>
            <a:r>
              <a:rPr lang="en-US" sz="2800" dirty="0" smtClean="0"/>
              <a:t/>
            </a:r>
            <a:br>
              <a:rPr lang="en-US" sz="2800" dirty="0" smtClean="0"/>
            </a:br>
            <a:r>
              <a:rPr lang="en-US" sz="2800" dirty="0" smtClean="0">
                <a:solidFill>
                  <a:srgbClr val="FFFF00"/>
                </a:solidFill>
              </a:rPr>
              <a:t>1.</a:t>
            </a:r>
            <a:r>
              <a:rPr lang="en-IN" sz="2800" dirty="0" smtClean="0"/>
              <a:t>Respecting our national symbols – national flag and national anthem</a:t>
            </a:r>
            <a:br>
              <a:rPr lang="en-IN" sz="2800" dirty="0" smtClean="0"/>
            </a:br>
            <a:r>
              <a:rPr lang="en-US" sz="2800" dirty="0" smtClean="0"/>
              <a:t/>
            </a:r>
            <a:br>
              <a:rPr lang="en-US" sz="2800" dirty="0" smtClean="0"/>
            </a:br>
            <a:r>
              <a:rPr lang="en-US" sz="2800" dirty="0" smtClean="0">
                <a:solidFill>
                  <a:srgbClr val="FFFF00"/>
                </a:solidFill>
              </a:rPr>
              <a:t>2.</a:t>
            </a:r>
            <a:r>
              <a:rPr lang="en-IN" sz="2800" dirty="0" smtClean="0"/>
              <a:t>Following the noble ideals – democracy, non-violence and secularism</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8077200" cy="1673352"/>
          </a:xfrm>
        </p:spPr>
        <p:txBody>
          <a:bodyPr>
            <a:noAutofit/>
          </a:bodyPr>
          <a:lstStyle/>
          <a:p>
            <a:pPr lvl="0"/>
            <a:r>
              <a:rPr lang="en-IN" sz="2800" dirty="0" smtClean="0">
                <a:solidFill>
                  <a:srgbClr val="FFFF00"/>
                </a:solidFill>
              </a:rPr>
              <a:t>3.</a:t>
            </a:r>
            <a:r>
              <a:rPr lang="en-IN" sz="2800" dirty="0" smtClean="0"/>
              <a:t>Protecting our country – sovereignty, unity and integrity</a:t>
            </a:r>
            <a:br>
              <a:rPr lang="en-IN" sz="2800" dirty="0" smtClean="0"/>
            </a:br>
            <a:r>
              <a:rPr lang="en-US" sz="2800" dirty="0" smtClean="0"/>
              <a:t/>
            </a:r>
            <a:br>
              <a:rPr lang="en-US" sz="2800" dirty="0" smtClean="0"/>
            </a:br>
            <a:r>
              <a:rPr lang="en-US" sz="2800" dirty="0" smtClean="0">
                <a:solidFill>
                  <a:srgbClr val="FFFF00"/>
                </a:solidFill>
              </a:rPr>
              <a:t>4.</a:t>
            </a:r>
            <a:r>
              <a:rPr lang="en-IN" sz="2800" dirty="0" smtClean="0"/>
              <a:t>Loyalty towards our country- prepared to defend our country – serve as best</a:t>
            </a:r>
            <a:r>
              <a:rPr lang="en-US" sz="2800" dirty="0" smtClean="0"/>
              <a:t/>
            </a:r>
            <a:br>
              <a:rPr lang="en-US" sz="2800" dirty="0" smtClean="0"/>
            </a:br>
            <a:r>
              <a:rPr lang="en-US" sz="2800" dirty="0" smtClean="0"/>
              <a:t/>
            </a:r>
            <a:br>
              <a:rPr lang="en-US" sz="2800" dirty="0" smtClean="0"/>
            </a:br>
            <a:r>
              <a:rPr lang="en-US" sz="2800" dirty="0" smtClean="0">
                <a:solidFill>
                  <a:srgbClr val="FFFF00"/>
                </a:solidFill>
              </a:rPr>
              <a:t>5.</a:t>
            </a:r>
            <a:r>
              <a:rPr lang="en-IN" sz="2800" dirty="0" smtClean="0"/>
              <a:t>Promoting harmony – harmony and brotherhood by giving up differences</a:t>
            </a:r>
            <a:r>
              <a:rPr lang="en-US" sz="2800" dirty="0" smtClean="0"/>
              <a:t/>
            </a:r>
            <a:br>
              <a:rPr lang="en-US" sz="2800" dirty="0" smtClean="0"/>
            </a:br>
            <a:r>
              <a:rPr lang="en-US" sz="2800" dirty="0" smtClean="0"/>
              <a:t/>
            </a:r>
            <a:br>
              <a:rPr lang="en-US" sz="2800" dirty="0" smtClean="0"/>
            </a:br>
            <a:r>
              <a:rPr lang="en-US" sz="2800" dirty="0" smtClean="0">
                <a:solidFill>
                  <a:srgbClr val="FFFF00"/>
                </a:solidFill>
              </a:rPr>
              <a:t>6.</a:t>
            </a:r>
            <a:r>
              <a:rPr lang="en-IN" sz="2800" dirty="0" smtClean="0"/>
              <a:t>Respecting  public property – protect public property – peaceful manner</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
            <a:ext cx="8077200" cy="1673352"/>
          </a:xfrm>
        </p:spPr>
        <p:txBody>
          <a:bodyPr>
            <a:noAutofit/>
          </a:bodyPr>
          <a:lstStyle/>
          <a:p>
            <a:pPr lvl="0"/>
            <a:r>
              <a:rPr lang="en-IN" sz="2800" dirty="0" smtClean="0">
                <a:solidFill>
                  <a:srgbClr val="FFFF00"/>
                </a:solidFill>
              </a:rPr>
              <a:t>7.</a:t>
            </a:r>
            <a:r>
              <a:rPr lang="en-IN" sz="2800" dirty="0" smtClean="0"/>
              <a:t>Preserving and  improving our natural environment – protect forests, lakes  and wildlife</a:t>
            </a:r>
            <a:br>
              <a:rPr lang="en-IN" sz="2800" dirty="0" smtClean="0"/>
            </a:br>
            <a:r>
              <a:rPr lang="en-US" sz="2800" dirty="0" smtClean="0"/>
              <a:t/>
            </a:r>
            <a:br>
              <a:rPr lang="en-US" sz="2800" dirty="0" smtClean="0"/>
            </a:br>
            <a:r>
              <a:rPr lang="en-US" sz="2800" dirty="0" smtClean="0">
                <a:solidFill>
                  <a:srgbClr val="FFFF00"/>
                </a:solidFill>
              </a:rPr>
              <a:t>8.</a:t>
            </a:r>
            <a:r>
              <a:rPr lang="en-IN" sz="2800" dirty="0" smtClean="0"/>
              <a:t>Developing a scientific attitude – discard superstitious beliefs and solve problems rationally</a:t>
            </a:r>
            <a:r>
              <a:rPr lang="en-US" sz="2800" dirty="0" smtClean="0"/>
              <a:t/>
            </a:r>
            <a:br>
              <a:rPr lang="en-US" sz="2800" dirty="0" smtClean="0"/>
            </a:br>
            <a:r>
              <a:rPr lang="en-US" sz="2800" dirty="0" smtClean="0"/>
              <a:t/>
            </a:r>
            <a:br>
              <a:rPr lang="en-US" sz="2800" dirty="0" smtClean="0"/>
            </a:br>
            <a:r>
              <a:rPr lang="en-US" sz="2800" dirty="0" smtClean="0">
                <a:solidFill>
                  <a:srgbClr val="FFFF00"/>
                </a:solidFill>
              </a:rPr>
              <a:t>9.</a:t>
            </a:r>
            <a:r>
              <a:rPr lang="en-IN" sz="2800" dirty="0" smtClean="0"/>
              <a:t>Making a better society – get rid   of harmful social  practices like dowry and gambling – respect dignity of women -  try to improve society</a:t>
            </a:r>
            <a:r>
              <a:rPr lang="en-US" sz="2800" dirty="0" smtClean="0"/>
              <a:t/>
            </a:r>
            <a:br>
              <a:rPr lang="en-US" sz="2800" dirty="0" smtClean="0"/>
            </a:br>
            <a:r>
              <a:rPr lang="en-US" sz="2800" dirty="0" smtClean="0"/>
              <a:t/>
            </a:r>
            <a:br>
              <a:rPr lang="en-US" sz="2800" dirty="0" smtClean="0"/>
            </a:br>
            <a:r>
              <a:rPr lang="en-US" sz="2800" dirty="0" smtClean="0">
                <a:solidFill>
                  <a:srgbClr val="FFFF00"/>
                </a:solidFill>
              </a:rPr>
              <a:t>10.</a:t>
            </a:r>
            <a:r>
              <a:rPr lang="en-IN" sz="2800" dirty="0" smtClean="0"/>
              <a:t>Preserving our cultural heritage – value and preserve the rich heritage</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8077200" cy="1673352"/>
          </a:xfrm>
        </p:spPr>
        <p:txBody>
          <a:bodyPr>
            <a:noAutofit/>
          </a:bodyPr>
          <a:lstStyle/>
          <a:p>
            <a:r>
              <a:rPr lang="en-GB" sz="2800" dirty="0" smtClean="0">
                <a:solidFill>
                  <a:srgbClr val="FFFF00"/>
                </a:solidFill>
              </a:rPr>
              <a:t>        The Supreme Court:</a:t>
            </a:r>
            <a:r>
              <a:rPr lang="en-GB" sz="2800" dirty="0" smtClean="0"/>
              <a:t/>
            </a:r>
            <a:br>
              <a:rPr lang="en-GB" sz="2800" dirty="0" smtClean="0"/>
            </a:br>
            <a:r>
              <a:rPr lang="en-US" sz="2800" dirty="0" smtClean="0"/>
              <a:t/>
            </a:r>
            <a:br>
              <a:rPr lang="en-US" sz="2800" dirty="0" smtClean="0"/>
            </a:br>
            <a:r>
              <a:rPr lang="en-GB" sz="2800" dirty="0" smtClean="0"/>
              <a:t>Composition</a:t>
            </a:r>
            <a:r>
              <a:rPr lang="en-US" sz="2800" dirty="0" smtClean="0"/>
              <a:t/>
            </a:r>
            <a:br>
              <a:rPr lang="en-US" sz="2800" dirty="0" smtClean="0"/>
            </a:br>
            <a:r>
              <a:rPr lang="en-GB" sz="2800" dirty="0" smtClean="0"/>
              <a:t>The supreme court comprises the Chief Justice of India and a maximum of 30 other </a:t>
            </a:r>
            <a:r>
              <a:rPr lang="en-GB" sz="2800" dirty="0" err="1" smtClean="0"/>
              <a:t>judges.This</a:t>
            </a:r>
            <a:r>
              <a:rPr lang="en-GB" sz="2800" dirty="0" smtClean="0"/>
              <a:t> number can be changed by an Act of Parliament.</a:t>
            </a:r>
            <a:br>
              <a:rPr lang="en-GB" sz="2800" dirty="0" smtClean="0"/>
            </a:br>
            <a:r>
              <a:rPr lang="en-US" sz="2800" dirty="0" smtClean="0"/>
              <a:t/>
            </a:r>
            <a:br>
              <a:rPr lang="en-US" sz="2800" dirty="0" smtClean="0"/>
            </a:br>
            <a:r>
              <a:rPr lang="en-GB" sz="2800" dirty="0" smtClean="0"/>
              <a:t>Appointment </a:t>
            </a:r>
            <a:r>
              <a:rPr lang="en-US" sz="2800" dirty="0" smtClean="0"/>
              <a:t/>
            </a:r>
            <a:br>
              <a:rPr lang="en-US" sz="2800" dirty="0" smtClean="0"/>
            </a:br>
            <a:r>
              <a:rPr lang="en-GB" sz="2800" dirty="0" smtClean="0"/>
              <a:t> The Chief Justice is appointed by the President on the advice of the Council of Ministers and in consultation with the other judges of the supreme court and the high courts.</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
            <a:ext cx="8077200" cy="1673352"/>
          </a:xfrm>
        </p:spPr>
        <p:txBody>
          <a:bodyPr>
            <a:noAutofit/>
          </a:bodyPr>
          <a:lstStyle/>
          <a:p>
            <a:r>
              <a:rPr lang="en-GB" sz="2800" dirty="0" smtClean="0">
                <a:solidFill>
                  <a:srgbClr val="FFFF00"/>
                </a:solidFill>
              </a:rPr>
              <a:t>             Eligibility</a:t>
            </a:r>
            <a:r>
              <a:rPr lang="en-GB" sz="2800" dirty="0" smtClean="0"/>
              <a:t/>
            </a:r>
            <a:br>
              <a:rPr lang="en-GB" sz="2800" dirty="0" smtClean="0"/>
            </a:br>
            <a:r>
              <a:rPr lang="en-US" sz="2800" dirty="0" smtClean="0"/>
              <a:t/>
            </a:r>
            <a:br>
              <a:rPr lang="en-US" sz="2800" dirty="0" smtClean="0"/>
            </a:br>
            <a:r>
              <a:rPr lang="en-GB" sz="2800" dirty="0" smtClean="0"/>
              <a:t>To be eligible to become a judge of the supreme </a:t>
            </a:r>
            <a:r>
              <a:rPr lang="en-GB" sz="2800" dirty="0" err="1" smtClean="0"/>
              <a:t>Court,a</a:t>
            </a:r>
            <a:r>
              <a:rPr lang="en-GB" sz="2800" dirty="0" smtClean="0"/>
              <a:t> person.</a:t>
            </a:r>
            <a:br>
              <a:rPr lang="en-GB" sz="2800" dirty="0" smtClean="0"/>
            </a:br>
            <a:r>
              <a:rPr lang="en-US" sz="2800" dirty="0" smtClean="0"/>
              <a:t/>
            </a:r>
            <a:br>
              <a:rPr lang="en-US" sz="2800" dirty="0" smtClean="0"/>
            </a:br>
            <a:r>
              <a:rPr lang="en-GB" sz="2800" dirty="0" err="1" smtClean="0">
                <a:solidFill>
                  <a:srgbClr val="FFFF00"/>
                </a:solidFill>
              </a:rPr>
              <a:t>a.</a:t>
            </a:r>
            <a:r>
              <a:rPr lang="en-GB" sz="2800" dirty="0" err="1" smtClean="0"/>
              <a:t>must</a:t>
            </a:r>
            <a:r>
              <a:rPr lang="en-GB" sz="2800" dirty="0" smtClean="0"/>
              <a:t> be a citizen of India </a:t>
            </a:r>
            <a:br>
              <a:rPr lang="en-GB" sz="2800" dirty="0" smtClean="0"/>
            </a:br>
            <a:r>
              <a:rPr lang="en-US" sz="2800" dirty="0" smtClean="0"/>
              <a:t/>
            </a:r>
            <a:br>
              <a:rPr lang="en-US" sz="2800" dirty="0" smtClean="0"/>
            </a:br>
            <a:r>
              <a:rPr lang="en-GB" sz="2800" dirty="0" err="1" smtClean="0">
                <a:solidFill>
                  <a:srgbClr val="FFFF00"/>
                </a:solidFill>
              </a:rPr>
              <a:t>b.</a:t>
            </a:r>
            <a:r>
              <a:rPr lang="en-GB" sz="2800" dirty="0" err="1" smtClean="0"/>
              <a:t>must</a:t>
            </a:r>
            <a:r>
              <a:rPr lang="en-GB" sz="2800" dirty="0" smtClean="0"/>
              <a:t> be an advocate practising in the High Court for at least ten years </a:t>
            </a:r>
            <a:br>
              <a:rPr lang="en-GB" sz="2800" dirty="0" smtClean="0"/>
            </a:br>
            <a:r>
              <a:rPr lang="en-GB" sz="2800" dirty="0" smtClean="0"/>
              <a:t> </a:t>
            </a:r>
            <a:r>
              <a:rPr lang="en-US" sz="2800" dirty="0" smtClean="0"/>
              <a:t/>
            </a:r>
            <a:br>
              <a:rPr lang="en-US" sz="2800" dirty="0" smtClean="0"/>
            </a:br>
            <a:r>
              <a:rPr lang="en-GB" sz="2800" dirty="0" err="1" smtClean="0">
                <a:solidFill>
                  <a:srgbClr val="FFFF00"/>
                </a:solidFill>
              </a:rPr>
              <a:t>c.</a:t>
            </a:r>
            <a:r>
              <a:rPr lang="en-GB" sz="2800" dirty="0" err="1" smtClean="0"/>
              <a:t>must</a:t>
            </a:r>
            <a:r>
              <a:rPr lang="en-GB" sz="2800" dirty="0" smtClean="0"/>
              <a:t> be a High Court judge for at least five years.</a:t>
            </a:r>
            <a:br>
              <a:rPr lang="en-GB" sz="2800" dirty="0" smtClean="0"/>
            </a:br>
            <a:r>
              <a:rPr lang="en-US" sz="2800" dirty="0" smtClean="0"/>
              <a:t/>
            </a:r>
            <a:br>
              <a:rPr lang="en-US" sz="2800" dirty="0" smtClean="0"/>
            </a:br>
            <a:r>
              <a:rPr lang="en-GB" sz="2800" dirty="0" err="1" smtClean="0">
                <a:solidFill>
                  <a:srgbClr val="FFFF00"/>
                </a:solidFill>
              </a:rPr>
              <a:t>d.</a:t>
            </a:r>
            <a:r>
              <a:rPr lang="en-GB" sz="2800" dirty="0" err="1" smtClean="0"/>
              <a:t>must</a:t>
            </a:r>
            <a:r>
              <a:rPr lang="en-GB" sz="2800" dirty="0" smtClean="0"/>
              <a:t> be an eminent jurist in the opinion of the president.</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8077200" cy="1673352"/>
          </a:xfrm>
        </p:spPr>
        <p:txBody>
          <a:bodyPr>
            <a:noAutofit/>
          </a:bodyPr>
          <a:lstStyle/>
          <a:p>
            <a:r>
              <a:rPr lang="en-GB" sz="2800" dirty="0" smtClean="0"/>
              <a:t>                  </a:t>
            </a:r>
            <a:r>
              <a:rPr lang="en-GB" sz="2800" dirty="0" smtClean="0">
                <a:solidFill>
                  <a:srgbClr val="FFFF00"/>
                </a:solidFill>
              </a:rPr>
              <a:t>Term</a:t>
            </a:r>
            <a:r>
              <a:rPr lang="en-US" sz="2800" dirty="0" smtClean="0"/>
              <a:t/>
            </a:r>
            <a:br>
              <a:rPr lang="en-US" sz="2800" dirty="0" smtClean="0"/>
            </a:br>
            <a:r>
              <a:rPr lang="en-GB" sz="2800" dirty="0" err="1" smtClean="0">
                <a:solidFill>
                  <a:srgbClr val="FFFF00"/>
                </a:solidFill>
              </a:rPr>
              <a:t>a.</a:t>
            </a:r>
            <a:r>
              <a:rPr lang="en-GB" sz="2800" dirty="0" err="1" smtClean="0"/>
              <a:t>A</a:t>
            </a:r>
            <a:r>
              <a:rPr lang="en-GB" sz="2800" dirty="0" smtClean="0"/>
              <a:t> judge of the supreme court holds office till he/she attains the age of 65 years</a:t>
            </a:r>
            <a:br>
              <a:rPr lang="en-GB" sz="2800" dirty="0" smtClean="0"/>
            </a:br>
            <a:r>
              <a:rPr lang="en-US" sz="2800" dirty="0" smtClean="0"/>
              <a:t/>
            </a:r>
            <a:br>
              <a:rPr lang="en-US" sz="2800" dirty="0" smtClean="0"/>
            </a:br>
            <a:r>
              <a:rPr lang="en-GB" sz="2800" dirty="0" err="1" smtClean="0">
                <a:solidFill>
                  <a:srgbClr val="FFFF00"/>
                </a:solidFill>
              </a:rPr>
              <a:t>b.</a:t>
            </a:r>
            <a:r>
              <a:rPr lang="en-GB" sz="2800" dirty="0" err="1" smtClean="0"/>
              <a:t>The</a:t>
            </a:r>
            <a:r>
              <a:rPr lang="en-GB" sz="2800" dirty="0" smtClean="0"/>
              <a:t> Judge may resign from office by sending a resignation to the president of India.</a:t>
            </a:r>
            <a:br>
              <a:rPr lang="en-GB" sz="2800" dirty="0" smtClean="0"/>
            </a:br>
            <a:r>
              <a:rPr lang="en-US" sz="2800" dirty="0" smtClean="0"/>
              <a:t/>
            </a:r>
            <a:br>
              <a:rPr lang="en-US" sz="2800" dirty="0" smtClean="0"/>
            </a:br>
            <a:r>
              <a:rPr lang="en-GB" sz="2800" dirty="0" err="1" smtClean="0">
                <a:solidFill>
                  <a:srgbClr val="FFFF00"/>
                </a:solidFill>
              </a:rPr>
              <a:t>c.</a:t>
            </a:r>
            <a:r>
              <a:rPr lang="en-GB" sz="2800" dirty="0" err="1" smtClean="0"/>
              <a:t>The</a:t>
            </a:r>
            <a:r>
              <a:rPr lang="en-GB" sz="2800" dirty="0" smtClean="0"/>
              <a:t> judge can be removed from office on grounds of misuse of office, proven misbehaviour or </a:t>
            </a:r>
            <a:r>
              <a:rPr lang="en-GB" sz="2800" dirty="0" err="1" smtClean="0"/>
              <a:t>incapacity.It</a:t>
            </a:r>
            <a:r>
              <a:rPr lang="en-GB" sz="2800" dirty="0" smtClean="0"/>
              <a:t> is called impeachment   </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8077200" cy="1673352"/>
          </a:xfrm>
        </p:spPr>
        <p:txBody>
          <a:bodyPr>
            <a:noAutofit/>
          </a:bodyPr>
          <a:lstStyle/>
          <a:p>
            <a:r>
              <a:rPr lang="en-GB" sz="2800" dirty="0" smtClean="0"/>
              <a:t>        </a:t>
            </a:r>
            <a:r>
              <a:rPr lang="en-GB" sz="2800" dirty="0" smtClean="0">
                <a:solidFill>
                  <a:srgbClr val="FFFF00"/>
                </a:solidFill>
              </a:rPr>
              <a:t>Salary and Allowances</a:t>
            </a:r>
            <a:r>
              <a:rPr lang="en-GB" sz="2800" dirty="0" smtClean="0"/>
              <a:t/>
            </a:r>
            <a:br>
              <a:rPr lang="en-GB" sz="2800" dirty="0" smtClean="0"/>
            </a:br>
            <a:r>
              <a:rPr lang="en-US" sz="2800" dirty="0" smtClean="0"/>
              <a:t/>
            </a:r>
            <a:br>
              <a:rPr lang="en-US" sz="2800" dirty="0" smtClean="0"/>
            </a:br>
            <a:r>
              <a:rPr lang="en-GB" sz="2800" dirty="0" err="1" smtClean="0">
                <a:solidFill>
                  <a:srgbClr val="FFFF00"/>
                </a:solidFill>
              </a:rPr>
              <a:t>a.</a:t>
            </a:r>
            <a:r>
              <a:rPr lang="en-GB" sz="2800" dirty="0" err="1" smtClean="0"/>
              <a:t>The</a:t>
            </a:r>
            <a:r>
              <a:rPr lang="en-GB" sz="2800" dirty="0" smtClean="0"/>
              <a:t> chief Justice of the Supreme court draws a salary of 2.8 </a:t>
            </a:r>
            <a:r>
              <a:rPr lang="en-GB" sz="2800" dirty="0" err="1" smtClean="0"/>
              <a:t>lakh</a:t>
            </a:r>
            <a:r>
              <a:rPr lang="en-GB" sz="2800" dirty="0" smtClean="0"/>
              <a:t> per month.</a:t>
            </a:r>
            <a:br>
              <a:rPr lang="en-GB" sz="2800" dirty="0" smtClean="0"/>
            </a:br>
            <a:r>
              <a:rPr lang="en-US" sz="2800" dirty="0" smtClean="0"/>
              <a:t/>
            </a:r>
            <a:br>
              <a:rPr lang="en-US" sz="2800" dirty="0" smtClean="0"/>
            </a:br>
            <a:r>
              <a:rPr lang="en-GB" sz="2800" dirty="0" err="1" smtClean="0">
                <a:solidFill>
                  <a:srgbClr val="FFFF00"/>
                </a:solidFill>
              </a:rPr>
              <a:t>b.</a:t>
            </a:r>
            <a:r>
              <a:rPr lang="en-GB" sz="2800" dirty="0" err="1" smtClean="0"/>
              <a:t>The</a:t>
            </a:r>
            <a:r>
              <a:rPr lang="en-GB" sz="2800" dirty="0" smtClean="0"/>
              <a:t> other judges of the supreme court draw a salary of 2.5 </a:t>
            </a:r>
            <a:r>
              <a:rPr lang="en-GB" sz="2800" dirty="0" err="1" smtClean="0"/>
              <a:t>lakh</a:t>
            </a:r>
            <a:r>
              <a:rPr lang="en-GB" sz="2800" dirty="0" smtClean="0"/>
              <a:t> per month.</a:t>
            </a:r>
            <a:br>
              <a:rPr lang="en-GB" sz="2800" dirty="0" smtClean="0"/>
            </a:br>
            <a:r>
              <a:rPr lang="en-GB" sz="2800" dirty="0" smtClean="0"/>
              <a:t/>
            </a:r>
            <a:br>
              <a:rPr lang="en-GB" sz="2800" dirty="0" smtClean="0"/>
            </a:br>
            <a:r>
              <a:rPr lang="en-GB" sz="2800" dirty="0" smtClean="0"/>
              <a:t>               </a:t>
            </a:r>
            <a:r>
              <a:rPr lang="en-GB" sz="2800" dirty="0" smtClean="0">
                <a:solidFill>
                  <a:srgbClr val="FFFF00"/>
                </a:solidFill>
              </a:rPr>
              <a:t>Powers</a:t>
            </a:r>
            <a:r>
              <a:rPr lang="en-GB" sz="2800" dirty="0" smtClean="0"/>
              <a:t> </a:t>
            </a:r>
            <a:r>
              <a:rPr lang="en-US" sz="2800" dirty="0" smtClean="0"/>
              <a:t/>
            </a:r>
            <a:br>
              <a:rPr lang="en-US" sz="2800" dirty="0" smtClean="0"/>
            </a:br>
            <a:r>
              <a:rPr lang="en-GB" sz="2600" dirty="0" err="1" smtClean="0">
                <a:solidFill>
                  <a:srgbClr val="FFFF00"/>
                </a:solidFill>
              </a:rPr>
              <a:t>a.</a:t>
            </a:r>
            <a:r>
              <a:rPr lang="en-GB" sz="2600" dirty="0" err="1" smtClean="0"/>
              <a:t>The</a:t>
            </a:r>
            <a:r>
              <a:rPr lang="en-GB" sz="2600" dirty="0" smtClean="0"/>
              <a:t> supreme court hears and gives rulings on both civil and criminal cases as well as those concerning the </a:t>
            </a:r>
            <a:r>
              <a:rPr lang="en-GB" sz="2600" dirty="0" err="1" smtClean="0"/>
              <a:t>constituition</a:t>
            </a:r>
            <a:r>
              <a:rPr lang="en-GB" sz="2600" dirty="0" smtClean="0"/>
              <a:t> of India. </a:t>
            </a:r>
            <a:br>
              <a:rPr lang="en-GB" sz="2600" dirty="0" smtClean="0"/>
            </a:br>
            <a:r>
              <a:rPr lang="en-US" sz="2600" dirty="0" smtClean="0"/>
              <a:t/>
            </a:r>
            <a:br>
              <a:rPr lang="en-US" sz="2600" dirty="0" smtClean="0"/>
            </a:br>
            <a:r>
              <a:rPr lang="en-GB" sz="2600" dirty="0" err="1" smtClean="0">
                <a:solidFill>
                  <a:srgbClr val="FFFF00"/>
                </a:solidFill>
              </a:rPr>
              <a:t>b.</a:t>
            </a:r>
            <a:r>
              <a:rPr lang="en-GB" sz="2600" dirty="0" err="1" smtClean="0"/>
              <a:t>it</a:t>
            </a:r>
            <a:r>
              <a:rPr lang="en-GB" sz="2600" dirty="0" smtClean="0"/>
              <a:t> enjoys the following jurisdiction-</a:t>
            </a:r>
            <a:r>
              <a:rPr lang="en-GB" sz="2600" dirty="0" err="1" smtClean="0"/>
              <a:t>original,appellate,advisory</a:t>
            </a:r>
            <a:r>
              <a:rPr lang="en-GB" sz="2600" dirty="0" smtClean="0"/>
              <a:t> and </a:t>
            </a:r>
            <a:r>
              <a:rPr lang="en-GB" sz="2600" dirty="0" err="1" smtClean="0"/>
              <a:t>revisory</a:t>
            </a:r>
            <a:r>
              <a:rPr lang="en-GB" sz="2600" dirty="0" smtClean="0"/>
              <a:t>.</a:t>
            </a:r>
            <a:r>
              <a:rPr lang="en-US" sz="2600" dirty="0" smtClean="0"/>
              <a:t/>
            </a:r>
            <a:br>
              <a:rPr lang="en-US" sz="2600" dirty="0" smtClean="0"/>
            </a:br>
            <a:endParaRPr lang="en-US"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8077200" cy="1673352"/>
          </a:xfrm>
        </p:spPr>
        <p:txBody>
          <a:bodyPr>
            <a:noAutofit/>
          </a:bodyPr>
          <a:lstStyle/>
          <a:p>
            <a:r>
              <a:rPr lang="en-IN" sz="2400" dirty="0" smtClean="0">
                <a:solidFill>
                  <a:srgbClr val="FFFF00"/>
                </a:solidFill>
              </a:rPr>
              <a:t>			Meaning: </a:t>
            </a:r>
            <a:r>
              <a:rPr lang="en-US" sz="2400" dirty="0" smtClean="0"/>
              <a:t/>
            </a:r>
            <a:br>
              <a:rPr lang="en-US" sz="2400" dirty="0" smtClean="0"/>
            </a:br>
            <a:r>
              <a:rPr lang="en-US" sz="2400" dirty="0" smtClean="0"/>
              <a:t/>
            </a:r>
            <a:br>
              <a:rPr lang="en-US" sz="2400" dirty="0" smtClean="0"/>
            </a:br>
            <a:r>
              <a:rPr lang="en-IN" sz="2400" dirty="0" smtClean="0">
                <a:solidFill>
                  <a:srgbClr val="FFFF00"/>
                </a:solidFill>
              </a:rPr>
              <a:t>Constitution -</a:t>
            </a:r>
            <a:r>
              <a:rPr lang="en-IN" sz="2400" dirty="0" smtClean="0"/>
              <a:t> defined as the fundamental laws custom, conventions, rules and regulations, stipulating how a country is governed.</a:t>
            </a:r>
            <a:br>
              <a:rPr lang="en-IN" sz="2400" dirty="0" smtClean="0"/>
            </a:br>
            <a:r>
              <a:rPr lang="en-US" sz="2400" dirty="0" smtClean="0"/>
              <a:t/>
            </a:r>
            <a:br>
              <a:rPr lang="en-US" sz="2400" dirty="0" smtClean="0"/>
            </a:br>
            <a:r>
              <a:rPr lang="en-IN" sz="2400" dirty="0" smtClean="0">
                <a:solidFill>
                  <a:srgbClr val="FFFF00"/>
                </a:solidFill>
              </a:rPr>
              <a:t>Constitutionalism -</a:t>
            </a:r>
            <a:r>
              <a:rPr lang="en-IN" sz="2400" dirty="0" smtClean="0"/>
              <a:t> defined as a principle which is not just a constitution but put limitations to the activities of individuals and the government.</a:t>
            </a:r>
            <a:br>
              <a:rPr lang="en-IN" sz="2400" dirty="0" smtClean="0"/>
            </a:br>
            <a:r>
              <a:rPr lang="en-US" sz="2400" dirty="0" smtClean="0"/>
              <a:t/>
            </a:r>
            <a:br>
              <a:rPr lang="en-US" sz="2400" dirty="0" smtClean="0"/>
            </a:br>
            <a:r>
              <a:rPr lang="en-IN" sz="2400" dirty="0" smtClean="0">
                <a:solidFill>
                  <a:srgbClr val="FFFF00"/>
                </a:solidFill>
              </a:rPr>
              <a:t>Historical Perspectives:</a:t>
            </a:r>
            <a:r>
              <a:rPr lang="en-US" sz="2400" dirty="0" smtClean="0"/>
              <a:t/>
            </a:r>
            <a:br>
              <a:rPr lang="en-US" sz="2400" dirty="0" smtClean="0"/>
            </a:br>
            <a:r>
              <a:rPr lang="en-IN" sz="2400" dirty="0" smtClean="0"/>
              <a:t>The historical underpinnings and evolution of the India Constitution can be traced to many regulations and acts passed before Indian Independence.</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8077200" cy="1673352"/>
          </a:xfrm>
        </p:spPr>
        <p:txBody>
          <a:bodyPr>
            <a:noAutofit/>
          </a:bodyPr>
          <a:lstStyle/>
          <a:p>
            <a:r>
              <a:rPr lang="en-GB" sz="2400" dirty="0" smtClean="0">
                <a:solidFill>
                  <a:srgbClr val="FFFF00"/>
                </a:solidFill>
              </a:rPr>
              <a:t>           Original Jurisdiction</a:t>
            </a:r>
            <a:r>
              <a:rPr lang="en-US" sz="2400" dirty="0" smtClean="0"/>
              <a:t/>
            </a:r>
            <a:br>
              <a:rPr lang="en-US" sz="2400" dirty="0" smtClean="0"/>
            </a:br>
            <a:r>
              <a:rPr lang="en-GB" sz="2400" dirty="0" smtClean="0">
                <a:solidFill>
                  <a:srgbClr val="FFFF00"/>
                </a:solidFill>
              </a:rPr>
              <a:t>a.</a:t>
            </a:r>
            <a:r>
              <a:rPr lang="en-GB" sz="2400" dirty="0" smtClean="0"/>
              <a:t> There are certain cases decided only by the Supreme Court.</a:t>
            </a:r>
            <a:br>
              <a:rPr lang="en-GB" sz="2400" dirty="0" smtClean="0"/>
            </a:br>
            <a:r>
              <a:rPr lang="en-US" sz="2400" dirty="0" smtClean="0">
                <a:solidFill>
                  <a:srgbClr val="FFFF00"/>
                </a:solidFill>
              </a:rPr>
              <a:t/>
            </a:r>
            <a:br>
              <a:rPr lang="en-US" sz="2400" dirty="0" smtClean="0">
                <a:solidFill>
                  <a:srgbClr val="FFFF00"/>
                </a:solidFill>
              </a:rPr>
            </a:br>
            <a:r>
              <a:rPr lang="en-GB" sz="2400" dirty="0" smtClean="0">
                <a:solidFill>
                  <a:srgbClr val="FFFF00"/>
                </a:solidFill>
              </a:rPr>
              <a:t>b. </a:t>
            </a:r>
            <a:r>
              <a:rPr lang="en-GB" sz="2400" dirty="0" smtClean="0"/>
              <a:t> It has to originate in the supreme court and are known as original cases.</a:t>
            </a:r>
            <a:r>
              <a:rPr lang="en-US" sz="2400" dirty="0" smtClean="0"/>
              <a:t/>
            </a:r>
            <a:br>
              <a:rPr lang="en-US" sz="2400" dirty="0" smtClean="0"/>
            </a:br>
            <a:r>
              <a:rPr lang="en-US" sz="2400" dirty="0" smtClean="0">
                <a:solidFill>
                  <a:srgbClr val="FFFF00"/>
                </a:solidFill>
              </a:rPr>
              <a:t/>
            </a:r>
            <a:br>
              <a:rPr lang="en-US" sz="2400" dirty="0" smtClean="0">
                <a:solidFill>
                  <a:srgbClr val="FFFF00"/>
                </a:solidFill>
              </a:rPr>
            </a:br>
            <a:r>
              <a:rPr lang="en-US" sz="2400" dirty="0" smtClean="0">
                <a:solidFill>
                  <a:srgbClr val="FFFF00"/>
                </a:solidFill>
              </a:rPr>
              <a:t>           </a:t>
            </a:r>
            <a:r>
              <a:rPr lang="en-GB" sz="2400" dirty="0" err="1" smtClean="0">
                <a:solidFill>
                  <a:srgbClr val="FFFF00"/>
                </a:solidFill>
              </a:rPr>
              <a:t>Apellate</a:t>
            </a:r>
            <a:r>
              <a:rPr lang="en-GB" sz="2400" dirty="0" smtClean="0">
                <a:solidFill>
                  <a:srgbClr val="FFFF00"/>
                </a:solidFill>
              </a:rPr>
              <a:t> Jurisdiction</a:t>
            </a:r>
            <a:r>
              <a:rPr lang="en-GB" sz="2400" dirty="0" smtClean="0"/>
              <a:t/>
            </a:r>
            <a:br>
              <a:rPr lang="en-GB" sz="2400" dirty="0" smtClean="0"/>
            </a:br>
            <a:r>
              <a:rPr lang="en-US" sz="2400" dirty="0" smtClean="0"/>
              <a:t/>
            </a:r>
            <a:br>
              <a:rPr lang="en-US" sz="2400" dirty="0" smtClean="0"/>
            </a:br>
            <a:r>
              <a:rPr lang="en-GB" sz="2400" dirty="0" err="1" smtClean="0">
                <a:solidFill>
                  <a:srgbClr val="FFFF00"/>
                </a:solidFill>
              </a:rPr>
              <a:t>a.</a:t>
            </a:r>
            <a:r>
              <a:rPr lang="en-GB" sz="2400" dirty="0" err="1" smtClean="0"/>
              <a:t>This</a:t>
            </a:r>
            <a:r>
              <a:rPr lang="en-GB" sz="2400" dirty="0" smtClean="0"/>
              <a:t> cases are those which are appeals against the judgements of the High courts.</a:t>
            </a:r>
            <a:br>
              <a:rPr lang="en-GB" sz="2400" dirty="0" smtClean="0"/>
            </a:br>
            <a:r>
              <a:rPr lang="en-US" sz="2400" dirty="0" smtClean="0"/>
              <a:t/>
            </a:r>
            <a:br>
              <a:rPr lang="en-US" sz="2400" dirty="0" smtClean="0"/>
            </a:br>
            <a:r>
              <a:rPr lang="en-GB" sz="2400" dirty="0" err="1" smtClean="0">
                <a:solidFill>
                  <a:srgbClr val="FFFF00"/>
                </a:solidFill>
              </a:rPr>
              <a:t>b.</a:t>
            </a:r>
            <a:r>
              <a:rPr lang="en-GB" sz="2400" dirty="0" err="1" smtClean="0"/>
              <a:t>The</a:t>
            </a:r>
            <a:r>
              <a:rPr lang="en-GB" sz="2400" dirty="0" smtClean="0"/>
              <a:t> highest judicial </a:t>
            </a:r>
            <a:r>
              <a:rPr lang="en-GB" sz="2400" dirty="0" err="1" smtClean="0"/>
              <a:t>authority,the</a:t>
            </a:r>
            <a:r>
              <a:rPr lang="en-GB" sz="2400" dirty="0" smtClean="0"/>
              <a:t> supreme court has the power to review the decisions of the High Courts and give its own judgements.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8077200" cy="1673352"/>
          </a:xfrm>
        </p:spPr>
        <p:txBody>
          <a:bodyPr>
            <a:noAutofit/>
          </a:bodyPr>
          <a:lstStyle/>
          <a:p>
            <a:pPr lvl="0"/>
            <a:r>
              <a:rPr lang="en-IN" sz="2800" dirty="0" smtClean="0">
                <a:solidFill>
                  <a:srgbClr val="FFFF00"/>
                </a:solidFill>
              </a:rPr>
              <a:t>   a. Indian system of Administration</a:t>
            </a:r>
            <a:r>
              <a:rPr lang="en-IN" sz="2800" dirty="0" smtClean="0"/>
              <a:t>: </a:t>
            </a:r>
            <a:br>
              <a:rPr lang="en-IN" sz="2800" dirty="0" smtClean="0"/>
            </a:br>
            <a:r>
              <a:rPr lang="en-IN" sz="2800" dirty="0" smtClean="0"/>
              <a:t> </a:t>
            </a:r>
            <a:r>
              <a:rPr lang="en-US" sz="2800" dirty="0" smtClean="0"/>
              <a:t/>
            </a:r>
            <a:br>
              <a:rPr lang="en-US" sz="2800" dirty="0" smtClean="0"/>
            </a:br>
            <a:r>
              <a:rPr lang="en-US" sz="2800" dirty="0" smtClean="0">
                <a:solidFill>
                  <a:srgbClr val="FFFF00"/>
                </a:solidFill>
              </a:rPr>
              <a:t>1.</a:t>
            </a:r>
            <a:r>
              <a:rPr lang="en-US" sz="2800" dirty="0" smtClean="0"/>
              <a:t> </a:t>
            </a:r>
            <a:r>
              <a:rPr lang="en-IN" sz="2800" dirty="0" smtClean="0"/>
              <a:t>Parliamentary form of Democracy - </a:t>
            </a:r>
            <a:r>
              <a:rPr lang="en-IN" sz="2800" dirty="0" err="1" smtClean="0"/>
              <a:t>Loksabha</a:t>
            </a:r>
            <a:r>
              <a:rPr lang="en-IN" sz="2800" dirty="0" smtClean="0"/>
              <a:t> and </a:t>
            </a:r>
            <a:r>
              <a:rPr lang="en-IN" sz="2800" dirty="0" err="1" smtClean="0"/>
              <a:t>Rajyasabha</a:t>
            </a:r>
            <a:r>
              <a:rPr lang="en-IN" sz="2800" dirty="0" smtClean="0"/>
              <a:t/>
            </a:r>
            <a:br>
              <a:rPr lang="en-IN" sz="2800" dirty="0" smtClean="0"/>
            </a:br>
            <a:r>
              <a:rPr lang="en-US" sz="2800" dirty="0" smtClean="0"/>
              <a:t/>
            </a:r>
            <a:br>
              <a:rPr lang="en-US" sz="2800" dirty="0" smtClean="0"/>
            </a:br>
            <a:r>
              <a:rPr lang="en-US" sz="2800" dirty="0" smtClean="0">
                <a:solidFill>
                  <a:srgbClr val="FFFF00"/>
                </a:solidFill>
              </a:rPr>
              <a:t>2.</a:t>
            </a:r>
            <a:r>
              <a:rPr lang="en-US" sz="2800" dirty="0" smtClean="0"/>
              <a:t> </a:t>
            </a:r>
            <a:r>
              <a:rPr lang="en-IN" sz="2800" dirty="0" smtClean="0"/>
              <a:t>Constitution of India - -longest written constitution in the world.</a:t>
            </a:r>
            <a:br>
              <a:rPr lang="en-IN" sz="2800" dirty="0" smtClean="0"/>
            </a:br>
            <a:r>
              <a:rPr lang="en-US" sz="2800" dirty="0" smtClean="0"/>
              <a:t/>
            </a:r>
            <a:br>
              <a:rPr lang="en-US" sz="2800" dirty="0" smtClean="0"/>
            </a:br>
            <a:r>
              <a:rPr lang="en-US" sz="2800" dirty="0" smtClean="0">
                <a:solidFill>
                  <a:srgbClr val="FFFF00"/>
                </a:solidFill>
              </a:rPr>
              <a:t>3.</a:t>
            </a:r>
            <a:r>
              <a:rPr lang="en-US" sz="2800" dirty="0" smtClean="0"/>
              <a:t> </a:t>
            </a:r>
            <a:r>
              <a:rPr lang="en-IN" sz="2800" dirty="0" smtClean="0"/>
              <a:t>Constituent Assembly was elected in 1946 – 389 members originally,                                        296 from British India and 93 from the princely states.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8077200" cy="1673352"/>
          </a:xfrm>
        </p:spPr>
        <p:txBody>
          <a:bodyPr>
            <a:noAutofit/>
          </a:bodyPr>
          <a:lstStyle/>
          <a:p>
            <a:pPr lvl="0"/>
            <a:r>
              <a:rPr lang="en-IN" sz="2800" dirty="0" smtClean="0">
                <a:solidFill>
                  <a:srgbClr val="FFFF00"/>
                </a:solidFill>
              </a:rPr>
              <a:t>4.</a:t>
            </a:r>
            <a:r>
              <a:rPr lang="en-IN" sz="2800" dirty="0" smtClean="0"/>
              <a:t>I meeting of the Constituent Assembly held on 9 December 1946</a:t>
            </a:r>
            <a:br>
              <a:rPr lang="en-IN" sz="2800" dirty="0" smtClean="0"/>
            </a:br>
            <a:r>
              <a:rPr lang="en-US" sz="2800" dirty="0" smtClean="0">
                <a:solidFill>
                  <a:srgbClr val="FFFF00"/>
                </a:solidFill>
              </a:rPr>
              <a:t/>
            </a:r>
            <a:br>
              <a:rPr lang="en-US" sz="2800" dirty="0" smtClean="0">
                <a:solidFill>
                  <a:srgbClr val="FFFF00"/>
                </a:solidFill>
              </a:rPr>
            </a:br>
            <a:r>
              <a:rPr lang="en-US" sz="2800" dirty="0" smtClean="0">
                <a:solidFill>
                  <a:srgbClr val="FFFF00"/>
                </a:solidFill>
              </a:rPr>
              <a:t>5. </a:t>
            </a:r>
            <a:r>
              <a:rPr lang="en-IN" sz="2800" dirty="0" smtClean="0"/>
              <a:t>Constitution was adopted on 26 November 1949.</a:t>
            </a:r>
            <a:br>
              <a:rPr lang="en-IN" sz="2800" dirty="0" smtClean="0"/>
            </a:br>
            <a:r>
              <a:rPr lang="en-US" sz="2800" dirty="0" smtClean="0"/>
              <a:t/>
            </a:r>
            <a:br>
              <a:rPr lang="en-US" sz="2800" dirty="0" smtClean="0"/>
            </a:br>
            <a:r>
              <a:rPr lang="en-US" sz="2800" dirty="0" smtClean="0">
                <a:solidFill>
                  <a:srgbClr val="FFFF00"/>
                </a:solidFill>
              </a:rPr>
              <a:t>6. </a:t>
            </a:r>
            <a:r>
              <a:rPr lang="en-IN" sz="2800" dirty="0" smtClean="0"/>
              <a:t>Proceedings of the Constituent Assembly – printed in 11 thick  volumes</a:t>
            </a:r>
            <a:br>
              <a:rPr lang="en-IN" sz="2800" dirty="0" smtClean="0"/>
            </a:br>
            <a:r>
              <a:rPr lang="en-US" sz="2800" dirty="0" smtClean="0"/>
              <a:t/>
            </a:r>
            <a:br>
              <a:rPr lang="en-US" sz="2800" dirty="0" smtClean="0"/>
            </a:br>
            <a:r>
              <a:rPr lang="en-US" sz="2800" dirty="0" smtClean="0">
                <a:solidFill>
                  <a:srgbClr val="FFFF00"/>
                </a:solidFill>
              </a:rPr>
              <a:t>7. </a:t>
            </a:r>
            <a:r>
              <a:rPr lang="en-IN" sz="2800" dirty="0" smtClean="0"/>
              <a:t>The Drafting Committee – chairmanship – Dr. B.R. </a:t>
            </a:r>
            <a:r>
              <a:rPr lang="en-IN" sz="2800" dirty="0" err="1" smtClean="0"/>
              <a:t>Ambedkar</a:t>
            </a:r>
            <a:r>
              <a:rPr lang="en-IN" sz="2800" dirty="0" smtClean="0"/>
              <a:t>, prepared a draft Constitution.</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8077200" cy="1673352"/>
          </a:xfrm>
        </p:spPr>
        <p:txBody>
          <a:bodyPr>
            <a:noAutofit/>
          </a:bodyPr>
          <a:lstStyle/>
          <a:p>
            <a:pPr lvl="0"/>
            <a:r>
              <a:rPr lang="en-IN" sz="2600" dirty="0" smtClean="0">
                <a:solidFill>
                  <a:srgbClr val="FFFF00"/>
                </a:solidFill>
              </a:rPr>
              <a:t>8. </a:t>
            </a:r>
            <a:r>
              <a:rPr lang="en-IN" sz="2600" dirty="0" smtClean="0"/>
              <a:t>A  small group of  about 20 members played a crucial role – Nehru, Patel,  </a:t>
            </a:r>
            <a:r>
              <a:rPr lang="en-IN" sz="2600" dirty="0" err="1" smtClean="0"/>
              <a:t>Maulana</a:t>
            </a:r>
            <a:r>
              <a:rPr lang="en-IN" sz="2600" dirty="0" smtClean="0"/>
              <a:t>  </a:t>
            </a:r>
            <a:r>
              <a:rPr lang="en-IN" sz="2600" dirty="0" err="1" smtClean="0"/>
              <a:t>Abul</a:t>
            </a:r>
            <a:r>
              <a:rPr lang="en-IN" sz="2600" dirty="0" smtClean="0"/>
              <a:t> </a:t>
            </a:r>
            <a:r>
              <a:rPr lang="en-IN" sz="2600" dirty="0" err="1" smtClean="0"/>
              <a:t>Kalam</a:t>
            </a:r>
            <a:r>
              <a:rPr lang="en-IN" sz="2600" dirty="0" smtClean="0"/>
              <a:t>  Azad,  Dr.   </a:t>
            </a:r>
            <a:r>
              <a:rPr lang="en-IN" sz="2600" dirty="0" err="1" smtClean="0"/>
              <a:t>Rajendra</a:t>
            </a:r>
            <a:r>
              <a:rPr lang="en-IN" sz="2600" dirty="0" smtClean="0"/>
              <a:t> Prasad and so on.  -  Lawyers, doctors, teachers and bureaucrats.  </a:t>
            </a:r>
            <a:br>
              <a:rPr lang="en-IN" sz="2600" dirty="0" smtClean="0"/>
            </a:br>
            <a:r>
              <a:rPr lang="en-IN" sz="2600" dirty="0" smtClean="0"/>
              <a:t> </a:t>
            </a:r>
            <a:r>
              <a:rPr lang="en-US" sz="2600" dirty="0" smtClean="0"/>
              <a:t/>
            </a:r>
            <a:br>
              <a:rPr lang="en-US" sz="2600" dirty="0" smtClean="0"/>
            </a:br>
            <a:r>
              <a:rPr lang="en-US" sz="2600" dirty="0" smtClean="0">
                <a:solidFill>
                  <a:srgbClr val="FFFF00"/>
                </a:solidFill>
              </a:rPr>
              <a:t>9.</a:t>
            </a:r>
            <a:r>
              <a:rPr lang="en-IN" sz="2600" dirty="0" smtClean="0"/>
              <a:t>Signed on 24 January 1950 – 284 members signed the two handwritten documents-  Nehru was the first to sign –</a:t>
            </a:r>
            <a:br>
              <a:rPr lang="en-IN" sz="2600" dirty="0" smtClean="0"/>
            </a:br>
            <a:r>
              <a:rPr lang="en-IN" sz="2600" dirty="0" smtClean="0"/>
              <a:t> </a:t>
            </a:r>
            <a:r>
              <a:rPr lang="en-US" sz="2600" dirty="0" smtClean="0"/>
              <a:t/>
            </a:r>
            <a:br>
              <a:rPr lang="en-US" sz="2600" dirty="0" smtClean="0"/>
            </a:br>
            <a:r>
              <a:rPr lang="en-US" sz="2600" dirty="0" smtClean="0">
                <a:solidFill>
                  <a:srgbClr val="FFFF00"/>
                </a:solidFill>
              </a:rPr>
              <a:t>10.</a:t>
            </a:r>
            <a:r>
              <a:rPr lang="en-IN" sz="2600" dirty="0" smtClean="0"/>
              <a:t>Men worked in background – BN Rau and S N </a:t>
            </a:r>
            <a:r>
              <a:rPr lang="en-IN" sz="2600" dirty="0" err="1" smtClean="0"/>
              <a:t>Mukherjee</a:t>
            </a:r>
            <a:r>
              <a:rPr lang="en-IN" sz="2600" dirty="0" smtClean="0"/>
              <a:t/>
            </a:r>
            <a:br>
              <a:rPr lang="en-IN" sz="2600" dirty="0" smtClean="0"/>
            </a:br>
            <a:r>
              <a:rPr lang="en-US" sz="2600" dirty="0" smtClean="0"/>
              <a:t/>
            </a:r>
            <a:br>
              <a:rPr lang="en-US" sz="2600" dirty="0" smtClean="0"/>
            </a:br>
            <a:r>
              <a:rPr lang="en-US" sz="2600" dirty="0" smtClean="0">
                <a:solidFill>
                  <a:srgbClr val="FFFF00"/>
                </a:solidFill>
              </a:rPr>
              <a:t>11.</a:t>
            </a:r>
            <a:r>
              <a:rPr lang="en-IN" sz="2600" dirty="0" smtClean="0"/>
              <a:t>The Constitution of India came into effect on 26 January 1950.</a:t>
            </a:r>
            <a:endParaRPr lang="en-US"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8077200" cy="1673352"/>
          </a:xfrm>
        </p:spPr>
        <p:txBody>
          <a:bodyPr>
            <a:noAutofit/>
          </a:bodyPr>
          <a:lstStyle/>
          <a:p>
            <a:r>
              <a:rPr lang="en-IN" sz="3200" dirty="0" smtClean="0">
                <a:solidFill>
                  <a:srgbClr val="FFFF00"/>
                </a:solidFill>
              </a:rPr>
              <a:t>        Salient Features:</a:t>
            </a:r>
            <a:r>
              <a:rPr lang="en-IN" sz="3200" dirty="0" smtClean="0"/>
              <a:t/>
            </a:r>
            <a:br>
              <a:rPr lang="en-IN" sz="3200" dirty="0" smtClean="0"/>
            </a:br>
            <a:r>
              <a:rPr lang="en-US" sz="3200" dirty="0" smtClean="0"/>
              <a:t/>
            </a:r>
            <a:br>
              <a:rPr lang="en-US" sz="3200" dirty="0" smtClean="0"/>
            </a:br>
            <a:r>
              <a:rPr lang="en-IN" sz="3200" dirty="0" smtClean="0"/>
              <a:t>The Constitution of a country is the legal document with the help of which a country’s affairs are managed. It is a combination of many factors, viz., history, values, traditions, ethos, socio-political milieu and alike.</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8077200" cy="1673352"/>
          </a:xfrm>
        </p:spPr>
        <p:txBody>
          <a:bodyPr>
            <a:noAutofit/>
          </a:bodyPr>
          <a:lstStyle/>
          <a:p>
            <a:pPr lvl="0"/>
            <a:r>
              <a:rPr lang="en-IN" sz="2800" dirty="0" smtClean="0">
                <a:solidFill>
                  <a:srgbClr val="FFFF00"/>
                </a:solidFill>
              </a:rPr>
              <a:t>Federal system</a:t>
            </a:r>
            <a:r>
              <a:rPr lang="en-IN" sz="2800" dirty="0" smtClean="0"/>
              <a:t/>
            </a:r>
            <a:br>
              <a:rPr lang="en-IN" sz="2800" dirty="0" smtClean="0"/>
            </a:br>
            <a:r>
              <a:rPr lang="en-US" sz="2800" dirty="0" smtClean="0"/>
              <a:t/>
            </a:r>
            <a:br>
              <a:rPr lang="en-US" sz="2800" dirty="0" smtClean="0"/>
            </a:br>
            <a:r>
              <a:rPr lang="en-IN" sz="2800" dirty="0" smtClean="0"/>
              <a:t>Responsibility of governing our country – between the centre and states</a:t>
            </a:r>
            <a:r>
              <a:rPr lang="en-US" sz="2800" dirty="0" smtClean="0"/>
              <a:t/>
            </a:r>
            <a:br>
              <a:rPr lang="en-US" sz="2800" dirty="0" smtClean="0"/>
            </a:br>
            <a:r>
              <a:rPr lang="en-US" sz="2800" dirty="0" smtClean="0">
                <a:solidFill>
                  <a:srgbClr val="FFFF00"/>
                </a:solidFill>
              </a:rPr>
              <a:t/>
            </a:r>
            <a:br>
              <a:rPr lang="en-US" sz="2800" dirty="0" smtClean="0">
                <a:solidFill>
                  <a:srgbClr val="FFFF00"/>
                </a:solidFill>
              </a:rPr>
            </a:br>
            <a:r>
              <a:rPr lang="en-IN" sz="2800" dirty="0" smtClean="0">
                <a:solidFill>
                  <a:srgbClr val="FFFF00"/>
                </a:solidFill>
              </a:rPr>
              <a:t>Parliamentary system</a:t>
            </a:r>
            <a:br>
              <a:rPr lang="en-IN" sz="2800" dirty="0" smtClean="0">
                <a:solidFill>
                  <a:srgbClr val="FFFF00"/>
                </a:solidFill>
              </a:rPr>
            </a:br>
            <a:r>
              <a:rPr lang="en-US" sz="2800" dirty="0" smtClean="0"/>
              <a:t/>
            </a:r>
            <a:br>
              <a:rPr lang="en-US" sz="2800" dirty="0" smtClean="0"/>
            </a:br>
            <a:r>
              <a:rPr lang="en-IN" sz="2800" dirty="0" smtClean="0"/>
              <a:t>The Parliament – two houses- The House of the People &amp; the Council of States</a:t>
            </a:r>
            <a:r>
              <a:rPr lang="en-US" sz="2800" dirty="0" smtClean="0"/>
              <a:t/>
            </a:r>
            <a:br>
              <a:rPr lang="en-US" sz="2800" dirty="0" smtClean="0"/>
            </a:br>
            <a:r>
              <a:rPr lang="en-IN" sz="2800" dirty="0" smtClean="0"/>
              <a:t>Govt at the centre is answerable to the Parliament – </a:t>
            </a:r>
            <a:r>
              <a:rPr lang="en-US" sz="2800" dirty="0" smtClean="0"/>
              <a:t/>
            </a:r>
            <a:br>
              <a:rPr lang="en-US" sz="2800" dirty="0" smtClean="0"/>
            </a:br>
            <a:r>
              <a:rPr lang="en-IN" sz="2800" dirty="0" smtClean="0"/>
              <a:t>Govt state level – state legislature</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
            <a:ext cx="8077200" cy="1673352"/>
          </a:xfrm>
        </p:spPr>
        <p:txBody>
          <a:bodyPr>
            <a:noAutofit/>
          </a:bodyPr>
          <a:lstStyle/>
          <a:p>
            <a:pPr lvl="0"/>
            <a:r>
              <a:rPr lang="en-IN" sz="2200" dirty="0" smtClean="0"/>
              <a:t>Three branches of the government</a:t>
            </a:r>
            <a:r>
              <a:rPr lang="en-US" sz="2200" dirty="0" smtClean="0"/>
              <a:t/>
            </a:r>
            <a:br>
              <a:rPr lang="en-US" sz="2200" dirty="0" smtClean="0"/>
            </a:br>
            <a:r>
              <a:rPr lang="en-IN" sz="2200" dirty="0" smtClean="0"/>
              <a:t> </a:t>
            </a:r>
            <a:r>
              <a:rPr lang="en-US" sz="2200" dirty="0" smtClean="0"/>
              <a:t/>
            </a:r>
            <a:br>
              <a:rPr lang="en-US" sz="2200" dirty="0" smtClean="0"/>
            </a:br>
            <a:r>
              <a:rPr lang="en-IN" sz="2200" dirty="0" smtClean="0">
                <a:solidFill>
                  <a:srgbClr val="FFFF00"/>
                </a:solidFill>
              </a:rPr>
              <a:t>The Legislative branch</a:t>
            </a:r>
            <a:r>
              <a:rPr lang="en-IN" sz="2200" dirty="0" smtClean="0"/>
              <a:t/>
            </a:r>
            <a:br>
              <a:rPr lang="en-IN" sz="2200" dirty="0" smtClean="0"/>
            </a:br>
            <a:r>
              <a:rPr lang="en-IN" sz="2200" dirty="0" smtClean="0"/>
              <a:t> </a:t>
            </a:r>
            <a:r>
              <a:rPr lang="en-US" sz="2200" dirty="0" smtClean="0"/>
              <a:t/>
            </a:r>
            <a:br>
              <a:rPr lang="en-US" sz="2200" dirty="0" smtClean="0"/>
            </a:br>
            <a:r>
              <a:rPr lang="en-US" sz="2200" dirty="0" smtClean="0">
                <a:solidFill>
                  <a:srgbClr val="FFFF00"/>
                </a:solidFill>
              </a:rPr>
              <a:t>1.</a:t>
            </a:r>
            <a:r>
              <a:rPr lang="en-IN" sz="2200" dirty="0" smtClean="0"/>
              <a:t>Parliament and the state legislature of various states</a:t>
            </a:r>
            <a:r>
              <a:rPr lang="en-US" sz="2200" dirty="0" smtClean="0"/>
              <a:t/>
            </a:r>
            <a:br>
              <a:rPr lang="en-US" sz="2200" dirty="0" smtClean="0"/>
            </a:br>
            <a:r>
              <a:rPr lang="en-US" sz="2200" dirty="0" smtClean="0">
                <a:solidFill>
                  <a:srgbClr val="FFFF00"/>
                </a:solidFill>
              </a:rPr>
              <a:t>2. </a:t>
            </a:r>
            <a:r>
              <a:rPr lang="en-IN" sz="2200" dirty="0" smtClean="0"/>
              <a:t>Makes laws in the interest of the people    </a:t>
            </a:r>
            <a:r>
              <a:rPr lang="en-US" sz="2200" dirty="0" smtClean="0"/>
              <a:t/>
            </a:r>
            <a:br>
              <a:rPr lang="en-US" sz="2200" dirty="0" smtClean="0"/>
            </a:br>
            <a:r>
              <a:rPr lang="en-US" sz="2200" dirty="0" smtClean="0"/>
              <a:t/>
            </a:r>
            <a:br>
              <a:rPr lang="en-US" sz="2200" dirty="0" smtClean="0"/>
            </a:br>
            <a:r>
              <a:rPr lang="en-IN" sz="2200" dirty="0" smtClean="0">
                <a:solidFill>
                  <a:srgbClr val="FFFF00"/>
                </a:solidFill>
              </a:rPr>
              <a:t>The Executive branch</a:t>
            </a:r>
            <a:r>
              <a:rPr lang="en-IN" sz="2200" dirty="0" smtClean="0"/>
              <a:t/>
            </a:r>
            <a:br>
              <a:rPr lang="en-IN" sz="2200" dirty="0" smtClean="0"/>
            </a:br>
            <a:r>
              <a:rPr lang="en-IN" sz="2200" dirty="0" smtClean="0"/>
              <a:t>  </a:t>
            </a:r>
            <a:br>
              <a:rPr lang="en-IN" sz="2200" dirty="0" smtClean="0"/>
            </a:br>
            <a:r>
              <a:rPr lang="en-IN" sz="2200" dirty="0" smtClean="0"/>
              <a:t>includes President, Governors, Council of Ministers and so on.</a:t>
            </a:r>
            <a:br>
              <a:rPr lang="en-IN" sz="2200" dirty="0" smtClean="0"/>
            </a:br>
            <a:r>
              <a:rPr lang="en-US" sz="2200" dirty="0" smtClean="0"/>
              <a:t/>
            </a:r>
            <a:br>
              <a:rPr lang="en-US" sz="2200" dirty="0" smtClean="0"/>
            </a:br>
            <a:r>
              <a:rPr lang="en-IN" sz="2200" dirty="0" smtClean="0">
                <a:solidFill>
                  <a:srgbClr val="FFFF00"/>
                </a:solidFill>
              </a:rPr>
              <a:t>The Judicial branch </a:t>
            </a:r>
            <a:r>
              <a:rPr lang="en-US" sz="2200" dirty="0" smtClean="0"/>
              <a:t/>
            </a:r>
            <a:br>
              <a:rPr lang="en-US" sz="2200" dirty="0" smtClean="0"/>
            </a:br>
            <a:r>
              <a:rPr lang="en-US" sz="2200" dirty="0" smtClean="0">
                <a:solidFill>
                  <a:srgbClr val="FFFF00"/>
                </a:solidFill>
              </a:rPr>
              <a:t>1.</a:t>
            </a:r>
            <a:r>
              <a:rPr lang="en-IN" sz="2200" dirty="0" smtClean="0"/>
              <a:t>Consists of the Supreme Court, the High Courts and the Lower Courts.</a:t>
            </a:r>
            <a:r>
              <a:rPr lang="en-US" sz="2200" dirty="0" smtClean="0"/>
              <a:t/>
            </a:r>
            <a:br>
              <a:rPr lang="en-US" sz="2200" dirty="0" smtClean="0"/>
            </a:br>
            <a:r>
              <a:rPr lang="en-US" sz="2200" dirty="0" smtClean="0">
                <a:solidFill>
                  <a:srgbClr val="FFFF00"/>
                </a:solidFill>
              </a:rPr>
              <a:t>2.</a:t>
            </a:r>
            <a:r>
              <a:rPr lang="en-IN" sz="2200" dirty="0" smtClean="0"/>
              <a:t>Protects the citizens against illegal action either by the Legislative branch or the Executive branch                                                              </a:t>
            </a:r>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
            <a:ext cx="8077200" cy="1673352"/>
          </a:xfrm>
        </p:spPr>
        <p:txBody>
          <a:bodyPr>
            <a:noAutofit/>
          </a:bodyPr>
          <a:lstStyle/>
          <a:p>
            <a:pPr lvl="0"/>
            <a:r>
              <a:rPr lang="en-IN" sz="2400" dirty="0" smtClean="0">
                <a:solidFill>
                  <a:srgbClr val="FFFF00"/>
                </a:solidFill>
              </a:rPr>
              <a:t>Independent Judiciary</a:t>
            </a:r>
            <a:br>
              <a:rPr lang="en-IN" sz="2400" dirty="0" smtClean="0">
                <a:solidFill>
                  <a:srgbClr val="FFFF00"/>
                </a:solidFill>
              </a:rPr>
            </a:br>
            <a:r>
              <a:rPr lang="en-US" sz="2400" dirty="0" smtClean="0"/>
              <a:t/>
            </a:r>
            <a:br>
              <a:rPr lang="en-US" sz="2400" dirty="0" smtClean="0"/>
            </a:br>
            <a:r>
              <a:rPr lang="en-US" sz="2400" dirty="0" smtClean="0">
                <a:solidFill>
                  <a:srgbClr val="FFFF00"/>
                </a:solidFill>
              </a:rPr>
              <a:t>1.</a:t>
            </a:r>
            <a:r>
              <a:rPr lang="en-IN" sz="2400" dirty="0" smtClean="0"/>
              <a:t>Establishes independent judiciary</a:t>
            </a:r>
            <a:r>
              <a:rPr lang="en-US" sz="2400" dirty="0" smtClean="0"/>
              <a:t/>
            </a:r>
            <a:br>
              <a:rPr lang="en-US" sz="2400" dirty="0" smtClean="0"/>
            </a:br>
            <a:r>
              <a:rPr lang="en-US" sz="2400" dirty="0" smtClean="0">
                <a:solidFill>
                  <a:srgbClr val="FFFF00"/>
                </a:solidFill>
              </a:rPr>
              <a:t>2.</a:t>
            </a:r>
            <a:r>
              <a:rPr lang="en-IN" sz="2400" dirty="0" smtClean="0"/>
              <a:t>Can declare a law as unconstitutional if it is against fundamental rights</a:t>
            </a:r>
            <a:br>
              <a:rPr lang="en-IN" sz="2400" dirty="0" smtClean="0"/>
            </a:br>
            <a:r>
              <a:rPr lang="en-US" sz="2400" dirty="0" smtClean="0"/>
              <a:t/>
            </a:r>
            <a:br>
              <a:rPr lang="en-US" sz="2400" dirty="0" smtClean="0"/>
            </a:br>
            <a:r>
              <a:rPr lang="en-IN" sz="2400" dirty="0" smtClean="0">
                <a:solidFill>
                  <a:srgbClr val="FFFF00"/>
                </a:solidFill>
              </a:rPr>
              <a:t>Fundamental Right</a:t>
            </a:r>
            <a:r>
              <a:rPr lang="en-IN" sz="2400" dirty="0" smtClean="0"/>
              <a:t/>
            </a:r>
            <a:br>
              <a:rPr lang="en-IN" sz="2400" dirty="0" smtClean="0"/>
            </a:br>
            <a:r>
              <a:rPr lang="en-US" sz="2400" dirty="0" smtClean="0">
                <a:solidFill>
                  <a:srgbClr val="FFFF00"/>
                </a:solidFill>
              </a:rPr>
              <a:t/>
            </a:r>
            <a:br>
              <a:rPr lang="en-US" sz="2400" dirty="0" smtClean="0">
                <a:solidFill>
                  <a:srgbClr val="FFFF00"/>
                </a:solidFill>
              </a:rPr>
            </a:br>
            <a:r>
              <a:rPr lang="en-US" sz="2400" dirty="0" smtClean="0">
                <a:solidFill>
                  <a:srgbClr val="FFFF00"/>
                </a:solidFill>
              </a:rPr>
              <a:t>1.</a:t>
            </a:r>
            <a:r>
              <a:rPr lang="en-IN" sz="2400" dirty="0" smtClean="0"/>
              <a:t>Entitle people to live freely and happily</a:t>
            </a:r>
            <a:r>
              <a:rPr lang="en-US" sz="2400" dirty="0" smtClean="0"/>
              <a:t/>
            </a:r>
            <a:br>
              <a:rPr lang="en-US" sz="2400" dirty="0" smtClean="0"/>
            </a:br>
            <a:r>
              <a:rPr lang="en-US" sz="2400" dirty="0" smtClean="0"/>
              <a:t/>
            </a:r>
            <a:br>
              <a:rPr lang="en-US" sz="2400" dirty="0" smtClean="0"/>
            </a:br>
            <a:r>
              <a:rPr lang="en-US" sz="2400" dirty="0" smtClean="0">
                <a:solidFill>
                  <a:srgbClr val="FFFF00"/>
                </a:solidFill>
              </a:rPr>
              <a:t>2.</a:t>
            </a:r>
            <a:r>
              <a:rPr lang="en-IN" sz="2400" dirty="0" smtClean="0"/>
              <a:t>The Right to Freedom – equality – justice – religion – exploitation – cultural and educational rights</a:t>
            </a:r>
            <a:r>
              <a:rPr lang="en-US" sz="2400" dirty="0" smtClean="0"/>
              <a:t> </a:t>
            </a:r>
            <a:br>
              <a:rPr lang="en-US" sz="2400" dirty="0" smtClean="0"/>
            </a:br>
            <a:r>
              <a:rPr lang="en-US" sz="2400" dirty="0" smtClean="0"/>
              <a:t/>
            </a:r>
            <a:br>
              <a:rPr lang="en-US" sz="2400" dirty="0" smtClean="0"/>
            </a:br>
            <a:r>
              <a:rPr lang="en-US" sz="2400" dirty="0" smtClean="0">
                <a:solidFill>
                  <a:srgbClr val="FFFF00"/>
                </a:solidFill>
              </a:rPr>
              <a:t>3.</a:t>
            </a:r>
            <a:r>
              <a:rPr lang="en-IN" sz="2400" dirty="0" smtClean="0"/>
              <a:t>No discrimination, weaker section been given privileges, reservations in schools, colleges and </a:t>
            </a:r>
            <a:r>
              <a:rPr lang="en-IN" sz="2400" dirty="0" err="1" smtClean="0"/>
              <a:t>govt.jobs</a:t>
            </a:r>
            <a:r>
              <a:rPr lang="en-IN" sz="2400" dirty="0" smtClean="0"/>
              <a:t> formation of associations and unions</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6" ma:contentTypeDescription="Create a new document." ma:contentTypeScope="" ma:versionID="6492eb120662e61bd08eaf017b76364a">
  <xsd:schema xmlns:xsd="http://www.w3.org/2001/XMLSchema" xmlns:xs="http://www.w3.org/2001/XMLSchema" xmlns:p="http://schemas.microsoft.com/office/2006/metadata/properties" xmlns:ns2="55175d81-bfcc-4e20-b7a7-7b462a4db073" targetNamespace="http://schemas.microsoft.com/office/2006/metadata/properties" ma:root="true" ma:fieldsID="25314ec72e5511ab6a80fd64bd0ea784"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B6B76A-5BE5-4FD8-95B5-B49DF9496732}"/>
</file>

<file path=customXml/itemProps2.xml><?xml version="1.0" encoding="utf-8"?>
<ds:datastoreItem xmlns:ds="http://schemas.openxmlformats.org/officeDocument/2006/customXml" ds:itemID="{B4057444-E1A8-4088-B30E-C48254CB78BA}"/>
</file>

<file path=customXml/itemProps3.xml><?xml version="1.0" encoding="utf-8"?>
<ds:datastoreItem xmlns:ds="http://schemas.openxmlformats.org/officeDocument/2006/customXml" ds:itemID="{2113556E-B3F4-4C11-9704-F233533C14E8}"/>
</file>

<file path=docProps/app.xml><?xml version="1.0" encoding="utf-8"?>
<Properties xmlns="http://schemas.openxmlformats.org/officeDocument/2006/extended-properties" xmlns:vt="http://schemas.openxmlformats.org/officeDocument/2006/docPropsVTypes">
  <Template/>
  <TotalTime>136</TotalTime>
  <Words>133</Words>
  <Application>Microsoft Office PowerPoint</Application>
  <PresentationFormat>On-screen Show (4:3)</PresentationFormat>
  <Paragraphs>20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Metro</vt:lpstr>
      <vt:lpstr>                                                                     UNIT-1   </vt:lpstr>
      <vt:lpstr>   Meaning:   Constitution - defined as the fundamental laws custom, conventions, rules and regulations, stipulating how a country is governed.  Constitutionalism - defined as a principle which is not just a constitution but put limitations to the activities of individuals and the government.  Historical Perspectives: The historical underpinnings and evolution of the India Constitution can be traced to many regulations and acts passed before Indian Independence.</vt:lpstr>
      <vt:lpstr>   a. Indian system of Administration:    1. Parliamentary form of Democracy - Loksabha and Rajyasabha  2. Constitution of India - -longest written constitution in the world.  3. Constituent Assembly was elected in 1946 – 389 members originally,                                        296 from British India and 93 from the princely states.</vt:lpstr>
      <vt:lpstr>4.I meeting of the Constituent Assembly held on 9 December 1946  5. Constitution was adopted on 26 November 1949.  6. Proceedings of the Constituent Assembly – printed in 11 thick  volumes  7. The Drafting Committee – chairmanship – Dr. B.R. Ambedkar, prepared a draft Constitution.</vt:lpstr>
      <vt:lpstr>8. A  small group of  about 20 members played a crucial role – Nehru, Patel,  Maulana  Abul Kalam  Azad,  Dr.   Rajendra Prasad and so on.  -  Lawyers, doctors, teachers and bureaucrats.     9.Signed on 24 January 1950 – 284 members signed the two handwritten documents-  Nehru was the first to sign –   10.Men worked in background – BN Rau and S N Mukherjee  11.The Constitution of India came into effect on 26 January 1950.</vt:lpstr>
      <vt:lpstr>        Salient Features:  The Constitution of a country is the legal document with the help of which a country’s affairs are managed. It is a combination of many factors, viz., history, values, traditions, ethos, socio-political milieu and alike.</vt:lpstr>
      <vt:lpstr>Federal system  Responsibility of governing our country – between the centre and states  Parliamentary system  The Parliament – two houses- The House of the People &amp; the Council of States Govt at the centre is answerable to the Parliament –  Govt state level – state legislature</vt:lpstr>
      <vt:lpstr>Three branches of the government   The Legislative branch   1.Parliament and the state legislature of various states 2. Makes laws in the interest of the people      The Executive branch    includes President, Governors, Council of Ministers and so on.  The Judicial branch  1.Consists of the Supreme Court, the High Courts and the Lower Courts. 2.Protects the citizens against illegal action either by the Legislative branch or the Executive branch                                                              </vt:lpstr>
      <vt:lpstr>Independent Judiciary  1.Establishes independent judiciary 2.Can declare a law as unconstitutional if it is against fundamental rights  Fundamental Right  1.Entitle people to live freely and happily  2.The Right to Freedom – equality – justice – religion – exploitation – cultural and educational rights   3.No discrimination, weaker section been given privileges, reservations in schools, colleges and govt.jobs formation of associations and unions</vt:lpstr>
      <vt:lpstr>Directive Principles of State Policy  1.Part IV of the constitution states certain principles which the govt should follow and ideals to achieve – Directive principles – adopted from the constitution of Ireland                                                                                         </vt:lpstr>
      <vt:lpstr>          Single Citizenship  1.Gives people rights and responsibilities  2.Born to Indian citizens-citizens of India  3.Other country – by fulfilling certain conditions  4.The Citizenship Act of 1955 lists the ways of acquiring the citizenship of   India – enjoys right to vote and contest in elections – represent India in international events</vt:lpstr>
      <vt:lpstr>     Universal Adult Franchise  1.All adult citizens - elect representatives to the government  2.18 yrs or above – right to vote, irrespective of caste, religion or gender  3.Amendments of the constitution – made according to the changes taking place around us                                                                                                                                                       </vt:lpstr>
      <vt:lpstr>The Scheme of the fundamental duties and its legal status  Rights and duties are linked to each other. 10 fundamental duties have been listed in our constitution  1.Respecting our national symbols – national flag and national anthem  2.Following the noble ideals – democracy, non-violence and secularism</vt:lpstr>
      <vt:lpstr>3.Protecting our country – sovereignty, unity and integrity  4.Loyalty towards our country- prepared to defend our country – serve as best  5.Promoting harmony – harmony and brotherhood by giving up differences  6.Respecting  public property – protect public property – peaceful manner</vt:lpstr>
      <vt:lpstr>7.Preserving and  improving our natural environment – protect forests, lakes  and wildlife  8.Developing a scientific attitude – discard superstitious beliefs and solve problems rationally  9.Making a better society – get rid   of harmful social  practices like dowry and gambling – respect dignity of women -  try to improve society  10.Preserving our cultural heritage – value and preserve the rich heritage</vt:lpstr>
      <vt:lpstr>        The Supreme Court:  Composition The supreme court comprises the Chief Justice of India and a maximum of 30 other judges.This number can be changed by an Act of Parliament.  Appointment   The Chief Justice is appointed by the President on the advice of the Council of Ministers and in consultation with the other judges of the supreme court and the high courts.</vt:lpstr>
      <vt:lpstr>             Eligibility  To be eligible to become a judge of the supreme Court,a person.  a.must be a citizen of India   b.must be an advocate practising in the High Court for at least ten years    c.must be a High Court judge for at least five years.  d.must be an eminent jurist in the opinion of the president.</vt:lpstr>
      <vt:lpstr>                  Term a.A judge of the supreme court holds office till he/she attains the age of 65 years  b.The Judge may resign from office by sending a resignation to the president of India.  c.The judge can be removed from office on grounds of misuse of office, proven misbehaviour or incapacity.It is called impeachment   </vt:lpstr>
      <vt:lpstr>        Salary and Allowances  a.The chief Justice of the Supreme court draws a salary of 2.8 lakh per month.  b.The other judges of the supreme court draw a salary of 2.5 lakh per month.                 Powers  a.The supreme court hears and gives rulings on both civil and criminal cases as well as those concerning the constituition of India.   b.it enjoys the following jurisdiction-original,appellate,advisory and revisory. </vt:lpstr>
      <vt:lpstr>           Original Jurisdiction a. There are certain cases decided only by the Supreme Court.  b.  It has to originate in the supreme court and are known as original cases.             Apellate Jurisdiction  a.This cases are those which are appeals against the judgements of the High courts.  b.The highest judicial authority,the supreme court has the power to review the decisions of the High Courts and give its own judgements.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cyfpy; 99 rjtPjj;jpw;Fk; mjpfkhd kdpjh;fs;  cWjpahf ek;ghj kpfTk; Kf;fpakhd cz;iknad;dntdpy; “kuzj;jpw;F gpwFjhd; xU kdpjdpd; epue;jukhd tho;f;if Muk;gpf;fpwJ”</dc:title>
  <dc:creator>jeba</dc:creator>
  <cp:lastModifiedBy>919790590469</cp:lastModifiedBy>
  <cp:revision>8</cp:revision>
  <dcterms:created xsi:type="dcterms:W3CDTF">2020-02-26T02:30:04Z</dcterms:created>
  <dcterms:modified xsi:type="dcterms:W3CDTF">2020-10-10T02:22:45Z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