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77" r:id="rId3"/>
    <p:sldId id="291" r:id="rId4"/>
    <p:sldId id="292" r:id="rId5"/>
    <p:sldId id="293" r:id="rId6"/>
    <p:sldId id="28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941" autoAdjust="0"/>
  </p:normalViewPr>
  <p:slideViewPr>
    <p:cSldViewPr>
      <p:cViewPr>
        <p:scale>
          <a:sx n="76" d="100"/>
          <a:sy n="76" d="100"/>
        </p:scale>
        <p:origin x="-120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9FB2A07-A238-4CD1-9073-FFFD514985C7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wheel spokes="8"/>
  </p:transition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5616624"/>
          </a:xfrm>
        </p:spPr>
        <p:txBody>
          <a:bodyPr/>
          <a:lstStyle/>
          <a:p>
            <a:pPr algn="ctr"/>
            <a:r>
              <a:rPr lang="en-US" sz="6600" dirty="0" smtClean="0">
                <a:latin typeface="Adobe Caslon Pro" pitchFamily="18" charset="0"/>
                <a:cs typeface="Andalus" pitchFamily="18" charset="-78"/>
              </a:rPr>
              <a:t>Unit – 4</a:t>
            </a:r>
            <a:br>
              <a:rPr lang="en-US" sz="6600" dirty="0" smtClean="0">
                <a:latin typeface="Adobe Caslon Pro" pitchFamily="18" charset="0"/>
                <a:cs typeface="Andalus" pitchFamily="18" charset="-78"/>
              </a:rPr>
            </a:br>
            <a:endParaRPr lang="en-US" sz="6600" dirty="0">
              <a:latin typeface="Adobe Caslon Pro" pitchFamily="18" charset="0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501479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b="1" dirty="0" smtClean="0">
              <a:latin typeface="Adobe Caslon Pro" pitchFamily="18" charset="0"/>
            </a:endParaRPr>
          </a:p>
          <a:p>
            <a:pPr marL="68580" indent="0">
              <a:buNone/>
            </a:pPr>
            <a:r>
              <a:rPr lang="en-US" b="1" dirty="0" smtClean="0">
                <a:latin typeface="Adobe Caslon Pro" pitchFamily="18" charset="0"/>
              </a:rPr>
              <a:t>    Governor of the State(with Powers and    Functions)</a:t>
            </a:r>
          </a:p>
          <a:p>
            <a:pPr marL="68580" indent="0">
              <a:buNone/>
            </a:pPr>
            <a:r>
              <a:rPr lang="en-US" b="1" dirty="0" smtClean="0">
                <a:latin typeface="Adobe Caslon Pro" pitchFamily="18" charset="0"/>
              </a:rPr>
              <a:t>     The Chief Minister (with Powers and Functions)</a:t>
            </a:r>
          </a:p>
          <a:p>
            <a:pPr marL="68580" indent="0">
              <a:buNone/>
            </a:pPr>
            <a:r>
              <a:rPr lang="en-US" b="1" dirty="0" smtClean="0">
                <a:latin typeface="Adobe Caslon Pro" pitchFamily="18" charset="0"/>
              </a:rPr>
              <a:t>State Judiciary (High Court)</a:t>
            </a:r>
          </a:p>
          <a:p>
            <a:pPr marL="68580" indent="0">
              <a:buNone/>
            </a:pPr>
            <a:r>
              <a:rPr lang="en-US" b="1" dirty="0" smtClean="0">
                <a:latin typeface="Adobe Caslon Pro" pitchFamily="18" charset="0"/>
              </a:rPr>
              <a:t>Union Territories</a:t>
            </a:r>
          </a:p>
          <a:p>
            <a:pPr marL="68580" indent="0">
              <a:buNone/>
            </a:pPr>
            <a:endParaRPr lang="en-US" dirty="0"/>
          </a:p>
        </p:txBody>
      </p:sp>
    </p:spTree>
  </p:cSld>
  <p:clrMapOvr>
    <a:masterClrMapping/>
  </p:clrMapOvr>
  <p:transition spd="slow" advTm="8610"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84688"/>
          </a:xfrm>
        </p:spPr>
        <p:txBody>
          <a:bodyPr/>
          <a:lstStyle/>
          <a:p>
            <a:pPr algn="ctr"/>
            <a:r>
              <a:rPr lang="en-US" sz="3600" b="1" dirty="0">
                <a:latin typeface="Adobe Caslon Pro" pitchFamily="18" charset="0"/>
              </a:rPr>
              <a:t>Governor of the </a:t>
            </a:r>
            <a:r>
              <a:rPr lang="en-US" sz="3600" b="1" dirty="0" smtClean="0">
                <a:latin typeface="Adobe Caslon Pro" pitchFamily="18" charset="0"/>
              </a:rPr>
              <a:t>State</a:t>
            </a:r>
            <a:br>
              <a:rPr lang="en-US" sz="3600" b="1" dirty="0" smtClean="0">
                <a:latin typeface="Adobe Caslon Pro" pitchFamily="18" charset="0"/>
              </a:rPr>
            </a:br>
            <a:r>
              <a:rPr lang="en-US" sz="3600" b="1" dirty="0" smtClean="0">
                <a:latin typeface="Adobe Caslon Pro" pitchFamily="18" charset="0"/>
              </a:rPr>
              <a:t>(</a:t>
            </a:r>
            <a:r>
              <a:rPr lang="en-US" sz="3600" b="1" dirty="0">
                <a:latin typeface="Adobe Caslon Pro" pitchFamily="18" charset="0"/>
              </a:rPr>
              <a:t>with Powers and    Functions)</a:t>
            </a:r>
            <a:br>
              <a:rPr lang="en-US" sz="3600" b="1" dirty="0">
                <a:latin typeface="Adobe Caslon Pro" pitchFamily="18" charset="0"/>
              </a:rPr>
            </a:br>
            <a:endParaRPr lang="en-US" sz="3600" dirty="0">
              <a:latin typeface="Adobe Caslon Pro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2"/>
            <a:ext cx="7772400" cy="4798768"/>
          </a:xfrm>
        </p:spPr>
        <p:txBody>
          <a:bodyPr>
            <a:normAutofit fontScale="77500" lnSpcReduction="20000"/>
          </a:bodyPr>
          <a:lstStyle/>
          <a:p>
            <a:endParaRPr lang="en-US" sz="3600" dirty="0" smtClean="0">
              <a:latin typeface="Adobe Caslon Pro" pitchFamily="18" charset="0"/>
            </a:endParaRPr>
          </a:p>
          <a:p>
            <a:r>
              <a:rPr lang="en-US" sz="3600" dirty="0" smtClean="0">
                <a:latin typeface="Adobe Caslon Pro" pitchFamily="18" charset="0"/>
              </a:rPr>
              <a:t>Nominal </a:t>
            </a:r>
            <a:r>
              <a:rPr lang="en-US" sz="3600" dirty="0">
                <a:latin typeface="Adobe Caslon Pro" pitchFamily="18" charset="0"/>
              </a:rPr>
              <a:t>head of the State Executive</a:t>
            </a:r>
          </a:p>
          <a:p>
            <a:r>
              <a:rPr lang="en-US" sz="3600" dirty="0">
                <a:latin typeface="Adobe Caslon Pro" pitchFamily="18" charset="0"/>
              </a:rPr>
              <a:t>Appointed by the </a:t>
            </a:r>
            <a:r>
              <a:rPr lang="en-US" sz="3600" dirty="0" smtClean="0">
                <a:latin typeface="Adobe Caslon Pro" pitchFamily="18" charset="0"/>
              </a:rPr>
              <a:t>President</a:t>
            </a:r>
            <a:endParaRPr lang="en-US" sz="3600" dirty="0">
              <a:latin typeface="Adobe Caslon Pro" pitchFamily="18" charset="0"/>
            </a:endParaRPr>
          </a:p>
          <a:p>
            <a:r>
              <a:rPr lang="en-US" sz="3600" dirty="0">
                <a:latin typeface="Adobe Caslon Pro" pitchFamily="18" charset="0"/>
              </a:rPr>
              <a:t>Serves for a term of five years</a:t>
            </a:r>
          </a:p>
          <a:p>
            <a:r>
              <a:rPr lang="en-US" sz="3600" dirty="0">
                <a:latin typeface="Adobe Caslon Pro" pitchFamily="18" charset="0"/>
              </a:rPr>
              <a:t>Must be a </a:t>
            </a:r>
            <a:r>
              <a:rPr lang="en-US" sz="3600" dirty="0" smtClean="0">
                <a:latin typeface="Adobe Caslon Pro" pitchFamily="18" charset="0"/>
              </a:rPr>
              <a:t>Citizen </a:t>
            </a:r>
            <a:r>
              <a:rPr lang="en-US" sz="3600" dirty="0">
                <a:latin typeface="Adobe Caslon Pro" pitchFamily="18" charset="0"/>
              </a:rPr>
              <a:t>of India</a:t>
            </a:r>
          </a:p>
          <a:p>
            <a:r>
              <a:rPr lang="en-US" sz="3600" dirty="0">
                <a:latin typeface="Adobe Caslon Pro" pitchFamily="18" charset="0"/>
              </a:rPr>
              <a:t>35 years of age or more</a:t>
            </a:r>
          </a:p>
          <a:p>
            <a:r>
              <a:rPr lang="en-US" sz="3600" dirty="0">
                <a:latin typeface="Adobe Caslon Pro" pitchFamily="18" charset="0"/>
              </a:rPr>
              <a:t>Cannot be a member of the parliament or the state legislature</a:t>
            </a:r>
          </a:p>
          <a:p>
            <a:r>
              <a:rPr lang="en-US" sz="3600" dirty="0">
                <a:latin typeface="Adobe Caslon Pro" pitchFamily="18" charset="0"/>
              </a:rPr>
              <a:t>Cannot hold any salaried government post</a:t>
            </a:r>
          </a:p>
          <a:p>
            <a:r>
              <a:rPr lang="en-US" sz="3600" dirty="0">
                <a:latin typeface="Adobe Caslon Pro" pitchFamily="18" charset="0"/>
              </a:rPr>
              <a:t>Council of ministers are appointed by the G</a:t>
            </a:r>
            <a:r>
              <a:rPr lang="en-US" sz="3600" dirty="0" smtClean="0">
                <a:latin typeface="Adobe Caslon Pro" pitchFamily="18" charset="0"/>
              </a:rPr>
              <a:t>overnor</a:t>
            </a:r>
          </a:p>
          <a:p>
            <a:endParaRPr lang="en-US" sz="3600" dirty="0">
              <a:latin typeface="Adobe Caslon Pro" pitchFamily="18" charset="0"/>
            </a:endParaRPr>
          </a:p>
          <a:p>
            <a:endParaRPr lang="en-US" sz="3600" dirty="0">
              <a:latin typeface="Adobe Caslon Pro" pitchFamily="18" charset="0"/>
            </a:endParaRPr>
          </a:p>
        </p:txBody>
      </p:sp>
    </p:spTree>
  </p:cSld>
  <p:clrMapOvr>
    <a:masterClrMapping/>
  </p:clrMapOvr>
  <p:transition spd="slow" advTm="1884"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84688"/>
          </a:xfrm>
        </p:spPr>
        <p:txBody>
          <a:bodyPr/>
          <a:lstStyle/>
          <a:p>
            <a:pPr algn="ctr"/>
            <a:r>
              <a:rPr lang="en-US" sz="3600" b="1" dirty="0">
                <a:latin typeface="Adobe Caslon Pro" pitchFamily="18" charset="0"/>
              </a:rPr>
              <a:t> The Chief Minister (with Powers and Functions)</a:t>
            </a:r>
            <a:endParaRPr lang="en-US" sz="3600" dirty="0">
              <a:latin typeface="Adobe Caslon Pro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2"/>
            <a:ext cx="7772400" cy="4798768"/>
          </a:xfrm>
        </p:spPr>
        <p:txBody>
          <a:bodyPr>
            <a:normAutofit fontScale="55000" lnSpcReduction="20000"/>
          </a:bodyPr>
          <a:lstStyle/>
          <a:p>
            <a:endParaRPr lang="en-US" sz="3600" dirty="0" smtClean="0">
              <a:latin typeface="Adobe Caslon Pro" pitchFamily="18" charset="0"/>
            </a:endParaRPr>
          </a:p>
          <a:p>
            <a:r>
              <a:rPr lang="en-US" sz="4400" dirty="0">
                <a:latin typeface="Adobe Caslon Pro" pitchFamily="18" charset="0"/>
              </a:rPr>
              <a:t>Position is similar to Prime </a:t>
            </a:r>
            <a:r>
              <a:rPr lang="en-US" sz="4400" dirty="0" smtClean="0">
                <a:latin typeface="Adobe Caslon Pro" pitchFamily="18" charset="0"/>
              </a:rPr>
              <a:t>minister powers.</a:t>
            </a:r>
            <a:endParaRPr lang="en-US" sz="4400" dirty="0">
              <a:latin typeface="Adobe Caslon Pro" pitchFamily="18" charset="0"/>
            </a:endParaRPr>
          </a:p>
          <a:p>
            <a:r>
              <a:rPr lang="en-US" sz="4400" dirty="0" smtClean="0">
                <a:latin typeface="Adobe Caslon Pro" pitchFamily="18" charset="0"/>
              </a:rPr>
              <a:t>Real </a:t>
            </a:r>
            <a:r>
              <a:rPr lang="en-US" sz="4400" dirty="0">
                <a:latin typeface="Adobe Caslon Pro" pitchFamily="18" charset="0"/>
              </a:rPr>
              <a:t>head of the state</a:t>
            </a:r>
          </a:p>
          <a:p>
            <a:r>
              <a:rPr lang="en-US" sz="4400" dirty="0">
                <a:latin typeface="Adobe Caslon Pro" pitchFamily="18" charset="0"/>
              </a:rPr>
              <a:t>Advises Governor on the selection of Ministers and the size</a:t>
            </a:r>
          </a:p>
          <a:p>
            <a:r>
              <a:rPr lang="en-US" sz="4400" dirty="0">
                <a:latin typeface="Adobe Caslon Pro" pitchFamily="18" charset="0"/>
              </a:rPr>
              <a:t>Distributes portfolios to the ministers</a:t>
            </a:r>
          </a:p>
          <a:p>
            <a:r>
              <a:rPr lang="en-US" sz="4400" dirty="0">
                <a:latin typeface="Adobe Caslon Pro" pitchFamily="18" charset="0"/>
              </a:rPr>
              <a:t>Presides over the meetings of the </a:t>
            </a:r>
            <a:r>
              <a:rPr lang="en-US" sz="4400" dirty="0" smtClean="0">
                <a:latin typeface="Adobe Caslon Pro" pitchFamily="18" charset="0"/>
              </a:rPr>
              <a:t>cabinet</a:t>
            </a:r>
          </a:p>
          <a:p>
            <a:r>
              <a:rPr lang="en-US" sz="4400" dirty="0" smtClean="0">
                <a:latin typeface="Adobe Caslon Pro" pitchFamily="18" charset="0"/>
              </a:rPr>
              <a:t>In </a:t>
            </a:r>
            <a:r>
              <a:rPr lang="en-US" sz="4400" dirty="0">
                <a:latin typeface="Adobe Caslon Pro" pitchFamily="18" charset="0"/>
              </a:rPr>
              <a:t>case of difference of opinion; he can ask minister to resign.  </a:t>
            </a:r>
          </a:p>
          <a:p>
            <a:r>
              <a:rPr lang="en-US" sz="4400" dirty="0" smtClean="0">
                <a:latin typeface="Adobe Caslon Pro" pitchFamily="18" charset="0"/>
              </a:rPr>
              <a:t>Directs</a:t>
            </a:r>
            <a:r>
              <a:rPr lang="en-US" sz="4400" dirty="0">
                <a:latin typeface="Adobe Caslon Pro" pitchFamily="18" charset="0"/>
              </a:rPr>
              <a:t>, guides and controls activities of all the ministers.</a:t>
            </a:r>
          </a:p>
          <a:p>
            <a:r>
              <a:rPr lang="en-US" sz="4400" dirty="0" smtClean="0">
                <a:latin typeface="Adobe Caslon Pro" pitchFamily="18" charset="0"/>
              </a:rPr>
              <a:t>If </a:t>
            </a:r>
            <a:r>
              <a:rPr lang="en-US" sz="4400" dirty="0">
                <a:latin typeface="Adobe Caslon Pro" pitchFamily="18" charset="0"/>
              </a:rPr>
              <a:t>the Chief Minister resign then full cabinet has to resign.</a:t>
            </a:r>
          </a:p>
          <a:p>
            <a:endParaRPr lang="en-IN" sz="3500" dirty="0">
              <a:latin typeface="Adobe Caslon Pro" pitchFamily="18" charset="0"/>
            </a:endParaRPr>
          </a:p>
          <a:p>
            <a:endParaRPr lang="en-US" sz="3500" dirty="0">
              <a:latin typeface="Adobe Caslon Pro" pitchFamily="18" charset="0"/>
            </a:endParaRPr>
          </a:p>
          <a:p>
            <a:endParaRPr lang="en-US" sz="3600" dirty="0">
              <a:latin typeface="Adobe Casl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7537181"/>
      </p:ext>
    </p:extLst>
  </p:cSld>
  <p:clrMapOvr>
    <a:masterClrMapping/>
  </p:clrMapOvr>
  <p:transition spd="slow" advTm="1884"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84688"/>
          </a:xfrm>
        </p:spPr>
        <p:txBody>
          <a:bodyPr/>
          <a:lstStyle/>
          <a:p>
            <a:pPr algn="ctr"/>
            <a:r>
              <a:rPr lang="en-US" sz="3600" b="1" dirty="0">
                <a:latin typeface="Adobe Caslon Pro" pitchFamily="18" charset="0"/>
              </a:rPr>
              <a:t>State Judiciary (High Court)</a:t>
            </a:r>
            <a:br>
              <a:rPr lang="en-US" sz="3600" b="1" dirty="0">
                <a:latin typeface="Adobe Caslon Pro" pitchFamily="18" charset="0"/>
              </a:rPr>
            </a:br>
            <a:endParaRPr lang="en-US" sz="3600" dirty="0">
              <a:latin typeface="Adobe Caslon Pro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2"/>
            <a:ext cx="7772400" cy="479876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dirty="0">
                <a:latin typeface="Adobe Caslon Pro" pitchFamily="18" charset="0"/>
              </a:rPr>
              <a:t>THE HIGH </a:t>
            </a:r>
            <a:r>
              <a:rPr lang="en-US" sz="3200" dirty="0" smtClean="0">
                <a:latin typeface="Adobe Caslon Pro" pitchFamily="18" charset="0"/>
              </a:rPr>
              <a:t>COURTS</a:t>
            </a:r>
          </a:p>
          <a:p>
            <a:r>
              <a:rPr lang="en-US" sz="3200" dirty="0" smtClean="0">
                <a:latin typeface="Adobe Caslon Pro" pitchFamily="18" charset="0"/>
              </a:rPr>
              <a:t>Original </a:t>
            </a:r>
            <a:r>
              <a:rPr lang="en-US" sz="3200" dirty="0">
                <a:latin typeface="Adobe Caslon Pro" pitchFamily="18" charset="0"/>
              </a:rPr>
              <a:t>jurisdiction</a:t>
            </a:r>
          </a:p>
          <a:p>
            <a:r>
              <a:rPr lang="en-US" sz="3200" dirty="0">
                <a:latin typeface="Adobe Caslon Pro" pitchFamily="18" charset="0"/>
              </a:rPr>
              <a:t>Appellate jurisdiction</a:t>
            </a:r>
          </a:p>
          <a:p>
            <a:r>
              <a:rPr lang="en-US" sz="3200" dirty="0">
                <a:latin typeface="Adobe Caslon Pro" pitchFamily="18" charset="0"/>
              </a:rPr>
              <a:t>Issue writs for restoring the fundamental rights</a:t>
            </a:r>
          </a:p>
          <a:p>
            <a:r>
              <a:rPr lang="en-US" sz="3200" dirty="0">
                <a:latin typeface="Adobe Caslon Pro" pitchFamily="18" charset="0"/>
              </a:rPr>
              <a:t>Exercise control over lower courts</a:t>
            </a:r>
          </a:p>
          <a:p>
            <a:r>
              <a:rPr lang="en-US" sz="3200" dirty="0">
                <a:latin typeface="Adobe Caslon Pro" pitchFamily="18" charset="0"/>
              </a:rPr>
              <a:t>Maintain a record of their proceedings</a:t>
            </a:r>
            <a:endParaRPr lang="en-IN" sz="3200" dirty="0">
              <a:latin typeface="Adobe Caslon Pro" pitchFamily="18" charset="0"/>
            </a:endParaRPr>
          </a:p>
          <a:p>
            <a:endParaRPr lang="en-US" sz="3200" dirty="0" smtClean="0">
              <a:latin typeface="Adobe Caslon Pro" pitchFamily="18" charset="0"/>
            </a:endParaRPr>
          </a:p>
          <a:p>
            <a:endParaRPr lang="en-US" sz="3600" dirty="0">
              <a:latin typeface="Adobe Caslon Pro" pitchFamily="18" charset="0"/>
            </a:endParaRPr>
          </a:p>
          <a:p>
            <a:endParaRPr lang="en-US" sz="3600" dirty="0">
              <a:latin typeface="Adobe Casl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7537181"/>
      </p:ext>
    </p:extLst>
  </p:cSld>
  <p:clrMapOvr>
    <a:masterClrMapping/>
  </p:clrMapOvr>
  <p:transition spd="slow" advTm="1884"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Adobe Caslon Pro" pitchFamily="18" charset="0"/>
              </a:rPr>
              <a:t>THE JUDICIARY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15880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dirty="0">
                <a:latin typeface="Adobe Caslon Pro" pitchFamily="18" charset="0"/>
              </a:rPr>
              <a:t>THE SUPREME COURT</a:t>
            </a:r>
          </a:p>
          <a:p>
            <a:r>
              <a:rPr lang="en-US" sz="3200" dirty="0">
                <a:latin typeface="Adobe Caslon Pro" pitchFamily="18" charset="0"/>
              </a:rPr>
              <a:t>Original jurisdiction</a:t>
            </a:r>
          </a:p>
          <a:p>
            <a:r>
              <a:rPr lang="en-US" sz="3200" dirty="0">
                <a:latin typeface="Adobe Caslon Pro" pitchFamily="18" charset="0"/>
              </a:rPr>
              <a:t>Appellate jurisdiction</a:t>
            </a:r>
          </a:p>
          <a:p>
            <a:r>
              <a:rPr lang="en-US" sz="3200" dirty="0">
                <a:latin typeface="Adobe Caslon Pro" pitchFamily="18" charset="0"/>
              </a:rPr>
              <a:t>Advisory jurisdiction</a:t>
            </a:r>
          </a:p>
          <a:p>
            <a:r>
              <a:rPr lang="en-US" sz="3200" dirty="0" err="1">
                <a:latin typeface="Adobe Caslon Pro" pitchFamily="18" charset="0"/>
              </a:rPr>
              <a:t>Revisory</a:t>
            </a:r>
            <a:r>
              <a:rPr lang="en-US" sz="3200" dirty="0">
                <a:latin typeface="Adobe Caslon Pro" pitchFamily="18" charset="0"/>
              </a:rPr>
              <a:t> jurisdiction</a:t>
            </a:r>
          </a:p>
          <a:p>
            <a:r>
              <a:rPr lang="en-US" sz="3200" dirty="0">
                <a:latin typeface="Adobe Caslon Pro" pitchFamily="18" charset="0"/>
              </a:rPr>
              <a:t>Guardian of the constitution	</a:t>
            </a:r>
          </a:p>
          <a:p>
            <a:r>
              <a:rPr lang="en-US" sz="3200" dirty="0">
                <a:latin typeface="Adobe Caslon Pro" pitchFamily="18" charset="0"/>
              </a:rPr>
              <a:t>Court of record</a:t>
            </a:r>
          </a:p>
          <a:p>
            <a:r>
              <a:rPr lang="en-US" sz="3200" dirty="0">
                <a:latin typeface="Adobe Caslon Pro" pitchFamily="18" charset="0"/>
              </a:rPr>
              <a:t>Judicial review</a:t>
            </a:r>
            <a:endParaRPr lang="en-IN" sz="3200" dirty="0">
              <a:latin typeface="Adobe Caslon Pro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9133170"/>
      </p:ext>
    </p:extLst>
  </p:cSld>
  <p:clrMapOvr>
    <a:masterClrMapping/>
  </p:clrMapOvr>
  <p:transition spd="slow">
    <p:wheel spokes="8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" algn="ctr"/>
            <a:r>
              <a:rPr lang="en-US" b="1" dirty="0">
                <a:latin typeface="Adobe Caslon Pro" pitchFamily="18" charset="0"/>
              </a:rPr>
              <a:t>Union Territories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12776"/>
            <a:ext cx="77724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3200" dirty="0">
                <a:latin typeface="Adobe Caslon Pro" pitchFamily="18" charset="0"/>
              </a:rPr>
              <a:t>The </a:t>
            </a:r>
            <a:r>
              <a:rPr lang="en-US" sz="3200" b="1" dirty="0">
                <a:latin typeface="Adobe Caslon Pro" pitchFamily="18" charset="0"/>
              </a:rPr>
              <a:t>Union Territories</a:t>
            </a:r>
            <a:r>
              <a:rPr lang="en-US" sz="3200" dirty="0">
                <a:latin typeface="Adobe Caslon Pro" pitchFamily="18" charset="0"/>
              </a:rPr>
              <a:t> are controlled and administered directly by the Central </a:t>
            </a:r>
            <a:r>
              <a:rPr lang="en-US" sz="3200" dirty="0" smtClean="0">
                <a:latin typeface="Adobe Caslon Pro" pitchFamily="18" charset="0"/>
              </a:rPr>
              <a:t>Government.</a:t>
            </a:r>
          </a:p>
          <a:p>
            <a:pPr marL="68580" indent="0">
              <a:buNone/>
            </a:pPr>
            <a:r>
              <a:rPr lang="en-US" sz="3200" dirty="0">
                <a:latin typeface="Adobe Caslon Pro" pitchFamily="18" charset="0"/>
              </a:rPr>
              <a:t>The </a:t>
            </a:r>
            <a:r>
              <a:rPr lang="en-US" sz="3200" b="1" dirty="0">
                <a:latin typeface="Adobe Caslon Pro" pitchFamily="18" charset="0"/>
              </a:rPr>
              <a:t>union territories</a:t>
            </a:r>
            <a:r>
              <a:rPr lang="en-US" sz="3200" dirty="0">
                <a:latin typeface="Adobe Caslon Pro" pitchFamily="18" charset="0"/>
              </a:rPr>
              <a:t> were formed in </a:t>
            </a:r>
            <a:r>
              <a:rPr lang="en-US" sz="3200" b="1" dirty="0">
                <a:latin typeface="Adobe Caslon Pro" pitchFamily="18" charset="0"/>
              </a:rPr>
              <a:t>India</a:t>
            </a:r>
            <a:r>
              <a:rPr lang="en-US" sz="3200" dirty="0">
                <a:latin typeface="Adobe Caslon Pro" pitchFamily="18" charset="0"/>
              </a:rPr>
              <a:t> because </a:t>
            </a:r>
            <a:r>
              <a:rPr lang="en-US" sz="3200" b="1" dirty="0">
                <a:latin typeface="Adobe Caslon Pro" pitchFamily="18" charset="0"/>
              </a:rPr>
              <a:t>they</a:t>
            </a:r>
            <a:r>
              <a:rPr lang="en-US" sz="3200" dirty="0">
                <a:latin typeface="Adobe Caslon Pro" pitchFamily="18" charset="0"/>
              </a:rPr>
              <a:t> were not part of </a:t>
            </a:r>
            <a:r>
              <a:rPr lang="en-US" sz="3200" b="1" dirty="0">
                <a:latin typeface="Adobe Caslon Pro" pitchFamily="18" charset="0"/>
              </a:rPr>
              <a:t>India</a:t>
            </a:r>
            <a:r>
              <a:rPr lang="en-US" sz="3200" dirty="0">
                <a:latin typeface="Adobe Caslon Pro" pitchFamily="18" charset="0"/>
              </a:rPr>
              <a:t> during independence or </a:t>
            </a:r>
            <a:r>
              <a:rPr lang="en-US" sz="3200" b="1" dirty="0">
                <a:latin typeface="Adobe Caslon Pro" pitchFamily="18" charset="0"/>
              </a:rPr>
              <a:t>they</a:t>
            </a:r>
            <a:r>
              <a:rPr lang="en-US" sz="3200" dirty="0">
                <a:latin typeface="Adobe Caslon Pro" pitchFamily="18" charset="0"/>
              </a:rPr>
              <a:t> were so small that making them a state was not feasible according to the </a:t>
            </a:r>
            <a:r>
              <a:rPr lang="en-US" sz="3200" dirty="0" smtClean="0">
                <a:latin typeface="Adobe Caslon Pro" pitchFamily="18" charset="0"/>
              </a:rPr>
              <a:t>Constitution</a:t>
            </a:r>
            <a:r>
              <a:rPr lang="en-US" sz="3200" dirty="0">
                <a:latin typeface="Adobe Caslon Pro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714296805"/>
      </p:ext>
    </p:extLst>
  </p:cSld>
  <p:clrMapOvr>
    <a:masterClrMapping/>
  </p:clrMapOvr>
  <p:transition spd="slow" advTm="5013"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11" ma:contentTypeDescription="Create a new document." ma:contentTypeScope="" ma:versionID="b6edd069dc680c7d3b6bfadde4cb2df1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1c047d603da94ddd552311ae7e2cc799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2:Whenitwas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Whenitwascreated" ma:index="18" nillable="true" ma:displayName="When it was created" ma:default="[today]" ma:format="DateTime" ma:internalName="Whenitwascreat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henitwascreated xmlns="55175d81-bfcc-4e20-b7a7-7b462a4db073">2021-01-29T20:16:03Z</Whenitwascreated>
  </documentManagement>
</p:properties>
</file>

<file path=customXml/itemProps1.xml><?xml version="1.0" encoding="utf-8"?>
<ds:datastoreItem xmlns:ds="http://schemas.openxmlformats.org/officeDocument/2006/customXml" ds:itemID="{E3933077-5610-4A57-A033-414165313A39}"/>
</file>

<file path=customXml/itemProps2.xml><?xml version="1.0" encoding="utf-8"?>
<ds:datastoreItem xmlns:ds="http://schemas.openxmlformats.org/officeDocument/2006/customXml" ds:itemID="{55FA6226-8ADF-4A51-AC62-B06E7F91CC63}"/>
</file>

<file path=customXml/itemProps3.xml><?xml version="1.0" encoding="utf-8"?>
<ds:datastoreItem xmlns:ds="http://schemas.openxmlformats.org/officeDocument/2006/customXml" ds:itemID="{414B615A-6C10-4CD1-90E2-55351DC13FC5}"/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772</TotalTime>
  <Words>198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Metro</vt:lpstr>
      <vt:lpstr>Unit – 4 </vt:lpstr>
      <vt:lpstr>Governor of the State (with Powers and    Functions) </vt:lpstr>
      <vt:lpstr> The Chief Minister (with Powers and Functions)</vt:lpstr>
      <vt:lpstr>State Judiciary (High Court) </vt:lpstr>
      <vt:lpstr>THE JUDICIARY</vt:lpstr>
      <vt:lpstr>Union Territories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English</dc:creator>
  <cp:lastModifiedBy>919790590469</cp:lastModifiedBy>
  <cp:revision>84</cp:revision>
  <dcterms:created xsi:type="dcterms:W3CDTF">2019-07-14T06:28:26Z</dcterms:created>
  <dcterms:modified xsi:type="dcterms:W3CDTF">2021-01-30T04:06:46Z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0x0101007D2C0064C073E9479F6BB9E9A7DD97D0</vt:lpwstr>
  </property>
</Properties>
</file>