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7" r:id="rId2"/>
    <p:sldId id="292" r:id="rId3"/>
    <p:sldId id="277" r:id="rId4"/>
    <p:sldId id="291" r:id="rId5"/>
    <p:sldId id="290" r:id="rId6"/>
    <p:sldId id="288" r:id="rId7"/>
    <p:sldId id="282" r:id="rId8"/>
    <p:sldId id="283" r:id="rId9"/>
    <p:sldId id="293" r:id="rId10"/>
    <p:sldId id="287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941" autoAdjust="0"/>
  </p:normalViewPr>
  <p:slideViewPr>
    <p:cSldViewPr>
      <p:cViewPr>
        <p:scale>
          <a:sx n="76" d="100"/>
          <a:sy n="76" d="100"/>
        </p:scale>
        <p:origin x="-58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A490-B5E7-4408-846C-1DC02179E1F0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6B8AA-4326-44D0-8974-1102CB5F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298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B2A07-A238-4CD1-9073-FFFD514985C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616624"/>
          </a:xfrm>
        </p:spPr>
        <p:txBody>
          <a:bodyPr/>
          <a:lstStyle/>
          <a:p>
            <a:pPr algn="ctr"/>
            <a:r>
              <a:rPr lang="en-US" dirty="0" smtClean="0">
                <a:latin typeface="Andalus" pitchFamily="18" charset="-78"/>
                <a:cs typeface="Andalus" pitchFamily="18" charset="-78"/>
              </a:rPr>
              <a:t>Unit - 5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3600" b="1" dirty="0" smtClean="0">
              <a:latin typeface="Adobe Caslon Pro" pitchFamily="18" charset="0"/>
            </a:endParaRPr>
          </a:p>
          <a:p>
            <a:pPr marL="68580" indent="0" algn="ctr">
              <a:buNone/>
            </a:pPr>
            <a:r>
              <a:rPr lang="en-US" sz="3600" b="1" dirty="0">
                <a:latin typeface="Adobe Caslon Pro" pitchFamily="18" charset="0"/>
              </a:rPr>
              <a:t> </a:t>
            </a:r>
            <a:r>
              <a:rPr lang="en-US" sz="3600" b="1" dirty="0" smtClean="0">
                <a:latin typeface="Adobe Caslon Pro" pitchFamily="18" charset="0"/>
              </a:rPr>
              <a:t>  1.  Union </a:t>
            </a:r>
            <a:r>
              <a:rPr lang="en-US" sz="3600" b="1" dirty="0">
                <a:latin typeface="Adobe Caslon Pro" pitchFamily="18" charset="0"/>
              </a:rPr>
              <a:t>Public Service Commission </a:t>
            </a:r>
            <a:r>
              <a:rPr lang="en-US" sz="3600" b="1" dirty="0" smtClean="0">
                <a:latin typeface="Adobe Caslon Pro" pitchFamily="18" charset="0"/>
              </a:rPr>
              <a:t>  (UPSC)</a:t>
            </a:r>
          </a:p>
          <a:p>
            <a:pPr marL="68580" indent="0" algn="ctr">
              <a:buNone/>
            </a:pPr>
            <a:endParaRPr lang="en-US" sz="3600" b="1" dirty="0" smtClean="0">
              <a:latin typeface="Adobe Caslon Pro" pitchFamily="18" charset="0"/>
            </a:endParaRPr>
          </a:p>
          <a:p>
            <a:pPr marL="68580" indent="0" algn="ctr">
              <a:buNone/>
            </a:pPr>
            <a:r>
              <a:rPr lang="en-US" sz="3600" b="1" dirty="0" smtClean="0">
                <a:latin typeface="Adobe Caslon Pro" pitchFamily="18" charset="0"/>
              </a:rPr>
              <a:t>2.  Amendment </a:t>
            </a:r>
            <a:r>
              <a:rPr lang="en-US" sz="3600" b="1" dirty="0">
                <a:latin typeface="Adobe Caslon Pro" pitchFamily="18" charset="0"/>
              </a:rPr>
              <a:t>Procedures in Constitution of India</a:t>
            </a:r>
            <a:endParaRPr lang="en-US" sz="3600" dirty="0">
              <a:latin typeface="Adobe Caslon Pro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 advTm="861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dobe Caslon Pro" pitchFamily="18" charset="0"/>
              </a:rPr>
              <a:t>Category 2- Amendment by a special majority as in Article 368(2). </a:t>
            </a:r>
            <a:br>
              <a:rPr lang="en-US" sz="3600" dirty="0" smtClean="0">
                <a:latin typeface="Adobe Caslon Pro" pitchFamily="18" charset="0"/>
              </a:rPr>
            </a:br>
            <a:endParaRPr lang="en-US" sz="3600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Adobe Caslon Pro" pitchFamily="18" charset="0"/>
              </a:rPr>
              <a:t>All </a:t>
            </a:r>
            <a:r>
              <a:rPr lang="en-US" sz="3400" dirty="0">
                <a:latin typeface="Adobe Caslon Pro" pitchFamily="18" charset="0"/>
              </a:rPr>
              <a:t>constitutional </a:t>
            </a:r>
            <a:r>
              <a:rPr lang="en-US" sz="3400" dirty="0" smtClean="0">
                <a:latin typeface="Adobe Caslon Pro" pitchFamily="18" charset="0"/>
              </a:rPr>
              <a:t>amendments </a:t>
            </a:r>
            <a:r>
              <a:rPr lang="en-US" sz="3400" dirty="0">
                <a:latin typeface="Adobe Caslon Pro" pitchFamily="18" charset="0"/>
              </a:rPr>
              <a:t>other </a:t>
            </a:r>
            <a:r>
              <a:rPr lang="en-US" sz="3400" dirty="0" smtClean="0">
                <a:latin typeface="Adobe Caslon Pro" pitchFamily="18" charset="0"/>
              </a:rPr>
              <a:t>than in category 1 </a:t>
            </a:r>
            <a:r>
              <a:rPr lang="en-US" sz="3400" dirty="0">
                <a:latin typeface="Adobe Caslon Pro" pitchFamily="18" charset="0"/>
              </a:rPr>
              <a:t>come within this </a:t>
            </a:r>
            <a:r>
              <a:rPr lang="en-US" sz="3400" dirty="0" smtClean="0">
                <a:latin typeface="Adobe Caslon Pro" pitchFamily="18" charset="0"/>
              </a:rPr>
              <a:t>category.</a:t>
            </a:r>
          </a:p>
          <a:p>
            <a:r>
              <a:rPr lang="en-US" sz="3400" dirty="0" smtClean="0">
                <a:latin typeface="Adobe Caslon Pro" pitchFamily="18" charset="0"/>
              </a:rPr>
              <a:t>The Amendment bill must be passed by </a:t>
            </a:r>
            <a:r>
              <a:rPr lang="en-US" sz="3400" dirty="0">
                <a:latin typeface="Adobe Caslon Pro" pitchFamily="18" charset="0"/>
              </a:rPr>
              <a:t>a majority of </a:t>
            </a:r>
            <a:r>
              <a:rPr lang="en-US" sz="3400" dirty="0" smtClean="0">
                <a:latin typeface="Adobe Caslon Pro" pitchFamily="18" charset="0"/>
              </a:rPr>
              <a:t>2/3</a:t>
            </a:r>
            <a:r>
              <a:rPr lang="en-US" sz="3400" baseline="30000" dirty="0" smtClean="0">
                <a:latin typeface="Adobe Caslon Pro" pitchFamily="18" charset="0"/>
              </a:rPr>
              <a:t>rd</a:t>
            </a:r>
            <a:r>
              <a:rPr lang="en-US" sz="3400" dirty="0" smtClean="0">
                <a:latin typeface="Adobe Caslon Pro" pitchFamily="18" charset="0"/>
              </a:rPr>
              <a:t> of the members present, </a:t>
            </a:r>
            <a:r>
              <a:rPr lang="en-US" sz="3400" dirty="0">
                <a:latin typeface="Adobe Caslon Pro" pitchFamily="18" charset="0"/>
              </a:rPr>
              <a:t>of each house of parliament </a:t>
            </a:r>
            <a:r>
              <a:rPr lang="en-US" sz="3400" dirty="0" smtClean="0">
                <a:latin typeface="Adobe Caslon Pro" pitchFamily="18" charset="0"/>
              </a:rPr>
              <a:t>and by voting. This majority must be more than 50% of the total membership of the two houses.</a:t>
            </a:r>
          </a:p>
          <a:p>
            <a:r>
              <a:rPr lang="en-US" sz="3400" dirty="0" smtClean="0">
                <a:latin typeface="Adobe Caslon Pro" pitchFamily="18" charset="0"/>
              </a:rPr>
              <a:t>Provisions that can be amended- </a:t>
            </a:r>
          </a:p>
          <a:p>
            <a:r>
              <a:rPr lang="en-US" sz="3400" dirty="0" smtClean="0">
                <a:latin typeface="Adobe Caslon Pro" pitchFamily="18" charset="0"/>
              </a:rPr>
              <a:t>1. Fundamental Rights</a:t>
            </a:r>
          </a:p>
          <a:p>
            <a:r>
              <a:rPr lang="en-US" sz="3400" dirty="0" smtClean="0">
                <a:latin typeface="Adobe Caslon Pro" pitchFamily="18" charset="0"/>
              </a:rPr>
              <a:t>2. Directive </a:t>
            </a:r>
            <a:r>
              <a:rPr lang="en-US" sz="3400" dirty="0" err="1" smtClean="0">
                <a:latin typeface="Adobe Caslon Pro" pitchFamily="18" charset="0"/>
              </a:rPr>
              <a:t>Priciples</a:t>
            </a:r>
            <a:r>
              <a:rPr lang="en-US" sz="3400" dirty="0" smtClean="0">
                <a:latin typeface="Adobe Caslon Pro" pitchFamily="18" charset="0"/>
              </a:rPr>
              <a:t> of State Policy.</a:t>
            </a:r>
          </a:p>
        </p:txBody>
      </p:sp>
    </p:spTree>
    <p:extLst>
      <p:ext uri="{BB962C8B-B14F-4D97-AF65-F5344CB8AC3E}">
        <p14:creationId xmlns="" xmlns:p14="http://schemas.microsoft.com/office/powerpoint/2010/main" val="101762939"/>
      </p:ext>
    </p:extLst>
  </p:cSld>
  <p:clrMapOvr>
    <a:masterClrMapping/>
  </p:clrMapOvr>
  <p:transition spd="slow" advTm="6335"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Caslon Pro" pitchFamily="18" charset="0"/>
              </a:rPr>
              <a:t>Category </a:t>
            </a:r>
            <a:r>
              <a:rPr lang="en-US" dirty="0" smtClean="0">
                <a:latin typeface="Adobe Caslon Pro" pitchFamily="18" charset="0"/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Autofit/>
          </a:bodyPr>
          <a:lstStyle/>
          <a:p>
            <a:r>
              <a:rPr lang="en-US" sz="3300" dirty="0" smtClean="0">
                <a:latin typeface="Adobe Caslon Pro" pitchFamily="18" charset="0"/>
              </a:rPr>
              <a:t>This </a:t>
            </a:r>
            <a:r>
              <a:rPr lang="en-US" sz="3300" dirty="0">
                <a:latin typeface="Adobe Caslon Pro" pitchFamily="18" charset="0"/>
              </a:rPr>
              <a:t>class comprises amendments which seek to make any change in the provisions referred in </a:t>
            </a:r>
            <a:r>
              <a:rPr lang="en-US" sz="3300" dirty="0" smtClean="0">
                <a:latin typeface="Adobe Caslon Pro" pitchFamily="18" charset="0"/>
              </a:rPr>
              <a:t>article </a:t>
            </a:r>
            <a:r>
              <a:rPr lang="en-US" sz="3300" dirty="0">
                <a:latin typeface="Adobe Caslon Pro" pitchFamily="18" charset="0"/>
              </a:rPr>
              <a:t>368(2</a:t>
            </a:r>
            <a:r>
              <a:rPr lang="en-US" sz="3300" dirty="0" smtClean="0">
                <a:latin typeface="Adobe Caslon Pro" pitchFamily="18" charset="0"/>
              </a:rPr>
              <a:t>).</a:t>
            </a:r>
          </a:p>
          <a:p>
            <a:pPr marL="582930" indent="-514350">
              <a:buAutoNum type="arabicPeriod"/>
            </a:pPr>
            <a:r>
              <a:rPr lang="en-US" sz="3300" dirty="0" smtClean="0">
                <a:latin typeface="Adobe Caslon Pro" pitchFamily="18" charset="0"/>
              </a:rPr>
              <a:t>Election of President</a:t>
            </a:r>
          </a:p>
          <a:p>
            <a:pPr marL="582930" indent="-514350">
              <a:buAutoNum type="arabicPeriod"/>
            </a:pPr>
            <a:r>
              <a:rPr lang="en-US" sz="3300" dirty="0" smtClean="0">
                <a:latin typeface="Adobe Caslon Pro" pitchFamily="18" charset="0"/>
              </a:rPr>
              <a:t>Supreme Court and High Courts</a:t>
            </a:r>
          </a:p>
          <a:p>
            <a:pPr marL="582930" indent="-514350">
              <a:buAutoNum type="arabicPeriod"/>
            </a:pPr>
            <a:r>
              <a:rPr lang="en-US" sz="3300" dirty="0" smtClean="0">
                <a:latin typeface="Adobe Caslon Pro" pitchFamily="18" charset="0"/>
              </a:rPr>
              <a:t>Distribution of legislative powers between the Union and the States. </a:t>
            </a:r>
          </a:p>
          <a:p>
            <a:pPr marL="582930" indent="-514350">
              <a:buAutoNum type="arabicPeriod"/>
            </a:pPr>
            <a:r>
              <a:rPr lang="en-US" sz="3300" dirty="0" smtClean="0">
                <a:latin typeface="Adobe Caslon Pro" pitchFamily="18" charset="0"/>
              </a:rPr>
              <a:t>Representing states in the Parliament.</a:t>
            </a:r>
          </a:p>
          <a:p>
            <a:pPr marL="582930" indent="-514350">
              <a:buAutoNum type="arabicPeriod"/>
            </a:pPr>
            <a:r>
              <a:rPr lang="en-US" sz="3300" dirty="0" smtClean="0">
                <a:latin typeface="Adobe Caslon Pro" pitchFamily="18" charset="0"/>
              </a:rPr>
              <a:t>Power of Parliament to amend the procedure of Constitution (Article 368 itself) </a:t>
            </a:r>
          </a:p>
        </p:txBody>
      </p:sp>
    </p:spTree>
    <p:extLst>
      <p:ext uri="{BB962C8B-B14F-4D97-AF65-F5344CB8AC3E}">
        <p14:creationId xmlns="" xmlns:p14="http://schemas.microsoft.com/office/powerpoint/2010/main" val="1184970820"/>
      </p:ext>
    </p:extLst>
  </p:cSld>
  <p:clrMapOvr>
    <a:masterClrMapping/>
  </p:clrMapOvr>
  <p:transition spd="slow"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Caslon Pro" pitchFamily="18" charset="0"/>
              </a:rPr>
              <a:t>Union Public Service Commission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dobe Caslon Pro"/>
              </a:rPr>
              <a:t>UPSC is </a:t>
            </a:r>
            <a:r>
              <a:rPr lang="en-US" sz="3600" b="1" dirty="0" smtClean="0">
                <a:latin typeface="Adobe Caslon Pro"/>
              </a:rPr>
              <a:t>a premier central recruiting agency</a:t>
            </a:r>
            <a:r>
              <a:rPr lang="en-US" sz="3600" dirty="0" smtClean="0">
                <a:latin typeface="Adobe Caslon Pro"/>
              </a:rPr>
              <a:t> with </a:t>
            </a:r>
            <a:r>
              <a:rPr lang="en-US" sz="3600" dirty="0" err="1" smtClean="0">
                <a:latin typeface="Adobe Caslon Pro"/>
              </a:rPr>
              <a:t>Dholpur</a:t>
            </a:r>
            <a:r>
              <a:rPr lang="en-US" sz="3600" dirty="0" smtClean="0">
                <a:latin typeface="Adobe Caslon Pro"/>
              </a:rPr>
              <a:t> House, New Delhi as its headquarters. </a:t>
            </a:r>
          </a:p>
          <a:p>
            <a:r>
              <a:rPr lang="en-US" sz="3600" dirty="0" smtClean="0">
                <a:latin typeface="Adobe Caslon Pro"/>
              </a:rPr>
              <a:t>The agency’s charter is granted  by PART XIV of Indian Constitution.</a:t>
            </a:r>
          </a:p>
          <a:p>
            <a:r>
              <a:rPr lang="en-US" sz="3600" dirty="0" smtClean="0">
                <a:latin typeface="Adobe Caslon Pro"/>
              </a:rPr>
              <a:t>Functions with autonomy along with Higher Judiciary and the Election Commission.</a:t>
            </a:r>
          </a:p>
          <a:p>
            <a:r>
              <a:rPr lang="en-US" sz="3600" dirty="0" err="1" smtClean="0">
                <a:latin typeface="Adobe Caslon Pro"/>
              </a:rPr>
              <a:t>Arvind</a:t>
            </a:r>
            <a:r>
              <a:rPr lang="en-US" sz="3600" dirty="0" smtClean="0">
                <a:latin typeface="Adobe Caslon Pro"/>
              </a:rPr>
              <a:t> </a:t>
            </a:r>
            <a:r>
              <a:rPr lang="en-US" sz="3600" dirty="0" err="1" smtClean="0">
                <a:latin typeface="Adobe Caslon Pro"/>
              </a:rPr>
              <a:t>Saxena</a:t>
            </a:r>
            <a:r>
              <a:rPr lang="en-US" sz="3600" dirty="0" smtClean="0">
                <a:latin typeface="Adobe Caslon Pro"/>
              </a:rPr>
              <a:t>, is the Chairman since June 2018</a:t>
            </a:r>
            <a:endParaRPr lang="en-US" sz="3600" dirty="0">
              <a:latin typeface="Adobe Caslon Pro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sz="3600" dirty="0" smtClean="0">
                <a:latin typeface="Adobe Caslon Pro" pitchFamily="18" charset="0"/>
              </a:rPr>
              <a:t>UPSC- ORIGIN</a:t>
            </a:r>
            <a:endParaRPr lang="en-US" sz="3600" dirty="0">
              <a:latin typeface="Adobe Caslon Pro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sz="3900" dirty="0" smtClean="0">
                <a:latin typeface="Adobe Caslon Pro" pitchFamily="18" charset="0"/>
              </a:rPr>
              <a:t>The concept of Civil Service in India was first introduced in 1854 with the establishment of the commission in London.</a:t>
            </a:r>
          </a:p>
          <a:p>
            <a:pPr marL="68580" indent="0">
              <a:buNone/>
            </a:pPr>
            <a:r>
              <a:rPr lang="en-US" sz="3900" dirty="0" smtClean="0">
                <a:latin typeface="Adobe Caslon Pro" pitchFamily="18" charset="0"/>
              </a:rPr>
              <a:t>Examination was held only in London. </a:t>
            </a:r>
          </a:p>
          <a:p>
            <a:pPr marL="68580" indent="0">
              <a:buNone/>
            </a:pPr>
            <a:r>
              <a:rPr lang="en-US" sz="3900" dirty="0" smtClean="0">
                <a:latin typeface="Adobe Caslon Pro" pitchFamily="18" charset="0"/>
              </a:rPr>
              <a:t>Minimum age-18; maximum-23</a:t>
            </a:r>
          </a:p>
          <a:p>
            <a:pPr marL="68580" indent="0">
              <a:buNone/>
            </a:pPr>
            <a:r>
              <a:rPr lang="en-US" sz="3900" dirty="0" smtClean="0">
                <a:latin typeface="Adobe Caslon Pro" pitchFamily="18" charset="0"/>
              </a:rPr>
              <a:t>European classics formed the major syllabus in order to make it difficult for the Indians. </a:t>
            </a:r>
          </a:p>
          <a:p>
            <a:pPr marL="68580" indent="0">
              <a:buNone/>
            </a:pPr>
            <a:r>
              <a:rPr lang="en-US" sz="3900" dirty="0" smtClean="0">
                <a:latin typeface="Adobe Caslon Pro" pitchFamily="18" charset="0"/>
              </a:rPr>
              <a:t>Tagore’s brother was the first Indian to clear the exam .</a:t>
            </a:r>
          </a:p>
          <a:p>
            <a:pPr marL="68580" indent="0">
              <a:buNone/>
            </a:pPr>
            <a:r>
              <a:rPr lang="en-US" sz="3900" dirty="0" smtClean="0">
                <a:latin typeface="Adobe Caslon Pro" pitchFamily="18" charset="0"/>
              </a:rPr>
              <a:t>From 1922, the exam was conducted in India, in Allahabad. </a:t>
            </a:r>
          </a:p>
          <a:p>
            <a:pPr marL="68580" indent="0">
              <a:buNone/>
            </a:pPr>
            <a:endParaRPr lang="en-US" sz="3900" dirty="0" smtClean="0">
              <a:latin typeface="Adobe Caslon Pro" pitchFamily="18" charset="0"/>
            </a:endParaRPr>
          </a:p>
          <a:p>
            <a:endParaRPr lang="en-US" sz="3600" dirty="0">
              <a:latin typeface="Adobe Caslon Pro" pitchFamily="18" charset="0"/>
            </a:endParaRPr>
          </a:p>
        </p:txBody>
      </p:sp>
    </p:spTree>
  </p:cSld>
  <p:clrMapOvr>
    <a:masterClrMapping/>
  </p:clrMapOvr>
  <p:transition spd="slow" advTm="1884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UPSC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900" dirty="0" smtClean="0">
                <a:latin typeface="Adobe Caslon Pro" pitchFamily="18" charset="0"/>
              </a:rPr>
              <a:t>The Union Public Service Commission of India was formed by the British Government during the British rule. </a:t>
            </a:r>
          </a:p>
          <a:p>
            <a:pPr>
              <a:buFont typeface="Wingdings" pitchFamily="2" charset="2"/>
              <a:buChar char="Ø"/>
            </a:pPr>
            <a:r>
              <a:rPr lang="en-US" sz="3900" dirty="0" smtClean="0">
                <a:latin typeface="Adobe Caslon Pro" pitchFamily="18" charset="0"/>
              </a:rPr>
              <a:t>In 1924, Lee Commission had suggested in its report for the establishment of an independent and impartial Public Service Commission for India.</a:t>
            </a:r>
          </a:p>
          <a:p>
            <a:pPr>
              <a:buFont typeface="Wingdings" pitchFamily="2" charset="2"/>
              <a:buChar char="Ø"/>
            </a:pPr>
            <a:r>
              <a:rPr lang="en-US" sz="3900" dirty="0" smtClean="0">
                <a:latin typeface="Adobe Caslon Pro" pitchFamily="18" charset="0"/>
              </a:rPr>
              <a:t>On the basis of such recommendation, the Union Public Service Commission was established in 1926</a:t>
            </a:r>
            <a:r>
              <a:rPr lang="en-US" sz="39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900" dirty="0" smtClean="0">
                <a:latin typeface="Adobe Caslon Pro"/>
              </a:rPr>
              <a:t>Till January 26, 1950, it was known by the name Federal Public Service Commission. </a:t>
            </a:r>
          </a:p>
          <a:p>
            <a:pPr marL="68580" indent="0">
              <a:buNone/>
            </a:pPr>
            <a:r>
              <a:rPr lang="en-US" sz="3900" dirty="0" smtClean="0">
                <a:latin typeface="Adobe Caslon Pro"/>
              </a:rPr>
              <a:t> </a:t>
            </a:r>
          </a:p>
          <a:p>
            <a:endParaRPr lang="en-US" sz="3600" dirty="0">
              <a:latin typeface="Adobe Caslon Pro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Functions (under Article 320)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dobe Caslon Pro"/>
              </a:rPr>
              <a:t>Conducting exams &amp; do direct recruitments</a:t>
            </a:r>
          </a:p>
          <a:p>
            <a:r>
              <a:rPr lang="en-US" sz="3600" dirty="0" smtClean="0">
                <a:latin typeface="Adobe Caslon Pro"/>
              </a:rPr>
              <a:t>Appointing officers-promote/depute</a:t>
            </a:r>
          </a:p>
          <a:p>
            <a:r>
              <a:rPr lang="en-US" sz="3600" dirty="0" smtClean="0">
                <a:latin typeface="Adobe Caslon Pro"/>
              </a:rPr>
              <a:t>Framing and amending recruitment rules</a:t>
            </a:r>
          </a:p>
          <a:p>
            <a:r>
              <a:rPr lang="en-US" sz="3600" dirty="0" smtClean="0">
                <a:latin typeface="Adobe Caslon Pro"/>
              </a:rPr>
              <a:t>Handling disciplinary cases related to civil services</a:t>
            </a:r>
          </a:p>
          <a:p>
            <a:r>
              <a:rPr lang="en-US" sz="3600" dirty="0" smtClean="0">
                <a:latin typeface="Adobe Caslon Pro"/>
              </a:rPr>
              <a:t>Advising the government on any matter assigned by the President</a:t>
            </a:r>
          </a:p>
          <a:p>
            <a:endParaRPr lang="en-US" sz="3600" dirty="0">
              <a:latin typeface="Adobe Caslon Pro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pPr algn="ctr"/>
            <a:r>
              <a:rPr lang="en-US" dirty="0" smtClean="0">
                <a:latin typeface="Adobe Caslon Pro" pitchFamily="18" charset="0"/>
              </a:rPr>
              <a:t>UPSC EXAMINATIONS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3200" dirty="0" smtClean="0">
                <a:latin typeface="Adobe Caslon Pro" pitchFamily="18" charset="0"/>
              </a:rPr>
              <a:t>It has </a:t>
            </a:r>
            <a:r>
              <a:rPr lang="en-US" sz="3200" dirty="0">
                <a:latin typeface="Adobe Caslon Pro" pitchFamily="18" charset="0"/>
              </a:rPr>
              <a:t>great responsibility for conducting examinations pertaining to:</a:t>
            </a:r>
          </a:p>
          <a:p>
            <a:r>
              <a:rPr lang="en-US" sz="3200" dirty="0">
                <a:latin typeface="Adobe Caslon Pro" pitchFamily="18" charset="0"/>
              </a:rPr>
              <a:t> Civil Services</a:t>
            </a:r>
          </a:p>
          <a:p>
            <a:r>
              <a:rPr lang="en-US" sz="3200" dirty="0">
                <a:latin typeface="Adobe Caslon Pro" pitchFamily="18" charset="0"/>
              </a:rPr>
              <a:t> Engineering Services</a:t>
            </a:r>
          </a:p>
          <a:p>
            <a:r>
              <a:rPr lang="en-US" sz="3200" dirty="0">
                <a:latin typeface="Adobe Caslon Pro" pitchFamily="18" charset="0"/>
              </a:rPr>
              <a:t> Defense Services</a:t>
            </a:r>
          </a:p>
          <a:p>
            <a:r>
              <a:rPr lang="en-US" sz="3200" dirty="0">
                <a:latin typeface="Adobe Caslon Pro" pitchFamily="18" charset="0"/>
              </a:rPr>
              <a:t> Medical Services.</a:t>
            </a:r>
          </a:p>
          <a:p>
            <a:pPr marL="68580" indent="0">
              <a:buNone/>
            </a:pPr>
            <a:r>
              <a:rPr lang="en-US" sz="3200" dirty="0">
                <a:latin typeface="Adobe Caslon Pro" pitchFamily="18" charset="0"/>
              </a:rPr>
              <a:t> It also conducts Economic Service, Statistical Service, and Police Forces examination.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0905568"/>
      </p:ext>
    </p:extLst>
  </p:cSld>
  <p:clrMapOvr>
    <a:masterClrMapping/>
  </p:clrMapOvr>
  <p:transition spd="slow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Adobe Caslon Pro" pitchFamily="18" charset="0"/>
              </a:rPr>
              <a:t>Amendment Procedures in Constitution of India</a:t>
            </a:r>
            <a:r>
              <a:rPr lang="en-US" sz="3200" dirty="0">
                <a:latin typeface="Adobe Caslon Pro" pitchFamily="18" charset="0"/>
              </a:rPr>
              <a:t/>
            </a:r>
            <a:br>
              <a:rPr lang="en-US" sz="3200" dirty="0">
                <a:latin typeface="Adobe Caslon Pro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43000"/>
            <a:ext cx="7772400" cy="484177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3800" dirty="0" smtClean="0">
                <a:latin typeface="Adobe Caslon Pro" pitchFamily="18" charset="0"/>
              </a:rPr>
              <a:t>Constitution of India is a flexible one.</a:t>
            </a:r>
          </a:p>
          <a:p>
            <a:pPr marL="68580" indent="0">
              <a:buNone/>
            </a:pPr>
            <a:r>
              <a:rPr lang="en-US" sz="3800" dirty="0" smtClean="0">
                <a:latin typeface="Adobe Caslon Pro" pitchFamily="18" charset="0"/>
              </a:rPr>
              <a:t>Part XX of Indian Constitution deals with the amendment. There are three ways in which amendment is carried out.</a:t>
            </a:r>
          </a:p>
          <a:p>
            <a:pPr marL="811530" indent="-742950">
              <a:buAutoNum type="arabicPeriod"/>
            </a:pPr>
            <a:r>
              <a:rPr lang="en-US" sz="3800" dirty="0" smtClean="0">
                <a:latin typeface="Adobe Caslon Pro" pitchFamily="18" charset="0"/>
              </a:rPr>
              <a:t>Amendment by simple majority of the Parliament.</a:t>
            </a:r>
          </a:p>
          <a:p>
            <a:pPr marL="811530" indent="-742950">
              <a:buAutoNum type="arabicPeriod"/>
            </a:pPr>
            <a:r>
              <a:rPr lang="en-US" sz="3800" dirty="0" smtClean="0">
                <a:latin typeface="Adobe Caslon Pro" pitchFamily="18" charset="0"/>
              </a:rPr>
              <a:t>Amendment by special majority of the Parliament.</a:t>
            </a:r>
          </a:p>
          <a:p>
            <a:pPr marL="811530" indent="-742950">
              <a:buAutoNum type="arabicPeriod"/>
            </a:pPr>
            <a:r>
              <a:rPr lang="en-US" sz="3800" dirty="0" smtClean="0">
                <a:latin typeface="Adobe Caslon Pro" pitchFamily="18" charset="0"/>
              </a:rPr>
              <a:t>Amendment by special majority of the Parliament and with the consent of half of the states. </a:t>
            </a:r>
          </a:p>
          <a:p>
            <a:pPr marL="811530" indent="-742950">
              <a:buNone/>
            </a:pPr>
            <a:endParaRPr lang="en-US" sz="3800" dirty="0" smtClean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296805"/>
      </p:ext>
    </p:extLst>
  </p:cSld>
  <p:clrMapOvr>
    <a:masterClrMapping/>
  </p:clrMapOvr>
  <p:transition spd="slow" advTm="5013"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3600" dirty="0" smtClean="0">
                <a:latin typeface="Adobe Caslon Pro" pitchFamily="18" charset="0"/>
              </a:rPr>
              <a:t> </a:t>
            </a:r>
            <a:r>
              <a:rPr lang="en-US" sz="3200" dirty="0" smtClean="0">
                <a:latin typeface="Adobe Caslon Pro" pitchFamily="18" charset="0"/>
              </a:rPr>
              <a:t>Firstly</a:t>
            </a:r>
            <a:r>
              <a:rPr lang="en-US" sz="3200" dirty="0">
                <a:latin typeface="Adobe Caslon Pro" pitchFamily="18" charset="0"/>
              </a:rPr>
              <a:t>, those that can be affected by a simple </a:t>
            </a:r>
            <a:r>
              <a:rPr lang="en-US" sz="3200" dirty="0" smtClean="0">
                <a:latin typeface="Adobe Caslon Pro" pitchFamily="18" charset="0"/>
              </a:rPr>
              <a:t>majority of the Parliament, </a:t>
            </a:r>
            <a:r>
              <a:rPr lang="en-US" sz="3200" dirty="0">
                <a:latin typeface="Adobe Caslon Pro" pitchFamily="18" charset="0"/>
              </a:rPr>
              <a:t>required for passing of an ordinary law. </a:t>
            </a:r>
            <a:endParaRPr lang="en-US" sz="3200" dirty="0" smtClean="0">
              <a:latin typeface="Adobe Caslon Pro" pitchFamily="18" charset="0"/>
            </a:endParaRPr>
          </a:p>
          <a:p>
            <a:pPr marL="811530" indent="-742950"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Sometimes the law alone is amended, but there is no change in the text of constitution.</a:t>
            </a:r>
          </a:p>
          <a:p>
            <a:pPr marL="811530" indent="-742950">
              <a:buAutoNum type="arabicPeriod"/>
            </a:pPr>
            <a:r>
              <a:rPr lang="en-US" sz="3200" dirty="0" smtClean="0">
                <a:latin typeface="Adobe Caslon Pro" pitchFamily="18" charset="0"/>
              </a:rPr>
              <a:t>In Some cases, the text is changed.</a:t>
            </a:r>
          </a:p>
          <a:p>
            <a:pPr marL="811530" indent="-742950">
              <a:buNone/>
            </a:pPr>
            <a:r>
              <a:rPr lang="en-US" sz="3200" dirty="0" smtClean="0">
                <a:latin typeface="Adobe Caslon Pro" pitchFamily="18" charset="0"/>
              </a:rPr>
              <a:t>Example: a. when a new state is formed. </a:t>
            </a:r>
          </a:p>
          <a:p>
            <a:pPr marL="811530" indent="-742950">
              <a:buNone/>
            </a:pPr>
            <a:r>
              <a:rPr lang="en-US" sz="3200" dirty="0" smtClean="0">
                <a:latin typeface="Adobe Caslon Pro" pitchFamily="18" charset="0"/>
              </a:rPr>
              <a:t>b. Creation or abolition of legislative council</a:t>
            </a:r>
          </a:p>
          <a:p>
            <a:pPr marL="811530" indent="-742950">
              <a:buNone/>
            </a:pPr>
            <a:r>
              <a:rPr lang="en-US" sz="3200" dirty="0" smtClean="0">
                <a:latin typeface="Adobe Caslon Pro" pitchFamily="18" charset="0"/>
              </a:rPr>
              <a:t>c. Extension of the period of 15 years for the use of English in Parliament(Article 343)</a:t>
            </a:r>
          </a:p>
          <a:p>
            <a:r>
              <a:rPr lang="en-US" sz="3200" dirty="0" smtClean="0">
                <a:latin typeface="Adobe Caslon Pro" pitchFamily="18" charset="0"/>
              </a:rPr>
              <a:t>They </a:t>
            </a:r>
            <a:r>
              <a:rPr lang="en-US" sz="3200" dirty="0">
                <a:latin typeface="Adobe Caslon Pro" pitchFamily="18" charset="0"/>
              </a:rPr>
              <a:t>are specifically excluded from the purview of Article 368.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dobe Caslon Pro" pitchFamily="18" charset="0"/>
              </a:rPr>
              <a:t>Category 1</a:t>
            </a:r>
            <a:r>
              <a:rPr lang="en-US" sz="3600" dirty="0">
                <a:latin typeface="Adobe Caslon Pro" pitchFamily="18" charset="0"/>
              </a:rPr>
              <a:t/>
            </a:r>
            <a:br>
              <a:rPr lang="en-US" sz="3600" dirty="0">
                <a:latin typeface="Adobe Caslon Pro" pitchFamily="18" charset="0"/>
              </a:rPr>
            </a:br>
            <a:endParaRPr lang="en-US" sz="36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365564"/>
      </p:ext>
    </p:extLst>
  </p:cSld>
  <p:clrMapOvr>
    <a:masterClrMapping/>
  </p:clrMapOvr>
  <p:transition spd="slow" advTm="2544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Provisions under category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Adobe Caslon Pro"/>
              </a:rPr>
              <a:t>Establishment of new states</a:t>
            </a:r>
          </a:p>
          <a:p>
            <a:r>
              <a:rPr lang="en-US" sz="3800" dirty="0" smtClean="0">
                <a:latin typeface="Adobe Caslon Pro"/>
              </a:rPr>
              <a:t>Salaries for the members of Parliament</a:t>
            </a:r>
          </a:p>
          <a:p>
            <a:r>
              <a:rPr lang="en-US" sz="3800" dirty="0" smtClean="0">
                <a:latin typeface="Adobe Caslon Pro"/>
              </a:rPr>
              <a:t>Citizenship- acquisition and termination</a:t>
            </a:r>
          </a:p>
          <a:p>
            <a:r>
              <a:rPr lang="en-US" sz="3800" dirty="0" smtClean="0">
                <a:latin typeface="Adobe Caslon Pro"/>
              </a:rPr>
              <a:t>Elections to Parliament and state legislatures</a:t>
            </a:r>
          </a:p>
          <a:p>
            <a:r>
              <a:rPr lang="en-US" sz="3800" dirty="0" smtClean="0">
                <a:latin typeface="Adobe Caslon Pro"/>
              </a:rPr>
              <a:t>Union territories</a:t>
            </a:r>
          </a:p>
          <a:p>
            <a:r>
              <a:rPr lang="en-US" sz="3800" dirty="0" smtClean="0">
                <a:latin typeface="Adobe Caslon Pro"/>
              </a:rPr>
              <a:t>Administration of Scheduled areas and tribes.</a:t>
            </a:r>
            <a:endParaRPr lang="en-US" sz="3800" dirty="0">
              <a:latin typeface="Adobe Caslon Pro"/>
            </a:endParaRPr>
          </a:p>
        </p:txBody>
      </p:sp>
    </p:spTree>
  </p:cSld>
  <p:clrMapOvr>
    <a:masterClrMapping/>
  </p:clrMapOvr>
  <p:transition spd="slow"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10" ma:contentTypeDescription="Create a new document." ma:contentTypeScope="" ma:versionID="596d69d1c05965156596dd097cf54280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760fd539ff49231fe6d3c15834c30dd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F0592-EF5B-4644-A8C0-C874513DC034}"/>
</file>

<file path=customXml/itemProps2.xml><?xml version="1.0" encoding="utf-8"?>
<ds:datastoreItem xmlns:ds="http://schemas.openxmlformats.org/officeDocument/2006/customXml" ds:itemID="{12CF8097-1604-4B17-899A-CD1FDC80615B}"/>
</file>

<file path=customXml/itemProps3.xml><?xml version="1.0" encoding="utf-8"?>
<ds:datastoreItem xmlns:ds="http://schemas.openxmlformats.org/officeDocument/2006/customXml" ds:itemID="{A215832E-1CAA-4D8F-AF5F-240D1E78ACBA}"/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913</TotalTime>
  <Words>602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Unit - 5</vt:lpstr>
      <vt:lpstr>Union Public Service Commission </vt:lpstr>
      <vt:lpstr>UPSC- ORIGIN</vt:lpstr>
      <vt:lpstr>UPSC IN INDIA</vt:lpstr>
      <vt:lpstr>Functions (under Article 320)</vt:lpstr>
      <vt:lpstr>UPSC EXAMINATIONS</vt:lpstr>
      <vt:lpstr>Amendment Procedures in Constitution of India  </vt:lpstr>
      <vt:lpstr>Category 1 </vt:lpstr>
      <vt:lpstr>Provisions under category 1</vt:lpstr>
      <vt:lpstr>Category 2- Amendment by a special majority as in Article 368(2).  </vt:lpstr>
      <vt:lpstr>Category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English</dc:creator>
  <cp:lastModifiedBy>ELCOT</cp:lastModifiedBy>
  <cp:revision>89</cp:revision>
  <dcterms:created xsi:type="dcterms:W3CDTF">2019-07-14T06:28:26Z</dcterms:created>
  <dcterms:modified xsi:type="dcterms:W3CDTF">2020-04-23T09:07:11Z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