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72" r:id="rId3"/>
    <p:sldId id="273" r:id="rId4"/>
    <p:sldId id="274" r:id="rId5"/>
    <p:sldId id="275" r:id="rId6"/>
    <p:sldId id="270" r:id="rId7"/>
    <p:sldId id="268" r:id="rId8"/>
    <p:sldId id="269" r:id="rId9"/>
    <p:sldId id="271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81" d="100"/>
          <a:sy n="81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CC4B-C088-44E1-B5A5-F14B16C1D988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FEE3C-9EBA-4A70-B0EE-7FD7E1046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FEE3C-9EBA-4A70-B0EE-7FD7E1046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9DF0-81AE-47D7-A044-870AF67D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ADF1-0D29-492C-89E2-08944EFC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9CF2-88E5-4A02-A8ED-703A8607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0F0-8329-4895-861E-2B3E2254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CBA6-0EEA-43F0-A506-F755D7D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C2F-8586-4A16-B21F-CF25AA9D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6021-518D-4DDF-9D29-D1F7D984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5EC9-60AA-4026-A9BE-CF44DD8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6E69-5822-4363-979B-FF8B5C68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504B-FD4B-4A45-9621-3C7FBB78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F137B-0B2D-409E-8733-3CB4CC96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05E91-CF1F-457F-AF1E-04898CE9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FDF9-E5AC-4915-9099-CE1327A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4798-2AD7-4FE7-A529-CE75258D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1B83-862D-4B5B-A8AE-DCFAC4BB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7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81AF-9120-4EA9-A0B0-5CABB098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511C-7798-4165-BE4D-39E6F5B9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AC43-C700-4D53-9AFD-93BE46D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CA16-F18D-43B4-9185-2B6E4B99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3D94-49CE-4188-ADE0-6DFDF440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6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6F7-A88E-4AF2-BC72-9A99E682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E34C-1D43-4296-9A54-C4EB69F7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EB0F-7AD9-4301-8B94-A650E6CE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A695-AC1A-4FC2-B2D4-555A4EA7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146D-CC2D-47C0-B4BC-A398EF81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E54F-89D2-4CCD-AFA5-BD00452F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7F61-C607-4AE5-95D1-A27FABCA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D8A4-A3B0-43D3-B9B3-867C9B40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2C12-613C-4C22-AD45-6992866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67DF-D720-4003-AF75-FB30A95B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61B3-0F12-418B-94F2-8C633DF1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1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2DA4-CC62-4F4D-9961-81730DDA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49B4-73C7-4E32-8C5D-09592C02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1211-FA97-40EA-B625-F708310C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4106-A881-441D-BA37-F6B21087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E112-CE97-410C-86E7-97FA9A25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741A7-D262-432A-9074-3D571A7E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41EBF-229C-41E4-B6BB-AA608656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22AC9-E6E3-4E41-96FB-AAD7C98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31F-C2F5-4817-8C99-4B918863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7BFE6-BD28-43D9-8C22-9C80563F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2798F-262F-4B8A-9515-EBB8A77D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B62BF-13E3-4276-8BB4-D8753B85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1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19DC-E7A9-4DB3-89C1-7AA4BEB2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53795-F3F5-42E4-8F7C-F50F490B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D7486-5254-4EE3-9593-59455942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B25-6C58-475F-8CDA-3DDA2338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8D7C-E939-4027-BDE7-71813860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47BB5-2092-425E-81C4-CA090842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5930-76E2-4BDB-ABA0-1839CF00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5F5F0-22FD-439E-A600-065F3245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2179-7BAD-44A7-8E95-D6C16532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8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0795-E3EE-47E7-99F5-DABA4539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145E6-A1CB-4D29-9231-296AE6E23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A677-C9C4-4D3A-B2DD-114A7B88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803B-0739-423B-8A22-05DB1323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A5DB-6E8E-4731-9F2A-AE7670C6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335A-2FB6-42F7-9202-90164459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A5D14-F7B0-4B20-90D1-F9410A54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5A01-55E0-4712-8868-3B248284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81F9-0B5B-4057-B952-7029AFAD3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F156-21E2-4F89-84AE-FD525B0F6222}" type="datetimeFigureOut">
              <a:rPr lang="en-IN" smtClean="0"/>
              <a:t>27-05-2021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98A4-15D3-4340-B705-86C3213C5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5CFD-7A37-46BF-B04E-FBD1B2D9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7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5D1F8-5893-4533-868F-EA59987CB2AF}"/>
              </a:ext>
            </a:extLst>
          </p:cNvPr>
          <p:cNvSpPr txBox="1"/>
          <p:nvPr/>
        </p:nvSpPr>
        <p:spPr>
          <a:xfrm>
            <a:off x="4985843" y="1805152"/>
            <a:ext cx="213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mic Sans MS" panose="030F0702030302020204" pitchFamily="66" charset="0"/>
              </a:rPr>
              <a:t>Übungen</a:t>
            </a:r>
            <a:endParaRPr lang="en-US" sz="32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44611-6C35-496E-9821-8E88E679210D}"/>
              </a:ext>
            </a:extLst>
          </p:cNvPr>
          <p:cNvSpPr txBox="1"/>
          <p:nvPr/>
        </p:nvSpPr>
        <p:spPr>
          <a:xfrm>
            <a:off x="2203231" y="1253359"/>
            <a:ext cx="4938548" cy="326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b="1" dirty="0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(9.1.) den, die, das, die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Ich habe _________ Buch.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isst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Apfel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kaufen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Wohnung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Sie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sucht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Schlüssel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Kennst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du ____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6. Ich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brauche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 Computer.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7. Sie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sehen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 Freunde.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25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B5D1C6-7685-478E-B6FB-9EB2F3C4D416}"/>
              </a:ext>
            </a:extLst>
          </p:cNvPr>
          <p:cNvSpPr txBox="1"/>
          <p:nvPr/>
        </p:nvSpPr>
        <p:spPr>
          <a:xfrm>
            <a:off x="3048657" y="2213860"/>
            <a:ext cx="6097314" cy="267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000" b="1" dirty="0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(9.2.) </a:t>
            </a:r>
            <a:r>
              <a:rPr lang="en-US" sz="2000" b="1" dirty="0" err="1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meinen</a:t>
            </a:r>
            <a:r>
              <a:rPr lang="en-US" sz="2000" b="1" dirty="0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meine</a:t>
            </a:r>
            <a:r>
              <a:rPr lang="en-US" sz="2000" b="1" dirty="0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mein</a:t>
            </a:r>
            <a:r>
              <a:rPr lang="en-US" sz="2000" b="1" dirty="0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meine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b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Ich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suche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 Handy.</a:t>
            </a:r>
            <a:b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Ich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sehe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 Freund.</a:t>
            </a:r>
            <a:b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Ich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frage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___________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Freundin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Ich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liebe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 Kind.</a:t>
            </a:r>
            <a:b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Ich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besuche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Eltern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985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CA37AA-48C4-459B-AA6B-547ECA735976}"/>
              </a:ext>
            </a:extLst>
          </p:cNvPr>
          <p:cNvSpPr txBox="1"/>
          <p:nvPr/>
        </p:nvSpPr>
        <p:spPr>
          <a:xfrm>
            <a:off x="3103507" y="1052889"/>
            <a:ext cx="5669674" cy="270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b="1" dirty="0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(9.3.) </a:t>
            </a:r>
            <a:r>
              <a:rPr lang="en-US" sz="1800" b="1" dirty="0" err="1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keinen</a:t>
            </a:r>
            <a:r>
              <a:rPr lang="en-US" sz="1800" b="1" dirty="0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keine</a:t>
            </a:r>
            <a:r>
              <a:rPr lang="en-US" sz="1800" b="1" dirty="0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kein</a:t>
            </a:r>
            <a:r>
              <a:rPr lang="en-US" sz="1800" b="1" dirty="0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1F3DB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keine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b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Er hat _________ Auto.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brauchen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___________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Hilfe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Sie haben ___________ Zeit.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Ihr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habt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Ahnung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Ich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trinke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__________ Bier.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6. Sie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isst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________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Fleisch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2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A5F7D-D664-45B2-A37C-7A54D86F9DCA}"/>
              </a:ext>
            </a:extLst>
          </p:cNvPr>
          <p:cNvSpPr txBox="1"/>
          <p:nvPr/>
        </p:nvSpPr>
        <p:spPr>
          <a:xfrm>
            <a:off x="2033752" y="2317532"/>
            <a:ext cx="7520152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https://www.german-course-vienna.com/en/exercises_a1,3883.html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A5D09-C371-4C8F-BACB-A61B9E5C543D}"/>
              </a:ext>
            </a:extLst>
          </p:cNvPr>
          <p:cNvSpPr txBox="1"/>
          <p:nvPr/>
        </p:nvSpPr>
        <p:spPr>
          <a:xfrm>
            <a:off x="1935215" y="1757857"/>
            <a:ext cx="681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Hey Pooja, </a:t>
            </a:r>
            <a:r>
              <a:rPr lang="en-US" sz="32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ist</a:t>
            </a:r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das _____</a:t>
            </a:r>
            <a:r>
              <a:rPr lang="en-US" sz="32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Tasche</a:t>
            </a:r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C1DA0-1B52-4E8E-9086-06CDA35C34BE}"/>
              </a:ext>
            </a:extLst>
          </p:cNvPr>
          <p:cNvSpPr txBox="1"/>
          <p:nvPr/>
        </p:nvSpPr>
        <p:spPr>
          <a:xfrm>
            <a:off x="819804" y="3783724"/>
            <a:ext cx="8844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Kumar </a:t>
            </a:r>
            <a:r>
              <a:rPr lang="en-US" sz="2800" dirty="0" err="1">
                <a:latin typeface="Comic Sans MS" panose="030F0702030302020204" pitchFamily="66" charset="0"/>
              </a:rPr>
              <a:t>arbeitet</a:t>
            </a:r>
            <a:r>
              <a:rPr lang="en-US" sz="2800" dirty="0">
                <a:latin typeface="Comic Sans MS" panose="030F0702030302020204" pitchFamily="66" charset="0"/>
              </a:rPr>
              <a:t> in Deutschland, </a:t>
            </a:r>
            <a:r>
              <a:rPr lang="en-US" sz="2800" dirty="0" err="1">
                <a:latin typeface="Comic Sans MS" panose="030F0702030302020204" pitchFamily="66" charset="0"/>
              </a:rPr>
              <a:t>aber</a:t>
            </a:r>
            <a:r>
              <a:rPr lang="en-US" sz="2800" dirty="0">
                <a:latin typeface="Comic Sans MS" panose="030F0702030302020204" pitchFamily="66" charset="0"/>
              </a:rPr>
              <a:t> _____ Frau und _____Kinder </a:t>
            </a:r>
            <a:r>
              <a:rPr lang="en-US" sz="2800" dirty="0" err="1">
                <a:latin typeface="Comic Sans MS" panose="030F0702030302020204" pitchFamily="66" charset="0"/>
              </a:rPr>
              <a:t>sind</a:t>
            </a:r>
            <a:r>
              <a:rPr lang="en-US" sz="2800" dirty="0">
                <a:latin typeface="Comic Sans MS" panose="030F0702030302020204" pitchFamily="66" charset="0"/>
              </a:rPr>
              <a:t> in </a:t>
            </a:r>
            <a:r>
              <a:rPr lang="en-US" sz="2800" dirty="0" err="1">
                <a:latin typeface="Comic Sans MS" panose="030F0702030302020204" pitchFamily="66" charset="0"/>
              </a:rPr>
              <a:t>Indien</a:t>
            </a:r>
            <a:endParaRPr lang="en-US" sz="28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8" name="Picture 4" descr="Can both husband and wife claim income tax deduction for home loan  repayment?">
            <a:extLst>
              <a:ext uri="{FF2B5EF4-FFF2-40B4-BE49-F238E27FC236}">
                <a16:creationId xmlns:a16="http://schemas.microsoft.com/office/drawing/2014/main" id="{AC1AF367-11D5-4670-A7A7-6225D7D4D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203" y="4575075"/>
            <a:ext cx="14497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ended Family and Step-Parenting Tips - HelpGuide.org">
            <a:extLst>
              <a:ext uri="{FF2B5EF4-FFF2-40B4-BE49-F238E27FC236}">
                <a16:creationId xmlns:a16="http://schemas.microsoft.com/office/drawing/2014/main" id="{69365277-FBF4-4891-BF70-76FA28E6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973" y="4517925"/>
            <a:ext cx="1381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rl Packing Her Bag Stock Illustrations, Images &amp; Vectors | Shutterstock">
            <a:extLst>
              <a:ext uri="{FF2B5EF4-FFF2-40B4-BE49-F238E27FC236}">
                <a16:creationId xmlns:a16="http://schemas.microsoft.com/office/drawing/2014/main" id="{90841C30-8E84-44B5-B558-5E231C9E0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907" y="850412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0F21B-D9C0-47F7-84AD-215F2B528984}"/>
              </a:ext>
            </a:extLst>
          </p:cNvPr>
          <p:cNvSpPr txBox="1"/>
          <p:nvPr/>
        </p:nvSpPr>
        <p:spPr>
          <a:xfrm>
            <a:off x="1115410" y="835573"/>
            <a:ext cx="8738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Martin und </a:t>
            </a:r>
            <a:r>
              <a:rPr lang="en-US" sz="32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Sussane</a:t>
            </a:r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besuchen</a:t>
            </a:r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_____ </a:t>
            </a:r>
            <a:r>
              <a:rPr lang="en-US" sz="32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Eltern</a:t>
            </a:r>
            <a:r>
              <a:rPr lang="en-US" sz="32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in Paris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5D0D6-32C2-4A35-8003-353A858FCEC6}"/>
              </a:ext>
            </a:extLst>
          </p:cNvPr>
          <p:cNvSpPr txBox="1"/>
          <p:nvPr/>
        </p:nvSpPr>
        <p:spPr>
          <a:xfrm>
            <a:off x="2045572" y="3247698"/>
            <a:ext cx="79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Lehrer :  Kinder!!!!, wo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sind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______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Hefte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Kinder  :   _____ </a:t>
            </a:r>
            <a:r>
              <a:rPr lang="en-US" sz="2800" dirty="0" err="1">
                <a:latin typeface="Comic Sans MS" panose="030F0702030302020204" pitchFamily="66" charset="0"/>
              </a:rPr>
              <a:t>Hefte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latin typeface="Comic Sans MS" panose="030F0702030302020204" pitchFamily="66" charset="0"/>
              </a:rPr>
              <a:t>sind</a:t>
            </a:r>
            <a:r>
              <a:rPr lang="en-US" sz="2800" dirty="0">
                <a:latin typeface="Comic Sans MS" panose="030F0702030302020204" pitchFamily="66" charset="0"/>
              </a:rPr>
              <a:t> in der Schule.</a:t>
            </a:r>
            <a:endParaRPr lang="en-US" sz="28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0" name="Picture 2" descr="Visit Grandparents Cartoon Stock Illustrations – 59 Visit Grandparents  Cartoon Stock Illustrations, Vectors &amp; Clipart - Dreamstime">
            <a:extLst>
              <a:ext uri="{FF2B5EF4-FFF2-40B4-BE49-F238E27FC236}">
                <a16:creationId xmlns:a16="http://schemas.microsoft.com/office/drawing/2014/main" id="{97FF78E2-5543-4060-A51D-CF77255B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24" y="835573"/>
            <a:ext cx="1837997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acher Cartoon Stock Photos and Images - 123RF">
            <a:extLst>
              <a:ext uri="{FF2B5EF4-FFF2-40B4-BE49-F238E27FC236}">
                <a16:creationId xmlns:a16="http://schemas.microsoft.com/office/drawing/2014/main" id="{80C8A29D-9209-4BF6-8093-7B2079EB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411" y="431499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5E996-8171-4771-B7C3-2FF8A8D7C048}"/>
              </a:ext>
            </a:extLst>
          </p:cNvPr>
          <p:cNvSpPr txBox="1"/>
          <p:nvPr/>
        </p:nvSpPr>
        <p:spPr>
          <a:xfrm>
            <a:off x="1682969" y="1111468"/>
            <a:ext cx="6388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Herr. Ashok!,  ____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Wohnzimmer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ist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phantastisch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und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groß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aber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____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Küche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ist</a:t>
            </a:r>
            <a:r>
              <a:rPr lang="en-US" sz="2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klein</a:t>
            </a:r>
            <a:endParaRPr lang="en-US" sz="28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BE7A5-2400-4537-94E3-91C9A17FA471}"/>
              </a:ext>
            </a:extLst>
          </p:cNvPr>
          <p:cNvSpPr txBox="1"/>
          <p:nvPr/>
        </p:nvSpPr>
        <p:spPr>
          <a:xfrm>
            <a:off x="6743700" y="2688020"/>
            <a:ext cx="247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Wohnzimmer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53BEC-021C-4957-8D17-552DCB6A7E29}"/>
              </a:ext>
            </a:extLst>
          </p:cNvPr>
          <p:cNvSpPr txBox="1"/>
          <p:nvPr/>
        </p:nvSpPr>
        <p:spPr>
          <a:xfrm>
            <a:off x="8852338" y="3341242"/>
            <a:ext cx="160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Küche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F4D6-A930-40DB-8E19-5F7A1913D84A}"/>
              </a:ext>
            </a:extLst>
          </p:cNvPr>
          <p:cNvSpPr txBox="1"/>
          <p:nvPr/>
        </p:nvSpPr>
        <p:spPr>
          <a:xfrm>
            <a:off x="2423946" y="4787207"/>
            <a:ext cx="472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Ist</a:t>
            </a:r>
            <a:r>
              <a:rPr lang="en-US" sz="24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das _____ Buch?, Shyam!!</a:t>
            </a:r>
          </a:p>
          <a:p>
            <a:r>
              <a:rPr lang="en-US" sz="2400" dirty="0" err="1">
                <a:latin typeface="Comic Sans MS" panose="030F0702030302020204" pitchFamily="66" charset="0"/>
              </a:rPr>
              <a:t>Nein</a:t>
            </a:r>
            <a:r>
              <a:rPr lang="en-US" sz="2400" dirty="0">
                <a:latin typeface="Comic Sans MS" panose="030F0702030302020204" pitchFamily="66" charset="0"/>
              </a:rPr>
              <a:t>, das </a:t>
            </a:r>
            <a:r>
              <a:rPr lang="en-US" sz="2400" dirty="0" err="1">
                <a:latin typeface="Comic Sans MS" panose="030F0702030302020204" pitchFamily="66" charset="0"/>
              </a:rPr>
              <a:t>ist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nicht</a:t>
            </a:r>
            <a:r>
              <a:rPr lang="en-US" sz="2400" dirty="0">
                <a:latin typeface="Comic Sans MS" panose="030F0702030302020204" pitchFamily="66" charset="0"/>
              </a:rPr>
              <a:t> ___ Buch</a:t>
            </a:r>
            <a:endParaRPr lang="en-US" sz="24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76" name="Picture 4" descr="Cartoon Kitchen Bundle 3D model rigged | CGTrader">
            <a:extLst>
              <a:ext uri="{FF2B5EF4-FFF2-40B4-BE49-F238E27FC236}">
                <a16:creationId xmlns:a16="http://schemas.microsoft.com/office/drawing/2014/main" id="{2E47E644-4A36-4E6F-B614-911D4F629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38" y="84916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acher Holding Book Cartoon Stock Illustrations – 547 Teacher Holding Book  Cartoon Stock Illustrations, Vectors &amp; Clipart - Dreamstime">
            <a:extLst>
              <a:ext uri="{FF2B5EF4-FFF2-40B4-BE49-F238E27FC236}">
                <a16:creationId xmlns:a16="http://schemas.microsoft.com/office/drawing/2014/main" id="{3FF50B88-90E1-4B66-B401-D48AE9FD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57" y="4551908"/>
            <a:ext cx="2002712" cy="176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18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CDC960-DFBC-4DE8-9A57-42801B1E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1883"/>
              </p:ext>
            </p:extLst>
          </p:nvPr>
        </p:nvGraphicFramePr>
        <p:xfrm>
          <a:off x="537663" y="1201175"/>
          <a:ext cx="10905068" cy="4188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357">
                  <a:extLst>
                    <a:ext uri="{9D8B030D-6E8A-4147-A177-3AD203B41FA5}">
                      <a16:colId xmlns:a16="http://schemas.microsoft.com/office/drawing/2014/main" val="602295708"/>
                    </a:ext>
                  </a:extLst>
                </a:gridCol>
                <a:gridCol w="2429968">
                  <a:extLst>
                    <a:ext uri="{9D8B030D-6E8A-4147-A177-3AD203B41FA5}">
                      <a16:colId xmlns:a16="http://schemas.microsoft.com/office/drawing/2014/main" val="1183002336"/>
                    </a:ext>
                  </a:extLst>
                </a:gridCol>
                <a:gridCol w="2278817">
                  <a:extLst>
                    <a:ext uri="{9D8B030D-6E8A-4147-A177-3AD203B41FA5}">
                      <a16:colId xmlns:a16="http://schemas.microsoft.com/office/drawing/2014/main" val="298465953"/>
                    </a:ext>
                  </a:extLst>
                </a:gridCol>
                <a:gridCol w="1927613">
                  <a:extLst>
                    <a:ext uri="{9D8B030D-6E8A-4147-A177-3AD203B41FA5}">
                      <a16:colId xmlns:a16="http://schemas.microsoft.com/office/drawing/2014/main" val="3052440159"/>
                    </a:ext>
                  </a:extLst>
                </a:gridCol>
                <a:gridCol w="1625313">
                  <a:extLst>
                    <a:ext uri="{9D8B030D-6E8A-4147-A177-3AD203B41FA5}">
                      <a16:colId xmlns:a16="http://schemas.microsoft.com/office/drawing/2014/main" val="43709613"/>
                    </a:ext>
                  </a:extLst>
                </a:gridCol>
              </a:tblGrid>
              <a:tr h="11475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 dirty="0" err="1">
                          <a:effectLst/>
                          <a:highlight>
                            <a:srgbClr val="00FF00"/>
                          </a:highlight>
                        </a:rPr>
                        <a:t>lDef</a:t>
                      </a:r>
                      <a:r>
                        <a:rPr lang="en-US" sz="3100" dirty="0">
                          <a:effectLst/>
                          <a:highlight>
                            <a:srgbClr val="00FF00"/>
                          </a:highlight>
                        </a:rPr>
                        <a:t> &amp; </a:t>
                      </a:r>
                      <a:r>
                        <a:rPr lang="en-US" sz="3100" dirty="0" err="1">
                          <a:effectLst/>
                          <a:highlight>
                            <a:srgbClr val="00FF00"/>
                          </a:highlight>
                        </a:rPr>
                        <a:t>indef</a:t>
                      </a:r>
                      <a:endParaRPr lang="en-US" sz="31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 dirty="0"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articles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  <a:highlight>
                            <a:srgbClr val="00FF00"/>
                          </a:highlight>
                        </a:rPr>
                        <a:t>Masculine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  <a:highlight>
                            <a:srgbClr val="00FF00"/>
                          </a:highlight>
                        </a:rPr>
                        <a:t>Feminine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  <a:highlight>
                            <a:srgbClr val="00FF00"/>
                          </a:highlight>
                        </a:rPr>
                        <a:t>Neutral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  <a:highlight>
                            <a:srgbClr val="00FF00"/>
                          </a:highlight>
                        </a:rPr>
                        <a:t>plural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extLst>
                  <a:ext uri="{0D108BD9-81ED-4DB2-BD59-A6C34878D82A}">
                    <a16:rowId xmlns:a16="http://schemas.microsoft.com/office/drawing/2014/main" val="2509733904"/>
                  </a:ext>
                </a:extLst>
              </a:tr>
              <a:tr h="1503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  <a:highlight>
                            <a:srgbClr val="00FFFF"/>
                          </a:highlight>
                        </a:rPr>
                        <a:t>Nominative</a:t>
                      </a:r>
                      <a:endParaRPr lang="en-US" sz="3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  <a:highlight>
                            <a:srgbClr val="00FFFF"/>
                          </a:highlight>
                        </a:rPr>
                        <a:t>(Subject)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der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ein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die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eine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das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ein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die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-----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extLst>
                  <a:ext uri="{0D108BD9-81ED-4DB2-BD59-A6C34878D82A}">
                    <a16:rowId xmlns:a16="http://schemas.microsoft.com/office/drawing/2014/main" val="672790433"/>
                  </a:ext>
                </a:extLst>
              </a:tr>
              <a:tr h="1503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  <a:highlight>
                            <a:srgbClr val="FF00FF"/>
                          </a:highlight>
                        </a:rPr>
                        <a:t>Akkusative</a:t>
                      </a:r>
                      <a:endParaRPr lang="en-US" sz="3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  <a:highlight>
                            <a:srgbClr val="FF00FF"/>
                          </a:highlight>
                        </a:rPr>
                        <a:t>(Object)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den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einen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die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eine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das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>
                          <a:effectLst/>
                        </a:rPr>
                        <a:t>ein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 dirty="0">
                          <a:effectLst/>
                        </a:rPr>
                        <a:t>die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100" dirty="0">
                          <a:effectLst/>
                        </a:rPr>
                        <a:t>-----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2050" marR="192050" marT="0" marB="0"/>
                </a:tc>
                <a:extLst>
                  <a:ext uri="{0D108BD9-81ED-4DB2-BD59-A6C34878D82A}">
                    <a16:rowId xmlns:a16="http://schemas.microsoft.com/office/drawing/2014/main" val="40172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10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500499-06F9-459C-8C98-865488BB249F}"/>
              </a:ext>
            </a:extLst>
          </p:cNvPr>
          <p:cNvSpPr txBox="1"/>
          <p:nvPr/>
        </p:nvSpPr>
        <p:spPr>
          <a:xfrm>
            <a:off x="1724352" y="2782615"/>
            <a:ext cx="46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 hat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______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Tasche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400" dirty="0"/>
              <a:t>(</a:t>
            </a:r>
            <a:r>
              <a:rPr lang="en-US" sz="2400" dirty="0" err="1"/>
              <a:t>eine</a:t>
            </a:r>
            <a:r>
              <a:rPr lang="en-US" sz="2400" dirty="0"/>
              <a:t>, </a:t>
            </a:r>
            <a:r>
              <a:rPr lang="en-US" sz="2400" dirty="0" err="1"/>
              <a:t>einen</a:t>
            </a:r>
            <a:r>
              <a:rPr lang="en-US" sz="2400" dirty="0"/>
              <a:t>)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B1412-B495-47E2-B8BF-C53A40842C4F}"/>
              </a:ext>
            </a:extLst>
          </p:cNvPr>
          <p:cNvSpPr txBox="1"/>
          <p:nvPr/>
        </p:nvSpPr>
        <p:spPr>
          <a:xfrm>
            <a:off x="2140162" y="1355835"/>
            <a:ext cx="534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_____Buch hat 120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Seite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60E2D-BC80-4FDD-B756-8DBA0ECFBBEC}"/>
              </a:ext>
            </a:extLst>
          </p:cNvPr>
          <p:cNvSpPr txBox="1"/>
          <p:nvPr/>
        </p:nvSpPr>
        <p:spPr>
          <a:xfrm>
            <a:off x="4050752" y="4721772"/>
            <a:ext cx="431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liest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 Buch. (das, die)</a:t>
            </a:r>
          </a:p>
        </p:txBody>
      </p:sp>
    </p:spTree>
    <p:extLst>
      <p:ext uri="{BB962C8B-B14F-4D97-AF65-F5344CB8AC3E}">
        <p14:creationId xmlns:p14="http://schemas.microsoft.com/office/powerpoint/2010/main" val="28278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Good Afternoon Quotes,Wishes,Message With Images,Photos (999+ New)"/>
          <p:cNvSpPr>
            <a:spLocks noChangeAspect="1" noChangeArrowheads="1"/>
          </p:cNvSpPr>
          <p:nvPr/>
        </p:nvSpPr>
        <p:spPr bwMode="auto">
          <a:xfrm>
            <a:off x="1384299" y="5055632"/>
            <a:ext cx="1730375" cy="17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4" descr="520+ Good Afternoon Pictures, Images, 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8" descr="520+ Good Afternoon Pictures, Images, 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0" descr="Good Night Images, Stock Photos &amp; Vectors | Shutter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Good Night Images, Stock Photos &amp; Vectors | Shutter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14875" y="5752863"/>
            <a:ext cx="8908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8D44C-9B25-4C73-8100-18701CD3FC65}"/>
              </a:ext>
            </a:extLst>
          </p:cNvPr>
          <p:cNvSpPr txBox="1"/>
          <p:nvPr/>
        </p:nvSpPr>
        <p:spPr>
          <a:xfrm>
            <a:off x="2249485" y="1702676"/>
            <a:ext cx="653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Hast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 _____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Schwester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?(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1107EE-9185-4E68-82AC-C87CAB9A7A9A}"/>
              </a:ext>
            </a:extLst>
          </p:cNvPr>
          <p:cNvSpPr txBox="1"/>
          <p:nvPr/>
        </p:nvSpPr>
        <p:spPr>
          <a:xfrm>
            <a:off x="2424147" y="3985775"/>
            <a:ext cx="709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macht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Onkel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(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deinen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dein)</a:t>
            </a:r>
          </a:p>
        </p:txBody>
      </p:sp>
    </p:spTree>
    <p:extLst>
      <p:ext uri="{BB962C8B-B14F-4D97-AF65-F5344CB8AC3E}">
        <p14:creationId xmlns:p14="http://schemas.microsoft.com/office/powerpoint/2010/main" val="41844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B08B2B-7061-44C3-979B-E88F4D65EC10}"/>
              </a:ext>
            </a:extLst>
          </p:cNvPr>
          <p:cNvSpPr txBox="1"/>
          <p:nvPr/>
        </p:nvSpPr>
        <p:spPr>
          <a:xfrm>
            <a:off x="2967857" y="1450428"/>
            <a:ext cx="525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Ist</a:t>
            </a:r>
            <a:r>
              <a:rPr lang="en-US" sz="2800" dirty="0"/>
              <a:t> das _____ </a:t>
            </a:r>
            <a:r>
              <a:rPr lang="en-US" sz="2800" dirty="0" err="1"/>
              <a:t>Kuli</a:t>
            </a:r>
            <a:r>
              <a:rPr lang="en-US" sz="2800" dirty="0"/>
              <a:t>? (dein, </a:t>
            </a:r>
            <a:r>
              <a:rPr lang="en-US" sz="2800" dirty="0" err="1"/>
              <a:t>deinen</a:t>
            </a:r>
            <a:r>
              <a:rPr lang="en-US" sz="2800" dirty="0"/>
              <a:t>)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3032-B7B7-4C61-8276-62AACC3FF459}"/>
              </a:ext>
            </a:extLst>
          </p:cNvPr>
          <p:cNvSpPr txBox="1"/>
          <p:nvPr/>
        </p:nvSpPr>
        <p:spPr>
          <a:xfrm>
            <a:off x="1767048" y="4081790"/>
            <a:ext cx="698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______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Freundin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heißt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Sandhya.(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meinen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20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873B67-4035-4256-82F2-50658048CFBF}"/>
              </a:ext>
            </a:extLst>
          </p:cNvPr>
          <p:cNvSpPr txBox="1"/>
          <p:nvPr/>
        </p:nvSpPr>
        <p:spPr>
          <a:xfrm>
            <a:off x="2506716" y="1702676"/>
            <a:ext cx="5833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______</a:t>
            </a:r>
            <a:r>
              <a:rPr lang="en-US" sz="2800" dirty="0" err="1"/>
              <a:t>Vater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Arzt</a:t>
            </a:r>
            <a:r>
              <a:rPr lang="en-US" sz="2800" dirty="0"/>
              <a:t>. (</a:t>
            </a:r>
            <a:r>
              <a:rPr lang="en-US" sz="2800" dirty="0" err="1"/>
              <a:t>mein</a:t>
            </a:r>
            <a:r>
              <a:rPr lang="en-US" sz="2800" dirty="0"/>
              <a:t>, </a:t>
            </a:r>
            <a:r>
              <a:rPr lang="en-US" sz="2800" dirty="0" err="1"/>
              <a:t>meinen</a:t>
            </a:r>
            <a:r>
              <a:rPr lang="en-US" sz="2800" dirty="0"/>
              <a:t>) 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38ACF-0BFC-4CE5-974F-6AF571FEE65D}"/>
              </a:ext>
            </a:extLst>
          </p:cNvPr>
          <p:cNvSpPr txBox="1"/>
          <p:nvPr/>
        </p:nvSpPr>
        <p:spPr>
          <a:xfrm>
            <a:off x="1941783" y="4524703"/>
            <a:ext cx="696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liebe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Vater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mein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meinen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0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401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Begrüßen !</dc:title>
  <dc:creator>Geetha Anjali</dc:creator>
  <cp:lastModifiedBy>ECE-B-SEC</cp:lastModifiedBy>
  <cp:revision>172</cp:revision>
  <dcterms:created xsi:type="dcterms:W3CDTF">2020-09-08T14:37:22Z</dcterms:created>
  <dcterms:modified xsi:type="dcterms:W3CDTF">2021-05-27T15:29:27Z</dcterms:modified>
</cp:coreProperties>
</file>