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7" r:id="rId6"/>
    <p:sldId id="269" r:id="rId7"/>
    <p:sldId id="271" r:id="rId8"/>
    <p:sldId id="266" r:id="rId9"/>
    <p:sldId id="261" r:id="rId10"/>
    <p:sldId id="259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07" autoAdjust="0"/>
    <p:restoredTop sz="86364" autoAdjust="0"/>
  </p:normalViewPr>
  <p:slideViewPr>
    <p:cSldViewPr snapToGrid="0">
      <p:cViewPr>
        <p:scale>
          <a:sx n="76" d="100"/>
          <a:sy n="76" d="100"/>
        </p:scale>
        <p:origin x="-512" y="2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B8E9-D05A-455F-904F-F13771EFCC7A}" type="datetimeFigureOut">
              <a:rPr lang="en-US" smtClean="0"/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DA1A-DEFB-4741-B3BE-F8F5CA75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A5CC4-AF13-48DB-8F2A-78C95D9988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DA1A-DEFB-4741-B3BE-F8F5CA752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00AE5-4C07-4C45-8627-572FCB54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49773"/>
            <a:ext cx="11036808" cy="4974020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die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rgbClr val="00B050"/>
                </a:solidFill>
              </a:rPr>
              <a:t>Farbe</a:t>
            </a:r>
            <a:r>
              <a:rPr lang="en-US" sz="2400" dirty="0"/>
              <a:t> , </a:t>
            </a:r>
            <a:r>
              <a:rPr lang="en-US" sz="2400" dirty="0">
                <a:solidFill>
                  <a:srgbClr val="00B0F0"/>
                </a:solidFill>
              </a:rPr>
              <a:t>die </a:t>
            </a:r>
            <a:r>
              <a:rPr lang="en-US" sz="2400" u="sng" dirty="0" err="1">
                <a:solidFill>
                  <a:srgbClr val="002060"/>
                </a:solidFill>
              </a:rPr>
              <a:t>Farben</a:t>
            </a:r>
            <a:br>
              <a:rPr lang="en-US" sz="2400" u="sng" dirty="0">
                <a:solidFill>
                  <a:srgbClr val="002060"/>
                </a:solidFill>
              </a:rPr>
            </a:b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blau</a:t>
            </a:r>
            <a:r>
              <a:rPr lang="en-US" sz="2400" dirty="0">
                <a:solidFill>
                  <a:srgbClr val="002060"/>
                </a:solidFill>
              </a:rPr>
              <a:t>                                                     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002060"/>
                </a:solidFill>
              </a:rPr>
              <a:t>weiß</a:t>
            </a:r>
            <a:r>
              <a:rPr lang="en-US" sz="2400" dirty="0">
                <a:solidFill>
                  <a:srgbClr val="002060"/>
                </a:solidFill>
              </a:rPr>
              <a:t>                     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braun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Schwarz</a:t>
            </a:r>
            <a:br>
              <a:rPr lang="en-US" sz="2400" u="sng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rot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Gelb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violet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orange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Lila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grün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dunkel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hell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rosa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grau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EDFD38-DA4C-4093-A4C4-142CD14199E4}"/>
              </a:ext>
            </a:extLst>
          </p:cNvPr>
          <p:cNvSpPr/>
          <p:nvPr/>
        </p:nvSpPr>
        <p:spPr>
          <a:xfrm>
            <a:off x="5277597" y="2395157"/>
            <a:ext cx="194094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Surya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2780E2-B925-4A11-B264-05E100704D26}"/>
              </a:ext>
            </a:extLst>
          </p:cNvPr>
          <p:cNvSpPr/>
          <p:nvPr/>
        </p:nvSpPr>
        <p:spPr>
          <a:xfrm>
            <a:off x="7935757" y="2366123"/>
            <a:ext cx="2458527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Jyothika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5B374D-45EB-4321-8427-CEE7B1231440}"/>
              </a:ext>
            </a:extLst>
          </p:cNvPr>
          <p:cNvSpPr/>
          <p:nvPr/>
        </p:nvSpPr>
        <p:spPr>
          <a:xfrm>
            <a:off x="4718649" y="4093234"/>
            <a:ext cx="92015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0ED232-5BD1-46DD-B40F-ECC639447142}"/>
              </a:ext>
            </a:extLst>
          </p:cNvPr>
          <p:cNvSpPr/>
          <p:nvPr/>
        </p:nvSpPr>
        <p:spPr>
          <a:xfrm>
            <a:off x="7000711" y="4082263"/>
            <a:ext cx="92015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771" y="675249"/>
            <a:ext cx="25462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Mr. Shiva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7262" y="686972"/>
            <a:ext cx="3125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Mrs. Shiva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198" y="2349305"/>
            <a:ext cx="18147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Karthik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5400000">
            <a:off x="6203852" y="576776"/>
            <a:ext cx="864460" cy="1266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6210886" y="2060917"/>
            <a:ext cx="618978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4375052" y="1659988"/>
            <a:ext cx="1941342" cy="60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</p:cNvCxnSpPr>
          <p:nvPr/>
        </p:nvCxnSpPr>
        <p:spPr>
          <a:xfrm rot="5400000" flipH="1" flipV="1">
            <a:off x="8829578" y="2023566"/>
            <a:ext cx="678000" cy="7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4" idx="2"/>
          </p:cNvCxnSpPr>
          <p:nvPr/>
        </p:nvCxnSpPr>
        <p:spPr>
          <a:xfrm flipV="1">
            <a:off x="7218539" y="2826198"/>
            <a:ext cx="717218" cy="2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 rot="16200000" flipH="1">
            <a:off x="3288323" y="1987062"/>
            <a:ext cx="689317" cy="3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001065" y="3734973"/>
            <a:ext cx="66118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687994" y="3439551"/>
            <a:ext cx="703385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/>
          <p:cNvSpPr/>
          <p:nvPr/>
        </p:nvSpPr>
        <p:spPr>
          <a:xfrm>
            <a:off x="1561514" y="984738"/>
            <a:ext cx="900332" cy="4206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814732" y="4853354"/>
            <a:ext cx="2827606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ent Arrow 34"/>
          <p:cNvSpPr/>
          <p:nvPr/>
        </p:nvSpPr>
        <p:spPr>
          <a:xfrm rot="11017949">
            <a:off x="9901313" y="1404423"/>
            <a:ext cx="900332" cy="4206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 rot="10800000">
            <a:off x="8004518" y="4684542"/>
            <a:ext cx="1778715" cy="668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3686" y="4670474"/>
            <a:ext cx="1167619" cy="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4726" y="1434904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Amitab</a:t>
            </a:r>
            <a:r>
              <a:rPr lang="en-US" dirty="0"/>
              <a:t>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04895" y="1404425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Jaya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81865" y="3191021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Abishek</a:t>
            </a:r>
            <a:r>
              <a:rPr lang="en-US" dirty="0"/>
              <a:t> </a:t>
            </a:r>
            <a:r>
              <a:rPr lang="en-US" dirty="0" err="1"/>
              <a:t>Bachan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38977" y="3230879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Aishwarya</a:t>
            </a:r>
            <a:r>
              <a:rPr lang="en-US" dirty="0"/>
              <a:t> </a:t>
            </a:r>
            <a:r>
              <a:rPr lang="en-US" dirty="0" err="1"/>
              <a:t>Rai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62733" y="4722054"/>
            <a:ext cx="31089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Aradhya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977576" y="3474720"/>
            <a:ext cx="942535" cy="492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894363" y="1726810"/>
            <a:ext cx="942535" cy="341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-Up Arrow 8"/>
          <p:cNvSpPr/>
          <p:nvPr/>
        </p:nvSpPr>
        <p:spPr>
          <a:xfrm rot="10800000">
            <a:off x="5838093" y="2208628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444197" y="4107766"/>
            <a:ext cx="253218" cy="661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792308" y="2447778"/>
            <a:ext cx="436098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 rot="20756367">
            <a:off x="1659988" y="2110154"/>
            <a:ext cx="1252024" cy="31792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6" idx="2"/>
          </p:cNvCxnSpPr>
          <p:nvPr/>
        </p:nvCxnSpPr>
        <p:spPr>
          <a:xfrm rot="10800000">
            <a:off x="2166425" y="5134708"/>
            <a:ext cx="2696308" cy="4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45194" y="4164037"/>
            <a:ext cx="1055077" cy="97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95073-438C-40C7-B39E-63435CB5BC59}"/>
              </a:ext>
            </a:extLst>
          </p:cNvPr>
          <p:cNvSpPr txBox="1"/>
          <p:nvPr/>
        </p:nvSpPr>
        <p:spPr>
          <a:xfrm>
            <a:off x="1309254" y="788126"/>
            <a:ext cx="33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Meine</a:t>
            </a:r>
            <a:r>
              <a:rPr lang="en-US"/>
              <a:t> </a:t>
            </a:r>
            <a:r>
              <a:rPr lang="en-US" err="1"/>
              <a:t>Familie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B3B71-60B9-43AF-BA24-C1A357F7E821}"/>
              </a:ext>
            </a:extLst>
          </p:cNvPr>
          <p:cNvSpPr txBox="1"/>
          <p:nvPr/>
        </p:nvSpPr>
        <p:spPr>
          <a:xfrm>
            <a:off x="2201527" y="1397546"/>
            <a:ext cx="5956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 </a:t>
            </a:r>
            <a:r>
              <a:rPr lang="en-US" sz="18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verheiratet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Tochter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Mutter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Lucida Calligraphy" pitchFamily="66" charset="0"/>
              </a:rPr>
              <a:t>keinen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/>
              <a:t>Meine</a:t>
            </a:r>
            <a:r>
              <a:rPr lang="en-US" dirty="0"/>
              <a:t> Mutter wohnt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mir</a:t>
            </a:r>
            <a:r>
              <a:rPr lang="en-US" dirty="0"/>
              <a:t> (me).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Lucida Calligraphy" pitchFamily="66" charset="0"/>
              </a:rPr>
              <a:t>einen</a:t>
            </a:r>
            <a:r>
              <a:rPr lang="en-US" sz="1800" b="1" kern="1200" dirty="0">
                <a:solidFill>
                  <a:schemeClr val="tx1"/>
                </a:solidFill>
                <a:latin typeface="Lucida Calligraphy" pitchFamily="66" charset="0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Er wohnt in Dubai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en-US" b="1" i="1" dirty="0"/>
              <a:t> </a:t>
            </a:r>
            <a:r>
              <a:rPr lang="en-US" i="1" dirty="0" err="1"/>
              <a:t>verheiratet</a:t>
            </a:r>
            <a:r>
              <a:rPr lang="en-US" dirty="0"/>
              <a:t> und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b="1" dirty="0" err="1">
                <a:latin typeface="Lucida Calligraphy" pitchFamily="66" charset="0"/>
              </a:rPr>
              <a:t>ledig</a:t>
            </a:r>
            <a:endParaRPr lang="en-US" sz="1800" b="1" kern="1200" dirty="0">
              <a:solidFill>
                <a:schemeClr val="tx1"/>
              </a:solidFill>
              <a:latin typeface="Lucida Calligraphy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6757" y="4107766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298" y="4586067"/>
            <a:ext cx="403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nein              no</a:t>
            </a:r>
          </a:p>
          <a:p>
            <a:r>
              <a:rPr lang="en-US" dirty="0" err="1"/>
              <a:t>Nicht</a:t>
            </a:r>
            <a:r>
              <a:rPr lang="en-US" dirty="0"/>
              <a:t>              not </a:t>
            </a:r>
          </a:p>
          <a:p>
            <a:r>
              <a:rPr lang="en-US" dirty="0" err="1"/>
              <a:t>Kein</a:t>
            </a:r>
            <a:r>
              <a:rPr lang="en-US" dirty="0"/>
              <a:t>                  don’t have 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2345" y="4783015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22542" y="5076092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401" y="5383237"/>
            <a:ext cx="7174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ctor Sivakumar family photo shoot | Surya | Karthi | Jyothika - YouTube">
            <a:extLst>
              <a:ext uri="{FF2B5EF4-FFF2-40B4-BE49-F238E27FC236}">
                <a16:creationId xmlns:a16="http://schemas.microsoft.com/office/drawing/2014/main" id="{B98341C6-F6DB-4B9E-B0A1-28A08846E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821"/>
          <a:stretch/>
        </p:blipFill>
        <p:spPr bwMode="auto">
          <a:xfrm>
            <a:off x="1908854" y="1360869"/>
            <a:ext cx="6440743" cy="46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4CD9B-7DAC-4615-AA43-913E2F9E8581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33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hchan family health updates: Abhishek Bachchan returns home after  testing negative for COVID-19">
            <a:extLst>
              <a:ext uri="{FF2B5EF4-FFF2-40B4-BE49-F238E27FC236}">
                <a16:creationId xmlns:a16="http://schemas.microsoft.com/office/drawing/2014/main" id="{ED89782E-B2DF-4E3F-93B0-084553BA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91" y="1430720"/>
            <a:ext cx="5493626" cy="46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9B478-CED3-428E-8F52-FB7715CFBE6E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ppy Birthday Nagarjuna: Love story with Lakshmi and Amala in rare pics.  Trending now | IndiaToday">
            <a:extLst>
              <a:ext uri="{FF2B5EF4-FFF2-40B4-BE49-F238E27FC236}">
                <a16:creationId xmlns:a16="http://schemas.microsoft.com/office/drawing/2014/main" id="{8A3C7D87-AB4D-40DA-9DC2-6D21ED8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65" y="1273065"/>
            <a:ext cx="5506283" cy="49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2F6D1-06F2-4291-ADE4-EA224D784C44}"/>
              </a:ext>
            </a:extLst>
          </p:cNvPr>
          <p:cNvSpPr txBox="1"/>
          <p:nvPr/>
        </p:nvSpPr>
        <p:spPr>
          <a:xfrm>
            <a:off x="1818467" y="501648"/>
            <a:ext cx="620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9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D3A8-08F9-4B12-B952-0D2110649E7E}"/>
              </a:ext>
            </a:extLst>
          </p:cNvPr>
          <p:cNvSpPr txBox="1"/>
          <p:nvPr/>
        </p:nvSpPr>
        <p:spPr>
          <a:xfrm>
            <a:off x="1213712" y="1073316"/>
            <a:ext cx="7611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j-lt"/>
                <a:cs typeface="+mj-lt"/>
              </a:rPr>
              <a:t> 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</a:p>
          <a:p>
            <a:br>
              <a:rPr lang="en-US" sz="1800" u="sng" dirty="0">
                <a:ea typeface="+mj-lt"/>
                <a:cs typeface="+mj-lt"/>
              </a:rPr>
            </a:br>
            <a:r>
              <a:rPr lang="en-US" sz="1800" dirty="0">
                <a:cs typeface="Calibri Light"/>
              </a:rPr>
              <a:t>der Mann, die </a:t>
            </a:r>
            <a:r>
              <a:rPr lang="en-US" sz="1800" dirty="0" err="1">
                <a:cs typeface="Calibri Light"/>
              </a:rPr>
              <a:t>Männer</a:t>
            </a:r>
            <a:r>
              <a:rPr lang="en-US" sz="1800" dirty="0">
                <a:cs typeface="Calibri Light"/>
              </a:rPr>
              <a:t>                     (the husband, the husbands)</a:t>
            </a:r>
            <a:br>
              <a:rPr lang="en-US" sz="1800" u="sng" dirty="0">
                <a:cs typeface="Calibri Light"/>
              </a:rPr>
            </a:br>
            <a:r>
              <a:rPr lang="en-US" sz="1800" dirty="0">
                <a:cs typeface="Calibri Light"/>
              </a:rPr>
              <a:t>die Frau, die Frauen.                       (the wife, the wives)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die Mutter , die </a:t>
            </a:r>
            <a:r>
              <a:rPr lang="en-US" sz="1800" dirty="0" err="1">
                <a:cs typeface="Calibri Light"/>
              </a:rPr>
              <a:t>Mütter</a:t>
            </a:r>
            <a:r>
              <a:rPr lang="en-US" sz="1800" dirty="0">
                <a:cs typeface="Calibri Light"/>
              </a:rPr>
              <a:t>.                   (the mother, the mothers)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Vater</a:t>
            </a:r>
            <a:r>
              <a:rPr lang="en-US" sz="1800" dirty="0">
                <a:cs typeface="Calibri Light"/>
              </a:rPr>
              <a:t>,   die </a:t>
            </a:r>
            <a:r>
              <a:rPr lang="en-US" sz="1800" dirty="0" err="1">
                <a:cs typeface="Calibri Light"/>
              </a:rPr>
              <a:t>Väter</a:t>
            </a:r>
            <a:r>
              <a:rPr lang="en-US" sz="1800" dirty="0">
                <a:cs typeface="Calibri Light"/>
              </a:rPr>
              <a:t>.                       (the father, the fathers)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Sohn,   die </a:t>
            </a:r>
            <a:r>
              <a:rPr lang="en-US" sz="1800" dirty="0" err="1">
                <a:cs typeface="Calibri Light"/>
              </a:rPr>
              <a:t>Söhne</a:t>
            </a:r>
            <a:r>
              <a:rPr lang="en-US" sz="1800" dirty="0">
                <a:cs typeface="Calibri Light"/>
              </a:rPr>
              <a:t>.                     (the son, the sons)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Tochter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Töchter</a:t>
            </a:r>
            <a:r>
              <a:rPr lang="en-US" sz="1800" dirty="0">
                <a:cs typeface="Calibri Light"/>
              </a:rPr>
              <a:t>.                 (the daughter, the daughters)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Bruder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Brüder</a:t>
            </a:r>
            <a:r>
              <a:rPr lang="en-US" sz="1800" dirty="0">
                <a:cs typeface="Calibri Light"/>
              </a:rPr>
              <a:t>                     (the brother, the brothers)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Schwester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Schwestern</a:t>
            </a:r>
            <a:r>
              <a:rPr lang="en-US" sz="1800" dirty="0">
                <a:cs typeface="Calibri Light"/>
              </a:rPr>
              <a:t>.      (the sister, the sisters)</a:t>
            </a:r>
            <a:br>
              <a:rPr lang="en-US" sz="1800" dirty="0">
                <a:cs typeface="Calibri Light"/>
              </a:rPr>
            </a:b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7CBDE-0CBB-4E88-BE80-03C9D9651380}"/>
              </a:ext>
            </a:extLst>
          </p:cNvPr>
          <p:cNvSpPr txBox="1"/>
          <p:nvPr/>
        </p:nvSpPr>
        <p:spPr>
          <a:xfrm>
            <a:off x="1490332" y="1363718"/>
            <a:ext cx="8668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800" dirty="0">
                <a:cs typeface="Calibri Light"/>
              </a:rPr>
            </a:br>
            <a:br>
              <a:rPr lang="en-US" sz="1800" dirty="0">
                <a:cs typeface="Calibri Light"/>
              </a:rPr>
            </a:br>
            <a:r>
              <a:rPr lang="en-US" sz="1800" dirty="0">
                <a:ea typeface="+mj-lt"/>
                <a:cs typeface="+mj-lt"/>
              </a:rPr>
              <a:t>die </a:t>
            </a:r>
            <a:r>
              <a:rPr lang="en-US" sz="1800" u="sng" dirty="0" err="1">
                <a:ea typeface="+mj-lt"/>
                <a:cs typeface="+mj-lt"/>
              </a:rPr>
              <a:t>Familie</a:t>
            </a:r>
            <a:r>
              <a:rPr lang="en-US" sz="1800" dirty="0">
                <a:ea typeface="+mj-lt"/>
                <a:cs typeface="+mj-lt"/>
              </a:rPr>
              <a:t>, die </a:t>
            </a:r>
            <a:r>
              <a:rPr lang="en-US" sz="1800" u="sng" dirty="0" err="1">
                <a:ea typeface="+mj-lt"/>
                <a:cs typeface="+mj-lt"/>
              </a:rPr>
              <a:t>Familien</a:t>
            </a:r>
            <a:r>
              <a:rPr lang="en-US" sz="1800" u="sng" dirty="0">
                <a:ea typeface="+mj-lt"/>
                <a:cs typeface="+mj-lt"/>
              </a:rPr>
              <a:t>        ( the family, the families)</a:t>
            </a:r>
          </a:p>
          <a:p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Tante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Tanten</a:t>
            </a:r>
            <a:r>
              <a:rPr lang="en-US" sz="1800" dirty="0">
                <a:cs typeface="Calibri Light"/>
              </a:rPr>
              <a:t>.                    (the aunt, the aunties)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Onkel</a:t>
            </a:r>
            <a:r>
              <a:rPr lang="en-US" sz="1800" dirty="0">
                <a:cs typeface="Calibri Light"/>
              </a:rPr>
              <a:t>, die </a:t>
            </a:r>
            <a:r>
              <a:rPr lang="en-US" sz="1800" dirty="0" err="1">
                <a:cs typeface="Calibri Light"/>
              </a:rPr>
              <a:t>Onkel</a:t>
            </a:r>
            <a:r>
              <a:rPr lang="en-US" sz="1800" dirty="0">
                <a:cs typeface="Calibri Light"/>
              </a:rPr>
              <a:t>.                     (the uncle, the uncles)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Großmutter</a:t>
            </a:r>
            <a:r>
              <a:rPr lang="en-US" sz="1800" dirty="0">
                <a:cs typeface="Calibri Light"/>
              </a:rPr>
              <a:t>                              (the grand mother, the grandmothers)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Großvater</a:t>
            </a:r>
            <a:r>
              <a:rPr lang="en-US" sz="1800" dirty="0">
                <a:cs typeface="Calibri Light"/>
              </a:rPr>
              <a:t>                                (the grand father, the grand fathers)</a:t>
            </a:r>
            <a:br>
              <a:rPr lang="en-US" sz="1800" dirty="0">
                <a:cs typeface="Calibri Light"/>
              </a:rPr>
            </a:br>
            <a:endParaRPr lang="en-US" sz="1800" dirty="0">
              <a:cs typeface="Calibri Light"/>
            </a:endParaRPr>
          </a:p>
          <a:p>
            <a:r>
              <a:rPr lang="en-US" sz="1800" dirty="0">
                <a:cs typeface="Calibri Light"/>
              </a:rPr>
              <a:t>Der </a:t>
            </a:r>
            <a:r>
              <a:rPr lang="en-US" sz="1800" dirty="0" err="1">
                <a:cs typeface="Calibri Light"/>
              </a:rPr>
              <a:t>Enkel</a:t>
            </a:r>
            <a:r>
              <a:rPr lang="en-US" sz="1800" dirty="0">
                <a:cs typeface="Calibri Light"/>
              </a:rPr>
              <a:t>,    die </a:t>
            </a:r>
            <a:r>
              <a:rPr lang="en-US" sz="1800" dirty="0" err="1">
                <a:cs typeface="Calibri Light"/>
              </a:rPr>
              <a:t>Enkel</a:t>
            </a:r>
            <a:r>
              <a:rPr lang="en-US" sz="1800" dirty="0">
                <a:cs typeface="Calibri Light"/>
              </a:rPr>
              <a:t>                   (the grandson, the grandsons)</a:t>
            </a:r>
            <a:br>
              <a:rPr lang="en-US" sz="1800" dirty="0">
                <a:cs typeface="Calibri Light"/>
              </a:rPr>
            </a:br>
            <a:r>
              <a:rPr lang="en-US" sz="1800" dirty="0">
                <a:cs typeface="Calibri Light"/>
              </a:rPr>
              <a:t>Die </a:t>
            </a:r>
            <a:r>
              <a:rPr lang="en-US" sz="1800" dirty="0" err="1">
                <a:cs typeface="Calibri Light"/>
              </a:rPr>
              <a:t>Enkelin</a:t>
            </a:r>
            <a:r>
              <a:rPr lang="en-US" sz="1800" dirty="0">
                <a:cs typeface="Calibri Light"/>
              </a:rPr>
              <a:t>,  die </a:t>
            </a:r>
            <a:r>
              <a:rPr lang="en-US" sz="1800" dirty="0" err="1">
                <a:cs typeface="Calibri Light"/>
              </a:rPr>
              <a:t>Enkelinnen</a:t>
            </a:r>
            <a:r>
              <a:rPr lang="en-US" sz="1800" dirty="0">
                <a:cs typeface="Calibri Light"/>
              </a:rPr>
              <a:t>         (the granddaughter, the granddaughters)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8" descr="A child posing for a picture&#10;&#10;Description automatically generated">
            <a:extLst>
              <a:ext uri="{FF2B5EF4-FFF2-40B4-BE49-F238E27FC236}">
                <a16:creationId xmlns:a16="http://schemas.microsoft.com/office/drawing/2014/main" id="{B77DD651-7E37-4FF9-A886-067D35658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9065" y="919325"/>
            <a:ext cx="1965247" cy="13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87C7A-A9AF-4933-A8EC-A86C5F94C5E4}"/>
              </a:ext>
            </a:extLst>
          </p:cNvPr>
          <p:cNvSpPr txBox="1"/>
          <p:nvPr/>
        </p:nvSpPr>
        <p:spPr>
          <a:xfrm rot="-10800000" flipV="1">
            <a:off x="1455995" y="756490"/>
            <a:ext cx="882890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die </a:t>
            </a:r>
            <a:r>
              <a:rPr lang="en-US" sz="2000" dirty="0" err="1"/>
              <a:t>Schwiegermutter</a:t>
            </a:r>
            <a:r>
              <a:rPr lang="en-US" sz="2000" dirty="0"/>
              <a:t> , ?        (the mother in law, </a:t>
            </a:r>
          </a:p>
          <a:p>
            <a:r>
              <a:rPr lang="en-US" sz="2000" dirty="0"/>
              <a:t>der </a:t>
            </a:r>
            <a:r>
              <a:rPr lang="en-US" sz="2000" dirty="0" err="1"/>
              <a:t>Schwiegervater</a:t>
            </a:r>
            <a:r>
              <a:rPr lang="en-US" sz="2000" dirty="0"/>
              <a:t>,  ?          (the father in law</a:t>
            </a:r>
          </a:p>
          <a:p>
            <a:endParaRPr lang="en-US" sz="2000" dirty="0"/>
          </a:p>
          <a:p>
            <a:r>
              <a:rPr lang="en-US" sz="2000" dirty="0"/>
              <a:t>die </a:t>
            </a:r>
            <a:r>
              <a:rPr lang="en-US" sz="2000" dirty="0" err="1"/>
              <a:t>Schwiegertochter</a:t>
            </a:r>
            <a:r>
              <a:rPr lang="en-US" sz="2000" dirty="0"/>
              <a:t>, ?        (the daughter in law</a:t>
            </a:r>
          </a:p>
          <a:p>
            <a:r>
              <a:rPr lang="en-US" sz="2000" dirty="0"/>
              <a:t>der </a:t>
            </a:r>
            <a:r>
              <a:rPr lang="en-US" sz="2000" dirty="0" err="1"/>
              <a:t>Schwiegersohn</a:t>
            </a:r>
            <a:r>
              <a:rPr lang="en-US" sz="2000" dirty="0"/>
              <a:t>,    ?         (the son in law</a:t>
            </a:r>
          </a:p>
          <a:p>
            <a:endParaRPr lang="en-US" sz="2000" dirty="0"/>
          </a:p>
          <a:p>
            <a:r>
              <a:rPr lang="en-US" sz="2000" dirty="0"/>
              <a:t>der </a:t>
            </a:r>
            <a:r>
              <a:rPr lang="en-US" sz="2000" dirty="0" err="1"/>
              <a:t>Schwager</a:t>
            </a:r>
            <a:r>
              <a:rPr lang="en-US" sz="2000" dirty="0"/>
              <a:t>,    ?                   (the brother in law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Schwägerin</a:t>
            </a:r>
            <a:r>
              <a:rPr lang="en-US" sz="2000" dirty="0"/>
              <a:t>,  ?                   (the sister in law</a:t>
            </a:r>
          </a:p>
          <a:p>
            <a:endParaRPr lang="en-US" sz="2000" dirty="0"/>
          </a:p>
          <a:p>
            <a:r>
              <a:rPr lang="en-US" sz="2000" dirty="0"/>
              <a:t>der </a:t>
            </a:r>
            <a:r>
              <a:rPr lang="en-US" sz="2000" dirty="0" err="1"/>
              <a:t>Neffe</a:t>
            </a:r>
            <a:r>
              <a:rPr lang="en-US" sz="2000" dirty="0"/>
              <a:t>,      ?                         (the nephew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Nichte</a:t>
            </a:r>
            <a:r>
              <a:rPr lang="en-US" sz="2000" dirty="0"/>
              <a:t>,     ?                           (the niece</a:t>
            </a:r>
          </a:p>
          <a:p>
            <a:endParaRPr lang="en-US" sz="2000" dirty="0"/>
          </a:p>
          <a:p>
            <a:r>
              <a:rPr lang="en-US" sz="2000" dirty="0"/>
              <a:t>der Cousin, die Cousins         (the cousin brother, the cousin brothers) </a:t>
            </a:r>
          </a:p>
          <a:p>
            <a:r>
              <a:rPr lang="en-US" sz="2000" dirty="0"/>
              <a:t>die </a:t>
            </a:r>
            <a:r>
              <a:rPr lang="en-US" sz="2000" dirty="0" err="1"/>
              <a:t>Cousine</a:t>
            </a:r>
            <a:r>
              <a:rPr lang="en-US" sz="2000" dirty="0"/>
              <a:t>,      ?                     (the cousin sister,</a:t>
            </a:r>
          </a:p>
        </p:txBody>
      </p:sp>
    </p:spTree>
    <p:extLst>
      <p:ext uri="{BB962C8B-B14F-4D97-AF65-F5344CB8AC3E}">
        <p14:creationId xmlns:p14="http://schemas.microsoft.com/office/powerpoint/2010/main" val="367719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274AD-347D-4A1B-8F46-17F13F3323CD}"/>
              </a:ext>
            </a:extLst>
          </p:cNvPr>
          <p:cNvSpPr txBox="1"/>
          <p:nvPr/>
        </p:nvSpPr>
        <p:spPr>
          <a:xfrm>
            <a:off x="1257300" y="46508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Mutter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7D07-8D14-4D9A-A570-5881DC7D1DE7}"/>
              </a:ext>
            </a:extLst>
          </p:cNvPr>
          <p:cNvSpPr txBox="1"/>
          <p:nvPr/>
        </p:nvSpPr>
        <p:spPr>
          <a:xfrm>
            <a:off x="1257300" y="1493626"/>
            <a:ext cx="13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0872B-D0EF-4CB6-A048-547DF83D5C10}"/>
              </a:ext>
            </a:extLst>
          </p:cNvPr>
          <p:cNvSpPr txBox="1"/>
          <p:nvPr/>
        </p:nvSpPr>
        <p:spPr>
          <a:xfrm>
            <a:off x="4869575" y="979354"/>
            <a:ext cx="13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Eltern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A178BC-0DEE-414D-AAD5-6FCCCF736A45}"/>
              </a:ext>
            </a:extLst>
          </p:cNvPr>
          <p:cNvSpPr/>
          <p:nvPr/>
        </p:nvSpPr>
        <p:spPr>
          <a:xfrm>
            <a:off x="2493948" y="557416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C796D-D05A-42F9-8D46-6B275CB7EED2}"/>
              </a:ext>
            </a:extLst>
          </p:cNvPr>
          <p:cNvSpPr txBox="1"/>
          <p:nvPr/>
        </p:nvSpPr>
        <p:spPr>
          <a:xfrm>
            <a:off x="1257300" y="28772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F30FC-F1DD-47A0-986A-13A51FADFAA5}"/>
              </a:ext>
            </a:extLst>
          </p:cNvPr>
          <p:cNvSpPr txBox="1"/>
          <p:nvPr/>
        </p:nvSpPr>
        <p:spPr>
          <a:xfrm>
            <a:off x="1257300" y="37154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8CF629-1B9E-4617-962B-E95468D943E3}"/>
              </a:ext>
            </a:extLst>
          </p:cNvPr>
          <p:cNvSpPr/>
          <p:nvPr/>
        </p:nvSpPr>
        <p:spPr>
          <a:xfrm>
            <a:off x="3221789" y="2932754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9E9F5-F5B7-4642-B8BB-B8ED60898110}"/>
              </a:ext>
            </a:extLst>
          </p:cNvPr>
          <p:cNvSpPr txBox="1"/>
          <p:nvPr/>
        </p:nvSpPr>
        <p:spPr>
          <a:xfrm>
            <a:off x="5629973" y="3396734"/>
            <a:ext cx="215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Geschwister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0B35F-7234-4B17-BFEE-6ADAD508EF28}"/>
              </a:ext>
            </a:extLst>
          </p:cNvPr>
          <p:cNvSpPr txBox="1"/>
          <p:nvPr/>
        </p:nvSpPr>
        <p:spPr>
          <a:xfrm>
            <a:off x="1351894" y="484526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Sohn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FB47E-6E32-4854-902A-A80A0A860244}"/>
              </a:ext>
            </a:extLst>
          </p:cNvPr>
          <p:cNvSpPr txBox="1"/>
          <p:nvPr/>
        </p:nvSpPr>
        <p:spPr>
          <a:xfrm>
            <a:off x="1257300" y="545749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Tocht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5C9950-2F17-4898-9952-F27BA9872589}"/>
              </a:ext>
            </a:extLst>
          </p:cNvPr>
          <p:cNvSpPr/>
          <p:nvPr/>
        </p:nvSpPr>
        <p:spPr>
          <a:xfrm>
            <a:off x="3161355" y="4718724"/>
            <a:ext cx="1956816" cy="121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2D735-57F9-4B08-9CC0-ABA0D39726DF}"/>
              </a:ext>
            </a:extLst>
          </p:cNvPr>
          <p:cNvSpPr txBox="1"/>
          <p:nvPr/>
        </p:nvSpPr>
        <p:spPr>
          <a:xfrm>
            <a:off x="5498594" y="5140662"/>
            <a:ext cx="167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Kinder</a:t>
            </a:r>
          </a:p>
        </p:txBody>
      </p:sp>
    </p:spTree>
    <p:extLst>
      <p:ext uri="{BB962C8B-B14F-4D97-AF65-F5344CB8AC3E}">
        <p14:creationId xmlns:p14="http://schemas.microsoft.com/office/powerpoint/2010/main" val="33394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child posing for a picture&#10;&#10;Description automatically generated">
            <a:extLst>
              <a:ext uri="{FF2B5EF4-FFF2-40B4-BE49-F238E27FC236}">
                <a16:creationId xmlns:a16="http://schemas.microsoft.com/office/drawing/2014/main" id="{B77DD651-7E37-4FF9-A886-067D356585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8437" y="1293532"/>
            <a:ext cx="2743200" cy="1875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E5BFE-B952-449E-9256-9E556BC8B9FA}"/>
              </a:ext>
            </a:extLst>
          </p:cNvPr>
          <p:cNvSpPr txBox="1"/>
          <p:nvPr/>
        </p:nvSpPr>
        <p:spPr>
          <a:xfrm>
            <a:off x="1359016" y="1293532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Großmutter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F2F59-1661-4047-B390-83C40031D517}"/>
              </a:ext>
            </a:extLst>
          </p:cNvPr>
          <p:cNvSpPr txBox="1"/>
          <p:nvPr/>
        </p:nvSpPr>
        <p:spPr>
          <a:xfrm>
            <a:off x="1451296" y="2181298"/>
            <a:ext cx="183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B98E5A-DEFD-4A02-B9F6-5368797BC11E}"/>
              </a:ext>
            </a:extLst>
          </p:cNvPr>
          <p:cNvSpPr/>
          <p:nvPr/>
        </p:nvSpPr>
        <p:spPr>
          <a:xfrm>
            <a:off x="3287088" y="1627211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218C-57D1-4F73-A45B-2FEEB3D4A847}"/>
              </a:ext>
            </a:extLst>
          </p:cNvPr>
          <p:cNvSpPr txBox="1"/>
          <p:nvPr/>
        </p:nvSpPr>
        <p:spPr>
          <a:xfrm>
            <a:off x="5048362" y="1861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Großeltern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C6EFB-AB62-4884-8FF1-2C1F02D3FB66}"/>
              </a:ext>
            </a:extLst>
          </p:cNvPr>
          <p:cNvSpPr txBox="1"/>
          <p:nvPr/>
        </p:nvSpPr>
        <p:spPr>
          <a:xfrm>
            <a:off x="1481355" y="3214881"/>
            <a:ext cx="251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Schwieger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44B36-CC27-4842-A9BC-0E5CD63B090A}"/>
              </a:ext>
            </a:extLst>
          </p:cNvPr>
          <p:cNvSpPr txBox="1"/>
          <p:nvPr/>
        </p:nvSpPr>
        <p:spPr>
          <a:xfrm>
            <a:off x="1519802" y="4068661"/>
            <a:ext cx="24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Schwieger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2AACF5-A462-46B8-9162-68D4A3510A05}"/>
              </a:ext>
            </a:extLst>
          </p:cNvPr>
          <p:cNvSpPr/>
          <p:nvPr/>
        </p:nvSpPr>
        <p:spPr>
          <a:xfrm>
            <a:off x="4135775" y="3460659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A4016-3D42-47DB-901D-9B34427A93DE}"/>
              </a:ext>
            </a:extLst>
          </p:cNvPr>
          <p:cNvSpPr txBox="1"/>
          <p:nvPr/>
        </p:nvSpPr>
        <p:spPr>
          <a:xfrm>
            <a:off x="6419962" y="3647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8BBFA-BE02-4C6C-9D4F-64961FB7EF30}"/>
              </a:ext>
            </a:extLst>
          </p:cNvPr>
          <p:cNvSpPr txBox="1"/>
          <p:nvPr/>
        </p:nvSpPr>
        <p:spPr>
          <a:xfrm>
            <a:off x="1554756" y="4922441"/>
            <a:ext cx="18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Enkel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380D2-93AA-4AB2-AA1B-681D3B02FB8E}"/>
              </a:ext>
            </a:extLst>
          </p:cNvPr>
          <p:cNvSpPr txBox="1"/>
          <p:nvPr/>
        </p:nvSpPr>
        <p:spPr>
          <a:xfrm>
            <a:off x="1519802" y="5591555"/>
            <a:ext cx="18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Enkelin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B96A1D-C4C5-4F25-9A54-6120C08D511E}"/>
              </a:ext>
            </a:extLst>
          </p:cNvPr>
          <p:cNvSpPr/>
          <p:nvPr/>
        </p:nvSpPr>
        <p:spPr>
          <a:xfrm>
            <a:off x="3507999" y="5076998"/>
            <a:ext cx="1451296" cy="699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23C98-4752-4761-BEC0-A4FEA383A2FE}"/>
              </a:ext>
            </a:extLst>
          </p:cNvPr>
          <p:cNvSpPr txBox="1"/>
          <p:nvPr/>
        </p:nvSpPr>
        <p:spPr>
          <a:xfrm>
            <a:off x="5403912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Enkelkinder</a:t>
            </a:r>
            <a:r>
              <a:rPr lang="en-US" dirty="0"/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F3563-1893-49D2-BBDA-429F05D16D6F}"/>
              </a:ext>
            </a:extLst>
          </p:cNvPr>
          <p:cNvSpPr txBox="1"/>
          <p:nvPr/>
        </p:nvSpPr>
        <p:spPr>
          <a:xfrm>
            <a:off x="8774893" y="4650068"/>
            <a:ext cx="244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Kind---The child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1BDC0-FE1F-4A09-BF8A-A734E3D13215}"/>
              </a:ext>
            </a:extLst>
          </p:cNvPr>
          <p:cNvSpPr txBox="1"/>
          <p:nvPr/>
        </p:nvSpPr>
        <p:spPr>
          <a:xfrm>
            <a:off x="8807743" y="5107107"/>
            <a:ext cx="31801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Kinder---The children</a:t>
            </a:r>
          </a:p>
        </p:txBody>
      </p:sp>
    </p:spTree>
    <p:extLst>
      <p:ext uri="{BB962C8B-B14F-4D97-AF65-F5344CB8AC3E}">
        <p14:creationId xmlns:p14="http://schemas.microsoft.com/office/powerpoint/2010/main" val="19742551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E6E80"/>
      </a:accent1>
      <a:accent2>
        <a:srgbClr val="EB794E"/>
      </a:accent2>
      <a:accent3>
        <a:srgbClr val="CB9B2F"/>
      </a:accent3>
      <a:accent4>
        <a:srgbClr val="9FAB39"/>
      </a:accent4>
      <a:accent5>
        <a:srgbClr val="76B33F"/>
      </a:accent5>
      <a:accent6>
        <a:srgbClr val="37BD2F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3" ma:contentTypeDescription="Create a new document." ma:contentTypeScope="" ma:versionID="1073be310f2a9d8d78639d8d46b491cd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91df76246bd2898a70d417d8f5194fc5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99E498-22AC-40AD-AE8E-59C072719F0B}"/>
</file>

<file path=customXml/itemProps2.xml><?xml version="1.0" encoding="utf-8"?>
<ds:datastoreItem xmlns:ds="http://schemas.openxmlformats.org/officeDocument/2006/customXml" ds:itemID="{0D656FFD-B458-47D9-A691-2BA00C44419A}"/>
</file>

<file path=customXml/itemProps3.xml><?xml version="1.0" encoding="utf-8"?>
<ds:datastoreItem xmlns:ds="http://schemas.openxmlformats.org/officeDocument/2006/customXml" ds:itemID="{D059845C-39C4-4400-8126-1C66CF66DFD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494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Calligraphy</vt:lpstr>
      <vt:lpstr>Neue Haas Grotesk Text Pro</vt:lpstr>
      <vt:lpstr>AccentBoxVTI</vt:lpstr>
      <vt:lpstr>   die Farbe , die Farben  blau                                                       weiß                      braun Schwarz rot Gelb violet orange Lila grün                           dunkel                        hell rosa grau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ECE-B-SEC</cp:lastModifiedBy>
  <cp:revision>91</cp:revision>
  <dcterms:created xsi:type="dcterms:W3CDTF">2020-11-01T12:07:00Z</dcterms:created>
  <dcterms:modified xsi:type="dcterms:W3CDTF">2021-04-28T06:26:51Z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