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32AC4-F0B0-40A9-9DB7-4DF52DB7CD1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20C9D-57BB-40C9-9BBF-4115455FC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8ECC8-E4E6-437B-8772-BF5FE7B2A0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CFE-AAFD-42B4-BE91-C4896FA25A7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A7DC-F908-49E5-B37A-7020EDF77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CFE-AAFD-42B4-BE91-C4896FA25A7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A7DC-F908-49E5-B37A-7020EDF77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CFE-AAFD-42B4-BE91-C4896FA25A7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A7DC-F908-49E5-B37A-7020EDF77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8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CFE-AAFD-42B4-BE91-C4896FA25A7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A7DC-F908-49E5-B37A-7020EDF77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CFE-AAFD-42B4-BE91-C4896FA25A7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A7DC-F908-49E5-B37A-7020EDF77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6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CFE-AAFD-42B4-BE91-C4896FA25A7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A7DC-F908-49E5-B37A-7020EDF77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CFE-AAFD-42B4-BE91-C4896FA25A7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A7DC-F908-49E5-B37A-7020EDF77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0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CFE-AAFD-42B4-BE91-C4896FA25A7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A7DC-F908-49E5-B37A-7020EDF77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5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CFE-AAFD-42B4-BE91-C4896FA25A7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A7DC-F908-49E5-B37A-7020EDF77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CFE-AAFD-42B4-BE91-C4896FA25A7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A7DC-F908-49E5-B37A-7020EDF77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CFE-AAFD-42B4-BE91-C4896FA25A7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A7DC-F908-49E5-B37A-7020EDF77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2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3CFE-AAFD-42B4-BE91-C4896FA25A7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A7DC-F908-49E5-B37A-7020EDF77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3000000">
            <a:off x="76466" y="2060812"/>
            <a:ext cx="341194" cy="3275464"/>
            <a:chOff x="109183" y="2019869"/>
            <a:chExt cx="341194" cy="3275464"/>
          </a:xfrm>
        </p:grpSpPr>
        <p:sp>
          <p:nvSpPr>
            <p:cNvPr id="4" name="Isosceles Triangle 3"/>
            <p:cNvSpPr/>
            <p:nvPr/>
          </p:nvSpPr>
          <p:spPr>
            <a:xfrm>
              <a:off x="109183" y="2019869"/>
              <a:ext cx="341194" cy="1637732"/>
            </a:xfrm>
            <a:prstGeom prst="triangle">
              <a:avLst>
                <a:gd name="adj" fmla="val 5498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109183" y="3657601"/>
              <a:ext cx="341194" cy="1637732"/>
            </a:xfrm>
            <a:prstGeom prst="triangle">
              <a:avLst>
                <a:gd name="adj" fmla="val 549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-25892" y="3425588"/>
            <a:ext cx="545910" cy="54591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-2157880" y="1685662"/>
            <a:ext cx="4315760" cy="3969551"/>
          </a:xfrm>
          <a:prstGeom prst="arc">
            <a:avLst>
              <a:gd name="adj1" fmla="val 16200000"/>
              <a:gd name="adj2" fmla="val 5412970"/>
            </a:avLst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0902" y="2255175"/>
            <a:ext cx="540739" cy="53457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48857" y="2291628"/>
            <a:ext cx="236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Aussage</a:t>
            </a:r>
            <a:r>
              <a:rPr lang="en-US" sz="2400" dirty="0"/>
              <a:t> </a:t>
            </a:r>
            <a:r>
              <a:rPr lang="en-US" sz="2400" dirty="0" err="1"/>
              <a:t>Satz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1866508" y="3158302"/>
            <a:ext cx="540739" cy="53457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04463" y="3194755"/>
            <a:ext cx="236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W-</a:t>
            </a:r>
            <a:r>
              <a:rPr lang="en-US" sz="2400" dirty="0" err="1"/>
              <a:t>Frage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1773534" y="4008947"/>
            <a:ext cx="540739" cy="53457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11489" y="4045400"/>
            <a:ext cx="236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Ja/Nein </a:t>
            </a:r>
            <a:r>
              <a:rPr lang="en-US" sz="2400" dirty="0" err="1"/>
              <a:t>Satz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1028553" y="4859592"/>
            <a:ext cx="540739" cy="53457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66508" y="4896045"/>
            <a:ext cx="236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Satz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MV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67837" y="2377472"/>
            <a:ext cx="21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Ich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trinke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Cola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67835" y="3198527"/>
            <a:ext cx="21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Was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trinken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Sie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67837" y="4188438"/>
            <a:ext cx="21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Trinken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Sie</a:t>
            </a: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 Cola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1576" y="2420415"/>
            <a:ext cx="2632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mic Sans MS" panose="030F0702030302020204" pitchFamily="66" charset="0"/>
              </a:rPr>
              <a:t>Ich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möchte</a:t>
            </a:r>
            <a:r>
              <a:rPr lang="en-US" sz="1600" dirty="0">
                <a:latin typeface="Comic Sans MS" panose="030F0702030302020204" pitchFamily="66" charset="0"/>
              </a:rPr>
              <a:t> Cola </a:t>
            </a:r>
            <a:r>
              <a:rPr lang="en-US" sz="1600" dirty="0" err="1">
                <a:latin typeface="Comic Sans MS" panose="030F0702030302020204" pitchFamily="66" charset="0"/>
              </a:rPr>
              <a:t>trinken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1207" y="3213916"/>
            <a:ext cx="27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Was </a:t>
            </a:r>
            <a:r>
              <a:rPr lang="en-US" sz="1600" dirty="0" err="1">
                <a:latin typeface="Comic Sans MS" panose="030F0702030302020204" pitchFamily="66" charset="0"/>
              </a:rPr>
              <a:t>möchten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Sie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trinken</a:t>
            </a:r>
            <a:r>
              <a:rPr lang="en-US" sz="1600" dirty="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13268" y="4219216"/>
            <a:ext cx="296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mic Sans MS" panose="030F0702030302020204" pitchFamily="66" charset="0"/>
              </a:rPr>
              <a:t>Möchten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Sie</a:t>
            </a:r>
            <a:r>
              <a:rPr lang="en-US" sz="1600" dirty="0">
                <a:latin typeface="Comic Sans MS" panose="030F0702030302020204" pitchFamily="66" charset="0"/>
              </a:rPr>
              <a:t> Cola </a:t>
            </a:r>
            <a:r>
              <a:rPr lang="en-US" sz="1600" dirty="0" err="1">
                <a:latin typeface="Comic Sans MS" panose="030F0702030302020204" pitchFamily="66" charset="0"/>
              </a:rPr>
              <a:t>trinken</a:t>
            </a:r>
            <a:r>
              <a:rPr lang="en-US" sz="1600" dirty="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157880" y="231679"/>
            <a:ext cx="9144000" cy="897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/>
              <a:t>Types of sentences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35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2" grpId="0" animBg="1"/>
      <p:bldP spid="16" grpId="0"/>
      <p:bldP spid="17" grpId="0" animBg="1"/>
      <p:bldP spid="21" grpId="0"/>
      <p:bldP spid="22" grpId="0" animBg="1"/>
      <p:bldP spid="23" grpId="0"/>
      <p:bldP spid="2" grpId="0"/>
      <p:bldP spid="18" grpId="0"/>
      <p:bldP spid="19" grpId="0"/>
      <p:bldP spid="3" grpId="0"/>
      <p:bldP spid="20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2012" y="1558867"/>
            <a:ext cx="410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Die--Feminine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7252" y="2698214"/>
            <a:ext cx="2811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heit</a:t>
            </a:r>
            <a:r>
              <a:rPr lang="en-US" sz="4000" dirty="0"/>
              <a:t>/</a:t>
            </a:r>
            <a:r>
              <a:rPr lang="en-US" sz="4000" dirty="0" err="1">
                <a:solidFill>
                  <a:srgbClr val="00B0F0"/>
                </a:solidFill>
              </a:rPr>
              <a:t>keit</a:t>
            </a:r>
            <a:r>
              <a:rPr lang="en-US" sz="4000" dirty="0"/>
              <a:t>/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schaft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9558" y="2840618"/>
            <a:ext cx="10125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66178" y="2840618"/>
            <a:ext cx="6306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 </a:t>
            </a:r>
            <a:r>
              <a:rPr lang="en-US" sz="2800" dirty="0" err="1"/>
              <a:t>Krank</a:t>
            </a:r>
            <a:r>
              <a:rPr lang="en-US" sz="2800" dirty="0" err="1">
                <a:solidFill>
                  <a:srgbClr val="FF0000"/>
                </a:solidFill>
              </a:rPr>
              <a:t>heit</a:t>
            </a:r>
            <a:r>
              <a:rPr lang="en-US" sz="2800" dirty="0"/>
              <a:t>/ </a:t>
            </a:r>
            <a:r>
              <a:rPr lang="en-US" sz="2800" dirty="0" err="1"/>
              <a:t>Schwierig</a:t>
            </a:r>
            <a:r>
              <a:rPr lang="en-US" sz="2800" dirty="0" err="1">
                <a:solidFill>
                  <a:srgbClr val="00B0F0"/>
                </a:solidFill>
              </a:rPr>
              <a:t>keit</a:t>
            </a:r>
            <a:r>
              <a:rPr lang="en-US" sz="2800" dirty="0"/>
              <a:t>/</a:t>
            </a:r>
            <a:r>
              <a:rPr lang="en-US" sz="2800" dirty="0" err="1"/>
              <a:t>Freund</a:t>
            </a:r>
            <a:r>
              <a:rPr lang="en-US" sz="2800" dirty="0" err="1">
                <a:solidFill>
                  <a:srgbClr val="002060"/>
                </a:solidFill>
              </a:rPr>
              <a:t>schaft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76617" y="40806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83393" y="3999830"/>
            <a:ext cx="12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ung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66178" y="4080680"/>
            <a:ext cx="391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 </a:t>
            </a:r>
            <a:r>
              <a:rPr lang="en-US" sz="2800" dirty="0" err="1"/>
              <a:t>Rechn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ung</a:t>
            </a:r>
            <a:r>
              <a:rPr lang="en-US" sz="2800" dirty="0"/>
              <a:t>/ </a:t>
            </a:r>
            <a:r>
              <a:rPr lang="en-US" sz="2800" dirty="0" err="1"/>
              <a:t>Bezahl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ung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9558" y="49564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83393" y="4916725"/>
            <a:ext cx="12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3987" y="4916725"/>
            <a:ext cx="3252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 </a:t>
            </a:r>
            <a:r>
              <a:rPr lang="en-US" sz="2800" dirty="0" err="1"/>
              <a:t>Ärzt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800" dirty="0"/>
              <a:t>/ </a:t>
            </a:r>
            <a:r>
              <a:rPr lang="en-US" sz="2800" dirty="0" err="1"/>
              <a:t>Student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in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93677" y="58321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58773" y="5738881"/>
            <a:ext cx="12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25486" y="5570532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 </a:t>
            </a:r>
            <a:r>
              <a:rPr lang="en-US" sz="2800" dirty="0" err="1"/>
              <a:t>Farbe</a:t>
            </a:r>
            <a:r>
              <a:rPr lang="en-US" sz="2800" dirty="0"/>
              <a:t>/ Blume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9296" y="6062046"/>
            <a:ext cx="64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Exceptional case: der </a:t>
            </a:r>
            <a:r>
              <a:rPr lang="en-US" sz="2800" dirty="0" err="1"/>
              <a:t>Käse</a:t>
            </a:r>
            <a:r>
              <a:rPr lang="en-US" sz="2800" dirty="0"/>
              <a:t>/der </a:t>
            </a:r>
            <a:r>
              <a:rPr lang="en-US" sz="2800" dirty="0" err="1"/>
              <a:t>Junge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65C46-AB28-41D9-8312-F7AAFD3CA1D2}"/>
              </a:ext>
            </a:extLst>
          </p:cNvPr>
          <p:cNvSpPr txBox="1"/>
          <p:nvPr/>
        </p:nvSpPr>
        <p:spPr>
          <a:xfrm>
            <a:off x="1651697" y="472787"/>
            <a:ext cx="8706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Hints to find out the article or gender of a noun</a:t>
            </a:r>
          </a:p>
        </p:txBody>
      </p:sp>
    </p:spTree>
    <p:extLst>
      <p:ext uri="{BB962C8B-B14F-4D97-AF65-F5344CB8AC3E}">
        <p14:creationId xmlns:p14="http://schemas.microsoft.com/office/powerpoint/2010/main" val="229586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9236" y="532263"/>
            <a:ext cx="395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dobe Caslon Pro Bold" panose="0205070206050A020403" pitchFamily="18" charset="0"/>
              </a:rPr>
              <a:t>Der---Masculine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412543" y="2226465"/>
            <a:ext cx="10125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00508" y="2176393"/>
            <a:ext cx="738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B0F0"/>
                </a:solidFill>
              </a:rPr>
              <a:t>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8352" y="2284114"/>
            <a:ext cx="283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der Stud</a:t>
            </a:r>
            <a:r>
              <a:rPr lang="en-US" sz="2400" dirty="0">
                <a:solidFill>
                  <a:schemeClr val="accent5"/>
                </a:solidFill>
              </a:rPr>
              <a:t>ent</a:t>
            </a:r>
            <a:r>
              <a:rPr lang="en-US" sz="2400" dirty="0"/>
              <a:t>/Pati</a:t>
            </a:r>
            <a:r>
              <a:rPr lang="en-US" sz="2400" dirty="0">
                <a:solidFill>
                  <a:schemeClr val="accent5"/>
                </a:solidFill>
              </a:rPr>
              <a:t>ent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412543" y="2916154"/>
            <a:ext cx="10125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00508" y="2866081"/>
            <a:ext cx="784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58352" y="2939176"/>
            <a:ext cx="283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der </a:t>
            </a:r>
            <a:r>
              <a:rPr lang="en-US" sz="2400" dirty="0" err="1"/>
              <a:t>Zwil</a:t>
            </a:r>
            <a:r>
              <a:rPr lang="en-US" sz="2400" dirty="0" err="1">
                <a:solidFill>
                  <a:srgbClr val="00B0F0"/>
                </a:solidFill>
              </a:rPr>
              <a:t>ling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434310" y="3750942"/>
            <a:ext cx="10125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00508" y="3650799"/>
            <a:ext cx="53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B0F0"/>
                </a:solidFill>
              </a:rPr>
              <a:t>er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7881" y="3750942"/>
            <a:ext cx="1999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der Lehr</a:t>
            </a:r>
            <a:r>
              <a:rPr lang="en-US" sz="2400" dirty="0">
                <a:solidFill>
                  <a:srgbClr val="00B0F0"/>
                </a:solidFill>
              </a:rPr>
              <a:t>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7278" y="3712353"/>
            <a:ext cx="5227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Exceptional case: die Butter/</a:t>
            </a:r>
            <a:r>
              <a:rPr lang="en-US" sz="2400" dirty="0" err="1"/>
              <a:t>Schwester</a:t>
            </a:r>
            <a:r>
              <a:rPr lang="en-US" sz="2400" dirty="0"/>
              <a:t> </a:t>
            </a:r>
            <a:r>
              <a:rPr lang="en-US" sz="2400" dirty="0" err="1"/>
              <a:t>usw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434310" y="4682947"/>
            <a:ext cx="10125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40577" y="4582804"/>
            <a:ext cx="118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or/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</a:rPr>
              <a:t>ist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6415" y="4531219"/>
            <a:ext cx="620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der </a:t>
            </a:r>
            <a:r>
              <a:rPr lang="en-US" sz="2400" dirty="0" err="1"/>
              <a:t>Autor</a:t>
            </a:r>
            <a:r>
              <a:rPr lang="en-US" sz="2400" dirty="0"/>
              <a:t>/</a:t>
            </a:r>
            <a:r>
              <a:rPr lang="en-US" sz="2400" dirty="0" err="1"/>
              <a:t>Direktor</a:t>
            </a:r>
            <a:r>
              <a:rPr lang="en-US" sz="2400" dirty="0"/>
              <a:t> &amp; der </a:t>
            </a:r>
            <a:r>
              <a:rPr lang="en-US" sz="2400" dirty="0" err="1"/>
              <a:t>Polizist</a:t>
            </a:r>
            <a:r>
              <a:rPr lang="en-US" sz="2400" dirty="0"/>
              <a:t>/Journalist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308" y="534011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days, months , </a:t>
            </a:r>
            <a:r>
              <a:rPr lang="en-US" sz="2400" dirty="0" err="1"/>
              <a:t>seasons,weather</a:t>
            </a:r>
            <a:r>
              <a:rPr lang="en-US" sz="2400" dirty="0"/>
              <a:t> elements like rain and snow, directions NEWS, drinks, transport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22332" y="6298012"/>
            <a:ext cx="92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Exceptional case</a:t>
            </a:r>
            <a:r>
              <a:rPr lang="en-US" dirty="0"/>
              <a:t>: the weekend, the year, the word season, the word direction and the Bier, car</a:t>
            </a:r>
          </a:p>
        </p:txBody>
      </p:sp>
    </p:spTree>
    <p:extLst>
      <p:ext uri="{BB962C8B-B14F-4D97-AF65-F5344CB8AC3E}">
        <p14:creationId xmlns:p14="http://schemas.microsoft.com/office/powerpoint/2010/main" val="58326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9236" y="532263"/>
            <a:ext cx="395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dobe Caslon Pro Bold" panose="0205070206050A020403" pitchFamily="18" charset="0"/>
              </a:rPr>
              <a:t>Das---Neutral 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412543" y="2226465"/>
            <a:ext cx="10125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0508" y="2176393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B0F0"/>
                </a:solidFill>
              </a:rPr>
              <a:t>chen</a:t>
            </a:r>
            <a:r>
              <a:rPr lang="en-US" sz="3200" dirty="0">
                <a:solidFill>
                  <a:srgbClr val="00B0F0"/>
                </a:solidFill>
              </a:rPr>
              <a:t>/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lein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8537" y="2249432"/>
            <a:ext cx="395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das </a:t>
            </a:r>
            <a:r>
              <a:rPr lang="en-US" sz="2400" dirty="0" err="1"/>
              <a:t>Mäd</a:t>
            </a:r>
            <a:r>
              <a:rPr lang="en-US" sz="2400" dirty="0" err="1">
                <a:solidFill>
                  <a:schemeClr val="accent1"/>
                </a:solidFill>
              </a:rPr>
              <a:t>chen</a:t>
            </a:r>
            <a:r>
              <a:rPr lang="en-US" sz="2400" dirty="0"/>
              <a:t>/Frau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lein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412543" y="2924775"/>
            <a:ext cx="10125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130" y="2924775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868536" y="2936258"/>
            <a:ext cx="395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das Essen/ </a:t>
            </a:r>
            <a:r>
              <a:rPr lang="en-US" sz="2400" dirty="0" err="1"/>
              <a:t>Lesen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412543" y="3623085"/>
            <a:ext cx="101252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11856" y="3563630"/>
            <a:ext cx="853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zeug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8536" y="3594407"/>
            <a:ext cx="3957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das </a:t>
            </a:r>
            <a:r>
              <a:rPr lang="en-US" sz="2400" dirty="0" err="1"/>
              <a:t>Spielzeug</a:t>
            </a:r>
            <a:r>
              <a:rPr lang="en-US" sz="2400" dirty="0"/>
              <a:t>/ </a:t>
            </a:r>
            <a:r>
              <a:rPr lang="en-US" sz="2400" dirty="0" err="1"/>
              <a:t>Flugzeug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C80C1-A6D6-464C-AA2F-A06765509DD2}"/>
              </a:ext>
            </a:extLst>
          </p:cNvPr>
          <p:cNvSpPr txBox="1"/>
          <p:nvPr/>
        </p:nvSpPr>
        <p:spPr>
          <a:xfrm>
            <a:off x="2425070" y="5168947"/>
            <a:ext cx="5718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Exceptional case</a:t>
            </a:r>
            <a:r>
              <a:rPr lang="en-US" sz="3200" dirty="0"/>
              <a:t>: der Kuchen</a:t>
            </a:r>
          </a:p>
        </p:txBody>
      </p:sp>
    </p:spTree>
    <p:extLst>
      <p:ext uri="{BB962C8B-B14F-4D97-AF65-F5344CB8AC3E}">
        <p14:creationId xmlns:p14="http://schemas.microsoft.com/office/powerpoint/2010/main" val="308050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9236" y="532263"/>
            <a:ext cx="395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dobe Caslon Pro Bold" panose="0205070206050A020403" pitchFamily="18" charset="0"/>
              </a:rPr>
              <a:t>Die---Plural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9619" y="1364776"/>
            <a:ext cx="223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a noun ends with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230415" y="22018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81" y="216544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E02D2-FDF5-4289-BD5E-B5F5FAA435A9}"/>
              </a:ext>
            </a:extLst>
          </p:cNvPr>
          <p:cNvSpPr txBox="1"/>
          <p:nvPr/>
        </p:nvSpPr>
        <p:spPr>
          <a:xfrm>
            <a:off x="3170565" y="2183618"/>
            <a:ext cx="4495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‘n’ to make it plural</a:t>
            </a: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FA09467C-1357-4EC7-A40E-684C1A260ED4}"/>
              </a:ext>
            </a:extLst>
          </p:cNvPr>
          <p:cNvSpPr/>
          <p:nvPr/>
        </p:nvSpPr>
        <p:spPr>
          <a:xfrm>
            <a:off x="1230415" y="33344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AB9DF-1F93-4D74-91DE-D5CAC1475BA4}"/>
              </a:ext>
            </a:extLst>
          </p:cNvPr>
          <p:cNvSpPr txBox="1"/>
          <p:nvPr/>
        </p:nvSpPr>
        <p:spPr>
          <a:xfrm>
            <a:off x="2452405" y="3212327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ung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CE944-FFB5-4480-B827-7CD8677D83B4}"/>
              </a:ext>
            </a:extLst>
          </p:cNvPr>
          <p:cNvSpPr txBox="1"/>
          <p:nvPr/>
        </p:nvSpPr>
        <p:spPr>
          <a:xfrm>
            <a:off x="3582768" y="3343694"/>
            <a:ext cx="4654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‘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to make it plural</a:t>
            </a:r>
          </a:p>
        </p:txBody>
      </p:sp>
      <p:sp>
        <p:nvSpPr>
          <p:cNvPr id="10" name="Right Arrow 3">
            <a:extLst>
              <a:ext uri="{FF2B5EF4-FFF2-40B4-BE49-F238E27FC236}">
                <a16:creationId xmlns:a16="http://schemas.microsoft.com/office/drawing/2014/main" id="{E46185FC-0482-4145-AC43-64C47C458FE1}"/>
              </a:ext>
            </a:extLst>
          </p:cNvPr>
          <p:cNvSpPr/>
          <p:nvPr/>
        </p:nvSpPr>
        <p:spPr>
          <a:xfrm>
            <a:off x="1230415" y="42247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0EDF8-00D1-4BF8-8016-97900DFEAC0D}"/>
              </a:ext>
            </a:extLst>
          </p:cNvPr>
          <p:cNvSpPr txBox="1"/>
          <p:nvPr/>
        </p:nvSpPr>
        <p:spPr>
          <a:xfrm>
            <a:off x="2402251" y="4046229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F660F-5A16-4CAA-9353-EEEDEB1F0A31}"/>
              </a:ext>
            </a:extLst>
          </p:cNvPr>
          <p:cNvSpPr txBox="1"/>
          <p:nvPr/>
        </p:nvSpPr>
        <p:spPr>
          <a:xfrm>
            <a:off x="3522035" y="4128524"/>
            <a:ext cx="503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‘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nen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to make it plural</a:t>
            </a:r>
          </a:p>
        </p:txBody>
      </p:sp>
      <p:sp>
        <p:nvSpPr>
          <p:cNvPr id="14" name="Right Arrow 3">
            <a:extLst>
              <a:ext uri="{FF2B5EF4-FFF2-40B4-BE49-F238E27FC236}">
                <a16:creationId xmlns:a16="http://schemas.microsoft.com/office/drawing/2014/main" id="{602044AD-AEA4-4929-9DB9-D9C7F4A96CCA}"/>
              </a:ext>
            </a:extLst>
          </p:cNvPr>
          <p:cNvSpPr/>
          <p:nvPr/>
        </p:nvSpPr>
        <p:spPr>
          <a:xfrm>
            <a:off x="1230415" y="5115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1A385-6BB6-4D0F-852E-841EBF6FA13B}"/>
              </a:ext>
            </a:extLst>
          </p:cNvPr>
          <p:cNvSpPr txBox="1"/>
          <p:nvPr/>
        </p:nvSpPr>
        <p:spPr>
          <a:xfrm>
            <a:off x="2306959" y="5034266"/>
            <a:ext cx="121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er/</a:t>
            </a:r>
            <a:r>
              <a:rPr lang="en-US" sz="3600" dirty="0" err="1"/>
              <a:t>en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8C4DF4-D0C1-497E-A134-FD96E5469296}"/>
              </a:ext>
            </a:extLst>
          </p:cNvPr>
          <p:cNvSpPr txBox="1"/>
          <p:nvPr/>
        </p:nvSpPr>
        <p:spPr>
          <a:xfrm>
            <a:off x="4111142" y="5101795"/>
            <a:ext cx="503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Same noun is used in 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plural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F172A-49BD-4D49-B682-F7913E4112D4}"/>
              </a:ext>
            </a:extLst>
          </p:cNvPr>
          <p:cNvSpPr txBox="1"/>
          <p:nvPr/>
        </p:nvSpPr>
        <p:spPr>
          <a:xfrm>
            <a:off x="7316417" y="2161667"/>
            <a:ext cx="473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Eg.</a:t>
            </a:r>
            <a:r>
              <a:rPr lang="en-US" sz="3200" dirty="0"/>
              <a:t>, die Blume, die </a:t>
            </a:r>
            <a:r>
              <a:rPr lang="en-US" sz="3200" dirty="0" err="1"/>
              <a:t>Blumen</a:t>
            </a:r>
            <a:r>
              <a:rPr lang="en-US" sz="3200" dirty="0"/>
              <a:t> 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99A21-82FA-4D2C-9964-9064B6B77E71}"/>
              </a:ext>
            </a:extLst>
          </p:cNvPr>
          <p:cNvSpPr txBox="1"/>
          <p:nvPr/>
        </p:nvSpPr>
        <p:spPr>
          <a:xfrm>
            <a:off x="8122919" y="3029947"/>
            <a:ext cx="4654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Eg.</a:t>
            </a:r>
            <a:r>
              <a:rPr lang="en-US" sz="3200" dirty="0"/>
              <a:t>, d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Rechnung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Rechnungen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7CA753-274A-48DD-8D10-F99BDA372D51}"/>
              </a:ext>
            </a:extLst>
          </p:cNvPr>
          <p:cNvSpPr txBox="1"/>
          <p:nvPr/>
        </p:nvSpPr>
        <p:spPr>
          <a:xfrm>
            <a:off x="8122919" y="4143857"/>
            <a:ext cx="4739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Eg.</a:t>
            </a:r>
            <a:r>
              <a:rPr lang="en-US" sz="3200" dirty="0"/>
              <a:t>, die </a:t>
            </a:r>
            <a:r>
              <a:rPr lang="en-US" sz="3200" dirty="0" err="1"/>
              <a:t>Freundin</a:t>
            </a:r>
            <a:r>
              <a:rPr lang="en-US" sz="3200" dirty="0"/>
              <a:t>, die </a:t>
            </a:r>
            <a:r>
              <a:rPr lang="en-US" sz="3200" dirty="0" err="1"/>
              <a:t>Freundinnen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0DE39-4A4B-486C-A807-379DE6C1B1E4}"/>
              </a:ext>
            </a:extLst>
          </p:cNvPr>
          <p:cNvSpPr txBox="1"/>
          <p:nvPr/>
        </p:nvSpPr>
        <p:spPr>
          <a:xfrm>
            <a:off x="5071589" y="5486515"/>
            <a:ext cx="5889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Eg.</a:t>
            </a:r>
            <a:r>
              <a:rPr lang="en-US" sz="2800" dirty="0"/>
              <a:t>, der Lehrer, die Lehrer</a:t>
            </a:r>
          </a:p>
          <a:p>
            <a:r>
              <a:rPr lang="en-US" sz="2800" dirty="0"/>
              <a:t>das Essen, die Essen</a:t>
            </a:r>
          </a:p>
          <a:p>
            <a:r>
              <a:rPr lang="en-US" sz="2800" dirty="0"/>
              <a:t>Der </a:t>
            </a:r>
            <a:r>
              <a:rPr lang="en-US" sz="2800" dirty="0" err="1"/>
              <a:t>Onkel</a:t>
            </a:r>
            <a:r>
              <a:rPr lang="en-US" sz="2800" dirty="0"/>
              <a:t>/ die </a:t>
            </a:r>
            <a:r>
              <a:rPr lang="en-US" sz="2800" dirty="0" err="1"/>
              <a:t>Onkel</a:t>
            </a:r>
            <a:r>
              <a:rPr lang="en-US" sz="2800" dirty="0"/>
              <a:t>  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7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273</Words>
  <Application>Microsoft Office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Adobe Caslon Pro Bold</vt:lpstr>
      <vt:lpstr>Adobe Fan Heiti Std B</vt:lpstr>
      <vt:lpstr>Adobe Hebrew</vt:lpstr>
      <vt:lpstr>Arial</vt:lpstr>
      <vt:lpstr>Arial Black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sentences</dc:title>
  <dc:creator>IT Officer</dc:creator>
  <cp:lastModifiedBy>ECE-B-SEC</cp:lastModifiedBy>
  <cp:revision>51</cp:revision>
  <dcterms:created xsi:type="dcterms:W3CDTF">2021-06-14T13:43:55Z</dcterms:created>
  <dcterms:modified xsi:type="dcterms:W3CDTF">2021-07-27T03:35:22Z</dcterms:modified>
</cp:coreProperties>
</file>