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embeddedFontLst>
    <p:embeddedFont>
      <p:font typeface="Libre Baskerville" panose="020B0604020202020204" charset="0"/>
      <p:regular r:id="rId40"/>
      <p:bold r:id="rId41"/>
      <p:italic r:id="rId42"/>
    </p:embeddedFont>
    <p:embeddedFont>
      <p:font typeface="Libre Franklin"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6sGBwS/xdunb9Rfwm9d6QNOwI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D19C0-BBF9-4B51-9637-DA53333AB4FD}" v="2" dt="2021-01-11T09:30:35.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c Steve Vaz. S" userId="S::2020106960@srmistedu.onmicrosoft.com::15a84d3a-99fb-42cd-b057-c7bd65ced1d6" providerId="AD" clId="Web-{B0ED19C0-BBF9-4B51-9637-DA53333AB4FD}"/>
    <pc:docChg chg="sldOrd">
      <pc:chgData name="Dominic Steve Vaz. S" userId="S::2020106960@srmistedu.onmicrosoft.com::15a84d3a-99fb-42cd-b057-c7bd65ced1d6" providerId="AD" clId="Web-{B0ED19C0-BBF9-4B51-9637-DA53333AB4FD}" dt="2021-01-11T09:30:35.072" v="1"/>
      <pc:docMkLst>
        <pc:docMk/>
      </pc:docMkLst>
      <pc:sldChg chg="ord">
        <pc:chgData name="Dominic Steve Vaz. S" userId="S::2020106960@srmistedu.onmicrosoft.com::15a84d3a-99fb-42cd-b057-c7bd65ced1d6" providerId="AD" clId="Web-{B0ED19C0-BBF9-4B51-9637-DA53333AB4FD}" dt="2021-01-11T09:30:35.072" v="1"/>
        <pc:sldMkLst>
          <pc:docMk/>
          <pc:sldMk cId="0"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3"/>
        <p:cNvGrpSpPr/>
        <p:nvPr/>
      </p:nvGrpSpPr>
      <p:grpSpPr>
        <a:xfrm>
          <a:off x="0" y="0"/>
          <a:ext cx="0" cy="0"/>
          <a:chOff x="0" y="0"/>
          <a:chExt cx="0" cy="0"/>
        </a:xfrm>
      </p:grpSpPr>
      <p:sp>
        <p:nvSpPr>
          <p:cNvPr id="14" name="Google Shape;14;p36"/>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5" name="Google Shape;15;p36"/>
          <p:cNvSpPr/>
          <p:nvPr/>
        </p:nvSpPr>
        <p:spPr>
          <a:xfrm>
            <a:off x="87084" y="69756"/>
            <a:ext cx="12017828"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6" name="Google Shape;16;p36"/>
          <p:cNvSpPr txBox="1">
            <a:spLocks noGrp="1"/>
          </p:cNvSpPr>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17" name="Google Shape;17;p3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20" name="Google Shape;20;p36"/>
          <p:cNvSpPr/>
          <p:nvPr/>
        </p:nvSpPr>
        <p:spPr>
          <a:xfrm>
            <a:off x="83909" y="1449304"/>
            <a:ext cx="12028716"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1" name="Google Shape;21;p36"/>
          <p:cNvSpPr/>
          <p:nvPr/>
        </p:nvSpPr>
        <p:spPr>
          <a:xfrm>
            <a:off x="83909" y="1396720"/>
            <a:ext cx="12028716"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2" name="Google Shape;22;p36"/>
          <p:cNvSpPr/>
          <p:nvPr/>
        </p:nvSpPr>
        <p:spPr>
          <a:xfrm>
            <a:off x="83909" y="2976649"/>
            <a:ext cx="12028716"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3" name="Google Shape;23;p36"/>
          <p:cNvSpPr txBox="1">
            <a:spLocks noGrp="1"/>
          </p:cNvSpPr>
          <p:nvPr>
            <p:ph type="ctrTitle"/>
          </p:nvPr>
        </p:nvSpPr>
        <p:spPr>
          <a:xfrm>
            <a:off x="609600" y="1505931"/>
            <a:ext cx="109728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4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5"/>
          <p:cNvSpPr txBox="1">
            <a:spLocks noGrp="1"/>
          </p:cNvSpPr>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8" name="Google Shape;88;p4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5"/>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5"/>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46"/>
          <p:cNvSpPr txBox="1">
            <a:spLocks noGrp="1"/>
          </p:cNvSpPr>
          <p:nvPr>
            <p:ph type="title"/>
          </p:nvPr>
        </p:nvSpPr>
        <p:spPr>
          <a:xfrm rot="5400000">
            <a:off x="7254557" y="1859285"/>
            <a:ext cx="5851525" cy="268224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6"/>
          <p:cNvSpPr txBox="1">
            <a:spLocks noGrp="1"/>
          </p:cNvSpPr>
          <p:nvPr>
            <p:ph type="body" idx="1"/>
          </p:nvPr>
        </p:nvSpPr>
        <p:spPr>
          <a:xfrm rot="5400000">
            <a:off x="2001837" y="-507996"/>
            <a:ext cx="5851525" cy="7416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4" name="Google Shape;94;p4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7"/>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7"/>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7"/>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9" name="Google Shape;29;p37"/>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0"/>
        <p:cNvGrpSpPr/>
        <p:nvPr/>
      </p:nvGrpSpPr>
      <p:grpSpPr>
        <a:xfrm>
          <a:off x="0" y="0"/>
          <a:ext cx="0" cy="0"/>
          <a:chOff x="0" y="0"/>
          <a:chExt cx="0" cy="0"/>
        </a:xfrm>
      </p:grpSpPr>
      <p:sp>
        <p:nvSpPr>
          <p:cNvPr id="31" name="Google Shape;31;p38"/>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32" name="Google Shape;32;p38"/>
          <p:cNvSpPr/>
          <p:nvPr/>
        </p:nvSpPr>
        <p:spPr>
          <a:xfrm>
            <a:off x="87084" y="69756"/>
            <a:ext cx="12017828"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33" name="Google Shape;33;p38"/>
          <p:cNvSpPr txBox="1">
            <a:spLocks noGrp="1"/>
          </p:cNvSpPr>
          <p:nvPr>
            <p:ph type="title"/>
          </p:nvPr>
        </p:nvSpPr>
        <p:spPr>
          <a:xfrm>
            <a:off x="963084" y="952501"/>
            <a:ext cx="103632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8"/>
          <p:cNvSpPr txBox="1">
            <a:spLocks noGrp="1"/>
          </p:cNvSpPr>
          <p:nvPr>
            <p:ph type="body" idx="1"/>
          </p:nvPr>
        </p:nvSpPr>
        <p:spPr>
          <a:xfrm>
            <a:off x="963084" y="2547938"/>
            <a:ext cx="103632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5" name="Google Shape;35;p3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8"/>
          <p:cNvSpPr txBox="1">
            <a:spLocks noGrp="1"/>
          </p:cNvSpPr>
          <p:nvPr>
            <p:ph type="ftr" idx="11"/>
          </p:nvPr>
        </p:nvSpPr>
        <p:spPr>
          <a:xfrm>
            <a:off x="1066800" y="6172200"/>
            <a:ext cx="53340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8"/>
          <p:cNvSpPr/>
          <p:nvPr/>
        </p:nvSpPr>
        <p:spPr>
          <a:xfrm rot="10800000" flipH="1">
            <a:off x="92550" y="2376830"/>
            <a:ext cx="1201802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38" name="Google Shape;38;p38"/>
          <p:cNvSpPr/>
          <p:nvPr/>
        </p:nvSpPr>
        <p:spPr>
          <a:xfrm>
            <a:off x="92195" y="2341476"/>
            <a:ext cx="12018375"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39" name="Google Shape;39;p38"/>
          <p:cNvSpPr/>
          <p:nvPr/>
        </p:nvSpPr>
        <p:spPr>
          <a:xfrm>
            <a:off x="91075" y="2468880"/>
            <a:ext cx="12019495"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0" name="Google Shape;40;p38"/>
          <p:cNvSpPr>
            <a:spLocks noGrp="1"/>
          </p:cNvSpPr>
          <p:nvPr>
            <p:ph type="sldNum" idx="12"/>
          </p:nvPr>
        </p:nvSpPr>
        <p:spPr>
          <a:xfrm>
            <a:off x="195072" y="6208776"/>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9"/>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9"/>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6" name="Google Shape;46;p39"/>
          <p:cNvSpPr txBox="1">
            <a:spLocks noGrp="1"/>
          </p:cNvSpPr>
          <p:nvPr>
            <p:ph type="body" idx="1"/>
          </p:nvPr>
        </p:nvSpPr>
        <p:spPr>
          <a:xfrm>
            <a:off x="1219200" y="1447800"/>
            <a:ext cx="499872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7" name="Google Shape;47;p39"/>
          <p:cNvSpPr txBox="1">
            <a:spLocks noGrp="1"/>
          </p:cNvSpPr>
          <p:nvPr>
            <p:ph type="body" idx="2"/>
          </p:nvPr>
        </p:nvSpPr>
        <p:spPr>
          <a:xfrm>
            <a:off x="6578600" y="1447800"/>
            <a:ext cx="499872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40"/>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40"/>
          <p:cNvSpPr txBox="1">
            <a:spLocks noGrp="1"/>
          </p:cNvSpPr>
          <p:nvPr>
            <p:ph type="body" idx="1"/>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40"/>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2" name="Google Shape;52;p4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0"/>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5" name="Google Shape;55;p40"/>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40"/>
          <p:cNvSpPr txBox="1">
            <a:spLocks noGrp="1"/>
          </p:cNvSpPr>
          <p:nvPr>
            <p:ph type="body" idx="4"/>
          </p:nvPr>
        </p:nvSpPr>
        <p:spPr>
          <a:xfrm>
            <a:off x="6604000" y="2247900"/>
            <a:ext cx="49784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4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1"/>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4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2"/>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4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68" name="Google Shape;68;p43"/>
          <p:cNvSpPr/>
          <p:nvPr/>
        </p:nvSpPr>
        <p:spPr>
          <a:xfrm>
            <a:off x="85344" y="69755"/>
            <a:ext cx="12017828"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69" name="Google Shape;69;p43"/>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3"/>
          <p:cNvSpPr txBox="1">
            <a:spLocks noGrp="1"/>
          </p:cNvSpPr>
          <p:nvPr>
            <p:ph type="body" idx="1"/>
          </p:nvPr>
        </p:nvSpPr>
        <p:spPr>
          <a:xfrm>
            <a:off x="1219200" y="1600200"/>
            <a:ext cx="2540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1" name="Google Shape;71;p4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3"/>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4" name="Google Shape;74;p43"/>
          <p:cNvSpPr txBox="1">
            <a:spLocks noGrp="1"/>
          </p:cNvSpPr>
          <p:nvPr>
            <p:ph type="body" idx="2"/>
          </p:nvPr>
        </p:nvSpPr>
        <p:spPr>
          <a:xfrm>
            <a:off x="3962400" y="1600200"/>
            <a:ext cx="7620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44"/>
          <p:cNvSpPr txBox="1">
            <a:spLocks noGrp="1"/>
          </p:cNvSpPr>
          <p:nvPr>
            <p:ph type="title"/>
          </p:nvPr>
        </p:nvSpPr>
        <p:spPr>
          <a:xfrm>
            <a:off x="1219200" y="4900550"/>
            <a:ext cx="97536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4"/>
          <p:cNvSpPr txBox="1">
            <a:spLocks noGrp="1"/>
          </p:cNvSpPr>
          <p:nvPr>
            <p:ph type="body" idx="1"/>
          </p:nvPr>
        </p:nvSpPr>
        <p:spPr>
          <a:xfrm>
            <a:off x="1219200" y="5445825"/>
            <a:ext cx="97536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8" name="Google Shape;78;p4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4"/>
          <p:cNvSpPr txBox="1">
            <a:spLocks noGrp="1"/>
          </p:cNvSpPr>
          <p:nvPr>
            <p:ph type="ftr" idx="11"/>
          </p:nvPr>
        </p:nvSpPr>
        <p:spPr>
          <a:xfrm>
            <a:off x="1219200" y="6172200"/>
            <a:ext cx="51816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4"/>
          <p:cNvSpPr>
            <a:spLocks noGrp="1"/>
          </p:cNvSpPr>
          <p:nvPr>
            <p:ph type="sldNum" idx="12"/>
          </p:nvPr>
        </p:nvSpPr>
        <p:spPr>
          <a:xfrm>
            <a:off x="195072" y="6208776"/>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1" name="Google Shape;81;p44"/>
          <p:cNvSpPr/>
          <p:nvPr/>
        </p:nvSpPr>
        <p:spPr>
          <a:xfrm rot="10800000" flipH="1">
            <a:off x="91076" y="4683555"/>
            <a:ext cx="1200912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2" name="Google Shape;82;p44"/>
          <p:cNvSpPr/>
          <p:nvPr/>
        </p:nvSpPr>
        <p:spPr>
          <a:xfrm>
            <a:off x="91345" y="4650475"/>
            <a:ext cx="12008852"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3" name="Google Shape;83;p44"/>
          <p:cNvSpPr/>
          <p:nvPr/>
        </p:nvSpPr>
        <p:spPr>
          <a:xfrm>
            <a:off x="91348" y="4773225"/>
            <a:ext cx="12008849"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4" name="Google Shape;84;p44"/>
          <p:cNvSpPr>
            <a:spLocks noGrp="1"/>
          </p:cNvSpPr>
          <p:nvPr>
            <p:ph type="pic" idx="2"/>
          </p:nvPr>
        </p:nvSpPr>
        <p:spPr>
          <a:xfrm>
            <a:off x="91078" y="66676"/>
            <a:ext cx="12002498"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5"/>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 name="Google Shape;7;p35"/>
          <p:cNvSpPr/>
          <p:nvPr/>
        </p:nvSpPr>
        <p:spPr>
          <a:xfrm>
            <a:off x="85344" y="69755"/>
            <a:ext cx="12017828"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 name="Google Shape;8;p3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35"/>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 name="Google Shape;10;p3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1" name="Google Shape;11;p35"/>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2" name="Google Shape;12;p35"/>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524000" y="2855741"/>
            <a:ext cx="9997440" cy="3221501"/>
          </a:xfrm>
          <a:prstGeom prst="rect">
            <a:avLst/>
          </a:prstGeom>
          <a:noFill/>
          <a:ln>
            <a:noFill/>
          </a:ln>
        </p:spPr>
        <p:txBody>
          <a:bodyPr spcFirstLastPara="1" wrap="square" lIns="91425" tIns="45700" rIns="91425" bIns="91425" anchor="ctr" anchorCtr="0">
            <a:normAutofit/>
          </a:bodyPr>
          <a:lstStyle/>
          <a:p>
            <a:pPr marL="0" lvl="0" indent="0" algn="l" rtl="0">
              <a:spcBef>
                <a:spcPts val="0"/>
              </a:spcBef>
              <a:spcAft>
                <a:spcPts val="0"/>
              </a:spcAft>
              <a:buClr>
                <a:srgbClr val="002060"/>
              </a:buClr>
              <a:buSzPts val="4000"/>
              <a:buFont typeface="Times New Roman"/>
              <a:buNone/>
            </a:pPr>
            <a:r>
              <a:rPr lang="en-US" sz="4000">
                <a:solidFill>
                  <a:srgbClr val="002060"/>
                </a:solidFill>
                <a:latin typeface="Times New Roman"/>
                <a:ea typeface="Times New Roman"/>
                <a:cs typeface="Times New Roman"/>
                <a:sym typeface="Times New Roman"/>
              </a:rPr>
              <a:t>Experiment No:9</a:t>
            </a:r>
            <a:br>
              <a:rPr lang="en-US" sz="4800"/>
            </a:br>
            <a:br>
              <a:rPr lang="en-US" sz="4800"/>
            </a:br>
            <a:r>
              <a:rPr lang="en-US" sz="4800" b="1">
                <a:solidFill>
                  <a:srgbClr val="002060"/>
                </a:solidFill>
                <a:latin typeface="Times New Roman"/>
                <a:ea typeface="Times New Roman"/>
                <a:cs typeface="Times New Roman"/>
                <a:sym typeface="Times New Roman"/>
              </a:rPr>
              <a:t>Make a Dovetail joint of two wooden pieces in the shape of dovetail</a:t>
            </a:r>
            <a:endParaRPr sz="4800" b="1">
              <a:solidFill>
                <a:srgbClr val="00206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002060"/>
              </a:buClr>
              <a:buSzPts val="3600"/>
              <a:buFont typeface="Times New Roman"/>
              <a:buNone/>
            </a:pPr>
            <a:r>
              <a:rPr lang="en-US" sz="3600" b="1">
                <a:solidFill>
                  <a:srgbClr val="002060"/>
                </a:solidFill>
                <a:latin typeface="Times New Roman"/>
                <a:ea typeface="Times New Roman"/>
                <a:cs typeface="Times New Roman"/>
                <a:sym typeface="Times New Roman"/>
              </a:rPr>
              <a:t>Bar clamp</a:t>
            </a:r>
            <a:br>
              <a:rPr lang="en-US" sz="3600" b="1"/>
            </a:br>
            <a:endParaRPr sz="3600"/>
          </a:p>
        </p:txBody>
      </p:sp>
      <p:sp>
        <p:nvSpPr>
          <p:cNvPr id="158" name="Google Shape;158;p10"/>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548640" lvl="1" indent="-228600" algn="just" rtl="0">
              <a:spcBef>
                <a:spcPts val="0"/>
              </a:spcBef>
              <a:spcAft>
                <a:spcPts val="0"/>
              </a:spcAft>
              <a:buSzPts val="2040"/>
              <a:buChar char="⚫"/>
            </a:pPr>
            <a:r>
              <a:rPr lang="en-US"/>
              <a:t>The bar clamp (or) sash cramps are generally used in pairs in glueing up operations at the final assembly of joinery work. It is made up of a steel bar of T-section, wine malleable iron fittings and a steel screw.</a:t>
            </a:r>
            <a:endParaRPr/>
          </a:p>
          <a:p>
            <a:pPr marL="548640" lvl="1" indent="-99059" algn="l" rtl="0">
              <a:spcBef>
                <a:spcPts val="370"/>
              </a:spcBef>
              <a:spcAft>
                <a:spcPts val="0"/>
              </a:spcAft>
              <a:buSzPts val="2040"/>
              <a:buNone/>
            </a:pPr>
            <a:endParaRPr/>
          </a:p>
          <a:p>
            <a:pPr marL="274320" lvl="0" indent="-133985" algn="l" rtl="0">
              <a:spcBef>
                <a:spcPts val="580"/>
              </a:spcBef>
              <a:spcAft>
                <a:spcPts val="0"/>
              </a:spcAft>
              <a:buSzPts val="2210"/>
              <a:buNone/>
            </a:pPr>
            <a:endParaRPr/>
          </a:p>
        </p:txBody>
      </p:sp>
      <p:sp>
        <p:nvSpPr>
          <p:cNvPr id="159" name="Google Shape;159;p10" descr="ANANT Carpentry Tools - Quick Release Vice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pic>
        <p:nvPicPr>
          <p:cNvPr id="160" name="Google Shape;160;p10"/>
          <p:cNvPicPr preferRelativeResize="0"/>
          <p:nvPr/>
        </p:nvPicPr>
        <p:blipFill rotWithShape="1">
          <a:blip r:embed="rId3">
            <a:alphaModFix/>
          </a:blip>
          <a:srcRect/>
          <a:stretch/>
        </p:blipFill>
        <p:spPr>
          <a:xfrm>
            <a:off x="3602517" y="3337938"/>
            <a:ext cx="4616067" cy="29739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G-cramp</a:t>
            </a:r>
            <a:br>
              <a:rPr lang="en-US" sz="3600" b="1"/>
            </a:br>
            <a:endParaRPr sz="3600"/>
          </a:p>
        </p:txBody>
      </p:sp>
      <p:sp>
        <p:nvSpPr>
          <p:cNvPr id="166" name="Google Shape;166;p11"/>
          <p:cNvSpPr txBox="1">
            <a:spLocks noGrp="1"/>
          </p:cNvSpPr>
          <p:nvPr>
            <p:ph type="body" idx="1"/>
          </p:nvPr>
        </p:nvSpPr>
        <p:spPr>
          <a:xfrm>
            <a:off x="992437" y="1484102"/>
            <a:ext cx="10515600" cy="4351338"/>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G-cramp is made up of malleable iron with acme threads of high quality steel .It can be used for clamping small work when glueing up.</a:t>
            </a:r>
            <a:endParaRPr/>
          </a:p>
          <a:p>
            <a:pPr marL="274320" lvl="0" indent="-133985" algn="l" rtl="0">
              <a:spcBef>
                <a:spcPts val="580"/>
              </a:spcBef>
              <a:spcAft>
                <a:spcPts val="0"/>
              </a:spcAft>
              <a:buSzPts val="2210"/>
              <a:buNone/>
            </a:pPr>
            <a:endParaRPr/>
          </a:p>
        </p:txBody>
      </p:sp>
      <p:pic>
        <p:nvPicPr>
          <p:cNvPr id="167" name="Google Shape;167;p11"/>
          <p:cNvPicPr preferRelativeResize="0"/>
          <p:nvPr/>
        </p:nvPicPr>
        <p:blipFill rotWithShape="1">
          <a:blip r:embed="rId3">
            <a:alphaModFix/>
          </a:blip>
          <a:srcRect/>
          <a:stretch/>
        </p:blipFill>
        <p:spPr>
          <a:xfrm>
            <a:off x="2963538" y="2980945"/>
            <a:ext cx="4549967" cy="28544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pic>
        <p:nvPicPr>
          <p:cNvPr id="173" name="Google Shape;173;p12" descr="C:\Users\VinothKumar\Downloads\maxresdefault.jpg"/>
          <p:cNvPicPr preferRelativeResize="0">
            <a:picLocks noGrp="1"/>
          </p:cNvPicPr>
          <p:nvPr>
            <p:ph type="body" idx="1"/>
          </p:nvPr>
        </p:nvPicPr>
        <p:blipFill rotWithShape="1">
          <a:blip r:embed="rId3">
            <a:alphaModFix/>
          </a:blip>
          <a:srcRect/>
          <a:stretch/>
        </p:blipFill>
        <p:spPr>
          <a:xfrm>
            <a:off x="1097280" y="337625"/>
            <a:ext cx="10621108" cy="60913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Cutting Tools</a:t>
            </a:r>
            <a:br>
              <a:rPr lang="en-US" sz="3600" b="1"/>
            </a:br>
            <a:endParaRPr sz="3600"/>
          </a:p>
        </p:txBody>
      </p:sp>
      <p:pic>
        <p:nvPicPr>
          <p:cNvPr id="179" name="Google Shape;179;p13"/>
          <p:cNvPicPr preferRelativeResize="0">
            <a:picLocks noGrp="1"/>
          </p:cNvPicPr>
          <p:nvPr>
            <p:ph type="body" idx="1"/>
          </p:nvPr>
        </p:nvPicPr>
        <p:blipFill rotWithShape="1">
          <a:blip r:embed="rId3">
            <a:alphaModFix/>
          </a:blip>
          <a:srcRect/>
          <a:stretch/>
        </p:blipFill>
        <p:spPr>
          <a:xfrm>
            <a:off x="1026942" y="914400"/>
            <a:ext cx="10353821" cy="554267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Saws</a:t>
            </a:r>
            <a:br>
              <a:rPr lang="en-US" sz="3600"/>
            </a:br>
            <a:r>
              <a:rPr lang="en-US" sz="3600"/>
              <a:t> 	</a:t>
            </a:r>
            <a:endParaRPr sz="3600"/>
          </a:p>
        </p:txBody>
      </p:sp>
      <p:sp>
        <p:nvSpPr>
          <p:cNvPr id="185" name="Google Shape;185;p14"/>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saw is used to cut wood into pieces. There is different type of saws, designed to suit different purpose. A saw is specified by the length of its tooled edge. The following saws are used in the carpentry section.</a:t>
            </a:r>
            <a:endParaRPr/>
          </a:p>
          <a:p>
            <a:pPr marL="274320" lvl="0" indent="-133985" algn="l" rtl="0">
              <a:spcBef>
                <a:spcPts val="580"/>
              </a:spcBef>
              <a:spcAft>
                <a:spcPts val="0"/>
              </a:spcAft>
              <a:buSzPts val="2210"/>
              <a:buNone/>
            </a:pPr>
            <a:endParaRPr/>
          </a:p>
          <a:p>
            <a:pPr marL="274320" lvl="0" indent="-133985" algn="l" rtl="0">
              <a:spcBef>
                <a:spcPts val="580"/>
              </a:spcBef>
              <a:spcAft>
                <a:spcPts val="0"/>
              </a:spcAft>
              <a:buSzPts val="2210"/>
              <a:buNone/>
            </a:pPr>
            <a:endParaRPr/>
          </a:p>
        </p:txBody>
      </p:sp>
      <p:pic>
        <p:nvPicPr>
          <p:cNvPr id="186" name="Google Shape;186;p14" descr="C:\Users\VinothKumar\Downloads\hand-saws.jpg"/>
          <p:cNvPicPr preferRelativeResize="0"/>
          <p:nvPr/>
        </p:nvPicPr>
        <p:blipFill rotWithShape="1">
          <a:blip r:embed="rId3">
            <a:alphaModFix/>
          </a:blip>
          <a:srcRect/>
          <a:stretch/>
        </p:blipFill>
        <p:spPr>
          <a:xfrm>
            <a:off x="2489980" y="3348111"/>
            <a:ext cx="6297784" cy="2278966"/>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Rip Saw</a:t>
            </a:r>
            <a:br>
              <a:rPr lang="en-US" sz="3600" b="1"/>
            </a:br>
            <a:endParaRPr sz="3600"/>
          </a:p>
        </p:txBody>
      </p:sp>
      <p:sp>
        <p:nvSpPr>
          <p:cNvPr id="192" name="Google Shape;192;p15"/>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 blade of rip saw is either straight or skew-backed. The teeth are so set that the cutting edge of this saw makes a steeper angle about 60</a:t>
            </a:r>
            <a:r>
              <a:rPr lang="en-US" baseline="30000"/>
              <a:t>0</a:t>
            </a:r>
            <a:endParaRPr/>
          </a:p>
          <a:p>
            <a:pPr marL="274320" lvl="0" indent="-133985" algn="l" rtl="0">
              <a:spcBef>
                <a:spcPts val="580"/>
              </a:spcBef>
              <a:spcAft>
                <a:spcPts val="0"/>
              </a:spcAft>
              <a:buSzPts val="2210"/>
              <a:buNone/>
            </a:pPr>
            <a:endParaRPr/>
          </a:p>
        </p:txBody>
      </p:sp>
      <p:pic>
        <p:nvPicPr>
          <p:cNvPr id="193" name="Google Shape;193;p15"/>
          <p:cNvPicPr preferRelativeResize="0"/>
          <p:nvPr/>
        </p:nvPicPr>
        <p:blipFill rotWithShape="1">
          <a:blip r:embed="rId3">
            <a:alphaModFix/>
          </a:blip>
          <a:srcRect t="22154" b="21880"/>
          <a:stretch/>
        </p:blipFill>
        <p:spPr>
          <a:xfrm>
            <a:off x="3152082" y="2771336"/>
            <a:ext cx="5569887" cy="2897944"/>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Cross Cut saw</a:t>
            </a:r>
            <a:br>
              <a:rPr lang="en-US" sz="3600" b="1"/>
            </a:br>
            <a:endParaRPr sz="3600"/>
          </a:p>
        </p:txBody>
      </p:sp>
      <p:sp>
        <p:nvSpPr>
          <p:cNvPr id="199" name="Google Shape;199;p16"/>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2210"/>
              <a:buChar char="⚫"/>
            </a:pPr>
            <a:r>
              <a:rPr lang="en-US"/>
              <a:t>This is similar in shape of a rip saw. It is used to cut across the grain of the stock. The correct angle for cross cutting is 45</a:t>
            </a:r>
            <a:r>
              <a:rPr lang="en-US" baseline="30000"/>
              <a:t>0</a:t>
            </a:r>
            <a:r>
              <a:rPr lang="en-US"/>
              <a:t>.The teeth are so set that the saw kerf is wider than the blade thickness. This allows the blade to move freely in the cut without sticking.</a:t>
            </a:r>
            <a:endParaRPr/>
          </a:p>
          <a:p>
            <a:pPr marL="274320" lvl="0" indent="-133985" algn="l" rtl="0">
              <a:spcBef>
                <a:spcPts val="580"/>
              </a:spcBef>
              <a:spcAft>
                <a:spcPts val="0"/>
              </a:spcAft>
              <a:buSzPts val="2210"/>
              <a:buNone/>
            </a:pPr>
            <a:endParaRPr/>
          </a:p>
        </p:txBody>
      </p:sp>
      <p:pic>
        <p:nvPicPr>
          <p:cNvPr id="200" name="Google Shape;200;p16" descr="C:\Users\VinothKumar\Downloads\index.jpg"/>
          <p:cNvPicPr preferRelativeResize="0"/>
          <p:nvPr/>
        </p:nvPicPr>
        <p:blipFill rotWithShape="1">
          <a:blip r:embed="rId3">
            <a:alphaModFix/>
          </a:blip>
          <a:srcRect/>
          <a:stretch/>
        </p:blipFill>
        <p:spPr>
          <a:xfrm>
            <a:off x="2781938" y="3946669"/>
            <a:ext cx="6260122" cy="2498774"/>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Tenon or back saw</a:t>
            </a:r>
            <a:br>
              <a:rPr lang="en-US" sz="3600" b="1"/>
            </a:br>
            <a:endParaRPr sz="3600"/>
          </a:p>
        </p:txBody>
      </p:sp>
      <p:sp>
        <p:nvSpPr>
          <p:cNvPr id="206" name="Google Shape;206;p17"/>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tenon saw is used for fine and accurate work. It consists of a very fine blade, which is reinforced with a rigid steel back. The teeth are shaped like those of cross cut saw.</a:t>
            </a:r>
            <a:endParaRPr/>
          </a:p>
          <a:p>
            <a:pPr marL="274320" lvl="0" indent="-133985" algn="l" rtl="0">
              <a:spcBef>
                <a:spcPts val="580"/>
              </a:spcBef>
              <a:spcAft>
                <a:spcPts val="0"/>
              </a:spcAft>
              <a:buSzPts val="2210"/>
              <a:buNone/>
            </a:pPr>
            <a:endParaRPr/>
          </a:p>
        </p:txBody>
      </p:sp>
      <p:pic>
        <p:nvPicPr>
          <p:cNvPr id="207" name="Google Shape;207;p17"/>
          <p:cNvPicPr preferRelativeResize="0"/>
          <p:nvPr/>
        </p:nvPicPr>
        <p:blipFill rotWithShape="1">
          <a:blip r:embed="rId3">
            <a:alphaModFix/>
          </a:blip>
          <a:srcRect/>
          <a:stretch/>
        </p:blipFill>
        <p:spPr>
          <a:xfrm>
            <a:off x="1350497" y="2833949"/>
            <a:ext cx="9419493" cy="33695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Chisels</a:t>
            </a:r>
            <a:br>
              <a:rPr lang="en-US" sz="3600" b="1"/>
            </a:br>
            <a:endParaRPr sz="3600"/>
          </a:p>
        </p:txBody>
      </p:sp>
      <p:sp>
        <p:nvSpPr>
          <p:cNvPr id="213" name="Google Shape;213;p18"/>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Chisels are used for cutting and shaping wood accurately. Wood chisels are made in various blade widths, ranging from 3 to 50mm .Most of the wood chisels are made into tang type, having a steel shank which fits inside the handle.</a:t>
            </a:r>
            <a:endParaRPr/>
          </a:p>
          <a:p>
            <a:pPr marL="274320" lvl="0" indent="-133985" algn="l" rtl="0">
              <a:spcBef>
                <a:spcPts val="580"/>
              </a:spcBef>
              <a:spcAft>
                <a:spcPts val="0"/>
              </a:spcAft>
              <a:buSzPts val="2210"/>
              <a:buNone/>
            </a:pPr>
            <a:endParaRPr/>
          </a:p>
        </p:txBody>
      </p:sp>
      <p:pic>
        <p:nvPicPr>
          <p:cNvPr id="214" name="Google Shape;214;p18"/>
          <p:cNvPicPr preferRelativeResize="0"/>
          <p:nvPr/>
        </p:nvPicPr>
        <p:blipFill rotWithShape="1">
          <a:blip r:embed="rId3">
            <a:alphaModFix/>
          </a:blip>
          <a:srcRect/>
          <a:stretch/>
        </p:blipFill>
        <p:spPr>
          <a:xfrm>
            <a:off x="3216926" y="4001294"/>
            <a:ext cx="5188945" cy="25317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Firmer chisels</a:t>
            </a:r>
            <a:br>
              <a:rPr lang="en-US" sz="3600" b="1"/>
            </a:br>
            <a:endParaRPr sz="3600"/>
          </a:p>
        </p:txBody>
      </p:sp>
      <p:sp>
        <p:nvSpPr>
          <p:cNvPr id="220" name="Google Shape;220;p19"/>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These are general purpose chisels and are used either by hand pressure or by a mallet. The blade of a firmer chisel is flat and their sloping face is at an angle 15</a:t>
            </a:r>
            <a:r>
              <a:rPr lang="en-US" baseline="30000"/>
              <a:t>0</a:t>
            </a:r>
            <a:r>
              <a:rPr lang="en-US"/>
              <a:t> to 52</a:t>
            </a:r>
            <a:r>
              <a:rPr lang="en-US" baseline="30000"/>
              <a:t>0</a:t>
            </a:r>
            <a:r>
              <a:rPr lang="en-US"/>
              <a:t> </a:t>
            </a:r>
            <a:endParaRPr/>
          </a:p>
          <a:p>
            <a:pPr marL="274320" lvl="0" indent="-133985" algn="l" rtl="0">
              <a:spcBef>
                <a:spcPts val="580"/>
              </a:spcBef>
              <a:spcAft>
                <a:spcPts val="0"/>
              </a:spcAft>
              <a:buSzPts val="2210"/>
              <a:buNone/>
            </a:pPr>
            <a:endParaRPr/>
          </a:p>
        </p:txBody>
      </p:sp>
      <p:pic>
        <p:nvPicPr>
          <p:cNvPr id="221" name="Google Shape;221;p19"/>
          <p:cNvPicPr preferRelativeResize="0"/>
          <p:nvPr/>
        </p:nvPicPr>
        <p:blipFill rotWithShape="1">
          <a:blip r:embed="rId3">
            <a:alphaModFix/>
          </a:blip>
          <a:srcRect/>
          <a:stretch/>
        </p:blipFill>
        <p:spPr>
          <a:xfrm>
            <a:off x="2425242" y="3050447"/>
            <a:ext cx="4978095" cy="33054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Times New Roman"/>
              <a:buNone/>
            </a:pPr>
            <a:r>
              <a:rPr lang="en-US" sz="3600" b="1">
                <a:latin typeface="Times New Roman"/>
                <a:ea typeface="Times New Roman"/>
                <a:cs typeface="Times New Roman"/>
                <a:sym typeface="Times New Roman"/>
              </a:rPr>
              <a:t>Introduction</a:t>
            </a:r>
            <a:br>
              <a:rPr lang="en-US" sz="3600"/>
            </a:br>
            <a:endParaRPr sz="3600"/>
          </a:p>
        </p:txBody>
      </p:sp>
      <p:sp>
        <p:nvSpPr>
          <p:cNvPr id="107" name="Google Shape;107;p2"/>
          <p:cNvSpPr txBox="1">
            <a:spLocks noGrp="1"/>
          </p:cNvSpPr>
          <p:nvPr>
            <p:ph type="body" idx="1"/>
          </p:nvPr>
        </p:nvSpPr>
        <p:spPr>
          <a:xfrm>
            <a:off x="1219200" y="1209821"/>
            <a:ext cx="10363200" cy="514877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latin typeface="Times New Roman"/>
                <a:ea typeface="Times New Roman"/>
                <a:cs typeface="Times New Roman"/>
                <a:sym typeface="Times New Roman"/>
              </a:rPr>
              <a:t>Carpentry may be designed as the process of making wooden articles and components such as </a:t>
            </a:r>
            <a:r>
              <a:rPr lang="en-US">
                <a:solidFill>
                  <a:srgbClr val="FF0000"/>
                </a:solidFill>
                <a:latin typeface="Times New Roman"/>
                <a:ea typeface="Times New Roman"/>
                <a:cs typeface="Times New Roman"/>
                <a:sym typeface="Times New Roman"/>
              </a:rPr>
              <a:t>roots, floors, partitions, doors and windows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274320" lvl="0" indent="-274320" algn="l" rtl="0">
              <a:spcBef>
                <a:spcPts val="580"/>
              </a:spcBef>
              <a:spcAft>
                <a:spcPts val="0"/>
              </a:spcAft>
              <a:buSzPts val="2210"/>
              <a:buNone/>
            </a:pPr>
            <a:endParaRPr>
              <a:latin typeface="Times New Roman"/>
              <a:ea typeface="Times New Roman"/>
              <a:cs typeface="Times New Roman"/>
              <a:sym typeface="Times New Roman"/>
            </a:endParaRPr>
          </a:p>
          <a:p>
            <a:pPr marL="274320" lvl="0" indent="-274320" algn="l" rtl="0">
              <a:spcBef>
                <a:spcPts val="580"/>
              </a:spcBef>
              <a:spcAft>
                <a:spcPts val="0"/>
              </a:spcAft>
              <a:buSzPts val="2210"/>
              <a:buChar char="⚫"/>
            </a:pPr>
            <a:r>
              <a:rPr lang="en-US">
                <a:latin typeface="Times New Roman"/>
                <a:ea typeface="Times New Roman"/>
                <a:cs typeface="Times New Roman"/>
                <a:sym typeface="Times New Roman"/>
              </a:rPr>
              <a:t>Carpentry involves </a:t>
            </a:r>
            <a:r>
              <a:rPr lang="en-US">
                <a:solidFill>
                  <a:srgbClr val="FF0000"/>
                </a:solidFill>
                <a:latin typeface="Times New Roman"/>
                <a:ea typeface="Times New Roman"/>
                <a:cs typeface="Times New Roman"/>
                <a:sym typeface="Times New Roman"/>
              </a:rPr>
              <a:t>cutting, shaping and fastening wood </a:t>
            </a:r>
            <a:r>
              <a:rPr lang="en-US">
                <a:latin typeface="Times New Roman"/>
                <a:ea typeface="Times New Roman"/>
                <a:cs typeface="Times New Roman"/>
                <a:sym typeface="Times New Roman"/>
              </a:rPr>
              <a:t>and other materials together to produce a finished product. </a:t>
            </a:r>
            <a:endParaRPr>
              <a:latin typeface="Times New Roman"/>
              <a:ea typeface="Times New Roman"/>
              <a:cs typeface="Times New Roman"/>
              <a:sym typeface="Times New Roman"/>
            </a:endParaRPr>
          </a:p>
          <a:p>
            <a:pPr marL="274320" lvl="0" indent="-133985" algn="l" rtl="0">
              <a:spcBef>
                <a:spcPts val="580"/>
              </a:spcBef>
              <a:spcAft>
                <a:spcPts val="0"/>
              </a:spcAft>
              <a:buSzPts val="2210"/>
              <a:buNone/>
            </a:pPr>
            <a:endParaRPr>
              <a:latin typeface="Times New Roman"/>
              <a:ea typeface="Times New Roman"/>
              <a:cs typeface="Times New Roman"/>
              <a:sym typeface="Times New Roman"/>
            </a:endParaRPr>
          </a:p>
          <a:p>
            <a:pPr marL="274320" lvl="0" indent="-274320" algn="l" rtl="0">
              <a:spcBef>
                <a:spcPts val="580"/>
              </a:spcBef>
              <a:spcAft>
                <a:spcPts val="0"/>
              </a:spcAft>
              <a:buSzPts val="2210"/>
              <a:buChar char="⚫"/>
            </a:pPr>
            <a:r>
              <a:rPr lang="en-US">
                <a:latin typeface="Times New Roman"/>
                <a:ea typeface="Times New Roman"/>
                <a:cs typeface="Times New Roman"/>
                <a:sym typeface="Times New Roman"/>
              </a:rPr>
              <a:t>Preparation of joints is one of the important operations in wood work.</a:t>
            </a:r>
            <a:endParaRPr/>
          </a:p>
          <a:p>
            <a:pPr marL="274320" lvl="0" indent="-133985" algn="l" rtl="0">
              <a:spcBef>
                <a:spcPts val="580"/>
              </a:spcBef>
              <a:spcAft>
                <a:spcPts val="0"/>
              </a:spcAft>
              <a:buSzPts val="2210"/>
              <a:buNone/>
            </a:pPr>
            <a:endParaRPr>
              <a:latin typeface="Times New Roman"/>
              <a:ea typeface="Times New Roman"/>
              <a:cs typeface="Times New Roman"/>
              <a:sym typeface="Times New Roman"/>
            </a:endParaRPr>
          </a:p>
          <a:p>
            <a:pPr marL="274320" lvl="0" indent="-274320" algn="l" rtl="0">
              <a:spcBef>
                <a:spcPts val="580"/>
              </a:spcBef>
              <a:spcAft>
                <a:spcPts val="0"/>
              </a:spcAft>
              <a:buSzPts val="2210"/>
              <a:buChar char="⚫"/>
            </a:pPr>
            <a:r>
              <a:rPr lang="en-US">
                <a:latin typeface="Times New Roman"/>
                <a:ea typeface="Times New Roman"/>
                <a:cs typeface="Times New Roman"/>
                <a:sym typeface="Times New Roman"/>
              </a:rPr>
              <a:t>Joinery denotes connecting the wooden parts using different points such as </a:t>
            </a:r>
            <a:r>
              <a:rPr lang="en-US">
                <a:solidFill>
                  <a:srgbClr val="FF0000"/>
                </a:solidFill>
                <a:latin typeface="Times New Roman"/>
                <a:ea typeface="Times New Roman"/>
                <a:cs typeface="Times New Roman"/>
                <a:sym typeface="Times New Roman"/>
              </a:rPr>
              <a:t>lap joints, mortise and teman joints, bridle joints, etc</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274320" lvl="0" indent="-133985" algn="l" rtl="0">
              <a:spcBef>
                <a:spcPts val="580"/>
              </a:spcBef>
              <a:spcAft>
                <a:spcPts val="0"/>
              </a:spcAft>
              <a:buSzPts val="221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Mortise Chisels</a:t>
            </a:r>
            <a:br>
              <a:rPr lang="en-US" sz="3600" b="1"/>
            </a:br>
            <a:endParaRPr sz="3600"/>
          </a:p>
        </p:txBody>
      </p:sp>
      <p:sp>
        <p:nvSpPr>
          <p:cNvPr id="227" name="Google Shape;227;p20"/>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These are general purpose chisels and are used for cutting mortises above 9 mm wide. The blade of a firmer type in which they have a thicker section and a stronger neck. By means of this chisel we can apply more Leverage to remove waste wood from the mortise</a:t>
            </a:r>
            <a:endParaRPr/>
          </a:p>
          <a:p>
            <a:pPr marL="274320" lvl="0" indent="-133985" algn="l" rtl="0">
              <a:spcBef>
                <a:spcPts val="580"/>
              </a:spcBef>
              <a:spcAft>
                <a:spcPts val="0"/>
              </a:spcAft>
              <a:buSzPts val="2210"/>
              <a:buNone/>
            </a:pPr>
            <a:endParaRPr/>
          </a:p>
        </p:txBody>
      </p:sp>
      <p:pic>
        <p:nvPicPr>
          <p:cNvPr id="228" name="Google Shape;228;p20"/>
          <p:cNvPicPr preferRelativeResize="0"/>
          <p:nvPr/>
        </p:nvPicPr>
        <p:blipFill rotWithShape="1">
          <a:blip r:embed="rId3">
            <a:alphaModFix/>
          </a:blip>
          <a:srcRect/>
          <a:stretch/>
        </p:blipFill>
        <p:spPr>
          <a:xfrm>
            <a:off x="3181121" y="3602516"/>
            <a:ext cx="4167131" cy="27093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Libre Franklin"/>
              <a:buNone/>
            </a:pPr>
            <a:r>
              <a:rPr lang="en-US" sz="3600" b="1"/>
              <a:t>Bevel chisels</a:t>
            </a:r>
            <a:br>
              <a:rPr lang="en-US" sz="3600" b="1"/>
            </a:br>
            <a:endParaRPr sz="3600"/>
          </a:p>
        </p:txBody>
      </p:sp>
      <p:sp>
        <p:nvSpPr>
          <p:cNvPr id="234" name="Google Shape;234;p21"/>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A bevel chisel is similar in construction to the firmer chisel. Its edges are bevelled to allow access to difficult corners. It has a blade with a bevelled back due to which it can enter sharp corners for finishing in dovetail joints.</a:t>
            </a:r>
            <a:endParaRPr/>
          </a:p>
          <a:p>
            <a:pPr marL="274320" lvl="0" indent="-133985" algn="l" rtl="0">
              <a:spcBef>
                <a:spcPts val="580"/>
              </a:spcBef>
              <a:spcAft>
                <a:spcPts val="0"/>
              </a:spcAft>
              <a:buSzPts val="2210"/>
              <a:buNone/>
            </a:pPr>
            <a:endParaRPr/>
          </a:p>
        </p:txBody>
      </p:sp>
      <p:pic>
        <p:nvPicPr>
          <p:cNvPr id="235" name="Google Shape;235;p21"/>
          <p:cNvPicPr preferRelativeResize="0"/>
          <p:nvPr/>
        </p:nvPicPr>
        <p:blipFill rotWithShape="1">
          <a:blip r:embed="rId3">
            <a:alphaModFix/>
          </a:blip>
          <a:srcRect/>
          <a:stretch/>
        </p:blipFill>
        <p:spPr>
          <a:xfrm>
            <a:off x="3577728" y="3304296"/>
            <a:ext cx="3847641" cy="30076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Planing Tools</a:t>
            </a:r>
            <a:endParaRPr/>
          </a:p>
        </p:txBody>
      </p:sp>
      <p:sp>
        <p:nvSpPr>
          <p:cNvPr id="241" name="Google Shape;241;p22"/>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In general, planes are used to produce flat surfaces on wood. The cutting blade used in a place is very similar to a chisel. The blade of a plane is fitted in a wood or metallic block at an angle</a:t>
            </a:r>
            <a:endParaRPr/>
          </a:p>
        </p:txBody>
      </p:sp>
      <p:pic>
        <p:nvPicPr>
          <p:cNvPr id="242" name="Google Shape;242;p22"/>
          <p:cNvPicPr preferRelativeResize="0"/>
          <p:nvPr/>
        </p:nvPicPr>
        <p:blipFill rotWithShape="1">
          <a:blip r:embed="rId3">
            <a:alphaModFix/>
          </a:blip>
          <a:srcRect/>
          <a:stretch/>
        </p:blipFill>
        <p:spPr>
          <a:xfrm>
            <a:off x="3172859" y="3459124"/>
            <a:ext cx="4869455" cy="28527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3"/>
          <p:cNvSpPr txBox="1">
            <a:spLocks noGrp="1"/>
          </p:cNvSpPr>
          <p:nvPr>
            <p:ph type="title"/>
          </p:nvPr>
        </p:nvSpPr>
        <p:spPr>
          <a:xfrm>
            <a:off x="1219200" y="872197"/>
            <a:ext cx="5448886" cy="2096085"/>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rgbClr val="002060"/>
              </a:buClr>
              <a:buSzPts val="2800"/>
              <a:buFont typeface="Times New Roman"/>
              <a:buNone/>
            </a:pPr>
            <a:r>
              <a:rPr lang="en-US" sz="2800" b="1">
                <a:solidFill>
                  <a:srgbClr val="002060"/>
                </a:solidFill>
                <a:latin typeface="Times New Roman"/>
                <a:ea typeface="Times New Roman"/>
                <a:cs typeface="Times New Roman"/>
                <a:sym typeface="Times New Roman"/>
              </a:rPr>
              <a:t>Boring tools</a:t>
            </a:r>
            <a:br>
              <a:rPr lang="en-US" sz="1600" b="1">
                <a:solidFill>
                  <a:srgbClr val="002060"/>
                </a:solidFill>
                <a:latin typeface="Times New Roman"/>
                <a:ea typeface="Times New Roman"/>
                <a:cs typeface="Times New Roman"/>
                <a:sym typeface="Times New Roman"/>
              </a:rPr>
            </a:br>
            <a:r>
              <a:rPr lang="en-US" sz="1600" b="1">
                <a:solidFill>
                  <a:srgbClr val="002060"/>
                </a:solidFill>
                <a:latin typeface="Times New Roman"/>
                <a:ea typeface="Times New Roman"/>
                <a:cs typeface="Times New Roman"/>
                <a:sym typeface="Times New Roman"/>
              </a:rPr>
              <a:t>There are two types of drill used to bore holes:</a:t>
            </a:r>
            <a:br>
              <a:rPr lang="en-US" sz="1600" b="1">
                <a:solidFill>
                  <a:srgbClr val="002060"/>
                </a:solidFill>
                <a:latin typeface="Times New Roman"/>
                <a:ea typeface="Times New Roman"/>
                <a:cs typeface="Times New Roman"/>
                <a:sym typeface="Times New Roman"/>
              </a:rPr>
            </a:br>
            <a:r>
              <a:rPr lang="en-US" sz="1600" b="1">
                <a:solidFill>
                  <a:srgbClr val="002060"/>
                </a:solidFill>
                <a:latin typeface="Times New Roman"/>
                <a:ea typeface="Times New Roman"/>
                <a:cs typeface="Times New Roman"/>
                <a:sym typeface="Times New Roman"/>
              </a:rPr>
              <a:t>Ratchet brace</a:t>
            </a:r>
            <a:br>
              <a:rPr lang="en-US" sz="1600" b="1">
                <a:solidFill>
                  <a:srgbClr val="002060"/>
                </a:solidFill>
                <a:latin typeface="Times New Roman"/>
                <a:ea typeface="Times New Roman"/>
                <a:cs typeface="Times New Roman"/>
                <a:sym typeface="Times New Roman"/>
              </a:rPr>
            </a:br>
            <a:r>
              <a:rPr lang="en-US" sz="1600" b="1">
                <a:solidFill>
                  <a:srgbClr val="002060"/>
                </a:solidFill>
                <a:latin typeface="Times New Roman"/>
                <a:ea typeface="Times New Roman"/>
                <a:cs typeface="Times New Roman"/>
                <a:sym typeface="Times New Roman"/>
              </a:rPr>
              <a:t>Wheel brace</a:t>
            </a:r>
            <a:br>
              <a:rPr lang="en-US" sz="1400"/>
            </a:br>
            <a:endParaRPr sz="1400" b="1"/>
          </a:p>
        </p:txBody>
      </p:sp>
      <p:pic>
        <p:nvPicPr>
          <p:cNvPr id="248" name="Google Shape;248;p23" descr="C:\Users\VinothKumar\Downloads\bit-auger-Brace-carpentry-drilling-drill-carpenter.jpg"/>
          <p:cNvPicPr preferRelativeResize="0">
            <a:picLocks noGrp="1"/>
          </p:cNvPicPr>
          <p:nvPr>
            <p:ph type="body" idx="1"/>
          </p:nvPr>
        </p:nvPicPr>
        <p:blipFill rotWithShape="1">
          <a:blip r:embed="rId3">
            <a:alphaModFix/>
          </a:blip>
          <a:srcRect b="3974"/>
          <a:stretch/>
        </p:blipFill>
        <p:spPr>
          <a:xfrm>
            <a:off x="6009428" y="1504070"/>
            <a:ext cx="5537623" cy="4390293"/>
          </a:xfrm>
          <a:prstGeom prst="rect">
            <a:avLst/>
          </a:prstGeom>
          <a:noFill/>
          <a:ln w="9525" cap="flat" cmpd="sng">
            <a:solidFill>
              <a:schemeClr val="dk1"/>
            </a:solidFill>
            <a:prstDash val="solid"/>
            <a:round/>
            <a:headEnd type="none" w="sm" len="sm"/>
            <a:tailEnd type="none" w="sm" len="sm"/>
          </a:ln>
        </p:spPr>
      </p:pic>
      <p:pic>
        <p:nvPicPr>
          <p:cNvPr id="249" name="Google Shape;249;p23" descr="C:\Users\VinothKumar\Downloads\boring_tools_hand_drill-1.gif"/>
          <p:cNvPicPr preferRelativeResize="0"/>
          <p:nvPr/>
        </p:nvPicPr>
        <p:blipFill rotWithShape="1">
          <a:blip r:embed="rId4">
            <a:alphaModFix/>
          </a:blip>
          <a:srcRect/>
          <a:stretch/>
        </p:blipFill>
        <p:spPr>
          <a:xfrm>
            <a:off x="787791" y="2982351"/>
            <a:ext cx="4783015" cy="3080824"/>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4"/>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002060"/>
              </a:buClr>
              <a:buSzPts val="4000"/>
              <a:buFont typeface="Libre Franklin"/>
              <a:buNone/>
            </a:pPr>
            <a:r>
              <a:rPr lang="en-US" b="1">
                <a:solidFill>
                  <a:srgbClr val="002060"/>
                </a:solidFill>
              </a:rPr>
              <a:t>Striking tools</a:t>
            </a:r>
            <a:endParaRPr b="1">
              <a:solidFill>
                <a:srgbClr val="002060"/>
              </a:solidFill>
            </a:endParaRPr>
          </a:p>
        </p:txBody>
      </p:sp>
      <p:pic>
        <p:nvPicPr>
          <p:cNvPr id="255" name="Google Shape;255;p24" descr="C:\Users\VinothKumar\Downloads\unnamed.jpg"/>
          <p:cNvPicPr preferRelativeResize="0"/>
          <p:nvPr/>
        </p:nvPicPr>
        <p:blipFill rotWithShape="1">
          <a:blip r:embed="rId3">
            <a:alphaModFix/>
          </a:blip>
          <a:srcRect/>
          <a:stretch/>
        </p:blipFill>
        <p:spPr>
          <a:xfrm>
            <a:off x="2912013" y="1350498"/>
            <a:ext cx="7835704" cy="5162844"/>
          </a:xfrm>
          <a:prstGeom prst="rect">
            <a:avLst/>
          </a:prstGeom>
          <a:noFill/>
          <a:ln>
            <a:noFill/>
          </a:ln>
        </p:spPr>
      </p:pic>
      <p:sp>
        <p:nvSpPr>
          <p:cNvPr id="256" name="Google Shape;256;p24"/>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002060"/>
              </a:buClr>
              <a:buSzPts val="4000"/>
              <a:buFont typeface="Libre Franklin"/>
              <a:buNone/>
            </a:pPr>
            <a:r>
              <a:rPr lang="en-US" b="1">
                <a:solidFill>
                  <a:srgbClr val="002060"/>
                </a:solidFill>
              </a:rPr>
              <a:t>Miscellaneous tools</a:t>
            </a:r>
            <a:endParaRPr b="1">
              <a:solidFill>
                <a:srgbClr val="002060"/>
              </a:solidFill>
            </a:endParaRPr>
          </a:p>
        </p:txBody>
      </p:sp>
      <p:pic>
        <p:nvPicPr>
          <p:cNvPr id="262" name="Google Shape;262;p25" descr="C:\Users\VinothKumar\Downloads\d7172df2ce35410c1af2177d78410e64.jpg"/>
          <p:cNvPicPr preferRelativeResize="0">
            <a:picLocks noGrp="1"/>
          </p:cNvPicPr>
          <p:nvPr>
            <p:ph type="body" idx="1"/>
          </p:nvPr>
        </p:nvPicPr>
        <p:blipFill rotWithShape="1">
          <a:blip r:embed="rId3">
            <a:alphaModFix/>
          </a:blip>
          <a:srcRect b="7835"/>
          <a:stretch/>
        </p:blipFill>
        <p:spPr>
          <a:xfrm>
            <a:off x="1674055" y="1730326"/>
            <a:ext cx="8145194" cy="46564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rgbClr val="002060"/>
              </a:buClr>
              <a:buSzPts val="4000"/>
              <a:buFont typeface="Libre Franklin"/>
              <a:buNone/>
            </a:pPr>
            <a:r>
              <a:rPr lang="en-US" b="1">
                <a:solidFill>
                  <a:srgbClr val="002060"/>
                </a:solidFill>
              </a:rPr>
              <a:t> </a:t>
            </a:r>
            <a:r>
              <a:rPr lang="en-US" b="1">
                <a:solidFill>
                  <a:srgbClr val="002060"/>
                </a:solidFill>
                <a:latin typeface="Times New Roman"/>
                <a:ea typeface="Times New Roman"/>
                <a:cs typeface="Times New Roman"/>
                <a:sym typeface="Times New Roman"/>
              </a:rPr>
              <a:t>DOVE TAIL JOINT</a:t>
            </a:r>
            <a:endParaRPr b="1">
              <a:solidFill>
                <a:srgbClr val="002060"/>
              </a:solidFill>
              <a:latin typeface="Times New Roman"/>
              <a:ea typeface="Times New Roman"/>
              <a:cs typeface="Times New Roman"/>
              <a:sym typeface="Times New Roman"/>
            </a:endParaRPr>
          </a:p>
        </p:txBody>
      </p:sp>
      <p:sp>
        <p:nvSpPr>
          <p:cNvPr id="268" name="Google Shape;268;p26"/>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b="1"/>
              <a:t>AIM: </a:t>
            </a:r>
            <a:endParaRPr/>
          </a:p>
          <a:p>
            <a:pPr marL="274320" lvl="0" indent="-274320" algn="l" rtl="0">
              <a:spcBef>
                <a:spcPts val="580"/>
              </a:spcBef>
              <a:spcAft>
                <a:spcPts val="0"/>
              </a:spcAft>
              <a:buSzPts val="2210"/>
              <a:buNone/>
            </a:pPr>
            <a:r>
              <a:rPr lang="en-US"/>
              <a:t>	To produce a Dove tail joint from the given work piece.</a:t>
            </a:r>
            <a:endParaRPr/>
          </a:p>
          <a:p>
            <a:pPr marL="274320" lvl="0" indent="-274320" algn="l" rtl="0">
              <a:spcBef>
                <a:spcPts val="580"/>
              </a:spcBef>
              <a:spcAft>
                <a:spcPts val="0"/>
              </a:spcAft>
              <a:buSzPts val="2210"/>
              <a:buNone/>
            </a:pPr>
            <a:r>
              <a:rPr lang="en-US" b="1"/>
              <a:t> APPLICATION: </a:t>
            </a:r>
            <a:endParaRPr/>
          </a:p>
          <a:p>
            <a:pPr marL="274320" lvl="0" indent="-274320" algn="l" rtl="0">
              <a:spcBef>
                <a:spcPts val="580"/>
              </a:spcBef>
              <a:spcAft>
                <a:spcPts val="0"/>
              </a:spcAft>
              <a:buSzPts val="2210"/>
              <a:buNone/>
            </a:pPr>
            <a:r>
              <a:rPr lang="en-US"/>
              <a:t>	Cross bars in a cot, shelves. </a:t>
            </a:r>
            <a:endParaRPr/>
          </a:p>
          <a:p>
            <a:pPr marL="274320" lvl="0" indent="-274320" algn="l" rtl="0">
              <a:spcBef>
                <a:spcPts val="580"/>
              </a:spcBef>
              <a:spcAft>
                <a:spcPts val="0"/>
              </a:spcAft>
              <a:buSzPts val="2210"/>
              <a:buNone/>
            </a:pPr>
            <a:r>
              <a:rPr lang="en-US" b="1"/>
              <a:t>SUPPLIED MATERIAL SPECIFICATION: </a:t>
            </a:r>
            <a:endParaRPr/>
          </a:p>
          <a:p>
            <a:pPr marL="274320" lvl="0" indent="-274320" algn="l" rtl="0">
              <a:spcBef>
                <a:spcPts val="580"/>
              </a:spcBef>
              <a:spcAft>
                <a:spcPts val="0"/>
              </a:spcAft>
              <a:buSzPts val="2210"/>
              <a:buNone/>
            </a:pPr>
            <a:r>
              <a:rPr lang="en-US"/>
              <a:t>	Venteek wood of size 150 x 45 x 30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body" idx="1"/>
          </p:nvPr>
        </p:nvSpPr>
        <p:spPr>
          <a:xfrm>
            <a:off x="816864" y="337625"/>
            <a:ext cx="10871200" cy="6246055"/>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b="1"/>
              <a:t>TOOLS REQUIRED: </a:t>
            </a:r>
            <a:endParaRPr/>
          </a:p>
          <a:p>
            <a:pPr marL="274320" lvl="0" indent="-274320" algn="l" rtl="0">
              <a:spcBef>
                <a:spcPts val="580"/>
              </a:spcBef>
              <a:spcAft>
                <a:spcPts val="0"/>
              </a:spcAft>
              <a:buSzPts val="2210"/>
              <a:buNone/>
            </a:pPr>
            <a:r>
              <a:rPr lang="en-US"/>
              <a:t>1) Jack plane. 2) Hand saw. 3) Steel rule. </a:t>
            </a:r>
            <a:endParaRPr/>
          </a:p>
          <a:p>
            <a:pPr marL="274320" lvl="0" indent="-274320" algn="l" rtl="0">
              <a:spcBef>
                <a:spcPts val="580"/>
              </a:spcBef>
              <a:spcAft>
                <a:spcPts val="0"/>
              </a:spcAft>
              <a:buSzPts val="2210"/>
              <a:buNone/>
            </a:pPr>
            <a:r>
              <a:rPr lang="en-US"/>
              <a:t>4) Pencil 5) Marking Gauge. 6) Try square </a:t>
            </a:r>
            <a:endParaRPr/>
          </a:p>
          <a:p>
            <a:pPr marL="274320" lvl="0" indent="-274320" algn="l" rtl="0">
              <a:spcBef>
                <a:spcPts val="580"/>
              </a:spcBef>
              <a:spcAft>
                <a:spcPts val="0"/>
              </a:spcAft>
              <a:buSzPts val="2210"/>
              <a:buNone/>
            </a:pPr>
            <a:r>
              <a:rPr lang="en-US"/>
              <a:t>7) Firmer Chisel. 8) Cleaning brush. 9) Wooden mallet.</a:t>
            </a:r>
            <a:endParaRPr/>
          </a:p>
          <a:p>
            <a:pPr marL="274320" lvl="0" indent="-274320" algn="l" rtl="0">
              <a:spcBef>
                <a:spcPts val="580"/>
              </a:spcBef>
              <a:spcAft>
                <a:spcPts val="0"/>
              </a:spcAft>
              <a:buSzPts val="2210"/>
              <a:buNone/>
            </a:pPr>
            <a:endParaRPr b="1"/>
          </a:p>
          <a:p>
            <a:pPr marL="274320" lvl="0" indent="-274320" algn="l" rtl="0">
              <a:spcBef>
                <a:spcPts val="580"/>
              </a:spcBef>
              <a:spcAft>
                <a:spcPts val="0"/>
              </a:spcAft>
              <a:buSzPts val="2210"/>
              <a:buNone/>
            </a:pPr>
            <a:r>
              <a:rPr lang="en-US" b="1"/>
              <a:t>SEQUENCE OF OPERATION: </a:t>
            </a:r>
            <a:endParaRPr/>
          </a:p>
          <a:p>
            <a:pPr marL="514350" lvl="0" indent="-514350" algn="l" rtl="0">
              <a:spcBef>
                <a:spcPts val="580"/>
              </a:spcBef>
              <a:spcAft>
                <a:spcPts val="0"/>
              </a:spcAft>
              <a:buSzPts val="2210"/>
              <a:buNone/>
            </a:pPr>
            <a:r>
              <a:rPr lang="en-US"/>
              <a:t>1) Preparing.2) Marking. 3) Cutting/Sawing. 4) Finishing.</a:t>
            </a:r>
            <a:endParaRPr/>
          </a:p>
          <a:p>
            <a:pPr marL="514350" lvl="0" indent="-514350" algn="l" rtl="0">
              <a:spcBef>
                <a:spcPts val="580"/>
              </a:spcBef>
              <a:spcAft>
                <a:spcPts val="0"/>
              </a:spcAft>
              <a:buSzPts val="2210"/>
              <a:buNone/>
            </a:pPr>
            <a:endParaRPr b="1"/>
          </a:p>
          <a:p>
            <a:pPr marL="514350" lvl="0" indent="-514350" algn="l" rtl="0">
              <a:spcBef>
                <a:spcPts val="580"/>
              </a:spcBef>
              <a:spcAft>
                <a:spcPts val="0"/>
              </a:spcAft>
              <a:buSzPts val="2210"/>
              <a:buNone/>
            </a:pPr>
            <a:r>
              <a:rPr lang="en-US" b="1"/>
              <a:t>WORKING STEPS:</a:t>
            </a:r>
            <a:endParaRPr/>
          </a:p>
          <a:p>
            <a:pPr marL="514350" lvl="0" indent="-514350" algn="l" rtl="0">
              <a:spcBef>
                <a:spcPts val="580"/>
              </a:spcBef>
              <a:spcAft>
                <a:spcPts val="0"/>
              </a:spcAft>
              <a:buSzPts val="2210"/>
              <a:buNone/>
            </a:pPr>
            <a:r>
              <a:rPr lang="en-US" b="1"/>
              <a:t> 1) PREPARING:</a:t>
            </a:r>
            <a:endParaRPr/>
          </a:p>
          <a:p>
            <a:pPr marL="514350" lvl="0" indent="-514350" algn="l" rtl="0">
              <a:spcBef>
                <a:spcPts val="580"/>
              </a:spcBef>
              <a:spcAft>
                <a:spcPts val="0"/>
              </a:spcAft>
              <a:buSzPts val="2210"/>
              <a:buNone/>
            </a:pPr>
            <a:r>
              <a:rPr lang="en-US"/>
              <a:t> a) Prepare the work piece as described in previous with a length of 150mm, 45mm and 30mm.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8"/>
          <p:cNvSpPr txBox="1">
            <a:spLocks noGrp="1"/>
          </p:cNvSpPr>
          <p:nvPr>
            <p:ph type="body" idx="1"/>
          </p:nvPr>
        </p:nvSpPr>
        <p:spPr>
          <a:xfrm>
            <a:off x="816864" y="422031"/>
            <a:ext cx="10871200" cy="5673969"/>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b="1"/>
              <a:t>2) MARKING: </a:t>
            </a:r>
            <a:endParaRPr/>
          </a:p>
          <a:p>
            <a:pPr marL="514350" lvl="0" indent="-514350" algn="just" rtl="0">
              <a:spcBef>
                <a:spcPts val="580"/>
              </a:spcBef>
              <a:spcAft>
                <a:spcPts val="0"/>
              </a:spcAft>
              <a:buSzPts val="2210"/>
              <a:buNone/>
            </a:pPr>
            <a:r>
              <a:rPr lang="en-US"/>
              <a:t>a) Adjust the marking gauge to 15mm and set out the distance from the face side (A) at one end of the face edges (B). </a:t>
            </a:r>
            <a:endParaRPr/>
          </a:p>
          <a:p>
            <a:pPr marL="514350" lvl="0" indent="-514350" algn="just" rtl="0">
              <a:spcBef>
                <a:spcPts val="580"/>
              </a:spcBef>
              <a:spcAft>
                <a:spcPts val="0"/>
              </a:spcAft>
              <a:buSzPts val="2210"/>
              <a:buNone/>
            </a:pPr>
            <a:r>
              <a:rPr lang="en-US"/>
              <a:t>b) With try square &amp; scriber check a perpendicular line in the face side (A), from the marked line at a distance of 45mm from the end. This will produce a rectangular of 45 x 15 at the end of the face of the edge (B) </a:t>
            </a:r>
            <a:endParaRPr/>
          </a:p>
          <a:p>
            <a:pPr marL="514350" lvl="0" indent="-514350" algn="just" rtl="0">
              <a:spcBef>
                <a:spcPts val="580"/>
              </a:spcBef>
              <a:spcAft>
                <a:spcPts val="0"/>
              </a:spcAft>
              <a:buSzPts val="2210"/>
              <a:buNone/>
            </a:pPr>
            <a:r>
              <a:rPr lang="en-US"/>
              <a:t>c) Now on (A) side ark a line on all four side &amp; on (B) side mark fast after 53mm second one after 45mm</a:t>
            </a:r>
            <a:endParaRPr/>
          </a:p>
          <a:p>
            <a:pPr marL="514350" lvl="0" indent="-514350" algn="just" rtl="0">
              <a:spcBef>
                <a:spcPts val="580"/>
              </a:spcBef>
              <a:spcAft>
                <a:spcPts val="0"/>
              </a:spcAft>
              <a:buSzPts val="2210"/>
              <a:buNone/>
            </a:pPr>
            <a:r>
              <a:rPr lang="en-US"/>
              <a:t> d) Mark a line on 6 inches from the steel rule measurement.</a:t>
            </a:r>
            <a:endParaRPr/>
          </a:p>
          <a:p>
            <a:pPr marL="514350" lvl="0" indent="-514350" algn="just" rtl="0">
              <a:spcBef>
                <a:spcPts val="580"/>
              </a:spcBef>
              <a:spcAft>
                <a:spcPts val="0"/>
              </a:spcAft>
              <a:buSzPts val="2210"/>
              <a:buNone/>
            </a:pPr>
            <a:r>
              <a:rPr lang="en-US"/>
              <a:t>e) Now on (A) side mark 45mm after 5m or up and down side.</a:t>
            </a:r>
            <a:endParaRPr/>
          </a:p>
          <a:p>
            <a:pPr marL="514350" lvl="0" indent="-514350" algn="just" rtl="0">
              <a:spcBef>
                <a:spcPts val="580"/>
              </a:spcBef>
              <a:spcAft>
                <a:spcPts val="0"/>
              </a:spcAft>
              <a:buSzPts val="2210"/>
              <a:buNone/>
            </a:pPr>
            <a:r>
              <a:rPr lang="en-US"/>
              <a:t>f) Then on(B) side after 53mm &amp; 45mm in between mark 5mm on top &amp; bottom.</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body" idx="1"/>
          </p:nvPr>
        </p:nvSpPr>
        <p:spPr>
          <a:xfrm>
            <a:off x="1219200" y="492369"/>
            <a:ext cx="10363200" cy="5527431"/>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b="1"/>
              <a:t>3) CUTTING / SAWING: </a:t>
            </a:r>
            <a:endParaRPr/>
          </a:p>
          <a:p>
            <a:pPr marL="514350" lvl="0" indent="-514350" algn="l" rtl="0">
              <a:spcBef>
                <a:spcPts val="580"/>
              </a:spcBef>
              <a:spcAft>
                <a:spcPts val="0"/>
              </a:spcAft>
              <a:buSzPts val="2210"/>
              <a:buNone/>
            </a:pPr>
            <a:r>
              <a:rPr lang="en-US"/>
              <a:t>a) First, hand sawing the back part of the (A) side tills the marking. </a:t>
            </a:r>
            <a:endParaRPr/>
          </a:p>
          <a:p>
            <a:pPr marL="514350" lvl="0" indent="-514350" algn="l" rtl="0">
              <a:spcBef>
                <a:spcPts val="580"/>
              </a:spcBef>
              <a:spcAft>
                <a:spcPts val="0"/>
              </a:spcAft>
              <a:buSzPts val="2210"/>
              <a:buNone/>
            </a:pPr>
            <a:r>
              <a:rPr lang="en-US"/>
              <a:t>b) Then saw the 5mm &amp; 5mm marking on the (B) side and use firmer chisel and wooden mallet to chip off the wood. </a:t>
            </a:r>
            <a:endParaRPr/>
          </a:p>
          <a:p>
            <a:pPr marL="514350" lvl="0" indent="-514350" algn="l" rtl="0">
              <a:spcBef>
                <a:spcPts val="580"/>
              </a:spcBef>
              <a:spcAft>
                <a:spcPts val="0"/>
              </a:spcAft>
              <a:buSzPts val="2210"/>
              <a:buNone/>
            </a:pPr>
            <a:r>
              <a:rPr lang="en-US"/>
              <a:t>c) Now use Rasp to remove extra 5mm on up &amp; down on (A) side </a:t>
            </a:r>
            <a:endParaRPr/>
          </a:p>
          <a:p>
            <a:pPr marL="274320" lvl="0" indent="-274320" algn="l" rtl="0">
              <a:spcBef>
                <a:spcPts val="580"/>
              </a:spcBef>
              <a:spcAft>
                <a:spcPts val="0"/>
              </a:spcAft>
              <a:buSzPts val="2210"/>
              <a:buNone/>
            </a:pPr>
            <a:r>
              <a:rPr lang="en-US"/>
              <a:t>d)Use Rasp to smooth up the sawed area and the join up two pieces once you cut the piece by and saw from the middle. </a:t>
            </a:r>
            <a:endParaRPr/>
          </a:p>
          <a:p>
            <a:pPr marL="274320" lvl="0" indent="-274320" algn="l" rtl="0">
              <a:spcBef>
                <a:spcPts val="580"/>
              </a:spcBef>
              <a:spcAft>
                <a:spcPts val="0"/>
              </a:spcAft>
              <a:buSzPts val="2210"/>
              <a:buNone/>
            </a:pPr>
            <a:r>
              <a:rPr lang="en-US"/>
              <a:t>e) Join the two pices in form of 'T'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Times New Roman"/>
              <a:buNone/>
            </a:pPr>
            <a:r>
              <a:rPr lang="en-US" sz="3600" b="1">
                <a:latin typeface="Times New Roman"/>
                <a:ea typeface="Times New Roman"/>
                <a:cs typeface="Times New Roman"/>
                <a:sym typeface="Times New Roman"/>
              </a:rPr>
              <a:t>Carpentry Tools</a:t>
            </a:r>
            <a:br>
              <a:rPr lang="en-US" sz="3600" b="1"/>
            </a:br>
            <a:endParaRPr sz="3600"/>
          </a:p>
        </p:txBody>
      </p:sp>
      <p:sp>
        <p:nvSpPr>
          <p:cNvPr id="113" name="Google Shape;113;p3"/>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044"/>
              <a:buChar char="⚫"/>
            </a:pPr>
            <a:r>
              <a:rPr lang="en-US" sz="2405">
                <a:latin typeface="Times New Roman"/>
                <a:ea typeface="Times New Roman"/>
                <a:cs typeface="Times New Roman"/>
                <a:sym typeface="Times New Roman"/>
              </a:rPr>
              <a:t>Carpentry tools are used to produce components to an exact size. The types of carpentry tools are as follows.</a:t>
            </a:r>
            <a:endParaRPr sz="2405">
              <a:latin typeface="Times New Roman"/>
              <a:ea typeface="Times New Roman"/>
              <a:cs typeface="Times New Roman"/>
              <a:sym typeface="Times New Roman"/>
            </a:endParaRPr>
          </a:p>
          <a:p>
            <a:pPr marL="274320" lvl="0" indent="-274320" algn="l" rtl="0">
              <a:lnSpc>
                <a:spcPct val="90000"/>
              </a:lnSpc>
              <a:spcBef>
                <a:spcPts val="580"/>
              </a:spcBef>
              <a:spcAft>
                <a:spcPts val="0"/>
              </a:spcAft>
              <a:buSzPts val="2044"/>
              <a:buChar char="⚫"/>
            </a:pPr>
            <a:r>
              <a:rPr lang="en-US" sz="2405">
                <a:latin typeface="Times New Roman"/>
                <a:ea typeface="Times New Roman"/>
                <a:cs typeface="Times New Roman"/>
                <a:sym typeface="Times New Roman"/>
              </a:rPr>
              <a:t>1. Marking tools	</a:t>
            </a:r>
            <a:endParaRPr sz="2405">
              <a:latin typeface="Times New Roman"/>
              <a:ea typeface="Times New Roman"/>
              <a:cs typeface="Times New Roman"/>
              <a:sym typeface="Times New Roman"/>
            </a:endParaRPr>
          </a:p>
          <a:p>
            <a:pPr marL="274320" lvl="0" indent="-274320" algn="l" rtl="0">
              <a:lnSpc>
                <a:spcPct val="90000"/>
              </a:lnSpc>
              <a:spcBef>
                <a:spcPts val="580"/>
              </a:spcBef>
              <a:spcAft>
                <a:spcPts val="0"/>
              </a:spcAft>
              <a:buSzPts val="2044"/>
              <a:buChar char="⚫"/>
            </a:pPr>
            <a:r>
              <a:rPr lang="en-US" sz="2405">
                <a:latin typeface="Times New Roman"/>
                <a:ea typeface="Times New Roman"/>
                <a:cs typeface="Times New Roman"/>
                <a:sym typeface="Times New Roman"/>
              </a:rPr>
              <a:t>2.Measuring tools	</a:t>
            </a:r>
            <a:endParaRPr sz="2405">
              <a:latin typeface="Times New Roman"/>
              <a:ea typeface="Times New Roman"/>
              <a:cs typeface="Times New Roman"/>
              <a:sym typeface="Times New Roman"/>
            </a:endParaRPr>
          </a:p>
          <a:p>
            <a:pPr marL="274320" lvl="0" indent="-274320" algn="l" rtl="0">
              <a:lnSpc>
                <a:spcPct val="90000"/>
              </a:lnSpc>
              <a:spcBef>
                <a:spcPts val="580"/>
              </a:spcBef>
              <a:spcAft>
                <a:spcPts val="0"/>
              </a:spcAft>
              <a:buSzPts val="2044"/>
              <a:buChar char="⚫"/>
            </a:pPr>
            <a:r>
              <a:rPr lang="en-US" sz="2405">
                <a:latin typeface="Times New Roman"/>
                <a:ea typeface="Times New Roman"/>
                <a:cs typeface="Times New Roman"/>
                <a:sym typeface="Times New Roman"/>
              </a:rPr>
              <a:t>3. Holding tools</a:t>
            </a:r>
            <a:endParaRPr sz="2405">
              <a:latin typeface="Times New Roman"/>
              <a:ea typeface="Times New Roman"/>
              <a:cs typeface="Times New Roman"/>
              <a:sym typeface="Times New Roman"/>
            </a:endParaRPr>
          </a:p>
          <a:p>
            <a:pPr marL="274320" lvl="0" indent="-274320" algn="l" rtl="0">
              <a:lnSpc>
                <a:spcPct val="90000"/>
              </a:lnSpc>
              <a:spcBef>
                <a:spcPts val="580"/>
              </a:spcBef>
              <a:spcAft>
                <a:spcPts val="0"/>
              </a:spcAft>
              <a:buSzPts val="2044"/>
              <a:buChar char="⚫"/>
            </a:pPr>
            <a:r>
              <a:rPr lang="en-US" sz="2405">
                <a:latin typeface="Times New Roman"/>
                <a:ea typeface="Times New Roman"/>
                <a:cs typeface="Times New Roman"/>
                <a:sym typeface="Times New Roman"/>
              </a:rPr>
              <a:t>4. Cutting tools	</a:t>
            </a:r>
            <a:endParaRPr sz="2405">
              <a:latin typeface="Times New Roman"/>
              <a:ea typeface="Times New Roman"/>
              <a:cs typeface="Times New Roman"/>
              <a:sym typeface="Times New Roman"/>
            </a:endParaRPr>
          </a:p>
          <a:p>
            <a:pPr marL="274320" lvl="0" indent="-274320" algn="l" rtl="0">
              <a:lnSpc>
                <a:spcPct val="90000"/>
              </a:lnSpc>
              <a:spcBef>
                <a:spcPts val="580"/>
              </a:spcBef>
              <a:spcAft>
                <a:spcPts val="0"/>
              </a:spcAft>
              <a:buSzPts val="2044"/>
              <a:buChar char="⚫"/>
            </a:pPr>
            <a:r>
              <a:rPr lang="en-US" sz="2405">
                <a:latin typeface="Times New Roman"/>
                <a:ea typeface="Times New Roman"/>
                <a:cs typeface="Times New Roman"/>
                <a:sym typeface="Times New Roman"/>
              </a:rPr>
              <a:t>5.Planning tools	</a:t>
            </a:r>
            <a:endParaRPr sz="2405">
              <a:latin typeface="Times New Roman"/>
              <a:ea typeface="Times New Roman"/>
              <a:cs typeface="Times New Roman"/>
              <a:sym typeface="Times New Roman"/>
            </a:endParaRPr>
          </a:p>
          <a:p>
            <a:pPr marL="274320" lvl="0" indent="-274320" algn="l" rtl="0">
              <a:lnSpc>
                <a:spcPct val="90000"/>
              </a:lnSpc>
              <a:spcBef>
                <a:spcPts val="580"/>
              </a:spcBef>
              <a:spcAft>
                <a:spcPts val="0"/>
              </a:spcAft>
              <a:buSzPts val="2044"/>
              <a:buChar char="⚫"/>
            </a:pPr>
            <a:r>
              <a:rPr lang="en-US" sz="2405">
                <a:latin typeface="Times New Roman"/>
                <a:ea typeface="Times New Roman"/>
                <a:cs typeface="Times New Roman"/>
                <a:sym typeface="Times New Roman"/>
              </a:rPr>
              <a:t>6.Boring tools</a:t>
            </a:r>
            <a:endParaRPr sz="2405">
              <a:latin typeface="Times New Roman"/>
              <a:ea typeface="Times New Roman"/>
              <a:cs typeface="Times New Roman"/>
              <a:sym typeface="Times New Roman"/>
            </a:endParaRPr>
          </a:p>
          <a:p>
            <a:pPr marL="274320" lvl="0" indent="-274320" algn="l" rtl="0">
              <a:lnSpc>
                <a:spcPct val="90000"/>
              </a:lnSpc>
              <a:spcBef>
                <a:spcPts val="580"/>
              </a:spcBef>
              <a:spcAft>
                <a:spcPts val="0"/>
              </a:spcAft>
              <a:buSzPts val="2044"/>
              <a:buChar char="⚫"/>
            </a:pPr>
            <a:r>
              <a:rPr lang="en-US" sz="2405">
                <a:latin typeface="Times New Roman"/>
                <a:ea typeface="Times New Roman"/>
                <a:cs typeface="Times New Roman"/>
                <a:sym typeface="Times New Roman"/>
              </a:rPr>
              <a:t>7. Striking tools	</a:t>
            </a:r>
            <a:endParaRPr sz="2405">
              <a:latin typeface="Times New Roman"/>
              <a:ea typeface="Times New Roman"/>
              <a:cs typeface="Times New Roman"/>
              <a:sym typeface="Times New Roman"/>
            </a:endParaRPr>
          </a:p>
          <a:p>
            <a:pPr marL="274320" lvl="0" indent="-274320" algn="l" rtl="0">
              <a:lnSpc>
                <a:spcPct val="90000"/>
              </a:lnSpc>
              <a:spcBef>
                <a:spcPts val="580"/>
              </a:spcBef>
              <a:spcAft>
                <a:spcPts val="0"/>
              </a:spcAft>
              <a:buSzPts val="2044"/>
              <a:buChar char="⚫"/>
            </a:pPr>
            <a:r>
              <a:rPr lang="en-US" sz="2405">
                <a:latin typeface="Times New Roman"/>
                <a:ea typeface="Times New Roman"/>
                <a:cs typeface="Times New Roman"/>
                <a:sym typeface="Times New Roman"/>
              </a:rPr>
              <a:t>8.Miscellaneous tools</a:t>
            </a:r>
            <a:endParaRPr sz="2405">
              <a:latin typeface="Times New Roman"/>
              <a:ea typeface="Times New Roman"/>
              <a:cs typeface="Times New Roman"/>
              <a:sym typeface="Times New Roman"/>
            </a:endParaRPr>
          </a:p>
          <a:p>
            <a:pPr marL="0" lvl="0" indent="0" algn="l" rtl="0">
              <a:lnSpc>
                <a:spcPct val="90000"/>
              </a:lnSpc>
              <a:spcBef>
                <a:spcPts val="580"/>
              </a:spcBef>
              <a:spcAft>
                <a:spcPts val="0"/>
              </a:spcAft>
              <a:buSzPts val="2044"/>
              <a:buNone/>
            </a:pPr>
            <a:r>
              <a:rPr lang="en-US" sz="2405"/>
              <a:t> </a:t>
            </a:r>
            <a:endParaRPr sz="2405"/>
          </a:p>
          <a:p>
            <a:pPr marL="274320" lvl="0" indent="-144510" algn="l" rtl="0">
              <a:lnSpc>
                <a:spcPct val="90000"/>
              </a:lnSpc>
              <a:spcBef>
                <a:spcPts val="580"/>
              </a:spcBef>
              <a:spcAft>
                <a:spcPts val="0"/>
              </a:spcAft>
              <a:buSzPts val="2044"/>
              <a:buNone/>
            </a:pPr>
            <a:endParaRPr sz="240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0"/>
          <p:cNvSpPr txBox="1">
            <a:spLocks noGrp="1"/>
          </p:cNvSpPr>
          <p:nvPr>
            <p:ph type="body" idx="1"/>
          </p:nvPr>
        </p:nvSpPr>
        <p:spPr>
          <a:xfrm>
            <a:off x="520505" y="534572"/>
            <a:ext cx="11061895" cy="5485228"/>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None/>
            </a:pPr>
            <a:r>
              <a:rPr lang="en-US" b="1"/>
              <a:t>4) FINISHING: </a:t>
            </a:r>
            <a:endParaRPr/>
          </a:p>
          <a:p>
            <a:pPr marL="274320" lvl="0" indent="-274320" algn="l" rtl="0">
              <a:spcBef>
                <a:spcPts val="580"/>
              </a:spcBef>
              <a:spcAft>
                <a:spcPts val="0"/>
              </a:spcAft>
              <a:buSzPts val="2210"/>
              <a:buNone/>
            </a:pPr>
            <a:r>
              <a:rPr lang="en-US"/>
              <a:t>	Take a series of small cuts delicately on both the side pieces to remove the excess wood. </a:t>
            </a:r>
            <a:endParaRPr/>
          </a:p>
          <a:p>
            <a:pPr marL="274320" lvl="0" indent="-274320" algn="l" rtl="0">
              <a:spcBef>
                <a:spcPts val="580"/>
              </a:spcBef>
              <a:spcAft>
                <a:spcPts val="0"/>
              </a:spcAft>
              <a:buSzPts val="2210"/>
              <a:buNone/>
            </a:pPr>
            <a:r>
              <a:rPr lang="en-US"/>
              <a:t>	Obtain a fine finish of the socket and shoulder assembly joint and clear off the waste by wire brush </a:t>
            </a:r>
            <a:endParaRPr/>
          </a:p>
          <a:p>
            <a:pPr marL="274320" lvl="0" indent="-274320" algn="l" rtl="0">
              <a:spcBef>
                <a:spcPts val="580"/>
              </a:spcBef>
              <a:spcAft>
                <a:spcPts val="0"/>
              </a:spcAft>
              <a:buSzPts val="2210"/>
              <a:buNone/>
            </a:pPr>
            <a:endParaRPr/>
          </a:p>
          <a:p>
            <a:pPr marL="274320" lvl="0" indent="-274320" algn="l" rtl="0">
              <a:spcBef>
                <a:spcPts val="580"/>
              </a:spcBef>
              <a:spcAft>
                <a:spcPts val="0"/>
              </a:spcAft>
              <a:buSzPts val="2210"/>
              <a:buNone/>
            </a:pPr>
            <a:endParaRPr/>
          </a:p>
          <a:p>
            <a:pPr marL="274320" lvl="0" indent="-274320" algn="l" rtl="0">
              <a:spcBef>
                <a:spcPts val="580"/>
              </a:spcBef>
              <a:spcAft>
                <a:spcPts val="0"/>
              </a:spcAft>
              <a:buSzPts val="2210"/>
              <a:buNone/>
            </a:pPr>
            <a:r>
              <a:rPr lang="en-US" b="1"/>
              <a:t>RESULT: </a:t>
            </a:r>
            <a:endParaRPr/>
          </a:p>
          <a:p>
            <a:pPr marL="274320" lvl="0" indent="-274320" algn="l" rtl="0">
              <a:spcBef>
                <a:spcPts val="580"/>
              </a:spcBef>
              <a:spcAft>
                <a:spcPts val="0"/>
              </a:spcAft>
              <a:buSzPts val="2210"/>
              <a:buNone/>
            </a:pPr>
            <a:r>
              <a:rPr lang="en-US"/>
              <a:t>	The Dove tail joint was produced from the given work piece and assembled joint was submitted for evaluation.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pic>
        <p:nvPicPr>
          <p:cNvPr id="294" name="Google Shape;294;p31"/>
          <p:cNvPicPr preferRelativeResize="0">
            <a:picLocks noGrp="1"/>
          </p:cNvPicPr>
          <p:nvPr>
            <p:ph type="body" idx="1"/>
          </p:nvPr>
        </p:nvPicPr>
        <p:blipFill rotWithShape="1">
          <a:blip r:embed="rId3">
            <a:alphaModFix/>
          </a:blip>
          <a:srcRect/>
          <a:stretch/>
        </p:blipFill>
        <p:spPr>
          <a:xfrm>
            <a:off x="647115" y="647114"/>
            <a:ext cx="7695027" cy="557080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pic>
        <p:nvPicPr>
          <p:cNvPr id="300" name="Google Shape;300;p32"/>
          <p:cNvPicPr preferRelativeResize="0">
            <a:picLocks noGrp="1"/>
          </p:cNvPicPr>
          <p:nvPr>
            <p:ph type="body" idx="1"/>
          </p:nvPr>
        </p:nvPicPr>
        <p:blipFill rotWithShape="1">
          <a:blip r:embed="rId3">
            <a:alphaModFix/>
          </a:blip>
          <a:srcRect/>
          <a:stretch/>
        </p:blipFill>
        <p:spPr>
          <a:xfrm>
            <a:off x="1154209" y="501820"/>
            <a:ext cx="5400675" cy="2581275"/>
          </a:xfrm>
          <a:prstGeom prst="rect">
            <a:avLst/>
          </a:prstGeom>
          <a:noFill/>
          <a:ln>
            <a:noFill/>
          </a:ln>
        </p:spPr>
      </p:pic>
      <p:pic>
        <p:nvPicPr>
          <p:cNvPr id="301" name="Google Shape;301;p32"/>
          <p:cNvPicPr preferRelativeResize="0"/>
          <p:nvPr/>
        </p:nvPicPr>
        <p:blipFill rotWithShape="1">
          <a:blip r:embed="rId4">
            <a:alphaModFix/>
          </a:blip>
          <a:srcRect/>
          <a:stretch/>
        </p:blipFill>
        <p:spPr>
          <a:xfrm>
            <a:off x="7707313" y="284115"/>
            <a:ext cx="3814127" cy="3359418"/>
          </a:xfrm>
          <a:prstGeom prst="rect">
            <a:avLst/>
          </a:prstGeom>
          <a:noFill/>
          <a:ln>
            <a:noFill/>
          </a:ln>
        </p:spPr>
      </p:pic>
      <p:pic>
        <p:nvPicPr>
          <p:cNvPr id="302" name="Google Shape;302;p32"/>
          <p:cNvPicPr preferRelativeResize="0"/>
          <p:nvPr/>
        </p:nvPicPr>
        <p:blipFill rotWithShape="1">
          <a:blip r:embed="rId5">
            <a:alphaModFix/>
          </a:blip>
          <a:srcRect/>
          <a:stretch/>
        </p:blipFill>
        <p:spPr>
          <a:xfrm>
            <a:off x="4193029" y="2982350"/>
            <a:ext cx="3749675" cy="341605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3"/>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pic>
        <p:nvPicPr>
          <p:cNvPr id="308" name="Google Shape;308;p33"/>
          <p:cNvPicPr preferRelativeResize="0">
            <a:picLocks noGrp="1"/>
          </p:cNvPicPr>
          <p:nvPr>
            <p:ph type="body" idx="1"/>
          </p:nvPr>
        </p:nvPicPr>
        <p:blipFill rotWithShape="1">
          <a:blip r:embed="rId3">
            <a:alphaModFix/>
          </a:blip>
          <a:srcRect/>
          <a:stretch/>
        </p:blipFill>
        <p:spPr>
          <a:xfrm>
            <a:off x="1182492" y="1505243"/>
            <a:ext cx="9648825" cy="40274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34"/>
          <p:cNvPicPr preferRelativeResize="0">
            <a:picLocks noGrp="1"/>
          </p:cNvPicPr>
          <p:nvPr>
            <p:ph type="body" idx="1"/>
          </p:nvPr>
        </p:nvPicPr>
        <p:blipFill rotWithShape="1">
          <a:blip r:embed="rId3">
            <a:alphaModFix/>
          </a:blip>
          <a:srcRect/>
          <a:stretch/>
        </p:blipFill>
        <p:spPr>
          <a:xfrm>
            <a:off x="1730326" y="1252025"/>
            <a:ext cx="8412480" cy="514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Times New Roman"/>
              <a:buNone/>
            </a:pPr>
            <a:r>
              <a:rPr lang="en-US" sz="3600" b="1">
                <a:latin typeface="Times New Roman"/>
                <a:ea typeface="Times New Roman"/>
                <a:cs typeface="Times New Roman"/>
                <a:sym typeface="Times New Roman"/>
              </a:rPr>
              <a:t>Marking tools</a:t>
            </a:r>
            <a:br>
              <a:rPr lang="en-US" sz="3600" b="1"/>
            </a:br>
            <a:endParaRPr sz="3600"/>
          </a:p>
        </p:txBody>
      </p:sp>
      <p:sp>
        <p:nvSpPr>
          <p:cNvPr id="119" name="Google Shape;119;p4"/>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2210"/>
              <a:buChar char="⚫"/>
            </a:pPr>
            <a:r>
              <a:rPr lang="en-US">
                <a:latin typeface="Times New Roman"/>
                <a:ea typeface="Times New Roman"/>
                <a:cs typeface="Times New Roman"/>
                <a:sym typeface="Times New Roman"/>
              </a:rPr>
              <a:t>It is used to marking lines parallel to the edges of a wooden piece. </a:t>
            </a:r>
            <a:endParaRPr>
              <a:latin typeface="Times New Roman"/>
              <a:ea typeface="Times New Roman"/>
              <a:cs typeface="Times New Roman"/>
              <a:sym typeface="Times New Roman"/>
            </a:endParaRPr>
          </a:p>
          <a:p>
            <a:pPr marL="274320" lvl="0" indent="-274320" algn="just" rtl="0">
              <a:spcBef>
                <a:spcPts val="580"/>
              </a:spcBef>
              <a:spcAft>
                <a:spcPts val="0"/>
              </a:spcAft>
              <a:buSzPts val="2210"/>
              <a:buChar char="⚫"/>
            </a:pPr>
            <a:r>
              <a:rPr lang="en-US">
                <a:latin typeface="Times New Roman"/>
                <a:ea typeface="Times New Roman"/>
                <a:cs typeface="Times New Roman"/>
                <a:sym typeface="Times New Roman"/>
              </a:rPr>
              <a:t>It consists of a square wooden stem with a sliding wooden stock on it. </a:t>
            </a:r>
            <a:endParaRPr>
              <a:latin typeface="Times New Roman"/>
              <a:ea typeface="Times New Roman"/>
              <a:cs typeface="Times New Roman"/>
              <a:sym typeface="Times New Roman"/>
            </a:endParaRPr>
          </a:p>
          <a:p>
            <a:pPr marL="274320" lvl="0" indent="-274320" algn="just" rtl="0">
              <a:spcBef>
                <a:spcPts val="580"/>
              </a:spcBef>
              <a:spcAft>
                <a:spcPts val="0"/>
              </a:spcAft>
              <a:buSzPts val="2210"/>
              <a:buChar char="⚫"/>
            </a:pPr>
            <a:r>
              <a:rPr lang="en-US">
                <a:latin typeface="Times New Roman"/>
                <a:ea typeface="Times New Roman"/>
                <a:cs typeface="Times New Roman"/>
                <a:sym typeface="Times New Roman"/>
              </a:rPr>
              <a:t>On the stem, a marking pin is attached which is made up of steel.</a:t>
            </a:r>
            <a:endParaRPr/>
          </a:p>
          <a:p>
            <a:pPr marL="274320" lvl="0" indent="-274320" algn="just" rtl="0">
              <a:spcBef>
                <a:spcPts val="580"/>
              </a:spcBef>
              <a:spcAft>
                <a:spcPts val="0"/>
              </a:spcAft>
              <a:buSzPts val="2210"/>
              <a:buChar char="⚫"/>
            </a:pPr>
            <a:r>
              <a:rPr lang="en-US">
                <a:latin typeface="Times New Roman"/>
                <a:ea typeface="Times New Roman"/>
                <a:cs typeface="Times New Roman"/>
                <a:sym typeface="Times New Roman"/>
              </a:rPr>
              <a:t> This stem is provided with a </a:t>
            </a:r>
            <a:r>
              <a:rPr lang="en-US">
                <a:solidFill>
                  <a:srgbClr val="FF0000"/>
                </a:solidFill>
                <a:latin typeface="Times New Roman"/>
                <a:ea typeface="Times New Roman"/>
                <a:cs typeface="Times New Roman"/>
                <a:sym typeface="Times New Roman"/>
              </a:rPr>
              <a:t>steel nail to scratch the surface </a:t>
            </a:r>
            <a:r>
              <a:rPr lang="en-US">
                <a:latin typeface="Times New Roman"/>
                <a:ea typeface="Times New Roman"/>
                <a:cs typeface="Times New Roman"/>
                <a:sym typeface="Times New Roman"/>
              </a:rPr>
              <a:t>of the work. </a:t>
            </a:r>
            <a:endParaRPr>
              <a:latin typeface="Times New Roman"/>
              <a:ea typeface="Times New Roman"/>
              <a:cs typeface="Times New Roman"/>
              <a:sym typeface="Times New Roman"/>
            </a:endParaRPr>
          </a:p>
          <a:p>
            <a:pPr marL="274320" lvl="0" indent="-274320" algn="just" rtl="0">
              <a:spcBef>
                <a:spcPts val="580"/>
              </a:spcBef>
              <a:spcAft>
                <a:spcPts val="0"/>
              </a:spcAft>
              <a:buSzPts val="2210"/>
              <a:buChar char="⚫"/>
            </a:pPr>
            <a:r>
              <a:rPr lang="en-US">
                <a:latin typeface="Times New Roman"/>
                <a:ea typeface="Times New Roman"/>
                <a:cs typeface="Times New Roman"/>
                <a:sym typeface="Times New Roman"/>
              </a:rPr>
              <a:t>It consists of two pins; the distance between the pins is adjustable. It is used to draw parallel lines on the stock.</a:t>
            </a:r>
            <a:endParaRPr>
              <a:latin typeface="Times New Roman"/>
              <a:ea typeface="Times New Roman"/>
              <a:cs typeface="Times New Roman"/>
              <a:sym typeface="Times New Roman"/>
            </a:endParaRPr>
          </a:p>
          <a:p>
            <a:pPr marL="274320" lvl="0" indent="-133985" algn="l" rtl="0">
              <a:spcBef>
                <a:spcPts val="580"/>
              </a:spcBef>
              <a:spcAft>
                <a:spcPts val="0"/>
              </a:spcAft>
              <a:buSzPts val="221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1219200" y="274638"/>
            <a:ext cx="10363200" cy="850777"/>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002060"/>
              </a:buClr>
              <a:buSzPts val="4000"/>
              <a:buFont typeface="Times New Roman"/>
              <a:buNone/>
            </a:pPr>
            <a:r>
              <a:rPr lang="en-US">
                <a:solidFill>
                  <a:srgbClr val="002060"/>
                </a:solidFill>
                <a:latin typeface="Times New Roman"/>
                <a:ea typeface="Times New Roman"/>
                <a:cs typeface="Times New Roman"/>
                <a:sym typeface="Times New Roman"/>
              </a:rPr>
              <a:t>Marking tools</a:t>
            </a:r>
            <a:endParaRPr>
              <a:solidFill>
                <a:srgbClr val="002060"/>
              </a:solidFill>
            </a:endParaRPr>
          </a:p>
        </p:txBody>
      </p:sp>
      <p:sp>
        <p:nvSpPr>
          <p:cNvPr id="125" name="Google Shape;125;p5"/>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endParaRPr/>
          </a:p>
        </p:txBody>
      </p:sp>
      <p:pic>
        <p:nvPicPr>
          <p:cNvPr id="126" name="Google Shape;126;p5" descr="C:\Users\VinothKumar\Downloads\grandpastools_lead.jpg"/>
          <p:cNvPicPr preferRelativeResize="0"/>
          <p:nvPr/>
        </p:nvPicPr>
        <p:blipFill rotWithShape="1">
          <a:blip r:embed="rId3">
            <a:alphaModFix/>
          </a:blip>
          <a:srcRect/>
          <a:stretch/>
        </p:blipFill>
        <p:spPr>
          <a:xfrm>
            <a:off x="1322362" y="1223889"/>
            <a:ext cx="9270609" cy="51347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Times New Roman"/>
              <a:buNone/>
            </a:pPr>
            <a:r>
              <a:rPr lang="en-US" sz="3600" b="1">
                <a:latin typeface="Times New Roman"/>
                <a:ea typeface="Times New Roman"/>
                <a:cs typeface="Times New Roman"/>
                <a:sym typeface="Times New Roman"/>
              </a:rPr>
              <a:t>Measuring tools</a:t>
            </a:r>
            <a:br>
              <a:rPr lang="en-US" sz="3600" b="1"/>
            </a:br>
            <a:endParaRPr sz="3600"/>
          </a:p>
        </p:txBody>
      </p:sp>
      <p:sp>
        <p:nvSpPr>
          <p:cNvPr id="132" name="Google Shape;132;p6"/>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just" rtl="0">
              <a:lnSpc>
                <a:spcPct val="90000"/>
              </a:lnSpc>
              <a:spcBef>
                <a:spcPts val="0"/>
              </a:spcBef>
              <a:spcAft>
                <a:spcPts val="0"/>
              </a:spcAft>
              <a:buSzPts val="2044"/>
              <a:buChar char="⚫"/>
            </a:pPr>
            <a:r>
              <a:rPr lang="en-US" sz="2405">
                <a:latin typeface="Times New Roman"/>
                <a:ea typeface="Times New Roman"/>
                <a:cs typeface="Times New Roman"/>
                <a:sym typeface="Times New Roman"/>
              </a:rPr>
              <a:t>The carpentry measuring tools are classified as  follows</a:t>
            </a:r>
            <a:endParaRPr sz="2405">
              <a:latin typeface="Times New Roman"/>
              <a:ea typeface="Times New Roman"/>
              <a:cs typeface="Times New Roman"/>
              <a:sym typeface="Times New Roman"/>
            </a:endParaRPr>
          </a:p>
          <a:p>
            <a:pPr marL="914400" lvl="2" indent="0" algn="just" rtl="0">
              <a:lnSpc>
                <a:spcPct val="90000"/>
              </a:lnSpc>
              <a:spcBef>
                <a:spcPts val="370"/>
              </a:spcBef>
              <a:spcAft>
                <a:spcPts val="0"/>
              </a:spcAft>
              <a:buSzPts val="1573"/>
              <a:buNone/>
            </a:pPr>
            <a:r>
              <a:rPr lang="en-US" sz="1850" b="1">
                <a:solidFill>
                  <a:srgbClr val="002060"/>
                </a:solidFill>
                <a:latin typeface="Times New Roman"/>
                <a:ea typeface="Times New Roman"/>
                <a:cs typeface="Times New Roman"/>
                <a:sym typeface="Times New Roman"/>
              </a:rPr>
              <a:t>1. Steel tape   2.Steel rule	3.Calipers</a:t>
            </a:r>
            <a:endParaRPr sz="1850" b="1">
              <a:solidFill>
                <a:srgbClr val="002060"/>
              </a:solidFill>
              <a:latin typeface="Times New Roman"/>
              <a:ea typeface="Times New Roman"/>
              <a:cs typeface="Times New Roman"/>
              <a:sym typeface="Times New Roman"/>
            </a:endParaRPr>
          </a:p>
          <a:p>
            <a:pPr marL="274320" lvl="0" indent="-274320" algn="just" rtl="0">
              <a:lnSpc>
                <a:spcPct val="90000"/>
              </a:lnSpc>
              <a:spcBef>
                <a:spcPts val="580"/>
              </a:spcBef>
              <a:spcAft>
                <a:spcPts val="0"/>
              </a:spcAft>
              <a:buSzPts val="2044"/>
              <a:buChar char="⚫"/>
            </a:pPr>
            <a:r>
              <a:rPr lang="en-US" sz="2405">
                <a:latin typeface="Times New Roman"/>
                <a:ea typeface="Times New Roman"/>
                <a:cs typeface="Times New Roman"/>
                <a:sym typeface="Times New Roman"/>
              </a:rPr>
              <a:t>Steel tapes and steel rules are mainly used for measuring short and lengths in millimeters. </a:t>
            </a:r>
            <a:endParaRPr sz="2405">
              <a:latin typeface="Times New Roman"/>
              <a:ea typeface="Times New Roman"/>
              <a:cs typeface="Times New Roman"/>
              <a:sym typeface="Times New Roman"/>
            </a:endParaRPr>
          </a:p>
          <a:p>
            <a:pPr marL="274320" lvl="0" indent="-274320" algn="just" rtl="0">
              <a:lnSpc>
                <a:spcPct val="90000"/>
              </a:lnSpc>
              <a:spcBef>
                <a:spcPts val="580"/>
              </a:spcBef>
              <a:spcAft>
                <a:spcPts val="0"/>
              </a:spcAft>
              <a:buSzPts val="2044"/>
              <a:buChar char="⚫"/>
            </a:pPr>
            <a:r>
              <a:rPr lang="en-US" sz="2405">
                <a:latin typeface="Times New Roman"/>
                <a:ea typeface="Times New Roman"/>
                <a:cs typeface="Times New Roman"/>
                <a:sym typeface="Times New Roman"/>
              </a:rPr>
              <a:t>A try square is used for testing squareness and marking of joints.</a:t>
            </a:r>
            <a:endParaRPr sz="2405">
              <a:latin typeface="Times New Roman"/>
              <a:ea typeface="Times New Roman"/>
              <a:cs typeface="Times New Roman"/>
              <a:sym typeface="Times New Roman"/>
            </a:endParaRPr>
          </a:p>
          <a:p>
            <a:pPr marL="274320" lvl="0" indent="-274320" algn="just" rtl="0">
              <a:lnSpc>
                <a:spcPct val="90000"/>
              </a:lnSpc>
              <a:spcBef>
                <a:spcPts val="580"/>
              </a:spcBef>
              <a:spcAft>
                <a:spcPts val="0"/>
              </a:spcAft>
              <a:buSzPts val="2044"/>
              <a:buChar char="⚫"/>
            </a:pPr>
            <a:r>
              <a:rPr lang="en-US" sz="2405">
                <a:latin typeface="Times New Roman"/>
                <a:ea typeface="Times New Roman"/>
                <a:cs typeface="Times New Roman"/>
                <a:sym typeface="Times New Roman"/>
              </a:rPr>
              <a:t>A mitre square is used for marking and measuring an angle of 45 degree.</a:t>
            </a:r>
            <a:endParaRPr sz="2405">
              <a:latin typeface="Times New Roman"/>
              <a:ea typeface="Times New Roman"/>
              <a:cs typeface="Times New Roman"/>
              <a:sym typeface="Times New Roman"/>
            </a:endParaRPr>
          </a:p>
          <a:p>
            <a:pPr marL="274320" lvl="0" indent="-274320" algn="just" rtl="0">
              <a:lnSpc>
                <a:spcPct val="90000"/>
              </a:lnSpc>
              <a:spcBef>
                <a:spcPts val="580"/>
              </a:spcBef>
              <a:spcAft>
                <a:spcPts val="0"/>
              </a:spcAft>
              <a:buSzPts val="2044"/>
              <a:buChar char="⚫"/>
            </a:pPr>
            <a:r>
              <a:rPr lang="en-US" sz="2405">
                <a:latin typeface="Times New Roman"/>
                <a:ea typeface="Times New Roman"/>
                <a:cs typeface="Times New Roman"/>
                <a:sym typeface="Times New Roman"/>
              </a:rPr>
              <a:t>A bevel square is used for marking and listing angles between 0 degree to 180 degree.</a:t>
            </a:r>
            <a:endParaRPr sz="2405">
              <a:latin typeface="Times New Roman"/>
              <a:ea typeface="Times New Roman"/>
              <a:cs typeface="Times New Roman"/>
              <a:sym typeface="Times New Roman"/>
            </a:endParaRPr>
          </a:p>
          <a:p>
            <a:pPr marL="274320" lvl="0" indent="-274320" algn="just" rtl="0">
              <a:lnSpc>
                <a:spcPct val="90000"/>
              </a:lnSpc>
              <a:spcBef>
                <a:spcPts val="580"/>
              </a:spcBef>
              <a:spcAft>
                <a:spcPts val="0"/>
              </a:spcAft>
              <a:buSzPts val="2044"/>
              <a:buChar char="⚫"/>
            </a:pPr>
            <a:r>
              <a:rPr lang="en-US" sz="2405" u="sng">
                <a:latin typeface="Times New Roman"/>
                <a:ea typeface="Times New Roman"/>
                <a:cs typeface="Times New Roman"/>
                <a:sym typeface="Times New Roman"/>
              </a:rPr>
              <a:t>Calipers</a:t>
            </a:r>
            <a:endParaRPr sz="2405" u="sng">
              <a:latin typeface="Times New Roman"/>
              <a:ea typeface="Times New Roman"/>
              <a:cs typeface="Times New Roman"/>
              <a:sym typeface="Times New Roman"/>
            </a:endParaRPr>
          </a:p>
          <a:p>
            <a:pPr marL="548640" lvl="1" indent="-228600" algn="just" rtl="0">
              <a:lnSpc>
                <a:spcPct val="90000"/>
              </a:lnSpc>
              <a:spcBef>
                <a:spcPts val="370"/>
              </a:spcBef>
              <a:spcAft>
                <a:spcPts val="0"/>
              </a:spcAft>
              <a:buSzPts val="1887"/>
              <a:buChar char="⚫"/>
            </a:pPr>
            <a:r>
              <a:rPr lang="en-US" sz="2220">
                <a:latin typeface="Times New Roman"/>
                <a:ea typeface="Times New Roman"/>
                <a:cs typeface="Times New Roman"/>
                <a:sym typeface="Times New Roman"/>
              </a:rPr>
              <a:t>Calipers are used for the precision measurement of cylindrical surface. Inside calipers are used for measuring outside diameter and outside calipers are used to measure inner diameter of a pipe</a:t>
            </a:r>
            <a:endParaRPr sz="2220">
              <a:latin typeface="Times New Roman"/>
              <a:ea typeface="Times New Roman"/>
              <a:cs typeface="Times New Roman"/>
              <a:sym typeface="Times New Roman"/>
            </a:endParaRPr>
          </a:p>
          <a:p>
            <a:pPr marL="274320" lvl="0" indent="-144510" algn="l" rtl="0">
              <a:lnSpc>
                <a:spcPct val="90000"/>
              </a:lnSpc>
              <a:spcBef>
                <a:spcPts val="580"/>
              </a:spcBef>
              <a:spcAft>
                <a:spcPts val="0"/>
              </a:spcAft>
              <a:buSzPts val="2044"/>
              <a:buNone/>
            </a:pPr>
            <a:endParaRPr sz="240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Times New Roman"/>
              <a:buNone/>
            </a:pPr>
            <a:r>
              <a:rPr lang="en-US" b="1">
                <a:latin typeface="Times New Roman"/>
                <a:ea typeface="Times New Roman"/>
                <a:cs typeface="Times New Roman"/>
                <a:sym typeface="Times New Roman"/>
              </a:rPr>
              <a:t>Measuring tools</a:t>
            </a:r>
            <a:endParaRPr/>
          </a:p>
        </p:txBody>
      </p:sp>
      <p:pic>
        <p:nvPicPr>
          <p:cNvPr id="138" name="Google Shape;138;p7" descr="C:\Users\VinothKumar\Downloads\measuring-and-marking-tools-1.jpg"/>
          <p:cNvPicPr preferRelativeResize="0">
            <a:picLocks noGrp="1"/>
          </p:cNvPicPr>
          <p:nvPr>
            <p:ph type="body" idx="1"/>
          </p:nvPr>
        </p:nvPicPr>
        <p:blipFill rotWithShape="1">
          <a:blip r:embed="rId3">
            <a:alphaModFix/>
          </a:blip>
          <a:srcRect/>
          <a:stretch/>
        </p:blipFill>
        <p:spPr>
          <a:xfrm>
            <a:off x="731521" y="1378634"/>
            <a:ext cx="10733648" cy="50362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3600"/>
              <a:buFont typeface="Times New Roman"/>
              <a:buNone/>
            </a:pPr>
            <a:r>
              <a:rPr lang="en-US" sz="3600" b="1">
                <a:latin typeface="Times New Roman"/>
                <a:ea typeface="Times New Roman"/>
                <a:cs typeface="Times New Roman"/>
                <a:sym typeface="Times New Roman"/>
              </a:rPr>
              <a:t>Holding tools</a:t>
            </a:r>
            <a:br>
              <a:rPr lang="en-US" sz="3600" b="1"/>
            </a:br>
            <a:endParaRPr sz="3600"/>
          </a:p>
        </p:txBody>
      </p:sp>
      <p:sp>
        <p:nvSpPr>
          <p:cNvPr id="144" name="Google Shape;144;p8"/>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The carpentry holding tools are shown in fig.</a:t>
            </a:r>
            <a:endParaRPr/>
          </a:p>
          <a:p>
            <a:pPr marL="274320" lvl="0" indent="-133985" algn="l" rtl="0">
              <a:spcBef>
                <a:spcPts val="580"/>
              </a:spcBef>
              <a:spcAft>
                <a:spcPts val="0"/>
              </a:spcAft>
              <a:buSzPts val="2210"/>
              <a:buNone/>
            </a:pPr>
            <a:endParaRPr/>
          </a:p>
        </p:txBody>
      </p:sp>
      <p:pic>
        <p:nvPicPr>
          <p:cNvPr id="145" name="Google Shape;145;p8"/>
          <p:cNvPicPr preferRelativeResize="0"/>
          <p:nvPr/>
        </p:nvPicPr>
        <p:blipFill rotWithShape="1">
          <a:blip r:embed="rId3">
            <a:alphaModFix/>
          </a:blip>
          <a:srcRect/>
          <a:stretch/>
        </p:blipFill>
        <p:spPr>
          <a:xfrm>
            <a:off x="2071171" y="2828608"/>
            <a:ext cx="6336864" cy="20518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rgbClr val="002060"/>
              </a:buClr>
              <a:buSzPts val="3600"/>
              <a:buFont typeface="Times New Roman"/>
              <a:buNone/>
            </a:pPr>
            <a:r>
              <a:rPr lang="en-US" sz="3600" b="1">
                <a:solidFill>
                  <a:srgbClr val="002060"/>
                </a:solidFill>
                <a:latin typeface="Times New Roman"/>
                <a:ea typeface="Times New Roman"/>
                <a:cs typeface="Times New Roman"/>
                <a:sym typeface="Times New Roman"/>
              </a:rPr>
              <a:t>Carpentry vice</a:t>
            </a:r>
            <a:br>
              <a:rPr lang="en-US" sz="3600" b="1"/>
            </a:br>
            <a:endParaRPr sz="3600"/>
          </a:p>
        </p:txBody>
      </p:sp>
      <p:sp>
        <p:nvSpPr>
          <p:cNvPr id="151" name="Google Shape;151;p9"/>
          <p:cNvSpPr txBox="1">
            <a:spLocks noGrp="1"/>
          </p:cNvSpPr>
          <p:nvPr>
            <p:ph type="body" idx="1"/>
          </p:nvPr>
        </p:nvSpPr>
        <p:spPr>
          <a:xfrm>
            <a:off x="1219200" y="1026942"/>
            <a:ext cx="10363200" cy="4992858"/>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2210"/>
              <a:buChar char="⚫"/>
            </a:pPr>
            <a:r>
              <a:rPr lang="en-US"/>
              <a:t>A carpentry vice is the common work holding device. It consists of one fixed jaw and one movable jaw. Its one jaw is fixed to the side of the table while the other is movable by means of   a screw and a handle.</a:t>
            </a:r>
            <a:endParaRPr/>
          </a:p>
        </p:txBody>
      </p:sp>
      <p:pic>
        <p:nvPicPr>
          <p:cNvPr id="152" name="Google Shape;152;p9"/>
          <p:cNvPicPr preferRelativeResize="0"/>
          <p:nvPr/>
        </p:nvPicPr>
        <p:blipFill rotWithShape="1">
          <a:blip r:embed="rId3">
            <a:alphaModFix/>
          </a:blip>
          <a:srcRect/>
          <a:stretch/>
        </p:blipFill>
        <p:spPr>
          <a:xfrm>
            <a:off x="3221916" y="3345630"/>
            <a:ext cx="5194971" cy="2831335"/>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8" ma:contentTypeDescription="Create a new document." ma:contentTypeScope="" ma:versionID="46d122f411e5379cefe27ec2b789fe3a">
  <xsd:schema xmlns:xsd="http://www.w3.org/2001/XMLSchema" xmlns:xs="http://www.w3.org/2001/XMLSchema" xmlns:p="http://schemas.microsoft.com/office/2006/metadata/properties" xmlns:ns2="55175d81-bfcc-4e20-b7a7-7b462a4db073" targetNamespace="http://schemas.microsoft.com/office/2006/metadata/properties" ma:root="true" ma:fieldsID="901eec6585442fe759fc660a41eafaa2"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8AFDC3-E4D4-463D-9A5D-97B16DECAA65}">
  <ds:schemaRefs>
    <ds:schemaRef ds:uri="http://schemas.microsoft.com/sharepoint/v3/contenttype/forms"/>
  </ds:schemaRefs>
</ds:datastoreItem>
</file>

<file path=customXml/itemProps2.xml><?xml version="1.0" encoding="utf-8"?>
<ds:datastoreItem xmlns:ds="http://schemas.openxmlformats.org/officeDocument/2006/customXml" ds:itemID="{EBEA478C-1443-432E-9AC2-CCE9A8F333E3}">
  <ds:schemaRefs>
    <ds:schemaRef ds:uri="55175d81-bfcc-4e20-b7a7-7b462a4db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632D42F-2AB2-4879-BDD6-284BAAE9201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34</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Equity</vt:lpstr>
      <vt:lpstr>Experiment No:9  Make a Dovetail joint of two wooden pieces in the shape of dovetail</vt:lpstr>
      <vt:lpstr>Introduction </vt:lpstr>
      <vt:lpstr>Carpentry Tools </vt:lpstr>
      <vt:lpstr>Marking tools </vt:lpstr>
      <vt:lpstr>Marking tools</vt:lpstr>
      <vt:lpstr>Measuring tools </vt:lpstr>
      <vt:lpstr>Measuring tools</vt:lpstr>
      <vt:lpstr>Holding tools </vt:lpstr>
      <vt:lpstr>Carpentry vice </vt:lpstr>
      <vt:lpstr>Bar clamp </vt:lpstr>
      <vt:lpstr>G-cramp </vt:lpstr>
      <vt:lpstr>PowerPoint Presentation</vt:lpstr>
      <vt:lpstr>Cutting Tools </vt:lpstr>
      <vt:lpstr>Saws   </vt:lpstr>
      <vt:lpstr>Rip Saw </vt:lpstr>
      <vt:lpstr>Cross Cut saw </vt:lpstr>
      <vt:lpstr>Tenon or back saw </vt:lpstr>
      <vt:lpstr>Chisels </vt:lpstr>
      <vt:lpstr>Firmer chisels </vt:lpstr>
      <vt:lpstr>Mortise Chisels </vt:lpstr>
      <vt:lpstr>Bevel chisels </vt:lpstr>
      <vt:lpstr>Planing Tools</vt:lpstr>
      <vt:lpstr>Boring tools There are two types of drill used to bore holes: Ratchet brace Wheel brace </vt:lpstr>
      <vt:lpstr>Striking tools</vt:lpstr>
      <vt:lpstr>Miscellaneous tools</vt:lpstr>
      <vt:lpstr> DOVE TAIL JOINT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No:9  Make a Dovetail joint of two wooden pieces in the shape of dovetail</dc:title>
  <dc:creator>USER</dc:creator>
  <cp:revision>1</cp:revision>
  <dcterms:created xsi:type="dcterms:W3CDTF">2020-09-30T10:29:28Z</dcterms:created>
  <dcterms:modified xsi:type="dcterms:W3CDTF">2021-01-11T09:31:10Z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