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docProps/core.xml" ContentType="application/vnd.openxmlformats-package.core-properties+xml"/>
  <Override PartName="/ppt/presentation.xml" ContentType="application/vnd.openxmlformats-officedocument.presentationml.presentation.main+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custom-properties" Target="docProps/custom.xml"/><Relationship Id="rId2" Type="http://schemas.openxmlformats.org/officeDocument/2006/relationships/officeDocument" Target="ppt/presentation.xml"/><Relationship Id="rId1"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hmFM5YMSCYI/nNo3LydCJtlCjf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1" Type="http://schemas.openxmlformats.org/officeDocument/2006/relationships/slide" Target="slides/slide17.xml"/><Relationship Id="rId3" Type="http://schemas.openxmlformats.org/officeDocument/2006/relationships/slideMaster" Target="slideMasters/slideMaster1.xml"/><Relationship Id="rId25" Type="http://schemas.openxmlformats.org/officeDocument/2006/relationships/slide" Target="slides/slide2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0" Type="http://schemas.openxmlformats.org/officeDocument/2006/relationships/slide" Target="slides/slide16.xml"/><Relationship Id="rId2" Type="http://schemas.openxmlformats.org/officeDocument/2006/relationships/presProps" Target="presProps.xml"/><Relationship Id="rId29" Type="http://customschemas.google.com/relationships/presentationmetadata" Target="metadata"/><Relationship Id="rId16" Type="http://schemas.openxmlformats.org/officeDocument/2006/relationships/slide" Target="slides/slide12.xml"/><Relationship Id="rId24" Type="http://schemas.openxmlformats.org/officeDocument/2006/relationships/slide" Target="slides/slide20.xml"/><Relationship Id="rId1" Type="http://schemas.openxmlformats.org/officeDocument/2006/relationships/theme" Target="theme/theme1.xml"/><Relationship Id="rId6" Type="http://schemas.openxmlformats.org/officeDocument/2006/relationships/slide" Target="slides/slide2.xml"/><Relationship Id="rId11" Type="http://schemas.openxmlformats.org/officeDocument/2006/relationships/slide" Target="slides/slide7.xml"/><Relationship Id="rId32" Type="http://schemas.openxmlformats.org/officeDocument/2006/relationships/customXml" Target="../customXml/item3.xml"/><Relationship Id="rId23" Type="http://schemas.openxmlformats.org/officeDocument/2006/relationships/slide" Target="slides/slide19.xml"/><Relationship Id="rId28" Type="http://schemas.openxmlformats.org/officeDocument/2006/relationships/slide" Target="slides/slide24.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ustomXml" Target="../customXml/item2.xml"/><Relationship Id="rId22" Type="http://schemas.openxmlformats.org/officeDocument/2006/relationships/slide" Target="slides/slide18.xml"/><Relationship Id="rId4" Type="http://schemas.openxmlformats.org/officeDocument/2006/relationships/notesMaster" Target="notesMasters/notesMaster1.xml"/><Relationship Id="rId9" Type="http://schemas.openxmlformats.org/officeDocument/2006/relationships/slide" Target="slides/slide5.xml"/><Relationship Id="rId27" Type="http://schemas.openxmlformats.org/officeDocument/2006/relationships/slide" Target="slides/slide23.xml"/><Relationship Id="rId14" Type="http://schemas.openxmlformats.org/officeDocument/2006/relationships/slide" Target="slides/slide10.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3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Font typeface="Times New Roman"/>
              <a:buNone/>
            </a:pPr>
            <a:r>
              <a:rPr lang="en-US" sz="3800">
                <a:latin typeface="Times New Roman"/>
                <a:ea typeface="Times New Roman"/>
                <a:cs typeface="Times New Roman"/>
                <a:sym typeface="Times New Roman"/>
              </a:rPr>
              <a:t>DEPARTMENT OF MECHANICAL ENGINEERING</a:t>
            </a:r>
            <a:endParaRPr sz="3800">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ts val="4800"/>
              <a:buFont typeface="Times New Roman"/>
              <a:buNone/>
            </a:pPr>
            <a:r>
              <a:rPr b="1" lang="en-US" sz="3800">
                <a:latin typeface="Times New Roman"/>
                <a:ea typeface="Times New Roman"/>
                <a:cs typeface="Times New Roman"/>
                <a:sym typeface="Times New Roman"/>
              </a:rPr>
              <a:t>BASIC CIVIL &amp; MECHANICAL ENGINEERING WORKSHOP</a:t>
            </a:r>
            <a:endParaRPr b="1" sz="3800">
              <a:latin typeface="Times New Roman"/>
              <a:ea typeface="Times New Roman"/>
              <a:cs typeface="Times New Roman"/>
              <a:sym typeface="Times New Roman"/>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800"/>
              <a:buFont typeface="Times New Roman"/>
              <a:buNone/>
            </a:pPr>
            <a:r>
              <a:rPr lang="en-US" sz="4800">
                <a:latin typeface="Times New Roman"/>
                <a:ea typeface="Times New Roman"/>
                <a:cs typeface="Times New Roman"/>
                <a:sym typeface="Times New Roman"/>
              </a:rPr>
              <a:t>Make a duster From wooden piece using carpentry tools.</a:t>
            </a:r>
            <a:endParaRPr sz="4800">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ts val="2400"/>
              <a:buNone/>
            </a:pPr>
            <a:r>
              <a:t/>
            </a:r>
            <a:endParaRPr sz="48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Cutting Tools</a:t>
            </a:r>
            <a:br>
              <a:rPr b="1" lang="en-US"/>
            </a:br>
            <a:endParaRPr/>
          </a:p>
        </p:txBody>
      </p:sp>
      <p:pic>
        <p:nvPicPr>
          <p:cNvPr id="144" name="Google Shape;144;p10"/>
          <p:cNvPicPr preferRelativeResize="0"/>
          <p:nvPr>
            <p:ph idx="1" type="body"/>
          </p:nvPr>
        </p:nvPicPr>
        <p:blipFill rotWithShape="1">
          <a:blip r:embed="rId3">
            <a:alphaModFix/>
          </a:blip>
          <a:srcRect b="0" l="0" r="0" t="0"/>
          <a:stretch/>
        </p:blipFill>
        <p:spPr>
          <a:xfrm>
            <a:off x="1655900" y="2117761"/>
            <a:ext cx="6265228" cy="388643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Saws</a:t>
            </a:r>
            <a:br>
              <a:rPr lang="en-US"/>
            </a:br>
            <a:r>
              <a:rPr lang="en-US"/>
              <a:t> 	</a:t>
            </a:r>
            <a:endParaRPr/>
          </a:p>
        </p:txBody>
      </p:sp>
      <p:sp>
        <p:nvSpPr>
          <p:cNvPr id="150" name="Google Shape;150;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saw is used to cut wood into pieces. There is different type of saws, designed to suit different purpose. A saw is specified by the length of its tooled edge. The following saws are used in the carpentry section.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Rip Saw</a:t>
            </a:r>
            <a:br>
              <a:rPr b="1" lang="en-US"/>
            </a:br>
            <a:endParaRPr/>
          </a:p>
        </p:txBody>
      </p:sp>
      <p:sp>
        <p:nvSpPr>
          <p:cNvPr id="156" name="Google Shape;156;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blade of rip saw is either straight or skew-backed. The teeth are so set that the cutting edge of this saw makes a steeper angle about 60</a:t>
            </a:r>
            <a:r>
              <a:rPr baseline="30000" lang="en-US"/>
              <a:t>0</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57" name="Google Shape;157;p12"/>
          <p:cNvPicPr preferRelativeResize="0"/>
          <p:nvPr/>
        </p:nvPicPr>
        <p:blipFill rotWithShape="1">
          <a:blip r:embed="rId3">
            <a:alphaModFix/>
          </a:blip>
          <a:srcRect b="0" l="0" r="0" t="0"/>
          <a:stretch/>
        </p:blipFill>
        <p:spPr>
          <a:xfrm>
            <a:off x="2744119" y="2762211"/>
            <a:ext cx="4064306" cy="406430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Cross Cut saw</a:t>
            </a:r>
            <a:br>
              <a:rPr b="1" lang="en-US"/>
            </a:br>
            <a:endParaRPr/>
          </a:p>
        </p:txBody>
      </p:sp>
      <p:sp>
        <p:nvSpPr>
          <p:cNvPr id="163" name="Google Shape;163;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This is similar in shape of a rip saw. It is used to cut across the grain of the stock. The correct angle for cross cutting is 45</a:t>
            </a:r>
            <a:r>
              <a:rPr baseline="30000" lang="en-US"/>
              <a:t>0</a:t>
            </a:r>
            <a:r>
              <a:rPr lang="en-US"/>
              <a:t>.The teeth are so set that the saw kerf is wider than the blade thickness. This allows the blade to move freely in the cut without sticking.</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64" name="Google Shape;164;p13"/>
          <p:cNvPicPr preferRelativeResize="0"/>
          <p:nvPr/>
        </p:nvPicPr>
        <p:blipFill rotWithShape="1">
          <a:blip r:embed="rId3">
            <a:alphaModFix/>
          </a:blip>
          <a:srcRect b="0" l="0" r="0" t="0"/>
          <a:stretch/>
        </p:blipFill>
        <p:spPr>
          <a:xfrm>
            <a:off x="1740665" y="3734545"/>
            <a:ext cx="5398265" cy="28094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Tenon or back saw</a:t>
            </a:r>
            <a:br>
              <a:rPr b="1" lang="en-US"/>
            </a:br>
            <a:endParaRPr/>
          </a:p>
        </p:txBody>
      </p:sp>
      <p:sp>
        <p:nvSpPr>
          <p:cNvPr id="170" name="Google Shape;170;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tenon saw is used for fine and accurate work. It consists of a very fine blade, which is reinforced with a rigid steel back. The teeth are shaped like those of cross cut saw.</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71" name="Google Shape;171;p14"/>
          <p:cNvPicPr preferRelativeResize="0"/>
          <p:nvPr/>
        </p:nvPicPr>
        <p:blipFill rotWithShape="1">
          <a:blip r:embed="rId3">
            <a:alphaModFix/>
          </a:blip>
          <a:srcRect b="0" l="0" r="0" t="0"/>
          <a:stretch/>
        </p:blipFill>
        <p:spPr>
          <a:xfrm>
            <a:off x="838200" y="3171573"/>
            <a:ext cx="10058400" cy="336956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Chisels</a:t>
            </a:r>
            <a:br>
              <a:rPr b="1" lang="en-US"/>
            </a:br>
            <a:endParaRPr/>
          </a:p>
        </p:txBody>
      </p:sp>
      <p:sp>
        <p:nvSpPr>
          <p:cNvPr id="177" name="Google Shape;17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Chisels are used for cutting and shaping wood accurately. Wood chisels are made in various blade widths, ranging from 3 to 50mm .Most of the wood chisels are made into tang type, having a steel shank which fits inside the handle.</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78" name="Google Shape;178;p15"/>
          <p:cNvPicPr preferRelativeResize="0"/>
          <p:nvPr/>
        </p:nvPicPr>
        <p:blipFill rotWithShape="1">
          <a:blip r:embed="rId3">
            <a:alphaModFix/>
          </a:blip>
          <a:srcRect b="0" l="0" r="0" t="0"/>
          <a:stretch/>
        </p:blipFill>
        <p:spPr>
          <a:xfrm>
            <a:off x="3216925" y="4001294"/>
            <a:ext cx="5188945" cy="253170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Firmer chisels</a:t>
            </a:r>
            <a:br>
              <a:rPr b="1" lang="en-US"/>
            </a:br>
            <a:endParaRPr/>
          </a:p>
        </p:txBody>
      </p:sp>
      <p:sp>
        <p:nvSpPr>
          <p:cNvPr id="184" name="Google Shape;184;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These are general purpose chisels and are used either by hand pressure or by a mallet. The blade of a firmer chisel is flat and their sloping face is at an angle 15</a:t>
            </a:r>
            <a:r>
              <a:rPr baseline="30000" lang="en-US"/>
              <a:t>0</a:t>
            </a:r>
            <a:r>
              <a:rPr lang="en-US"/>
              <a:t> to 52</a:t>
            </a:r>
            <a:r>
              <a:rPr baseline="30000" lang="en-US"/>
              <a:t>0</a:t>
            </a:r>
            <a:r>
              <a:rPr lang="en-US"/>
              <a:t>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85" name="Google Shape;185;p16"/>
          <p:cNvPicPr preferRelativeResize="0"/>
          <p:nvPr/>
        </p:nvPicPr>
        <p:blipFill rotWithShape="1">
          <a:blip r:embed="rId3">
            <a:alphaModFix/>
          </a:blip>
          <a:srcRect b="0" l="0" r="0" t="0"/>
          <a:stretch/>
        </p:blipFill>
        <p:spPr>
          <a:xfrm>
            <a:off x="2425242" y="3050447"/>
            <a:ext cx="4978094" cy="330545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Mortise Chisels</a:t>
            </a:r>
            <a:br>
              <a:rPr b="1" lang="en-US"/>
            </a:br>
            <a:endParaRPr/>
          </a:p>
        </p:txBody>
      </p:sp>
      <p:sp>
        <p:nvSpPr>
          <p:cNvPr id="191" name="Google Shape;19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These are general purpose chisels and are used for cutting mortises above 9 mm wide. The blade of a firmer type in which they have a thicker section and a stronger neck. By means of this chisel we can apply more Leverage to remove waste wood from the mortise</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92" name="Google Shape;192;p17"/>
          <p:cNvPicPr preferRelativeResize="0"/>
          <p:nvPr/>
        </p:nvPicPr>
        <p:blipFill rotWithShape="1">
          <a:blip r:embed="rId3">
            <a:alphaModFix/>
          </a:blip>
          <a:srcRect b="0" l="0" r="0" t="0"/>
          <a:stretch/>
        </p:blipFill>
        <p:spPr>
          <a:xfrm>
            <a:off x="3181121" y="3602516"/>
            <a:ext cx="4167130" cy="270938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Bevel chisels</a:t>
            </a:r>
            <a:br>
              <a:rPr b="1" lang="en-US"/>
            </a:br>
            <a:endParaRPr/>
          </a:p>
        </p:txBody>
      </p:sp>
      <p:sp>
        <p:nvSpPr>
          <p:cNvPr id="198" name="Google Shape;198;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bevel chisel is similar in construction to the firmer chisel. Its edges are bevelled to allow access to difficult corners. It has a blade with a bevelled back due to which it can enter sharp corners for finishing in dovetail joints.</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99" name="Google Shape;199;p18"/>
          <p:cNvPicPr preferRelativeResize="0"/>
          <p:nvPr/>
        </p:nvPicPr>
        <p:blipFill rotWithShape="1">
          <a:blip r:embed="rId3">
            <a:alphaModFix/>
          </a:blip>
          <a:srcRect b="0" l="0" r="0" t="0"/>
          <a:stretch/>
        </p:blipFill>
        <p:spPr>
          <a:xfrm>
            <a:off x="3577726" y="3304296"/>
            <a:ext cx="3847641" cy="300760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Planing Tools</a:t>
            </a:r>
            <a:endParaRPr/>
          </a:p>
        </p:txBody>
      </p:sp>
      <p:sp>
        <p:nvSpPr>
          <p:cNvPr id="205" name="Google Shape;205;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 general, planes are used to produce flat surfaces on wood. The cutting blade used in a place is very similar to a chisel. The blade of a plane is fitted in a wood or metallic block at an angle</a:t>
            </a:r>
            <a:endParaRPr/>
          </a:p>
        </p:txBody>
      </p:sp>
      <p:pic>
        <p:nvPicPr>
          <p:cNvPr id="206" name="Google Shape;206;p19"/>
          <p:cNvPicPr preferRelativeResize="0"/>
          <p:nvPr/>
        </p:nvPicPr>
        <p:blipFill rotWithShape="1">
          <a:blip r:embed="rId3">
            <a:alphaModFix/>
          </a:blip>
          <a:srcRect b="0" l="0" r="0" t="0"/>
          <a:stretch/>
        </p:blipFill>
        <p:spPr>
          <a:xfrm>
            <a:off x="3172858" y="3459124"/>
            <a:ext cx="4869455" cy="28527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Introduction</a:t>
            </a:r>
            <a:br>
              <a:rPr lang="en-US"/>
            </a:b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Carpentry may be designed as the process of making wooden articles and components such as </a:t>
            </a:r>
            <a:r>
              <a:rPr lang="en-US">
                <a:solidFill>
                  <a:srgbClr val="FF0000"/>
                </a:solidFill>
                <a:latin typeface="Times New Roman"/>
                <a:ea typeface="Times New Roman"/>
                <a:cs typeface="Times New Roman"/>
                <a:sym typeface="Times New Roman"/>
              </a:rPr>
              <a:t>roots, floors, partitions, doors and windows</a:t>
            </a:r>
            <a:r>
              <a:rPr lang="en-US">
                <a:latin typeface="Times New Roman"/>
                <a:ea typeface="Times New Roman"/>
                <a:cs typeface="Times New Roman"/>
                <a:sym typeface="Times New Roman"/>
              </a:rPr>
              <a:t>. Carpentry involves </a:t>
            </a:r>
            <a:r>
              <a:rPr lang="en-US">
                <a:solidFill>
                  <a:srgbClr val="FF0000"/>
                </a:solidFill>
                <a:latin typeface="Times New Roman"/>
                <a:ea typeface="Times New Roman"/>
                <a:cs typeface="Times New Roman"/>
                <a:sym typeface="Times New Roman"/>
              </a:rPr>
              <a:t>cutting, shaping and fastening wood </a:t>
            </a:r>
            <a:r>
              <a:rPr lang="en-US">
                <a:latin typeface="Times New Roman"/>
                <a:ea typeface="Times New Roman"/>
                <a:cs typeface="Times New Roman"/>
                <a:sym typeface="Times New Roman"/>
              </a:rPr>
              <a:t>and other materials together to produce a finished product. Preparation of joints is one of the important operations in wood work.</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Joinery denotes connecting the wooden parts using different points such as </a:t>
            </a:r>
            <a:r>
              <a:rPr lang="en-US">
                <a:solidFill>
                  <a:srgbClr val="FF0000"/>
                </a:solidFill>
                <a:latin typeface="Times New Roman"/>
                <a:ea typeface="Times New Roman"/>
                <a:cs typeface="Times New Roman"/>
                <a:sym typeface="Times New Roman"/>
              </a:rPr>
              <a:t>lap joints, mortise and teman joints, bridle joints, etc</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0"/>
          <p:cNvSpPr txBox="1"/>
          <p:nvPr>
            <p:ph idx="4294967295" type="title"/>
          </p:nvPr>
        </p:nvSpPr>
        <p:spPr>
          <a:xfrm>
            <a:off x="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DUSTER MAKING</a:t>
            </a:r>
            <a:endParaRPr/>
          </a:p>
        </p:txBody>
      </p:sp>
      <p:sp>
        <p:nvSpPr>
          <p:cNvPr id="212" name="Google Shape;212;p20"/>
          <p:cNvSpPr txBox="1"/>
          <p:nvPr>
            <p:ph idx="4294967295" type="body"/>
          </p:nvPr>
        </p:nvSpPr>
        <p:spPr>
          <a:xfrm>
            <a:off x="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latin typeface="Times New Roman"/>
                <a:ea typeface="Times New Roman"/>
                <a:cs typeface="Times New Roman"/>
                <a:sym typeface="Times New Roman"/>
              </a:rPr>
              <a:t>AIM:</a:t>
            </a:r>
            <a:endParaRPr b="1">
              <a:latin typeface="Times New Roman"/>
              <a:ea typeface="Times New Roman"/>
              <a:cs typeface="Times New Roman"/>
              <a:sym typeface="Times New Roman"/>
            </a:endParaRPr>
          </a:p>
          <a:p>
            <a:pPr indent="-228600" lvl="2" marL="1143000" rtl="0" algn="l">
              <a:lnSpc>
                <a:spcPct val="90000"/>
              </a:lnSpc>
              <a:spcBef>
                <a:spcPts val="500"/>
              </a:spcBef>
              <a:spcAft>
                <a:spcPts val="0"/>
              </a:spcAft>
              <a:buClr>
                <a:schemeClr val="dk1"/>
              </a:buClr>
              <a:buSzPts val="2000"/>
              <a:buChar char="•"/>
            </a:pPr>
            <a:r>
              <a:rPr lang="en-US">
                <a:latin typeface="Times New Roman"/>
                <a:ea typeface="Times New Roman"/>
                <a:cs typeface="Times New Roman"/>
                <a:sym typeface="Times New Roman"/>
              </a:rPr>
              <a:t>To construct a duster from the given work piece</a:t>
            </a:r>
            <a:r>
              <a:rPr b="1" lang="en-US">
                <a:latin typeface="Times New Roman"/>
                <a:ea typeface="Times New Roman"/>
                <a:cs typeface="Times New Roman"/>
                <a:sym typeface="Times New Roman"/>
              </a:rPr>
              <a:t>:</a:t>
            </a:r>
            <a:endParaRPr b="1">
              <a:latin typeface="Times New Roman"/>
              <a:ea typeface="Times New Roman"/>
              <a:cs typeface="Times New Roman"/>
              <a:sym typeface="Times New Roman"/>
            </a:endParaRPr>
          </a:p>
          <a:p>
            <a:pPr indent="-228600" lvl="1" marL="685800" rtl="0" algn="l">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																																																																																							</a:t>
            </a:r>
            <a:endParaRPr/>
          </a:p>
          <a:p>
            <a:pPr indent="0" lvl="1" marL="457200" rtl="0" algn="l">
              <a:lnSpc>
                <a:spcPct val="90000"/>
              </a:lnSpc>
              <a:spcBef>
                <a:spcPts val="500"/>
              </a:spcBef>
              <a:spcAft>
                <a:spcPts val="0"/>
              </a:spcAft>
              <a:buClr>
                <a:schemeClr val="dk1"/>
              </a:buClr>
              <a:buSzPts val="2400"/>
              <a:buNone/>
            </a:pPr>
            <a:r>
              <a:rPr lang="en-US" sz="2400">
                <a:latin typeface="Times New Roman"/>
                <a:ea typeface="Times New Roman"/>
                <a:cs typeface="Times New Roman"/>
                <a:sym typeface="Times New Roman"/>
              </a:rPr>
              <a:t>1. </a:t>
            </a:r>
            <a:r>
              <a:rPr lang="en-US">
                <a:latin typeface="Times New Roman"/>
                <a:ea typeface="Times New Roman"/>
                <a:cs typeface="Times New Roman"/>
                <a:sym typeface="Times New Roman"/>
              </a:rPr>
              <a:t>Jack plane. 2) Hand saw. 3) Steel rule. 4) Pencil 5) Marking Gauge. 5) Try square</a:t>
            </a:r>
            <a:endParaRPr>
              <a:latin typeface="Times New Roman"/>
              <a:ea typeface="Times New Roman"/>
              <a:cs typeface="Times New Roman"/>
              <a:sym typeface="Times New Roman"/>
            </a:endParaRPr>
          </a:p>
          <a:p>
            <a:pPr indent="0" lvl="1" marL="457200" rtl="0" algn="l">
              <a:lnSpc>
                <a:spcPct val="90000"/>
              </a:lnSpc>
              <a:spcBef>
                <a:spcPts val="500"/>
              </a:spcBef>
              <a:spcAft>
                <a:spcPts val="0"/>
              </a:spcAft>
              <a:buClr>
                <a:schemeClr val="dk1"/>
              </a:buClr>
              <a:buSzPts val="2400"/>
              <a:buNone/>
            </a:pPr>
            <a:r>
              <a:t/>
            </a:r>
            <a:endParaRPr sz="2400"/>
          </a:p>
          <a:p>
            <a:pPr indent="0" lvl="2" marL="914400" rtl="0" algn="l">
              <a:lnSpc>
                <a:spcPct val="90000"/>
              </a:lnSpc>
              <a:spcBef>
                <a:spcPts val="500"/>
              </a:spcBef>
              <a:spcAft>
                <a:spcPts val="0"/>
              </a:spcAft>
              <a:buClr>
                <a:schemeClr val="dk1"/>
              </a:buClr>
              <a:buSzPts val="2000"/>
              <a:buNone/>
            </a:pPr>
            <a:r>
              <a:t/>
            </a:r>
            <a:endParaRPr/>
          </a:p>
        </p:txBody>
      </p:sp>
      <p:sp>
        <p:nvSpPr>
          <p:cNvPr id="213" name="Google Shape;213;p20"/>
          <p:cNvSpPr/>
          <p:nvPr/>
        </p:nvSpPr>
        <p:spPr>
          <a:xfrm>
            <a:off x="-115176" y="2748575"/>
            <a:ext cx="2154629" cy="369332"/>
          </a:xfrm>
          <a:prstGeom prst="rect">
            <a:avLst/>
          </a:prstGeom>
          <a:noFill/>
          <a:ln>
            <a:noFill/>
          </a:ln>
        </p:spPr>
        <p:txBody>
          <a:bodyPr anchorCtr="0" anchor="t" bIns="45700" lIns="91425" spcFirstLastPara="1" rIns="91425" wrap="square" tIns="45700">
            <a:spAutoFit/>
          </a:bodyPr>
          <a:lstStyle/>
          <a:p>
            <a:pPr indent="0" lvl="0" marL="291465" marR="0" rtl="0" algn="l">
              <a:spcBef>
                <a:spcPts val="0"/>
              </a:spcBef>
              <a:spcAft>
                <a:spcPts val="0"/>
              </a:spcAft>
              <a:buNone/>
            </a:pPr>
            <a:r>
              <a:rPr b="1" lang="en-US" sz="1800">
                <a:solidFill>
                  <a:schemeClr val="dk1"/>
                </a:solidFill>
                <a:latin typeface="Times New Roman"/>
                <a:ea typeface="Times New Roman"/>
                <a:cs typeface="Times New Roman"/>
                <a:sym typeface="Times New Roman"/>
              </a:rPr>
              <a:t>APPLICATION:</a:t>
            </a:r>
            <a:endParaRPr b="1" sz="1800">
              <a:solidFill>
                <a:schemeClr val="dk1"/>
              </a:solidFill>
              <a:latin typeface="Times New Roman"/>
              <a:ea typeface="Times New Roman"/>
              <a:cs typeface="Times New Roman"/>
              <a:sym typeface="Times New Roman"/>
            </a:endParaRPr>
          </a:p>
        </p:txBody>
      </p:sp>
      <p:sp>
        <p:nvSpPr>
          <p:cNvPr id="214" name="Google Shape;214;p20"/>
          <p:cNvSpPr/>
          <p:nvPr/>
        </p:nvSpPr>
        <p:spPr>
          <a:xfrm>
            <a:off x="1382423" y="3252844"/>
            <a:ext cx="3037370" cy="369332"/>
          </a:xfrm>
          <a:prstGeom prst="rect">
            <a:avLst/>
          </a:prstGeom>
          <a:noFill/>
          <a:ln>
            <a:noFill/>
          </a:ln>
        </p:spPr>
        <p:txBody>
          <a:bodyPr anchorCtr="0" anchor="t" bIns="45700" lIns="91425" spcFirstLastPara="1" rIns="91425" wrap="square" tIns="45700">
            <a:spAutoFit/>
          </a:bodyPr>
          <a:lstStyle/>
          <a:p>
            <a:pPr indent="0" lvl="0" marL="291465" marR="0" rtl="0" algn="l">
              <a:spcBef>
                <a:spcPts val="0"/>
              </a:spcBef>
              <a:spcAft>
                <a:spcPts val="0"/>
              </a:spcAft>
              <a:buNone/>
            </a:pPr>
            <a:r>
              <a:rPr lang="en-US" sz="1800">
                <a:solidFill>
                  <a:schemeClr val="dk1"/>
                </a:solidFill>
                <a:latin typeface="Times New Roman"/>
                <a:ea typeface="Times New Roman"/>
                <a:cs typeface="Times New Roman"/>
                <a:sym typeface="Times New Roman"/>
              </a:rPr>
              <a:t>Cross bars in a cot, shelves.</a:t>
            </a:r>
            <a:endParaRPr sz="1800">
              <a:solidFill>
                <a:schemeClr val="dk1"/>
              </a:solidFill>
              <a:latin typeface="Times New Roman"/>
              <a:ea typeface="Times New Roman"/>
              <a:cs typeface="Times New Roman"/>
              <a:sym typeface="Times New Roman"/>
            </a:endParaRPr>
          </a:p>
        </p:txBody>
      </p:sp>
      <p:sp>
        <p:nvSpPr>
          <p:cNvPr id="215" name="Google Shape;215;p20"/>
          <p:cNvSpPr/>
          <p:nvPr/>
        </p:nvSpPr>
        <p:spPr>
          <a:xfrm>
            <a:off x="-115176" y="3577125"/>
            <a:ext cx="4869090" cy="369332"/>
          </a:xfrm>
          <a:prstGeom prst="rect">
            <a:avLst/>
          </a:prstGeom>
          <a:noFill/>
          <a:ln>
            <a:noFill/>
          </a:ln>
        </p:spPr>
        <p:txBody>
          <a:bodyPr anchorCtr="0" anchor="t" bIns="45700" lIns="91425" spcFirstLastPara="1" rIns="91425" wrap="square" tIns="45700">
            <a:spAutoFit/>
          </a:bodyPr>
          <a:lstStyle/>
          <a:p>
            <a:pPr indent="0" lvl="0" marL="291465" marR="0" rtl="0" algn="l">
              <a:spcBef>
                <a:spcPts val="0"/>
              </a:spcBef>
              <a:spcAft>
                <a:spcPts val="0"/>
              </a:spcAft>
              <a:buNone/>
            </a:pPr>
            <a:r>
              <a:rPr b="1" lang="en-US" sz="1800">
                <a:solidFill>
                  <a:schemeClr val="dk1"/>
                </a:solidFill>
                <a:latin typeface="Times New Roman"/>
                <a:ea typeface="Times New Roman"/>
                <a:cs typeface="Times New Roman"/>
                <a:sym typeface="Times New Roman"/>
              </a:rPr>
              <a:t>SUPPLIED MATERIAL SPECIFICATION:</a:t>
            </a:r>
            <a:endParaRPr b="1" sz="1800">
              <a:solidFill>
                <a:schemeClr val="dk1"/>
              </a:solidFill>
              <a:latin typeface="Times New Roman"/>
              <a:ea typeface="Times New Roman"/>
              <a:cs typeface="Times New Roman"/>
              <a:sym typeface="Times New Roman"/>
            </a:endParaRPr>
          </a:p>
        </p:txBody>
      </p:sp>
      <p:sp>
        <p:nvSpPr>
          <p:cNvPr id="216" name="Google Shape;216;p20"/>
          <p:cNvSpPr/>
          <p:nvPr/>
        </p:nvSpPr>
        <p:spPr>
          <a:xfrm>
            <a:off x="1657283" y="4086072"/>
            <a:ext cx="3787640" cy="369332"/>
          </a:xfrm>
          <a:prstGeom prst="rect">
            <a:avLst/>
          </a:prstGeom>
          <a:noFill/>
          <a:ln>
            <a:noFill/>
          </a:ln>
        </p:spPr>
        <p:txBody>
          <a:bodyPr anchorCtr="0" anchor="t" bIns="45700" lIns="91425" spcFirstLastPara="1" rIns="91425" wrap="square" tIns="45700">
            <a:spAutoFit/>
          </a:bodyPr>
          <a:lstStyle/>
          <a:p>
            <a:pPr indent="0" lvl="0" marL="291465" marR="0" rtl="0" algn="l">
              <a:spcBef>
                <a:spcPts val="0"/>
              </a:spcBef>
              <a:spcAft>
                <a:spcPts val="0"/>
              </a:spcAft>
              <a:buNone/>
            </a:pPr>
            <a:r>
              <a:rPr lang="en-US" sz="1800">
                <a:solidFill>
                  <a:schemeClr val="dk1"/>
                </a:solidFill>
                <a:latin typeface="Times New Roman"/>
                <a:ea typeface="Times New Roman"/>
                <a:cs typeface="Times New Roman"/>
                <a:sym typeface="Times New Roman"/>
              </a:rPr>
              <a:t>Venteek wood of size 150 x 45 x 30</a:t>
            </a:r>
            <a:endParaRPr sz="1800">
              <a:solidFill>
                <a:schemeClr val="dk1"/>
              </a:solidFill>
              <a:latin typeface="Times New Roman"/>
              <a:ea typeface="Times New Roman"/>
              <a:cs typeface="Times New Roman"/>
              <a:sym typeface="Times New Roman"/>
            </a:endParaRPr>
          </a:p>
        </p:txBody>
      </p:sp>
      <p:sp>
        <p:nvSpPr>
          <p:cNvPr id="217" name="Google Shape;217;p20"/>
          <p:cNvSpPr/>
          <p:nvPr/>
        </p:nvSpPr>
        <p:spPr>
          <a:xfrm>
            <a:off x="-87498" y="4680063"/>
            <a:ext cx="2648482" cy="369332"/>
          </a:xfrm>
          <a:prstGeom prst="rect">
            <a:avLst/>
          </a:prstGeom>
          <a:noFill/>
          <a:ln>
            <a:noFill/>
          </a:ln>
        </p:spPr>
        <p:txBody>
          <a:bodyPr anchorCtr="0" anchor="t" bIns="45700" lIns="91425" spcFirstLastPara="1" rIns="91425" wrap="square" tIns="45700">
            <a:spAutoFit/>
          </a:bodyPr>
          <a:lstStyle/>
          <a:p>
            <a:pPr indent="0" lvl="0" marL="291465" marR="0" rtl="0" algn="l">
              <a:spcBef>
                <a:spcPts val="0"/>
              </a:spcBef>
              <a:spcAft>
                <a:spcPts val="0"/>
              </a:spcAft>
              <a:buNone/>
            </a:pPr>
            <a:r>
              <a:rPr b="1" lang="en-US" sz="1800">
                <a:solidFill>
                  <a:schemeClr val="dk1"/>
                </a:solidFill>
                <a:latin typeface="Times New Roman"/>
                <a:ea typeface="Times New Roman"/>
                <a:cs typeface="Times New Roman"/>
                <a:sym typeface="Times New Roman"/>
              </a:rPr>
              <a:t>TOOLS REQUIRED:</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1"/>
          <p:cNvSpPr/>
          <p:nvPr/>
        </p:nvSpPr>
        <p:spPr>
          <a:xfrm>
            <a:off x="575651" y="258763"/>
            <a:ext cx="5333961" cy="36933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200"/>
              <a:buFont typeface="Times New Roman"/>
              <a:buAutoNum type="arabicParenR" startAt="7"/>
            </a:pPr>
            <a:r>
              <a:rPr lang="en-US" sz="1800">
                <a:solidFill>
                  <a:schemeClr val="dk1"/>
                </a:solidFill>
                <a:latin typeface="Times New Roman"/>
                <a:ea typeface="Times New Roman"/>
                <a:cs typeface="Times New Roman"/>
                <a:sym typeface="Times New Roman"/>
              </a:rPr>
              <a:t>Firmer Chisel. 8) Cleaning brush. 9) Wooden mallet</a:t>
            </a:r>
            <a:endParaRPr sz="1600">
              <a:solidFill>
                <a:schemeClr val="dk1"/>
              </a:solidFill>
              <a:latin typeface="Times New Roman"/>
              <a:ea typeface="Times New Roman"/>
              <a:cs typeface="Times New Roman"/>
              <a:sym typeface="Times New Roman"/>
            </a:endParaRPr>
          </a:p>
        </p:txBody>
      </p:sp>
      <p:sp>
        <p:nvSpPr>
          <p:cNvPr id="223" name="Google Shape;223;p21"/>
          <p:cNvSpPr/>
          <p:nvPr/>
        </p:nvSpPr>
        <p:spPr>
          <a:xfrm>
            <a:off x="575651" y="806806"/>
            <a:ext cx="6096000" cy="815608"/>
          </a:xfrm>
          <a:prstGeom prst="rect">
            <a:avLst/>
          </a:prstGeom>
          <a:noFill/>
          <a:ln>
            <a:noFill/>
          </a:ln>
        </p:spPr>
        <p:txBody>
          <a:bodyPr anchorCtr="0" anchor="t" bIns="45700" lIns="91425" spcFirstLastPara="1" rIns="91425" wrap="square" tIns="45700">
            <a:spAutoFit/>
          </a:bodyPr>
          <a:lstStyle/>
          <a:p>
            <a:pPr indent="0" lvl="0" marL="29210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SEQUENCE OF OPERATION:</a:t>
            </a:r>
            <a:endParaRPr b="1" sz="1800">
              <a:solidFill>
                <a:schemeClr val="dk1"/>
              </a:solidFill>
              <a:latin typeface="Times New Roman"/>
              <a:ea typeface="Times New Roman"/>
              <a:cs typeface="Times New Roman"/>
              <a:sym typeface="Times New Roman"/>
            </a:endParaRPr>
          </a:p>
          <a:p>
            <a:pPr indent="0" lvl="0" marL="0" marR="0" rtl="0" algn="l">
              <a:spcBef>
                <a:spcPts val="45"/>
              </a:spcBef>
              <a:spcAft>
                <a:spcPts val="0"/>
              </a:spcAft>
              <a:buNone/>
            </a:pPr>
            <a:r>
              <a:rPr b="1" lang="en-US" sz="11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1. Preparing. 2) Marking. 3) Cutting/Sawing. 4) Finishing</a:t>
            </a:r>
            <a:endParaRPr sz="1800">
              <a:solidFill>
                <a:schemeClr val="dk1"/>
              </a:solidFill>
              <a:latin typeface="Calibri"/>
              <a:ea typeface="Calibri"/>
              <a:cs typeface="Calibri"/>
              <a:sym typeface="Calibri"/>
            </a:endParaRPr>
          </a:p>
        </p:txBody>
      </p:sp>
      <p:sp>
        <p:nvSpPr>
          <p:cNvPr id="224" name="Google Shape;224;p21"/>
          <p:cNvSpPr/>
          <p:nvPr/>
        </p:nvSpPr>
        <p:spPr>
          <a:xfrm>
            <a:off x="335654" y="1622414"/>
            <a:ext cx="1671611" cy="369332"/>
          </a:xfrm>
          <a:prstGeom prst="rect">
            <a:avLst/>
          </a:prstGeom>
          <a:noFill/>
          <a:ln>
            <a:noFill/>
          </a:ln>
        </p:spPr>
        <p:txBody>
          <a:bodyPr anchorCtr="0" anchor="t" bIns="45700" lIns="91425" spcFirstLastPara="1" rIns="91425" wrap="square" tIns="45700">
            <a:spAutoFit/>
          </a:bodyPr>
          <a:lstStyle/>
          <a:p>
            <a:pPr indent="0" lvl="0" marL="291465" marR="0" rtl="0" algn="l">
              <a:spcBef>
                <a:spcPts val="0"/>
              </a:spcBef>
              <a:spcAft>
                <a:spcPts val="0"/>
              </a:spcAft>
              <a:buNone/>
            </a:pPr>
            <a:r>
              <a:rPr b="1" lang="en-US" sz="1800">
                <a:solidFill>
                  <a:schemeClr val="dk1"/>
                </a:solidFill>
                <a:latin typeface="Times New Roman"/>
                <a:ea typeface="Times New Roman"/>
                <a:cs typeface="Times New Roman"/>
                <a:sym typeface="Times New Roman"/>
              </a:rPr>
              <a:t>WORKING</a:t>
            </a:r>
            <a:endParaRPr b="1" sz="1800">
              <a:solidFill>
                <a:schemeClr val="dk1"/>
              </a:solidFill>
              <a:latin typeface="Times New Roman"/>
              <a:ea typeface="Times New Roman"/>
              <a:cs typeface="Times New Roman"/>
              <a:sym typeface="Times New Roman"/>
            </a:endParaRPr>
          </a:p>
        </p:txBody>
      </p:sp>
      <p:sp>
        <p:nvSpPr>
          <p:cNvPr id="225" name="Google Shape;225;p21"/>
          <p:cNvSpPr/>
          <p:nvPr/>
        </p:nvSpPr>
        <p:spPr>
          <a:xfrm>
            <a:off x="575651" y="1991746"/>
            <a:ext cx="6096000" cy="139781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Calibri"/>
              <a:buAutoNum type="arabicParenR"/>
            </a:pPr>
            <a:r>
              <a:rPr b="1" lang="en-US" sz="2000">
                <a:solidFill>
                  <a:schemeClr val="dk1"/>
                </a:solidFill>
                <a:latin typeface="Times New Roman"/>
                <a:ea typeface="Times New Roman"/>
                <a:cs typeface="Times New Roman"/>
                <a:sym typeface="Times New Roman"/>
              </a:rPr>
              <a:t>PREPARING</a:t>
            </a:r>
            <a:endParaRPr sz="1800">
              <a:solidFill>
                <a:schemeClr val="dk1"/>
              </a:solidFill>
              <a:latin typeface="Times New Roman"/>
              <a:ea typeface="Times New Roman"/>
              <a:cs typeface="Times New Roman"/>
              <a:sym typeface="Times New Roman"/>
            </a:endParaRPr>
          </a:p>
          <a:p>
            <a:pPr indent="0" lvl="0" marL="0" marR="0" rtl="0" algn="l">
              <a:spcBef>
                <a:spcPts val="50"/>
              </a:spcBef>
              <a:spcAft>
                <a:spcPts val="0"/>
              </a:spcAft>
              <a:buNone/>
            </a:pPr>
            <a:r>
              <a:rPr b="1" lang="en-US" sz="28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Prepare the work piece as described in previous section with a length of 150mm, 45mm and 30mm</a:t>
            </a:r>
            <a:endParaRPr sz="1800">
              <a:solidFill>
                <a:schemeClr val="dk1"/>
              </a:solidFill>
              <a:latin typeface="Calibri"/>
              <a:ea typeface="Calibri"/>
              <a:cs typeface="Calibri"/>
              <a:sym typeface="Calibri"/>
            </a:endParaRPr>
          </a:p>
        </p:txBody>
      </p:sp>
      <p:sp>
        <p:nvSpPr>
          <p:cNvPr id="226" name="Google Shape;226;p21"/>
          <p:cNvSpPr/>
          <p:nvPr/>
        </p:nvSpPr>
        <p:spPr>
          <a:xfrm>
            <a:off x="575650" y="3389565"/>
            <a:ext cx="10749689" cy="15881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 MARKING:</a:t>
            </a:r>
            <a:endParaRPr sz="1800">
              <a:solidFill>
                <a:schemeClr val="dk1"/>
              </a:solidFill>
              <a:latin typeface="Times New Roman"/>
              <a:ea typeface="Times New Roman"/>
              <a:cs typeface="Times New Roman"/>
              <a:sym typeface="Times New Roman"/>
            </a:endParaRPr>
          </a:p>
          <a:p>
            <a:pPr indent="0" lvl="0" marL="291465" marR="132715" rtl="0" algn="l">
              <a:lnSpc>
                <a:spcPct val="110000"/>
              </a:lnSpc>
              <a:spcBef>
                <a:spcPts val="0"/>
              </a:spcBef>
              <a:spcAft>
                <a:spcPts val="0"/>
              </a:spcAft>
              <a:buNone/>
            </a:pPr>
            <a:r>
              <a:rPr lang="en-US" sz="1800">
                <a:solidFill>
                  <a:schemeClr val="dk1"/>
                </a:solidFill>
                <a:latin typeface="Times New Roman"/>
                <a:ea typeface="Times New Roman"/>
                <a:cs typeface="Times New Roman"/>
                <a:sym typeface="Times New Roman"/>
              </a:rPr>
              <a:t>Adjust the marking gauge to 10mm and set out the distance from the same along all the four sides of the piece on the 30mm thick side from both ends b) Again, adjust the marking gauge to 5mm and set out distance along all the four sides of the piece c) Now mark a distance of 5mm perpendicular to these Jines on the 30mm x 45mm sides from both ends d) Mark a diagonal line on al the inner square thus formed.</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2"/>
          <p:cNvSpPr/>
          <p:nvPr/>
        </p:nvSpPr>
        <p:spPr>
          <a:xfrm>
            <a:off x="425984" y="133450"/>
            <a:ext cx="10480715" cy="33059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3.  CUTTING </a:t>
            </a:r>
            <a:r>
              <a:rPr b="1" i="1" lang="en-US" sz="1800">
                <a:solidFill>
                  <a:schemeClr val="dk1"/>
                </a:solidFill>
                <a:latin typeface="Times New Roman"/>
                <a:ea typeface="Times New Roman"/>
                <a:cs typeface="Times New Roman"/>
                <a:sym typeface="Times New Roman"/>
              </a:rPr>
              <a:t>I </a:t>
            </a:r>
            <a:r>
              <a:rPr b="1" lang="en-US" sz="1800">
                <a:solidFill>
                  <a:schemeClr val="dk1"/>
                </a:solidFill>
                <a:latin typeface="Times New Roman"/>
                <a:ea typeface="Times New Roman"/>
                <a:cs typeface="Times New Roman"/>
                <a:sym typeface="Times New Roman"/>
              </a:rPr>
              <a:t>SAWING:</a:t>
            </a:r>
            <a:endParaRPr b="1" sz="1800">
              <a:solidFill>
                <a:schemeClr val="dk1"/>
              </a:solidFill>
              <a:latin typeface="Times New Roman"/>
              <a:ea typeface="Times New Roman"/>
              <a:cs typeface="Times New Roman"/>
              <a:sym typeface="Times New Roman"/>
            </a:endParaRPr>
          </a:p>
          <a:p>
            <a:pPr indent="0" lvl="0" marL="0" marR="0" rtl="0" algn="l">
              <a:spcBef>
                <a:spcPts val="15"/>
              </a:spcBef>
              <a:spcAft>
                <a:spcPts val="0"/>
              </a:spcAft>
              <a:buNone/>
            </a:pPr>
            <a:r>
              <a:rPr b="1" lang="en-US" sz="24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291465" marR="0" rtl="0" algn="just">
              <a:lnSpc>
                <a:spcPct val="150000"/>
              </a:lnSpc>
              <a:spcBef>
                <a:spcPts val="0"/>
              </a:spcBef>
              <a:spcAft>
                <a:spcPts val="0"/>
              </a:spcAft>
              <a:buNone/>
            </a:pPr>
            <a:r>
              <a:rPr lang="en-US" sz="1800">
                <a:solidFill>
                  <a:schemeClr val="dk1"/>
                </a:solidFill>
                <a:latin typeface="Times New Roman"/>
                <a:ea typeface="Times New Roman"/>
                <a:cs typeface="Times New Roman"/>
                <a:sym typeface="Times New Roman"/>
              </a:rPr>
              <a:t>Hold the piece horizontally in a way such that the portion to be cut is just above the jaw. Use a hand saw to cut along the required line markings but slightly inside the line as shown in figure to the required 5mm dept Now using a firmer chisel take a series of cuts to remove the wood up to this 5mm depth  Hold the piece again using a firmer chisel slantly chip off the wood from the along the material diagonal side.</a:t>
            </a:r>
            <a:endParaRPr sz="1800">
              <a:solidFill>
                <a:schemeClr val="dk1"/>
              </a:solidFill>
              <a:latin typeface="Times New Roman"/>
              <a:ea typeface="Times New Roman"/>
              <a:cs typeface="Times New Roman"/>
              <a:sym typeface="Times New Roman"/>
            </a:endParaRPr>
          </a:p>
          <a:p>
            <a:pPr indent="0" lvl="0" marL="291465" marR="0" rtl="0" algn="just">
              <a:lnSpc>
                <a:spcPct val="15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291465" marR="81915" rtl="0" algn="just">
              <a:lnSpc>
                <a:spcPct val="112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291465" marR="0" rtl="0" algn="just">
              <a:lnSpc>
                <a:spcPct val="76111"/>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32" name="Google Shape;232;p22"/>
          <p:cNvSpPr/>
          <p:nvPr/>
        </p:nvSpPr>
        <p:spPr>
          <a:xfrm>
            <a:off x="425984" y="1786402"/>
            <a:ext cx="9786651" cy="20922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45"/>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45"/>
              </a:spcBef>
              <a:spcAft>
                <a:spcPts val="0"/>
              </a:spcAft>
              <a:buNone/>
            </a:pPr>
            <a:r>
              <a:rPr lang="en-US" sz="24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4. </a:t>
            </a:r>
            <a:r>
              <a:rPr b="1" lang="en-US" sz="1800">
                <a:solidFill>
                  <a:schemeClr val="dk1"/>
                </a:solidFill>
                <a:latin typeface="Times New Roman"/>
                <a:ea typeface="Times New Roman"/>
                <a:cs typeface="Times New Roman"/>
                <a:sym typeface="Times New Roman"/>
              </a:rPr>
              <a:t>FINISHING:</a:t>
            </a:r>
            <a:endParaRPr b="1" sz="1800">
              <a:solidFill>
                <a:schemeClr val="dk1"/>
              </a:solidFill>
              <a:latin typeface="Times New Roman"/>
              <a:ea typeface="Times New Roman"/>
              <a:cs typeface="Times New Roman"/>
              <a:sym typeface="Times New Roman"/>
            </a:endParaRPr>
          </a:p>
          <a:p>
            <a:pPr indent="0" lvl="0" marL="0" marR="0" rtl="0" algn="l">
              <a:spcBef>
                <a:spcPts val="35"/>
              </a:spcBef>
              <a:spcAft>
                <a:spcPts val="0"/>
              </a:spcAft>
              <a:buNone/>
            </a:pPr>
            <a:r>
              <a:t/>
            </a:r>
            <a:endParaRPr sz="1800">
              <a:solidFill>
                <a:schemeClr val="dk1"/>
              </a:solidFill>
              <a:latin typeface="Times New Roman"/>
              <a:ea typeface="Times New Roman"/>
              <a:cs typeface="Times New Roman"/>
              <a:sym typeface="Times New Roman"/>
            </a:endParaRPr>
          </a:p>
          <a:p>
            <a:pPr indent="0" lvl="0" marL="291465" marR="83185" rtl="0" algn="just">
              <a:lnSpc>
                <a:spcPct val="111000"/>
              </a:lnSpc>
              <a:spcBef>
                <a:spcPts val="5"/>
              </a:spcBef>
              <a:spcAft>
                <a:spcPts val="0"/>
              </a:spcAft>
              <a:buNone/>
            </a:pPr>
            <a:r>
              <a:rPr lang="en-US" sz="1800">
                <a:solidFill>
                  <a:schemeClr val="dk1"/>
                </a:solidFill>
                <a:latin typeface="Times New Roman"/>
                <a:ea typeface="Times New Roman"/>
                <a:cs typeface="Times New Roman"/>
                <a:sym typeface="Times New Roman"/>
              </a:rPr>
              <a:t>Take a series of small cuts delicately on both the side pieces to remove the excess wood. Obtain a fine finish of the socket and shoulder assembly joint and clear off the waste by wire brush</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23"/>
          <p:cNvPicPr preferRelativeResize="0"/>
          <p:nvPr/>
        </p:nvPicPr>
        <p:blipFill rotWithShape="1">
          <a:blip r:embed="rId3">
            <a:alphaModFix/>
          </a:blip>
          <a:srcRect b="0" l="0" r="0" t="0"/>
          <a:stretch/>
        </p:blipFill>
        <p:spPr>
          <a:xfrm>
            <a:off x="727113" y="943890"/>
            <a:ext cx="7612656" cy="416793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4"/>
          <p:cNvSpPr/>
          <p:nvPr/>
        </p:nvSpPr>
        <p:spPr>
          <a:xfrm>
            <a:off x="998862" y="676175"/>
            <a:ext cx="9114621" cy="1231106"/>
          </a:xfrm>
          <a:prstGeom prst="rect">
            <a:avLst/>
          </a:prstGeom>
          <a:noFill/>
          <a:ln>
            <a:noFill/>
          </a:ln>
        </p:spPr>
        <p:txBody>
          <a:bodyPr anchorCtr="0" anchor="t" bIns="45700" lIns="91425" spcFirstLastPara="1" rIns="91425" wrap="square" tIns="45700">
            <a:spAutoFit/>
          </a:bodyPr>
          <a:lstStyle/>
          <a:p>
            <a:pPr indent="0" lvl="0" marL="291465" marR="0" rtl="0" algn="l">
              <a:spcBef>
                <a:spcPts val="0"/>
              </a:spcBef>
              <a:spcAft>
                <a:spcPts val="0"/>
              </a:spcAft>
              <a:buNone/>
            </a:pPr>
            <a:r>
              <a:rPr b="1" lang="en-US" sz="2000">
                <a:solidFill>
                  <a:schemeClr val="dk1"/>
                </a:solidFill>
                <a:latin typeface="Times New Roman"/>
                <a:ea typeface="Times New Roman"/>
                <a:cs typeface="Times New Roman"/>
                <a:sym typeface="Times New Roman"/>
              </a:rPr>
              <a:t>RESULT:</a:t>
            </a:r>
            <a:endParaRPr b="1" sz="2000">
              <a:solidFill>
                <a:schemeClr val="dk1"/>
              </a:solidFill>
              <a:latin typeface="Times New Roman"/>
              <a:ea typeface="Times New Roman"/>
              <a:cs typeface="Times New Roman"/>
              <a:sym typeface="Times New Roman"/>
            </a:endParaRPr>
          </a:p>
          <a:p>
            <a:pPr indent="0" lvl="0" marL="0" marR="0" rtl="0" algn="l">
              <a:spcBef>
                <a:spcPts val="40"/>
              </a:spcBef>
              <a:spcAft>
                <a:spcPts val="0"/>
              </a:spcAft>
              <a:buNone/>
            </a:pPr>
            <a:r>
              <a:rPr b="1" lang="en-US" sz="18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The Duster was produced from the given work piece and assembled joint was submitted for evaluation</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Carpentry Tools</a:t>
            </a:r>
            <a:br>
              <a:rPr b="1" lang="en-US"/>
            </a:br>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590"/>
              <a:buChar char="•"/>
            </a:pPr>
            <a:r>
              <a:rPr lang="en-US" sz="2590">
                <a:latin typeface="Times New Roman"/>
                <a:ea typeface="Times New Roman"/>
                <a:cs typeface="Times New Roman"/>
                <a:sym typeface="Times New Roman"/>
              </a:rPr>
              <a:t>Carpentry tools are used to produce components to an exact size. The types of carpentry tools are as follows.</a:t>
            </a:r>
            <a:endParaRPr sz="2590">
              <a:latin typeface="Times New Roman"/>
              <a:ea typeface="Times New Roman"/>
              <a:cs typeface="Times New Roman"/>
              <a:sym typeface="Times New Roman"/>
            </a:endParaRPr>
          </a:p>
          <a:p>
            <a:pPr indent="-228600" lvl="0" marL="228600" rtl="0" algn="l">
              <a:lnSpc>
                <a:spcPct val="70000"/>
              </a:lnSpc>
              <a:spcBef>
                <a:spcPts val="1000"/>
              </a:spcBef>
              <a:spcAft>
                <a:spcPts val="0"/>
              </a:spcAft>
              <a:buClr>
                <a:schemeClr val="dk1"/>
              </a:buClr>
              <a:buSzPts val="2590"/>
              <a:buChar char="•"/>
            </a:pPr>
            <a:r>
              <a:rPr lang="en-US" sz="2590">
                <a:latin typeface="Times New Roman"/>
                <a:ea typeface="Times New Roman"/>
                <a:cs typeface="Times New Roman"/>
                <a:sym typeface="Times New Roman"/>
              </a:rPr>
              <a:t>1. Marking tools	</a:t>
            </a:r>
            <a:endParaRPr sz="2590">
              <a:latin typeface="Times New Roman"/>
              <a:ea typeface="Times New Roman"/>
              <a:cs typeface="Times New Roman"/>
              <a:sym typeface="Times New Roman"/>
            </a:endParaRPr>
          </a:p>
          <a:p>
            <a:pPr indent="-228600" lvl="0" marL="228600" rtl="0" algn="l">
              <a:lnSpc>
                <a:spcPct val="70000"/>
              </a:lnSpc>
              <a:spcBef>
                <a:spcPts val="1000"/>
              </a:spcBef>
              <a:spcAft>
                <a:spcPts val="0"/>
              </a:spcAft>
              <a:buClr>
                <a:schemeClr val="dk1"/>
              </a:buClr>
              <a:buSzPts val="2590"/>
              <a:buChar char="•"/>
            </a:pPr>
            <a:r>
              <a:rPr lang="en-US" sz="2590">
                <a:latin typeface="Times New Roman"/>
                <a:ea typeface="Times New Roman"/>
                <a:cs typeface="Times New Roman"/>
                <a:sym typeface="Times New Roman"/>
              </a:rPr>
              <a:t>2.Measuring tools	</a:t>
            </a:r>
            <a:endParaRPr sz="2590">
              <a:latin typeface="Times New Roman"/>
              <a:ea typeface="Times New Roman"/>
              <a:cs typeface="Times New Roman"/>
              <a:sym typeface="Times New Roman"/>
            </a:endParaRPr>
          </a:p>
          <a:p>
            <a:pPr indent="-228600" lvl="0" marL="228600" rtl="0" algn="l">
              <a:lnSpc>
                <a:spcPct val="70000"/>
              </a:lnSpc>
              <a:spcBef>
                <a:spcPts val="1000"/>
              </a:spcBef>
              <a:spcAft>
                <a:spcPts val="0"/>
              </a:spcAft>
              <a:buClr>
                <a:schemeClr val="dk1"/>
              </a:buClr>
              <a:buSzPts val="2590"/>
              <a:buChar char="•"/>
            </a:pPr>
            <a:r>
              <a:rPr lang="en-US" sz="2590">
                <a:latin typeface="Times New Roman"/>
                <a:ea typeface="Times New Roman"/>
                <a:cs typeface="Times New Roman"/>
                <a:sym typeface="Times New Roman"/>
              </a:rPr>
              <a:t>3. Holding tools</a:t>
            </a:r>
            <a:endParaRPr sz="2590">
              <a:latin typeface="Times New Roman"/>
              <a:ea typeface="Times New Roman"/>
              <a:cs typeface="Times New Roman"/>
              <a:sym typeface="Times New Roman"/>
            </a:endParaRPr>
          </a:p>
          <a:p>
            <a:pPr indent="-228600" lvl="0" marL="228600" rtl="0" algn="l">
              <a:lnSpc>
                <a:spcPct val="70000"/>
              </a:lnSpc>
              <a:spcBef>
                <a:spcPts val="1000"/>
              </a:spcBef>
              <a:spcAft>
                <a:spcPts val="0"/>
              </a:spcAft>
              <a:buClr>
                <a:schemeClr val="dk1"/>
              </a:buClr>
              <a:buSzPts val="2590"/>
              <a:buChar char="•"/>
            </a:pPr>
            <a:r>
              <a:rPr lang="en-US" sz="2590">
                <a:latin typeface="Times New Roman"/>
                <a:ea typeface="Times New Roman"/>
                <a:cs typeface="Times New Roman"/>
                <a:sym typeface="Times New Roman"/>
              </a:rPr>
              <a:t>4. Cutting tools	</a:t>
            </a:r>
            <a:endParaRPr sz="2590">
              <a:latin typeface="Times New Roman"/>
              <a:ea typeface="Times New Roman"/>
              <a:cs typeface="Times New Roman"/>
              <a:sym typeface="Times New Roman"/>
            </a:endParaRPr>
          </a:p>
          <a:p>
            <a:pPr indent="-228600" lvl="0" marL="228600" rtl="0" algn="l">
              <a:lnSpc>
                <a:spcPct val="70000"/>
              </a:lnSpc>
              <a:spcBef>
                <a:spcPts val="1000"/>
              </a:spcBef>
              <a:spcAft>
                <a:spcPts val="0"/>
              </a:spcAft>
              <a:buClr>
                <a:schemeClr val="dk1"/>
              </a:buClr>
              <a:buSzPts val="2590"/>
              <a:buChar char="•"/>
            </a:pPr>
            <a:r>
              <a:rPr lang="en-US" sz="2590">
                <a:latin typeface="Times New Roman"/>
                <a:ea typeface="Times New Roman"/>
                <a:cs typeface="Times New Roman"/>
                <a:sym typeface="Times New Roman"/>
              </a:rPr>
              <a:t>5.Planning tools	</a:t>
            </a:r>
            <a:endParaRPr sz="2590">
              <a:latin typeface="Times New Roman"/>
              <a:ea typeface="Times New Roman"/>
              <a:cs typeface="Times New Roman"/>
              <a:sym typeface="Times New Roman"/>
            </a:endParaRPr>
          </a:p>
          <a:p>
            <a:pPr indent="-228600" lvl="0" marL="228600" rtl="0" algn="l">
              <a:lnSpc>
                <a:spcPct val="70000"/>
              </a:lnSpc>
              <a:spcBef>
                <a:spcPts val="1000"/>
              </a:spcBef>
              <a:spcAft>
                <a:spcPts val="0"/>
              </a:spcAft>
              <a:buClr>
                <a:schemeClr val="dk1"/>
              </a:buClr>
              <a:buSzPts val="2590"/>
              <a:buChar char="•"/>
            </a:pPr>
            <a:r>
              <a:rPr lang="en-US" sz="2590">
                <a:latin typeface="Times New Roman"/>
                <a:ea typeface="Times New Roman"/>
                <a:cs typeface="Times New Roman"/>
                <a:sym typeface="Times New Roman"/>
              </a:rPr>
              <a:t>6.Boring tools</a:t>
            </a:r>
            <a:endParaRPr sz="2590">
              <a:latin typeface="Times New Roman"/>
              <a:ea typeface="Times New Roman"/>
              <a:cs typeface="Times New Roman"/>
              <a:sym typeface="Times New Roman"/>
            </a:endParaRPr>
          </a:p>
          <a:p>
            <a:pPr indent="-228600" lvl="0" marL="228600" rtl="0" algn="l">
              <a:lnSpc>
                <a:spcPct val="70000"/>
              </a:lnSpc>
              <a:spcBef>
                <a:spcPts val="1000"/>
              </a:spcBef>
              <a:spcAft>
                <a:spcPts val="0"/>
              </a:spcAft>
              <a:buClr>
                <a:schemeClr val="dk1"/>
              </a:buClr>
              <a:buSzPts val="2590"/>
              <a:buChar char="•"/>
            </a:pPr>
            <a:r>
              <a:rPr lang="en-US" sz="2590">
                <a:latin typeface="Times New Roman"/>
                <a:ea typeface="Times New Roman"/>
                <a:cs typeface="Times New Roman"/>
                <a:sym typeface="Times New Roman"/>
              </a:rPr>
              <a:t>7. Striking tools	</a:t>
            </a:r>
            <a:endParaRPr sz="2590">
              <a:latin typeface="Times New Roman"/>
              <a:ea typeface="Times New Roman"/>
              <a:cs typeface="Times New Roman"/>
              <a:sym typeface="Times New Roman"/>
            </a:endParaRPr>
          </a:p>
          <a:p>
            <a:pPr indent="-228600" lvl="0" marL="228600" rtl="0" algn="l">
              <a:lnSpc>
                <a:spcPct val="70000"/>
              </a:lnSpc>
              <a:spcBef>
                <a:spcPts val="1000"/>
              </a:spcBef>
              <a:spcAft>
                <a:spcPts val="0"/>
              </a:spcAft>
              <a:buClr>
                <a:schemeClr val="dk1"/>
              </a:buClr>
              <a:buSzPts val="2590"/>
              <a:buChar char="•"/>
            </a:pPr>
            <a:r>
              <a:rPr lang="en-US" sz="2590">
                <a:latin typeface="Times New Roman"/>
                <a:ea typeface="Times New Roman"/>
                <a:cs typeface="Times New Roman"/>
                <a:sym typeface="Times New Roman"/>
              </a:rPr>
              <a:t>8.Miscellaneous tools</a:t>
            </a:r>
            <a:endParaRPr sz="2590">
              <a:latin typeface="Times New Roman"/>
              <a:ea typeface="Times New Roman"/>
              <a:cs typeface="Times New Roman"/>
              <a:sym typeface="Times New Roman"/>
            </a:endParaRPr>
          </a:p>
          <a:p>
            <a:pPr indent="0" lvl="0" marL="0" rtl="0" algn="l">
              <a:lnSpc>
                <a:spcPct val="70000"/>
              </a:lnSpc>
              <a:spcBef>
                <a:spcPts val="1000"/>
              </a:spcBef>
              <a:spcAft>
                <a:spcPts val="0"/>
              </a:spcAft>
              <a:buClr>
                <a:schemeClr val="dk1"/>
              </a:buClr>
              <a:buSzPts val="2590"/>
              <a:buNone/>
            </a:pPr>
            <a:r>
              <a:rPr lang="en-US" sz="2590"/>
              <a:t> </a:t>
            </a:r>
            <a:endParaRPr sz="2590"/>
          </a:p>
          <a:p>
            <a:pPr indent="-64135" lvl="0" marL="228600" rtl="0" algn="l">
              <a:lnSpc>
                <a:spcPct val="70000"/>
              </a:lnSpc>
              <a:spcBef>
                <a:spcPts val="1000"/>
              </a:spcBef>
              <a:spcAft>
                <a:spcPts val="0"/>
              </a:spcAft>
              <a:buClr>
                <a:schemeClr val="dk1"/>
              </a:buClr>
              <a:buSzPts val="2590"/>
              <a:buNone/>
            </a:pPr>
            <a:r>
              <a:t/>
            </a:r>
            <a:endParaRPr sz="259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Marking tools</a:t>
            </a:r>
            <a:br>
              <a:rPr b="1" lang="en-US"/>
            </a:br>
            <a:endParaRPr/>
          </a:p>
        </p:txBody>
      </p:sp>
      <p:sp>
        <p:nvSpPr>
          <p:cNvPr id="103" name="Google Shape;10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It is used to marking lines parallel to the edges of a wooden piece. It consists of a square wooden stem with a sliding wooden stock on it. On the stem, a marking pin is attached which is made up of steel.</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 This stem is provided with a </a:t>
            </a:r>
            <a:r>
              <a:rPr lang="en-US">
                <a:solidFill>
                  <a:srgbClr val="FF0000"/>
                </a:solidFill>
                <a:latin typeface="Times New Roman"/>
                <a:ea typeface="Times New Roman"/>
                <a:cs typeface="Times New Roman"/>
                <a:sym typeface="Times New Roman"/>
              </a:rPr>
              <a:t>steel nail to scratch the surface </a:t>
            </a:r>
            <a:r>
              <a:rPr lang="en-US">
                <a:latin typeface="Times New Roman"/>
                <a:ea typeface="Times New Roman"/>
                <a:cs typeface="Times New Roman"/>
                <a:sym typeface="Times New Roman"/>
              </a:rPr>
              <a:t>of the work. It consists of two pins; the distance between the pins is adjustable. It is used to draw parallel lines on the stock.</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Measuring tools</a:t>
            </a:r>
            <a:br>
              <a:rPr b="1" lang="en-US"/>
            </a:br>
            <a:endParaRPr/>
          </a:p>
        </p:txBody>
      </p:sp>
      <p:sp>
        <p:nvSpPr>
          <p:cNvPr id="109" name="Google Shape;10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70000"/>
              </a:lnSpc>
              <a:spcBef>
                <a:spcPts val="0"/>
              </a:spcBef>
              <a:spcAft>
                <a:spcPts val="0"/>
              </a:spcAft>
              <a:buClr>
                <a:schemeClr val="dk1"/>
              </a:buClr>
              <a:buSzPts val="2590"/>
              <a:buChar char="•"/>
            </a:pPr>
            <a:r>
              <a:rPr lang="en-US" sz="2590">
                <a:latin typeface="Times New Roman"/>
                <a:ea typeface="Times New Roman"/>
                <a:cs typeface="Times New Roman"/>
                <a:sym typeface="Times New Roman"/>
              </a:rPr>
              <a:t>The carpentry measuring tools are classified as  follows</a:t>
            </a:r>
            <a:endParaRPr sz="2590">
              <a:latin typeface="Times New Roman"/>
              <a:ea typeface="Times New Roman"/>
              <a:cs typeface="Times New Roman"/>
              <a:sym typeface="Times New Roman"/>
            </a:endParaRPr>
          </a:p>
          <a:p>
            <a:pPr indent="0" lvl="2" marL="914400" rtl="0" algn="just">
              <a:lnSpc>
                <a:spcPct val="70000"/>
              </a:lnSpc>
              <a:spcBef>
                <a:spcPts val="500"/>
              </a:spcBef>
              <a:spcAft>
                <a:spcPts val="0"/>
              </a:spcAft>
              <a:buClr>
                <a:schemeClr val="dk1"/>
              </a:buClr>
              <a:buSzPts val="1850"/>
              <a:buNone/>
            </a:pPr>
            <a:r>
              <a:rPr lang="en-US" sz="1850">
                <a:latin typeface="Times New Roman"/>
                <a:ea typeface="Times New Roman"/>
                <a:cs typeface="Times New Roman"/>
                <a:sym typeface="Times New Roman"/>
              </a:rPr>
              <a:t>1. Steel tape   2.Steel rule	3.Calipers</a:t>
            </a:r>
            <a:endParaRPr sz="1850">
              <a:latin typeface="Times New Roman"/>
              <a:ea typeface="Times New Roman"/>
              <a:cs typeface="Times New Roman"/>
              <a:sym typeface="Times New Roman"/>
            </a:endParaRPr>
          </a:p>
          <a:p>
            <a:pPr indent="-228600" lvl="0" marL="228600" rtl="0" algn="just">
              <a:lnSpc>
                <a:spcPct val="70000"/>
              </a:lnSpc>
              <a:spcBef>
                <a:spcPts val="1000"/>
              </a:spcBef>
              <a:spcAft>
                <a:spcPts val="0"/>
              </a:spcAft>
              <a:buClr>
                <a:schemeClr val="dk1"/>
              </a:buClr>
              <a:buSzPts val="2590"/>
              <a:buChar char="•"/>
            </a:pPr>
            <a:r>
              <a:rPr lang="en-US" sz="2590">
                <a:latin typeface="Times New Roman"/>
                <a:ea typeface="Times New Roman"/>
                <a:cs typeface="Times New Roman"/>
                <a:sym typeface="Times New Roman"/>
              </a:rPr>
              <a:t>Steel tapes and steel rules are mainly used for measuring short and lengths in millimeters. </a:t>
            </a:r>
            <a:endParaRPr sz="2590">
              <a:latin typeface="Times New Roman"/>
              <a:ea typeface="Times New Roman"/>
              <a:cs typeface="Times New Roman"/>
              <a:sym typeface="Times New Roman"/>
            </a:endParaRPr>
          </a:p>
          <a:p>
            <a:pPr indent="-228600" lvl="0" marL="228600" rtl="0" algn="just">
              <a:lnSpc>
                <a:spcPct val="70000"/>
              </a:lnSpc>
              <a:spcBef>
                <a:spcPts val="1000"/>
              </a:spcBef>
              <a:spcAft>
                <a:spcPts val="0"/>
              </a:spcAft>
              <a:buClr>
                <a:schemeClr val="dk1"/>
              </a:buClr>
              <a:buSzPts val="2590"/>
              <a:buChar char="•"/>
            </a:pPr>
            <a:r>
              <a:rPr lang="en-US" sz="2590">
                <a:latin typeface="Times New Roman"/>
                <a:ea typeface="Times New Roman"/>
                <a:cs typeface="Times New Roman"/>
                <a:sym typeface="Times New Roman"/>
              </a:rPr>
              <a:t>A try square is used for testing squareness and marking of joints.</a:t>
            </a:r>
            <a:endParaRPr sz="2590">
              <a:latin typeface="Times New Roman"/>
              <a:ea typeface="Times New Roman"/>
              <a:cs typeface="Times New Roman"/>
              <a:sym typeface="Times New Roman"/>
            </a:endParaRPr>
          </a:p>
          <a:p>
            <a:pPr indent="-228600" lvl="0" marL="228600" rtl="0" algn="just">
              <a:lnSpc>
                <a:spcPct val="70000"/>
              </a:lnSpc>
              <a:spcBef>
                <a:spcPts val="1000"/>
              </a:spcBef>
              <a:spcAft>
                <a:spcPts val="0"/>
              </a:spcAft>
              <a:buClr>
                <a:schemeClr val="dk1"/>
              </a:buClr>
              <a:buSzPts val="2590"/>
              <a:buChar char="•"/>
            </a:pPr>
            <a:r>
              <a:rPr lang="en-US" sz="2590">
                <a:latin typeface="Times New Roman"/>
                <a:ea typeface="Times New Roman"/>
                <a:cs typeface="Times New Roman"/>
                <a:sym typeface="Times New Roman"/>
              </a:rPr>
              <a:t>A mitre square is used for marking and measuring an angle of 45 degree.</a:t>
            </a:r>
            <a:endParaRPr sz="2590">
              <a:latin typeface="Times New Roman"/>
              <a:ea typeface="Times New Roman"/>
              <a:cs typeface="Times New Roman"/>
              <a:sym typeface="Times New Roman"/>
            </a:endParaRPr>
          </a:p>
          <a:p>
            <a:pPr indent="-228600" lvl="0" marL="228600" rtl="0" algn="just">
              <a:lnSpc>
                <a:spcPct val="70000"/>
              </a:lnSpc>
              <a:spcBef>
                <a:spcPts val="1000"/>
              </a:spcBef>
              <a:spcAft>
                <a:spcPts val="0"/>
              </a:spcAft>
              <a:buClr>
                <a:schemeClr val="dk1"/>
              </a:buClr>
              <a:buSzPts val="2590"/>
              <a:buChar char="•"/>
            </a:pPr>
            <a:r>
              <a:rPr lang="en-US" sz="2590">
                <a:latin typeface="Times New Roman"/>
                <a:ea typeface="Times New Roman"/>
                <a:cs typeface="Times New Roman"/>
                <a:sym typeface="Times New Roman"/>
              </a:rPr>
              <a:t>A bevel square is used for marking and listing angles between 0 degree to 180 degree.</a:t>
            </a:r>
            <a:endParaRPr sz="2590">
              <a:latin typeface="Times New Roman"/>
              <a:ea typeface="Times New Roman"/>
              <a:cs typeface="Times New Roman"/>
              <a:sym typeface="Times New Roman"/>
            </a:endParaRPr>
          </a:p>
          <a:p>
            <a:pPr indent="-228600" lvl="0" marL="228600" rtl="0" algn="just">
              <a:lnSpc>
                <a:spcPct val="70000"/>
              </a:lnSpc>
              <a:spcBef>
                <a:spcPts val="1000"/>
              </a:spcBef>
              <a:spcAft>
                <a:spcPts val="0"/>
              </a:spcAft>
              <a:buClr>
                <a:schemeClr val="dk1"/>
              </a:buClr>
              <a:buSzPts val="2590"/>
              <a:buChar char="•"/>
            </a:pPr>
            <a:r>
              <a:rPr lang="en-US" sz="2590" u="sng">
                <a:latin typeface="Times New Roman"/>
                <a:ea typeface="Times New Roman"/>
                <a:cs typeface="Times New Roman"/>
                <a:sym typeface="Times New Roman"/>
              </a:rPr>
              <a:t>Calipers</a:t>
            </a:r>
            <a:endParaRPr sz="2590" u="sng">
              <a:latin typeface="Times New Roman"/>
              <a:ea typeface="Times New Roman"/>
              <a:cs typeface="Times New Roman"/>
              <a:sym typeface="Times New Roman"/>
            </a:endParaRPr>
          </a:p>
          <a:p>
            <a:pPr indent="-228600" lvl="1" marL="685800" rtl="0" algn="just">
              <a:lnSpc>
                <a:spcPct val="70000"/>
              </a:lnSpc>
              <a:spcBef>
                <a:spcPts val="500"/>
              </a:spcBef>
              <a:spcAft>
                <a:spcPts val="0"/>
              </a:spcAft>
              <a:buClr>
                <a:schemeClr val="dk1"/>
              </a:buClr>
              <a:buSzPts val="2220"/>
              <a:buChar char="•"/>
            </a:pPr>
            <a:r>
              <a:rPr lang="en-US" sz="2220">
                <a:latin typeface="Times New Roman"/>
                <a:ea typeface="Times New Roman"/>
                <a:cs typeface="Times New Roman"/>
                <a:sym typeface="Times New Roman"/>
              </a:rPr>
              <a:t>Calipers are used for the precision measurement of cylindrical surface. Inside calipers are used for measuring outside diameter and outside calipers are used to measure inner diameter of a pipe</a:t>
            </a:r>
            <a:endParaRPr sz="2220">
              <a:latin typeface="Times New Roman"/>
              <a:ea typeface="Times New Roman"/>
              <a:cs typeface="Times New Roman"/>
              <a:sym typeface="Times New Roman"/>
            </a:endParaRPr>
          </a:p>
          <a:p>
            <a:pPr indent="-64135" lvl="0" marL="228600" rtl="0" algn="l">
              <a:lnSpc>
                <a:spcPct val="70000"/>
              </a:lnSpc>
              <a:spcBef>
                <a:spcPts val="1000"/>
              </a:spcBef>
              <a:spcAft>
                <a:spcPts val="0"/>
              </a:spcAft>
              <a:buClr>
                <a:schemeClr val="dk1"/>
              </a:buClr>
              <a:buSzPts val="2590"/>
              <a:buNone/>
            </a:pPr>
            <a:r>
              <a:t/>
            </a:r>
            <a:endParaRPr sz="259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Holding tools</a:t>
            </a:r>
            <a:br>
              <a:rPr b="1" lang="en-US"/>
            </a:br>
            <a:endParaRPr/>
          </a:p>
        </p:txBody>
      </p:sp>
      <p:sp>
        <p:nvSpPr>
          <p:cNvPr id="115" name="Google Shape;115;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carpentry holding tools are shown in fig.</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16" name="Google Shape;116;p6"/>
          <p:cNvPicPr preferRelativeResize="0"/>
          <p:nvPr/>
        </p:nvPicPr>
        <p:blipFill rotWithShape="1">
          <a:blip r:embed="rId3">
            <a:alphaModFix/>
          </a:blip>
          <a:srcRect b="0" l="0" r="0" t="0"/>
          <a:stretch/>
        </p:blipFill>
        <p:spPr>
          <a:xfrm>
            <a:off x="2071171" y="2828608"/>
            <a:ext cx="6336864" cy="205186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Carpentry vice</a:t>
            </a:r>
            <a:br>
              <a:rPr b="1" lang="en-US"/>
            </a:br>
            <a:endParaRPr/>
          </a:p>
        </p:txBody>
      </p:sp>
      <p:sp>
        <p:nvSpPr>
          <p:cNvPr id="122" name="Google Shape;122;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A carpentry vice is the common work holding device. It consists of one fixed jaw and one movable jaw. Its one jaw is fixed to the side of the table while the other is movable by means of   a screw and a handle.</a:t>
            </a:r>
            <a:endParaRPr/>
          </a:p>
        </p:txBody>
      </p:sp>
      <p:pic>
        <p:nvPicPr>
          <p:cNvPr id="123" name="Google Shape;123;p7"/>
          <p:cNvPicPr preferRelativeResize="0"/>
          <p:nvPr/>
        </p:nvPicPr>
        <p:blipFill rotWithShape="1">
          <a:blip r:embed="rId3">
            <a:alphaModFix/>
          </a:blip>
          <a:srcRect b="0" l="0" r="0" t="0"/>
          <a:stretch/>
        </p:blipFill>
        <p:spPr>
          <a:xfrm>
            <a:off x="3221916" y="3345628"/>
            <a:ext cx="5194970" cy="283133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Bar clamp</a:t>
            </a:r>
            <a:br>
              <a:rPr b="1" lang="en-US"/>
            </a:br>
            <a:endParaRPr/>
          </a:p>
        </p:txBody>
      </p:sp>
      <p:sp>
        <p:nvSpPr>
          <p:cNvPr id="129" name="Google Shape;129;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1" marL="685800" rtl="0" algn="just">
              <a:lnSpc>
                <a:spcPct val="90000"/>
              </a:lnSpc>
              <a:spcBef>
                <a:spcPts val="0"/>
              </a:spcBef>
              <a:spcAft>
                <a:spcPts val="0"/>
              </a:spcAft>
              <a:buClr>
                <a:schemeClr val="dk1"/>
              </a:buClr>
              <a:buSzPts val="2400"/>
              <a:buChar char="•"/>
            </a:pPr>
            <a:r>
              <a:rPr lang="en-US"/>
              <a:t>The bar clamp (or) sash cramps are generally used in pairs in glueing up operations at the final assembly of joinery work. It is made up of a steel bar of T-section, wine malleable iron fittings and a steel screw.</a:t>
            </a:r>
            <a:endParaRPr/>
          </a:p>
          <a:p>
            <a:pPr indent="-76200" lvl="1" marL="685800" rtl="0" algn="l">
              <a:lnSpc>
                <a:spcPct val="90000"/>
              </a:lnSpc>
              <a:spcBef>
                <a:spcPts val="500"/>
              </a:spcBef>
              <a:spcAft>
                <a:spcPts val="0"/>
              </a:spcAft>
              <a:buClr>
                <a:schemeClr val="dk1"/>
              </a:buClr>
              <a:buSzPts val="24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descr="ANANT Carpentry Tools - Quick Release Vice ::" id="130" name="Google Shape;130;p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1" name="Google Shape;131;p8"/>
          <p:cNvPicPr preferRelativeResize="0"/>
          <p:nvPr/>
        </p:nvPicPr>
        <p:blipFill rotWithShape="1">
          <a:blip r:embed="rId3">
            <a:alphaModFix/>
          </a:blip>
          <a:srcRect b="0" l="0" r="0" t="0"/>
          <a:stretch/>
        </p:blipFill>
        <p:spPr>
          <a:xfrm>
            <a:off x="3602516" y="3337938"/>
            <a:ext cx="4616067" cy="29739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G-cramp</a:t>
            </a:r>
            <a:br>
              <a:rPr b="1" lang="en-US"/>
            </a:br>
            <a:endParaRPr/>
          </a:p>
        </p:txBody>
      </p:sp>
      <p:sp>
        <p:nvSpPr>
          <p:cNvPr id="137" name="Google Shape;137;p9"/>
          <p:cNvSpPr txBox="1"/>
          <p:nvPr>
            <p:ph idx="1" type="body"/>
          </p:nvPr>
        </p:nvSpPr>
        <p:spPr>
          <a:xfrm>
            <a:off x="992437" y="1484102"/>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G-cramp is made up of malleable iron with acme threads of high quality steel .It can be used for clamping small work when glueing up.</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38" name="Google Shape;138;p9"/>
          <p:cNvPicPr preferRelativeResize="0"/>
          <p:nvPr/>
        </p:nvPicPr>
        <p:blipFill rotWithShape="1">
          <a:blip r:embed="rId3">
            <a:alphaModFix/>
          </a:blip>
          <a:srcRect b="0" l="0" r="0" t="0"/>
          <a:stretch/>
        </p:blipFill>
        <p:spPr>
          <a:xfrm>
            <a:off x="2963537" y="2980943"/>
            <a:ext cx="4549967" cy="285449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2C0064C073E9479F6BB9E9A7DD97D0" ma:contentTypeVersion="10" ma:contentTypeDescription="Create a new document." ma:contentTypeScope="" ma:versionID="596d69d1c05965156596dd097cf54280">
  <xsd:schema xmlns:xsd="http://www.w3.org/2001/XMLSchema" xmlns:xs="http://www.w3.org/2001/XMLSchema" xmlns:p="http://schemas.microsoft.com/office/2006/metadata/properties" xmlns:ns2="55175d81-bfcc-4e20-b7a7-7b462a4db073" targetNamespace="http://schemas.microsoft.com/office/2006/metadata/properties" ma:root="true" ma:fieldsID="0760fd539ff49231fe6d3c15834c30dd" ns2:_="">
    <xsd:import namespace="55175d81-bfcc-4e20-b7a7-7b462a4db07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175d81-bfcc-4e20-b7a7-7b462a4db0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160D08D-6EAB-4E38-8A3E-E38AAC687061}"/>
</file>

<file path=customXml/itemProps2.xml><?xml version="1.0" encoding="utf-8"?>
<ds:datastoreItem xmlns:ds="http://schemas.openxmlformats.org/officeDocument/2006/customXml" ds:itemID="{F703C8AA-5593-4C74-9FB3-65BAF122CB40}"/>
</file>

<file path=customXml/itemProps3.xml><?xml version="1.0" encoding="utf-8"?>
<ds:datastoreItem xmlns:ds="http://schemas.openxmlformats.org/officeDocument/2006/customXml" ds:itemID="{91949819-67C5-4210-B8A0-1BCCA3860860}"/>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dc:creator>
  <dcterms:created xsi:type="dcterms:W3CDTF">2020-09-30T10:29:28Z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0x0101007D2C0064C073E9479F6BB9E9A7DD97D0</vt:lpwstr>
  </property>
</Properties>
</file>