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 id="2147483654" r:id="rId7"/>
    <p:sldMasterId id="2147483656" r:id="rId8"/>
    <p:sldMasterId id="214748365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41" roundtripDataSignature="AMtx7mhw23XkjyGzT5mQVdmp+GO5gpAv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3" Type="http://schemas.openxmlformats.org/officeDocument/2006/relationships/slide" Target="slides/slide3.xml"/><Relationship Id="rId39" Type="http://schemas.openxmlformats.org/officeDocument/2006/relationships/slide" Target="slides/slide29.xml"/><Relationship Id="rId18" Type="http://schemas.openxmlformats.org/officeDocument/2006/relationships/slide" Target="slides/slide8.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customXml" Target="../customXml/item1.xml"/><Relationship Id="rId7" Type="http://schemas.openxmlformats.org/officeDocument/2006/relationships/slideMaster" Target="slideMasters/slideMaster4.xml"/><Relationship Id="rId20" Type="http://schemas.openxmlformats.org/officeDocument/2006/relationships/slide" Target="slides/slide10.xml"/><Relationship Id="rId41" Type="http://customschemas.google.com/relationships/presentationmetadata" Target="metadata"/><Relationship Id="rId2" Type="http://schemas.openxmlformats.org/officeDocument/2006/relationships/viewProps" Target="viewProps.xml"/><Relationship Id="rId29" Type="http://schemas.openxmlformats.org/officeDocument/2006/relationships/slide" Target="slides/slide19.xml"/><Relationship Id="rId16" Type="http://schemas.openxmlformats.org/officeDocument/2006/relationships/slide" Target="slides/slide6.xml"/><Relationship Id="rId40" Type="http://schemas.openxmlformats.org/officeDocument/2006/relationships/slide" Target="slides/slide30.xml"/><Relationship Id="rId24" Type="http://schemas.openxmlformats.org/officeDocument/2006/relationships/slide" Target="slides/slide14.xml"/><Relationship Id="rId1" Type="http://schemas.openxmlformats.org/officeDocument/2006/relationships/theme" Target="theme/theme4.xml"/><Relationship Id="rId6" Type="http://schemas.openxmlformats.org/officeDocument/2006/relationships/slideMaster" Target="slideMasters/slideMaster3.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23" Type="http://schemas.openxmlformats.org/officeDocument/2006/relationships/slide" Target="slides/slide13.xml"/><Relationship Id="rId28"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5.xml"/><Relationship Id="rId36" Type="http://schemas.openxmlformats.org/officeDocument/2006/relationships/slide" Target="slides/slide26.xml"/><Relationship Id="rId31" Type="http://schemas.openxmlformats.org/officeDocument/2006/relationships/slide" Target="slides/slide21.xml"/><Relationship Id="rId10" Type="http://schemas.openxmlformats.org/officeDocument/2006/relationships/notesMaster" Target="notesMasters/notesMaster1.xml"/><Relationship Id="rId19" Type="http://schemas.openxmlformats.org/officeDocument/2006/relationships/slide" Target="slides/slide9.xml"/><Relationship Id="rId44" Type="http://schemas.openxmlformats.org/officeDocument/2006/relationships/customXml" Target="../customXml/item3.xml"/><Relationship Id="rId22"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Master" Target="slideMasters/slideMaster6.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14" Type="http://schemas.openxmlformats.org/officeDocument/2006/relationships/slide" Target="slides/slide4.xml"/><Relationship Id="rId43" Type="http://schemas.openxmlformats.org/officeDocument/2006/relationships/customXml" Target="../customXml/item2.xml"/><Relationship Id="rId8" Type="http://schemas.openxmlformats.org/officeDocument/2006/relationships/slideMaster" Target="slideMasters/slideMaster5.xml"/><Relationship Id="rId3" Type="http://schemas.openxmlformats.org/officeDocument/2006/relationships/presProps" Target="presProps.xml"/><Relationship Id="rId25" Type="http://schemas.openxmlformats.org/officeDocument/2006/relationships/slide" Target="slides/slide15.xml"/><Relationship Id="rId33" Type="http://schemas.openxmlformats.org/officeDocument/2006/relationships/slide" Target="slides/slide23.xml"/><Relationship Id="rId12" Type="http://schemas.openxmlformats.org/officeDocument/2006/relationships/slide" Target="slides/slide2.xml"/><Relationship Id="rId17" Type="http://schemas.openxmlformats.org/officeDocument/2006/relationships/slide" Target="slides/slide7.xml"/><Relationship Id="rId38"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2"/>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2"/>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32"/>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2"/>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2"/>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obj">
  <p:cSld name="OBJECT">
    <p:spTree>
      <p:nvGrpSpPr>
        <p:cNvPr id="25" name="Shape 25"/>
        <p:cNvGrpSpPr/>
        <p:nvPr/>
      </p:nvGrpSpPr>
      <p:grpSpPr>
        <a:xfrm>
          <a:off x="0" y="0"/>
          <a:ext cx="0" cy="0"/>
          <a:chOff x="0" y="0"/>
          <a:chExt cx="0" cy="0"/>
        </a:xfrm>
      </p:grpSpPr>
      <p:sp>
        <p:nvSpPr>
          <p:cNvPr id="26" name="Google Shape;26;p34"/>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535940" y="1544319"/>
            <a:ext cx="3848100" cy="36017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2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3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34"/>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39" name="Shape 39"/>
        <p:cNvGrpSpPr/>
        <p:nvPr/>
      </p:nvGrpSpPr>
      <p:grpSpPr>
        <a:xfrm>
          <a:off x="0" y="0"/>
          <a:ext cx="0" cy="0"/>
          <a:chOff x="0" y="0"/>
          <a:chExt cx="0" cy="0"/>
        </a:xfrm>
      </p:grpSpPr>
      <p:sp>
        <p:nvSpPr>
          <p:cNvPr id="40" name="Google Shape;40;p36"/>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1" name="Shape 51"/>
        <p:cNvGrpSpPr/>
        <p:nvPr/>
      </p:nvGrpSpPr>
      <p:grpSpPr>
        <a:xfrm>
          <a:off x="0" y="0"/>
          <a:ext cx="0" cy="0"/>
          <a:chOff x="0" y="0"/>
          <a:chExt cx="0" cy="0"/>
        </a:xfrm>
      </p:grpSpPr>
      <p:sp>
        <p:nvSpPr>
          <p:cNvPr id="52" name="Google Shape;52;p38"/>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2" name="Shape 62"/>
        <p:cNvGrpSpPr/>
        <p:nvPr/>
      </p:nvGrpSpPr>
      <p:grpSpPr>
        <a:xfrm>
          <a:off x="0" y="0"/>
          <a:ext cx="0" cy="0"/>
          <a:chOff x="0" y="0"/>
          <a:chExt cx="0" cy="0"/>
        </a:xfrm>
      </p:grpSpPr>
      <p:sp>
        <p:nvSpPr>
          <p:cNvPr id="63" name="Google Shape;63;p40"/>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0"/>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5.xml"/><Relationship Id="rId3"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1"/>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31"/>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1"/>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1"/>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3"/>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33"/>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1" name="Google Shape;21;p33"/>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33"/>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3"/>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3"/>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35"/>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35"/>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5" name="Google Shape;35;p35"/>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36" name="Google Shape;36;p35"/>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35"/>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35"/>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37"/>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37"/>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7" name="Google Shape;47;p37"/>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8" name="Google Shape;48;p37"/>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37"/>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37"/>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39"/>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39"/>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8" name="Google Shape;58;p39"/>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9" name="Google Shape;59;p39"/>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39"/>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39"/>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41"/>
          <p:cNvSpPr txBox="1"/>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41"/>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41"/>
          <p:cNvSpPr txBox="1"/>
          <p:nvPr>
            <p:ph idx="1" type="body"/>
          </p:nvPr>
        </p:nvSpPr>
        <p:spPr>
          <a:xfrm>
            <a:off x="852487" y="2295525"/>
            <a:ext cx="7439025" cy="20462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72" name="Google Shape;72;p41"/>
          <p:cNvSpPr txBox="1"/>
          <p:nvPr>
            <p:ph idx="11" type="ftr"/>
          </p:nvPr>
        </p:nvSpPr>
        <p:spPr>
          <a:xfrm>
            <a:off x="3108325" y="6378575"/>
            <a:ext cx="2927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41"/>
          <p:cNvSpPr txBox="1"/>
          <p:nvPr>
            <p:ph idx="10" type="dt"/>
          </p:nvPr>
        </p:nvSpPr>
        <p:spPr>
          <a:xfrm>
            <a:off x="457200" y="6378575"/>
            <a:ext cx="2103437"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sz="1800">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41"/>
          <p:cNvSpPr txBox="1"/>
          <p:nvPr>
            <p:ph idx="12" type="sldNum"/>
          </p:nvPr>
        </p:nvSpPr>
        <p:spPr>
          <a:xfrm>
            <a:off x="6583362" y="6378575"/>
            <a:ext cx="2103437"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sz="18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nvSpPr>
        <p:spPr>
          <a:xfrm>
            <a:off x="1374775" y="1862137"/>
            <a:ext cx="7097712" cy="4313237"/>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Welding is a materials joining process which  produces coalescence of materials by heating  them to suitable temperatures with or without the  application of pressure or by the application of  pressure alone, and with or without the use of filler  material.</a:t>
            </a:r>
            <a:endParaRPr sz="2400">
              <a:solidFill>
                <a:schemeClr val="dk1"/>
              </a:solidFill>
              <a:latin typeface="Arial"/>
              <a:ea typeface="Arial"/>
              <a:cs typeface="Arial"/>
              <a:sym typeface="Arial"/>
            </a:endParaRPr>
          </a:p>
          <a:p>
            <a:pPr indent="-69850" lvl="0" marL="298450" marR="0" rtl="0" algn="l">
              <a:lnSpc>
                <a:spcPct val="100000"/>
              </a:lnSpc>
              <a:spcBef>
                <a:spcPts val="0"/>
              </a:spcBef>
              <a:spcAft>
                <a:spcPts val="0"/>
              </a:spcAft>
              <a:buClr>
                <a:schemeClr val="dk1"/>
              </a:buClr>
              <a:buSzPts val="3400"/>
              <a:buFont typeface="Calibri"/>
              <a:buNone/>
            </a:pPr>
            <a:r>
              <a:t/>
            </a:r>
            <a:endParaRPr sz="3400">
              <a:solidFill>
                <a:schemeClr val="dk1"/>
              </a:solidFill>
              <a:latin typeface="Times New Roman"/>
              <a:ea typeface="Times New Roman"/>
              <a:cs typeface="Times New Roman"/>
              <a:sym typeface="Times New Roman"/>
            </a:endParaRPr>
          </a:p>
          <a:p>
            <a:pPr indent="-285750" lvl="0" marL="298450"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Welding is used for making permanent joints.</a:t>
            </a:r>
            <a:endParaRPr sz="2000">
              <a:solidFill>
                <a:schemeClr val="dk1"/>
              </a:solidFill>
              <a:latin typeface="Arial"/>
              <a:ea typeface="Arial"/>
              <a:cs typeface="Arial"/>
              <a:sym typeface="Arial"/>
            </a:endParaRPr>
          </a:p>
          <a:p>
            <a:pPr indent="-285750" lvl="0" marL="29845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It is used in the manufacture of automobile bodies, aircraft  frames, railway wagons, machine frames, structural works,  tanks, furniture, boilers, general repair work and ship  building.</a:t>
            </a:r>
            <a:endParaRPr/>
          </a:p>
        </p:txBody>
      </p:sp>
      <p:sp>
        <p:nvSpPr>
          <p:cNvPr id="80" name="Google Shape;80;p1"/>
          <p:cNvSpPr txBox="1"/>
          <p:nvPr>
            <p:ph type="title"/>
          </p:nvPr>
        </p:nvSpPr>
        <p:spPr>
          <a:xfrm>
            <a:off x="3479800" y="558800"/>
            <a:ext cx="218440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b="1" lang="en-US" sz="3600">
                <a:solidFill>
                  <a:schemeClr val="dk1"/>
                </a:solidFill>
                <a:latin typeface="Arial"/>
                <a:ea typeface="Arial"/>
                <a:cs typeface="Arial"/>
                <a:sym typeface="Arial"/>
              </a:rPr>
              <a:t>WELDING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601662" y="923925"/>
            <a:ext cx="7931150" cy="5143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Comparison of A.C. and D.C. arc welding</a:t>
            </a:r>
            <a:endParaRPr/>
          </a:p>
        </p:txBody>
      </p:sp>
      <p:sp>
        <p:nvSpPr>
          <p:cNvPr id="150" name="Google Shape;150;p10"/>
          <p:cNvSpPr txBox="1"/>
          <p:nvPr/>
        </p:nvSpPr>
        <p:spPr>
          <a:xfrm>
            <a:off x="536575" y="1633537"/>
            <a:ext cx="7477125" cy="40592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Alternating Current (from Transformer)</a:t>
            </a:r>
            <a:endParaRPr sz="2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4000"/>
              <a:buFont typeface="Calibri"/>
              <a:buNone/>
            </a:pPr>
            <a:r>
              <a:t/>
            </a:r>
            <a:endParaRPr sz="4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More efficiency</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Power consumption less  Cost of equipment is less</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Higher voltage – hence not safe</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Not suitable for welding non ferrous metals  Not preferred for welding thin sections</a:t>
            </a:r>
            <a:endParaRPr sz="2400">
              <a:solidFill>
                <a:schemeClr val="dk1"/>
              </a:solidFill>
              <a:latin typeface="Arial"/>
              <a:ea typeface="Arial"/>
              <a:cs typeface="Arial"/>
              <a:sym typeface="Arial"/>
            </a:endParaRPr>
          </a:p>
          <a:p>
            <a:pPr indent="0" lvl="0" marL="12700" marR="0" rtl="0" algn="l">
              <a:lnSpc>
                <a:spcPct val="100000"/>
              </a:lnSpc>
              <a:spcBef>
                <a:spcPts val="500"/>
              </a:spcBef>
              <a:spcAft>
                <a:spcPts val="0"/>
              </a:spcAft>
              <a:buClr>
                <a:schemeClr val="dk1"/>
              </a:buClr>
              <a:buSzPts val="2400"/>
              <a:buFont typeface="Arial"/>
              <a:buNone/>
            </a:pPr>
            <a:r>
              <a:rPr lang="en-US" sz="2400">
                <a:solidFill>
                  <a:schemeClr val="dk1"/>
                </a:solidFill>
                <a:latin typeface="Arial"/>
                <a:ea typeface="Arial"/>
                <a:cs typeface="Arial"/>
                <a:sym typeface="Arial"/>
              </a:rPr>
              <a:t>Any terminal can be connected to the work or electrode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523875" y="855662"/>
            <a:ext cx="7929562" cy="1290637"/>
          </a:xfrm>
          <a:prstGeom prst="rect">
            <a:avLst/>
          </a:prstGeom>
          <a:noFill/>
          <a:ln>
            <a:noFill/>
          </a:ln>
        </p:spPr>
        <p:txBody>
          <a:bodyPr anchorCtr="0" anchor="t" bIns="0" lIns="0" spcFirstLastPara="1" rIns="0" wrap="square" tIns="12700">
            <a:spAutoFit/>
          </a:bodyPr>
          <a:lstStyle/>
          <a:p>
            <a:pPr indent="-11112" lvl="0" marL="23812" rtl="0" algn="l">
              <a:lnSpc>
                <a:spcPct val="13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Comparison of A.C. and D.C. arc welding  Direct Current (from Generator)</a:t>
            </a:r>
            <a:endParaRPr/>
          </a:p>
        </p:txBody>
      </p:sp>
      <p:sp>
        <p:nvSpPr>
          <p:cNvPr id="156" name="Google Shape;156;p11"/>
          <p:cNvSpPr txBox="1"/>
          <p:nvPr/>
        </p:nvSpPr>
        <p:spPr>
          <a:xfrm>
            <a:off x="536575" y="2120900"/>
            <a:ext cx="6067425" cy="3559175"/>
          </a:xfrm>
          <a:prstGeom prst="rect">
            <a:avLst/>
          </a:prstGeom>
          <a:noFill/>
          <a:ln>
            <a:noFill/>
          </a:ln>
        </p:spPr>
        <p:txBody>
          <a:bodyPr anchorCtr="0" anchor="t" bIns="0" lIns="0" spcFirstLastPara="1" rIns="0" wrap="square" tIns="88900">
            <a:spAutoFit/>
          </a:bodyPr>
          <a:lstStyle/>
          <a:p>
            <a:pPr indent="0" lvl="0" marL="1270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Less efficiency</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Power consumption more  Cost of equipment is more  Low voltage – safer operation</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suitable for both ferrous non ferrous metals  preferred for welding thin sections</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Positive terminal connected to the work  Negative terminal connected to the electrode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3101975" y="588962"/>
            <a:ext cx="2936875"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GAS WELDING</a:t>
            </a:r>
            <a:endParaRPr/>
          </a:p>
        </p:txBody>
      </p:sp>
      <p:sp>
        <p:nvSpPr>
          <p:cNvPr id="162" name="Google Shape;162;p12"/>
          <p:cNvSpPr txBox="1"/>
          <p:nvPr/>
        </p:nvSpPr>
        <p:spPr>
          <a:xfrm>
            <a:off x="536575" y="155892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63" name="Google Shape;163;p12"/>
          <p:cNvSpPr txBox="1"/>
          <p:nvPr/>
        </p:nvSpPr>
        <p:spPr>
          <a:xfrm>
            <a:off x="879475" y="1571625"/>
            <a:ext cx="6972300" cy="574675"/>
          </a:xfrm>
          <a:prstGeom prst="rect">
            <a:avLst/>
          </a:prstGeom>
          <a:noFill/>
          <a:ln>
            <a:noFill/>
          </a:ln>
        </p:spPr>
        <p:txBody>
          <a:bodyPr anchorCtr="0" anchor="t" bIns="0" lIns="0" spcFirstLastPara="1" rIns="0" wrap="square" tIns="71100">
            <a:spAutoFit/>
          </a:bodyPr>
          <a:lstStyle/>
          <a:p>
            <a:pPr indent="0" lvl="0" marL="12700" marR="0" rtl="0" algn="l">
              <a:lnSpc>
                <a:spcPct val="95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Sound weld is obtained by selecting proper size of flame, filler  material and method of moving torch</a:t>
            </a:r>
            <a:endParaRPr/>
          </a:p>
        </p:txBody>
      </p:sp>
      <p:sp>
        <p:nvSpPr>
          <p:cNvPr id="164" name="Google Shape;164;p12"/>
          <p:cNvSpPr txBox="1"/>
          <p:nvPr/>
        </p:nvSpPr>
        <p:spPr>
          <a:xfrm>
            <a:off x="536575" y="241617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65" name="Google Shape;165;p12"/>
          <p:cNvSpPr txBox="1"/>
          <p:nvPr/>
        </p:nvSpPr>
        <p:spPr>
          <a:xfrm>
            <a:off x="854075" y="2428875"/>
            <a:ext cx="6407150" cy="3302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The temperature generated during the process is 3300</a:t>
            </a:r>
            <a:r>
              <a:rPr baseline="30000" lang="en-US" sz="1700">
                <a:solidFill>
                  <a:schemeClr val="dk1"/>
                </a:solidFill>
                <a:latin typeface="Arial"/>
                <a:ea typeface="Arial"/>
                <a:cs typeface="Arial"/>
                <a:sym typeface="Arial"/>
              </a:rPr>
              <a:t>0</a:t>
            </a:r>
            <a:r>
              <a:rPr lang="en-US" sz="2000">
                <a:solidFill>
                  <a:schemeClr val="dk1"/>
                </a:solidFill>
                <a:latin typeface="Arial"/>
                <a:ea typeface="Arial"/>
                <a:cs typeface="Arial"/>
                <a:sym typeface="Arial"/>
              </a:rPr>
              <a:t>c</a:t>
            </a:r>
            <a:endParaRPr/>
          </a:p>
        </p:txBody>
      </p:sp>
      <p:sp>
        <p:nvSpPr>
          <p:cNvPr id="166" name="Google Shape;166;p12"/>
          <p:cNvSpPr txBox="1"/>
          <p:nvPr/>
        </p:nvSpPr>
        <p:spPr>
          <a:xfrm>
            <a:off x="536575" y="303053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67" name="Google Shape;167;p12"/>
          <p:cNvSpPr txBox="1"/>
          <p:nvPr/>
        </p:nvSpPr>
        <p:spPr>
          <a:xfrm>
            <a:off x="879475" y="3044825"/>
            <a:ext cx="7680325" cy="817562"/>
          </a:xfrm>
          <a:prstGeom prst="rect">
            <a:avLst/>
          </a:prstGeom>
          <a:noFill/>
          <a:ln>
            <a:noFill/>
          </a:ln>
        </p:spPr>
        <p:txBody>
          <a:bodyPr anchorCtr="0" anchor="t" bIns="0" lIns="0" spcFirstLastPara="1" rIns="0" wrap="square" tIns="73650">
            <a:spAutoFit/>
          </a:bodyPr>
          <a:lstStyle/>
          <a:p>
            <a:pPr indent="0" lvl="0" marL="12700" marR="0" rtl="0" algn="l">
              <a:lnSpc>
                <a:spcPct val="8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When the metal is fused, oxygen from the atmosphere and the torch  combines with molten metal and forms oxides, results defective  weld</a:t>
            </a:r>
            <a:endParaRPr/>
          </a:p>
        </p:txBody>
      </p:sp>
      <p:sp>
        <p:nvSpPr>
          <p:cNvPr id="168" name="Google Shape;168;p12"/>
          <p:cNvSpPr txBox="1"/>
          <p:nvPr/>
        </p:nvSpPr>
        <p:spPr>
          <a:xfrm>
            <a:off x="536575" y="413067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69" name="Google Shape;169;p12"/>
          <p:cNvSpPr txBox="1"/>
          <p:nvPr/>
        </p:nvSpPr>
        <p:spPr>
          <a:xfrm>
            <a:off x="879475" y="4144962"/>
            <a:ext cx="626427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Fluxes are added to the welded metal to remove oxides</a:t>
            </a:r>
            <a:endParaRPr/>
          </a:p>
        </p:txBody>
      </p:sp>
      <p:sp>
        <p:nvSpPr>
          <p:cNvPr id="170" name="Google Shape;170;p12"/>
          <p:cNvSpPr txBox="1"/>
          <p:nvPr/>
        </p:nvSpPr>
        <p:spPr>
          <a:xfrm>
            <a:off x="536575" y="474662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71" name="Google Shape;171;p12"/>
          <p:cNvSpPr txBox="1"/>
          <p:nvPr/>
        </p:nvSpPr>
        <p:spPr>
          <a:xfrm>
            <a:off x="879475" y="4759325"/>
            <a:ext cx="7483475" cy="574675"/>
          </a:xfrm>
          <a:prstGeom prst="rect">
            <a:avLst/>
          </a:prstGeom>
          <a:noFill/>
          <a:ln>
            <a:noFill/>
          </a:ln>
        </p:spPr>
        <p:txBody>
          <a:bodyPr anchorCtr="0" anchor="t" bIns="0" lIns="0" spcFirstLastPara="1" rIns="0" wrap="square" tIns="73650">
            <a:spAutoFit/>
          </a:bodyPr>
          <a:lstStyle/>
          <a:p>
            <a:pPr indent="0" lvl="0" marL="12700" marR="0" rtl="0" algn="l">
              <a:lnSpc>
                <a:spcPct val="8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Common fluxes used are made of sodium, potassium. Lithium and  borax.</a:t>
            </a:r>
            <a:endParaRPr/>
          </a:p>
        </p:txBody>
      </p:sp>
      <p:sp>
        <p:nvSpPr>
          <p:cNvPr id="172" name="Google Shape;172;p12"/>
          <p:cNvSpPr txBox="1"/>
          <p:nvPr/>
        </p:nvSpPr>
        <p:spPr>
          <a:xfrm>
            <a:off x="536575" y="560387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73" name="Google Shape;173;p12"/>
          <p:cNvSpPr txBox="1"/>
          <p:nvPr/>
        </p:nvSpPr>
        <p:spPr>
          <a:xfrm>
            <a:off x="879475" y="5618162"/>
            <a:ext cx="722947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Flux can be applied as paste, powder,liquid.solid coating or gas.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1666875" y="771525"/>
            <a:ext cx="5803900" cy="5143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GAS WELDING EQUIPMENT...</a:t>
            </a:r>
            <a:endParaRPr/>
          </a:p>
        </p:txBody>
      </p:sp>
      <p:sp>
        <p:nvSpPr>
          <p:cNvPr id="179" name="Google Shape;179;p13"/>
          <p:cNvSpPr txBox="1"/>
          <p:nvPr/>
        </p:nvSpPr>
        <p:spPr>
          <a:xfrm>
            <a:off x="536575" y="1558925"/>
            <a:ext cx="7627937" cy="4687887"/>
          </a:xfrm>
          <a:prstGeom prst="rect">
            <a:avLst/>
          </a:prstGeom>
          <a:noFill/>
          <a:ln>
            <a:noFill/>
          </a:ln>
        </p:spPr>
        <p:txBody>
          <a:bodyPr anchorCtr="0" anchor="t" bIns="0" lIns="0" spcFirstLastPara="1" rIns="0" wrap="square" tIns="12700">
            <a:spAutoFit/>
          </a:bodyPr>
          <a:lstStyle/>
          <a:p>
            <a:pPr indent="-282575" lvl="0" marL="295275" marR="0" rtl="0" algn="l">
              <a:lnSpc>
                <a:spcPct val="100000"/>
              </a:lnSpc>
              <a:spcBef>
                <a:spcPts val="0"/>
              </a:spcBef>
              <a:spcAft>
                <a:spcPts val="0"/>
              </a:spcAft>
              <a:buClr>
                <a:schemeClr val="dk1"/>
              </a:buClr>
              <a:buSzPts val="1992"/>
              <a:buFont typeface="Arial"/>
              <a:buChar char="•"/>
            </a:pPr>
            <a:r>
              <a:rPr lang="en-US" sz="2400">
                <a:solidFill>
                  <a:schemeClr val="dk1"/>
                </a:solidFill>
                <a:latin typeface="Arial"/>
                <a:ea typeface="Arial"/>
                <a:cs typeface="Arial"/>
                <a:sym typeface="Arial"/>
              </a:rPr>
              <a:t>Gas Cylinders</a:t>
            </a:r>
            <a:endParaRPr sz="24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Pressure</a:t>
            </a:r>
            <a:endParaRPr sz="20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Oxygen – 125 kg/cm2  Acetylene – 16 kg/cm2</a:t>
            </a:r>
            <a:endParaRPr sz="20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1992"/>
              <a:buFont typeface="Arial"/>
              <a:buAutoNum type="arabicPeriod" startAt="2"/>
            </a:pPr>
            <a:r>
              <a:rPr lang="en-US" sz="2400">
                <a:solidFill>
                  <a:schemeClr val="dk1"/>
                </a:solidFill>
                <a:latin typeface="Arial"/>
                <a:ea typeface="Arial"/>
                <a:cs typeface="Arial"/>
                <a:sym typeface="Arial"/>
              </a:rPr>
              <a:t>Regulators</a:t>
            </a:r>
            <a:endParaRPr sz="2400">
              <a:solidFill>
                <a:schemeClr val="dk1"/>
              </a:solidFill>
              <a:latin typeface="Arial"/>
              <a:ea typeface="Arial"/>
              <a:cs typeface="Arial"/>
              <a:sym typeface="Arial"/>
            </a:endParaRPr>
          </a:p>
          <a:p>
            <a:pPr indent="-282575" lvl="0" marL="295275" marR="0" rtl="0" algn="l">
              <a:lnSpc>
                <a:spcPct val="10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Working pressure of oxygen 1 kg/cm2  Working pressure of acetylene 0.15 kg/cm2</a:t>
            </a:r>
            <a:endParaRPr sz="2000">
              <a:solidFill>
                <a:schemeClr val="dk1"/>
              </a:solidFill>
              <a:latin typeface="Arial"/>
              <a:ea typeface="Arial"/>
              <a:cs typeface="Arial"/>
              <a:sym typeface="Arial"/>
            </a:endParaRPr>
          </a:p>
          <a:p>
            <a:pPr indent="-282575" lvl="0" marL="295275" marR="0" rtl="0" algn="l">
              <a:lnSpc>
                <a:spcPct val="8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Working pressure varies depends upon the thickness of the  work pieces welded.</a:t>
            </a:r>
            <a:endParaRPr sz="20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1992"/>
              <a:buFont typeface="Arial"/>
              <a:buAutoNum type="arabicPeriod" startAt="2"/>
            </a:pPr>
            <a:r>
              <a:rPr lang="en-US" sz="2400">
                <a:solidFill>
                  <a:schemeClr val="dk1"/>
                </a:solidFill>
                <a:latin typeface="Arial"/>
                <a:ea typeface="Arial"/>
                <a:cs typeface="Arial"/>
                <a:sym typeface="Arial"/>
              </a:rPr>
              <a:t>Pressure Gauges</a:t>
            </a:r>
            <a:endParaRPr sz="24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Hoses</a:t>
            </a:r>
            <a:endParaRPr sz="24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Welding torch</a:t>
            </a:r>
            <a:endParaRPr sz="24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Check valve</a:t>
            </a:r>
            <a:endParaRPr sz="2400">
              <a:solidFill>
                <a:schemeClr val="dk1"/>
              </a:solidFill>
              <a:latin typeface="Arial"/>
              <a:ea typeface="Arial"/>
              <a:cs typeface="Arial"/>
              <a:sym typeface="Arial"/>
            </a:endParaRPr>
          </a:p>
          <a:p>
            <a:pPr indent="-282575" lvl="0" marL="295275"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Non return valve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990600" y="784225"/>
            <a:ext cx="7467600" cy="57689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4"/>
          <p:cNvSpPr txBox="1"/>
          <p:nvPr>
            <p:ph type="title"/>
          </p:nvPr>
        </p:nvSpPr>
        <p:spPr>
          <a:xfrm>
            <a:off x="2330450" y="558800"/>
            <a:ext cx="4478337"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Oxy-Acetylene welding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536575" y="1312862"/>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91" name="Google Shape;191;p15"/>
          <p:cNvSpPr txBox="1"/>
          <p:nvPr>
            <p:ph type="title"/>
          </p:nvPr>
        </p:nvSpPr>
        <p:spPr>
          <a:xfrm>
            <a:off x="854075" y="701675"/>
            <a:ext cx="7512050" cy="1566862"/>
          </a:xfrm>
          <a:prstGeom prst="rect">
            <a:avLst/>
          </a:prstGeom>
          <a:noFill/>
          <a:ln>
            <a:noFill/>
          </a:ln>
        </p:spPr>
        <p:txBody>
          <a:bodyPr anchorCtr="0" anchor="t" bIns="0" lIns="0" spcFirstLastPara="1" rIns="0" wrap="square" tIns="97775">
            <a:spAutoFit/>
          </a:bodyPr>
          <a:lstStyle/>
          <a:p>
            <a:pPr indent="0" lvl="0" marL="0" rtl="0" algn="ctr">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TYPES OF FLAMES…</a:t>
            </a:r>
            <a:endParaRPr b="1" sz="3200">
              <a:solidFill>
                <a:schemeClr val="dk1"/>
              </a:solidFill>
              <a:latin typeface="Arial"/>
              <a:ea typeface="Arial"/>
              <a:cs typeface="Arial"/>
              <a:sym typeface="Arial"/>
            </a:endParaRPr>
          </a:p>
          <a:p>
            <a:pPr indent="0" lvl="0" marL="0" rtl="0" algn="just">
              <a:lnSpc>
                <a:spcPct val="100000"/>
              </a:lnSpc>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Oxygen is turned on, flame immediately changes into a long white  inner area (Feather) surrounded by a transparent blue envelope is  called </a:t>
            </a:r>
            <a:r>
              <a:rPr b="1" lang="en-US" sz="2000">
                <a:solidFill>
                  <a:schemeClr val="dk1"/>
                </a:solidFill>
                <a:latin typeface="Arial"/>
                <a:ea typeface="Arial"/>
                <a:cs typeface="Arial"/>
                <a:sym typeface="Arial"/>
              </a:rPr>
              <a:t>Carburizing flame </a:t>
            </a:r>
            <a:r>
              <a:rPr lang="en-US" sz="2000">
                <a:solidFill>
                  <a:schemeClr val="dk1"/>
                </a:solidFill>
                <a:latin typeface="Arial"/>
                <a:ea typeface="Arial"/>
                <a:cs typeface="Arial"/>
                <a:sym typeface="Arial"/>
              </a:rPr>
              <a:t>(3000</a:t>
            </a:r>
            <a:r>
              <a:rPr baseline="30000" lang="en-US" sz="1700">
                <a:solidFill>
                  <a:schemeClr val="dk1"/>
                </a:solidFill>
                <a:latin typeface="Arial"/>
                <a:ea typeface="Arial"/>
                <a:cs typeface="Arial"/>
                <a:sym typeface="Arial"/>
              </a:rPr>
              <a:t>0</a:t>
            </a:r>
            <a:r>
              <a:rPr lang="en-US" sz="2000">
                <a:solidFill>
                  <a:schemeClr val="dk1"/>
                </a:solidFill>
                <a:latin typeface="Arial"/>
                <a:ea typeface="Arial"/>
                <a:cs typeface="Arial"/>
                <a:sym typeface="Arial"/>
              </a:rPr>
              <a:t>c)</a:t>
            </a:r>
            <a:endParaRPr/>
          </a:p>
        </p:txBody>
      </p:sp>
      <p:sp>
        <p:nvSpPr>
          <p:cNvPr id="192" name="Google Shape;192;p15"/>
          <p:cNvSpPr txBox="1"/>
          <p:nvPr/>
        </p:nvSpPr>
        <p:spPr>
          <a:xfrm>
            <a:off x="536575" y="2660650"/>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93" name="Google Shape;193;p15"/>
          <p:cNvSpPr txBox="1"/>
          <p:nvPr/>
        </p:nvSpPr>
        <p:spPr>
          <a:xfrm>
            <a:off x="536575" y="3638550"/>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94" name="Google Shape;194;p15"/>
          <p:cNvSpPr txBox="1"/>
          <p:nvPr/>
        </p:nvSpPr>
        <p:spPr>
          <a:xfrm>
            <a:off x="854075" y="2674937"/>
            <a:ext cx="7616825" cy="13081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Addition of little more oxygen give a bright whitish cone surrounded  by the transparent blue envelope is called </a:t>
            </a:r>
            <a:r>
              <a:rPr b="1" lang="en-US" sz="2000">
                <a:solidFill>
                  <a:schemeClr val="dk1"/>
                </a:solidFill>
                <a:latin typeface="Arial"/>
                <a:ea typeface="Arial"/>
                <a:cs typeface="Arial"/>
                <a:sym typeface="Arial"/>
              </a:rPr>
              <a:t>Neutral flame </a:t>
            </a:r>
            <a:r>
              <a:rPr lang="en-US" sz="2000">
                <a:solidFill>
                  <a:schemeClr val="dk1"/>
                </a:solidFill>
                <a:latin typeface="Arial"/>
                <a:ea typeface="Arial"/>
                <a:cs typeface="Arial"/>
                <a:sym typeface="Arial"/>
              </a:rPr>
              <a:t>(It has a  balance of fuel gas and oxygen) (3200</a:t>
            </a:r>
            <a:r>
              <a:rPr baseline="30000" lang="en-US" sz="1700">
                <a:solidFill>
                  <a:schemeClr val="dk1"/>
                </a:solidFill>
                <a:latin typeface="Arial"/>
                <a:ea typeface="Arial"/>
                <a:cs typeface="Arial"/>
                <a:sym typeface="Arial"/>
              </a:rPr>
              <a:t>0</a:t>
            </a:r>
            <a:r>
              <a:rPr lang="en-US" sz="2000">
                <a:solidFill>
                  <a:schemeClr val="dk1"/>
                </a:solidFill>
                <a:latin typeface="Arial"/>
                <a:ea typeface="Arial"/>
                <a:cs typeface="Arial"/>
                <a:sym typeface="Arial"/>
              </a:rPr>
              <a:t>c)</a:t>
            </a:r>
            <a:endParaRPr sz="2000">
              <a:solidFill>
                <a:schemeClr val="dk1"/>
              </a:solidFill>
              <a:latin typeface="Arial"/>
              <a:ea typeface="Arial"/>
              <a:cs typeface="Arial"/>
              <a:sym typeface="Arial"/>
            </a:endParaRPr>
          </a:p>
          <a:p>
            <a:pPr indent="0" lvl="0" marL="381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Used for welding steels, aluminium, copper and cast iron</a:t>
            </a:r>
            <a:endParaRPr/>
          </a:p>
        </p:txBody>
      </p:sp>
      <p:sp>
        <p:nvSpPr>
          <p:cNvPr id="195" name="Google Shape;195;p15"/>
          <p:cNvSpPr txBox="1"/>
          <p:nvPr/>
        </p:nvSpPr>
        <p:spPr>
          <a:xfrm>
            <a:off x="536575" y="4375150"/>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96" name="Google Shape;196;p15"/>
          <p:cNvSpPr txBox="1"/>
          <p:nvPr/>
        </p:nvSpPr>
        <p:spPr>
          <a:xfrm>
            <a:off x="536575" y="5289550"/>
            <a:ext cx="114300" cy="7620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97" name="Google Shape;197;p15"/>
          <p:cNvSpPr txBox="1"/>
          <p:nvPr/>
        </p:nvSpPr>
        <p:spPr>
          <a:xfrm>
            <a:off x="854075" y="4389437"/>
            <a:ext cx="7208837" cy="16764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If more oxygen is added, the cone becomes darker and more  pointed, while the envelope becomes shorter and more fierce is  called </a:t>
            </a:r>
            <a:r>
              <a:rPr b="1" lang="en-US" sz="2000">
                <a:solidFill>
                  <a:schemeClr val="dk1"/>
                </a:solidFill>
                <a:latin typeface="Arial"/>
                <a:ea typeface="Arial"/>
                <a:cs typeface="Arial"/>
                <a:sym typeface="Arial"/>
              </a:rPr>
              <a:t>Oxidizing flame</a:t>
            </a:r>
            <a:endParaRPr sz="2000">
              <a:solidFill>
                <a:schemeClr val="dk1"/>
              </a:solidFill>
              <a:latin typeface="Arial"/>
              <a:ea typeface="Arial"/>
              <a:cs typeface="Arial"/>
              <a:sym typeface="Arial"/>
            </a:endParaRPr>
          </a:p>
          <a:p>
            <a:pPr indent="0" lvl="0" marL="38100" marR="0" rtl="0" algn="l">
              <a:lnSpc>
                <a:spcPct val="12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Has the highest temperature about 3400</a:t>
            </a:r>
            <a:r>
              <a:rPr baseline="30000" lang="en-US" sz="1700">
                <a:solidFill>
                  <a:schemeClr val="dk1"/>
                </a:solidFill>
                <a:latin typeface="Arial"/>
                <a:ea typeface="Arial"/>
                <a:cs typeface="Arial"/>
                <a:sym typeface="Arial"/>
              </a:rPr>
              <a:t>0</a:t>
            </a:r>
            <a:r>
              <a:rPr lang="en-US" sz="2000">
                <a:solidFill>
                  <a:schemeClr val="dk1"/>
                </a:solidFill>
                <a:latin typeface="Arial"/>
                <a:ea typeface="Arial"/>
                <a:cs typeface="Arial"/>
                <a:sym typeface="Arial"/>
              </a:rPr>
              <a:t>c  Used for welding brass and brazing operation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nvSpPr>
        <p:spPr>
          <a:xfrm>
            <a:off x="857250" y="5435600"/>
            <a:ext cx="7878762" cy="9398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FF3300"/>
              </a:buClr>
              <a:buSzPts val="2000"/>
              <a:buFont typeface="Arial"/>
              <a:buNone/>
            </a:pPr>
            <a:r>
              <a:rPr lang="en-US" sz="2000">
                <a:solidFill>
                  <a:srgbClr val="FF3300"/>
                </a:solidFill>
                <a:latin typeface="Arial"/>
                <a:ea typeface="Arial"/>
                <a:cs typeface="Arial"/>
                <a:sym typeface="Arial"/>
              </a:rPr>
              <a:t>Three basic types of oxyacetylene flames used in oxyfuel-gas welding  and cutting operations: (a) neutral flame; (b) oxidizing flame; (c)  carburizing, or reducing flame.</a:t>
            </a:r>
            <a:endParaRPr/>
          </a:p>
        </p:txBody>
      </p:sp>
      <p:sp>
        <p:nvSpPr>
          <p:cNvPr id="203" name="Google Shape;203;p16"/>
          <p:cNvSpPr txBox="1"/>
          <p:nvPr/>
        </p:nvSpPr>
        <p:spPr>
          <a:xfrm>
            <a:off x="914400" y="838200"/>
            <a:ext cx="5286375" cy="411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1076325" y="1676400"/>
            <a:ext cx="3190875" cy="3505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7"/>
          <p:cNvSpPr txBox="1"/>
          <p:nvPr/>
        </p:nvSpPr>
        <p:spPr>
          <a:xfrm>
            <a:off x="4995862" y="1752600"/>
            <a:ext cx="3344862" cy="3200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7"/>
          <p:cNvSpPr txBox="1"/>
          <p:nvPr/>
        </p:nvSpPr>
        <p:spPr>
          <a:xfrm>
            <a:off x="915987" y="5214937"/>
            <a:ext cx="7497762" cy="8477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FF3300"/>
              </a:buClr>
              <a:buSzPts val="1800"/>
              <a:buFont typeface="Arial"/>
              <a:buNone/>
            </a:pPr>
            <a:r>
              <a:rPr lang="en-US" sz="1800">
                <a:solidFill>
                  <a:srgbClr val="FF3300"/>
                </a:solidFill>
                <a:latin typeface="Arial"/>
                <a:ea typeface="Arial"/>
                <a:cs typeface="Arial"/>
                <a:sym typeface="Arial"/>
              </a:rPr>
              <a:t>Three basic types of oxyacetylene flames used in oxyfuel-gas welding and  cutting operations:</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FF3300"/>
              </a:buClr>
              <a:buSzPts val="1800"/>
              <a:buFont typeface="Arial"/>
              <a:buNone/>
            </a:pPr>
            <a:r>
              <a:rPr lang="en-US" sz="1800">
                <a:solidFill>
                  <a:srgbClr val="FF3300"/>
                </a:solidFill>
                <a:latin typeface="Arial"/>
                <a:ea typeface="Arial"/>
                <a:cs typeface="Arial"/>
                <a:sym typeface="Arial"/>
              </a:rPr>
              <a:t>(a) neutral flame;	(b) oxidizing flame; (c) carburizing, or reducing flame.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917575" y="1979612"/>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16" name="Google Shape;216;p18"/>
          <p:cNvSpPr txBox="1"/>
          <p:nvPr/>
        </p:nvSpPr>
        <p:spPr>
          <a:xfrm>
            <a:off x="917575" y="253047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17" name="Google Shape;217;p18"/>
          <p:cNvSpPr txBox="1"/>
          <p:nvPr/>
        </p:nvSpPr>
        <p:spPr>
          <a:xfrm>
            <a:off x="917575" y="3082925"/>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18" name="Google Shape;218;p18"/>
          <p:cNvSpPr txBox="1"/>
          <p:nvPr/>
        </p:nvSpPr>
        <p:spPr>
          <a:xfrm>
            <a:off x="917575" y="3632200"/>
            <a:ext cx="114300" cy="6381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19" name="Google Shape;219;p18"/>
          <p:cNvSpPr txBox="1"/>
          <p:nvPr/>
        </p:nvSpPr>
        <p:spPr>
          <a:xfrm>
            <a:off x="917575" y="4491037"/>
            <a:ext cx="114300" cy="6365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20" name="Google Shape;220;p18"/>
          <p:cNvSpPr txBox="1"/>
          <p:nvPr/>
        </p:nvSpPr>
        <p:spPr>
          <a:xfrm>
            <a:off x="917575" y="534828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21" name="Google Shape;221;p18"/>
          <p:cNvSpPr txBox="1"/>
          <p:nvPr/>
        </p:nvSpPr>
        <p:spPr>
          <a:xfrm>
            <a:off x="1260475" y="1995487"/>
            <a:ext cx="7100887" cy="3697287"/>
          </a:xfrm>
          <a:prstGeom prst="rect">
            <a:avLst/>
          </a:prstGeom>
          <a:noFill/>
          <a:ln>
            <a:noFill/>
          </a:ln>
        </p:spPr>
        <p:txBody>
          <a:bodyPr anchorCtr="0" anchor="t" bIns="0" lIns="0" spcFirstLastPara="1" rIns="0" wrap="square" tIns="73650">
            <a:spAutoFit/>
          </a:bodyPr>
          <a:lstStyle/>
          <a:p>
            <a:pPr indent="0" lvl="0" marL="12700" marR="0" rtl="0" algn="l">
              <a:lnSpc>
                <a:spcPct val="8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Ferrous metal is heated in to red hot condition and a jet of pure  oxygen is projected onto the surface, which rapidly oxidizes</a:t>
            </a:r>
            <a:endParaRPr sz="2000">
              <a:solidFill>
                <a:schemeClr val="dk1"/>
              </a:solidFill>
              <a:latin typeface="Arial"/>
              <a:ea typeface="Arial"/>
              <a:cs typeface="Arial"/>
              <a:sym typeface="Arial"/>
            </a:endParaRPr>
          </a:p>
          <a:p>
            <a:pPr indent="0" lvl="0" marL="12700" marR="0" rtl="0" algn="l">
              <a:lnSpc>
                <a:spcPct val="95000"/>
              </a:lnSpc>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Oxides having lower melting point than the metal, melt and are  blown away by the force of the jet, to make a cut</a:t>
            </a:r>
            <a:endParaRPr sz="2000">
              <a:solidFill>
                <a:schemeClr val="dk1"/>
              </a:solidFill>
              <a:latin typeface="Arial"/>
              <a:ea typeface="Arial"/>
              <a:cs typeface="Arial"/>
              <a:sym typeface="Arial"/>
            </a:endParaRPr>
          </a:p>
          <a:p>
            <a:pPr indent="0" lvl="0" marL="12700" marR="0" rtl="0" algn="l">
              <a:lnSpc>
                <a:spcPct val="95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Fast and efficient method of cutting steel to a high degree of  accuracy</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Torch is different from welding</a:t>
            </a:r>
            <a:endParaRPr sz="2000">
              <a:solidFill>
                <a:schemeClr val="dk1"/>
              </a:solidFill>
              <a:latin typeface="Arial"/>
              <a:ea typeface="Arial"/>
              <a:cs typeface="Arial"/>
              <a:sym typeface="Arial"/>
            </a:endParaRPr>
          </a:p>
          <a:p>
            <a:pPr indent="0" lvl="0" marL="12700" marR="0" rtl="0" algn="l">
              <a:lnSpc>
                <a:spcPct val="95000"/>
              </a:lnSpc>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Cutting torch has preheat orifice and one central orifice for  oxygen jet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PIERCING </a:t>
            </a:r>
            <a:r>
              <a:rPr lang="en-US" sz="2000">
                <a:solidFill>
                  <a:schemeClr val="dk1"/>
                </a:solidFill>
                <a:latin typeface="Arial"/>
                <a:ea typeface="Arial"/>
                <a:cs typeface="Arial"/>
                <a:sym typeface="Arial"/>
              </a:rPr>
              <a:t>and </a:t>
            </a:r>
            <a:r>
              <a:rPr b="1" lang="en-US" sz="2000">
                <a:solidFill>
                  <a:schemeClr val="dk1"/>
                </a:solidFill>
                <a:latin typeface="Arial"/>
                <a:ea typeface="Arial"/>
                <a:cs typeface="Arial"/>
                <a:sym typeface="Arial"/>
              </a:rPr>
              <a:t>GOUGING </a:t>
            </a:r>
            <a:r>
              <a:rPr lang="en-US" sz="2000">
                <a:solidFill>
                  <a:schemeClr val="dk1"/>
                </a:solidFill>
                <a:latin typeface="Arial"/>
                <a:ea typeface="Arial"/>
                <a:cs typeface="Arial"/>
                <a:sym typeface="Arial"/>
              </a:rPr>
              <a:t>are two important operations</a:t>
            </a:r>
            <a:endParaRPr sz="2000">
              <a:solidFill>
                <a:schemeClr val="dk1"/>
              </a:solidFill>
              <a:latin typeface="Arial"/>
              <a:ea typeface="Arial"/>
              <a:cs typeface="Arial"/>
              <a:sym typeface="Arial"/>
            </a:endParaRPr>
          </a:p>
          <a:p>
            <a:pPr indent="0" lvl="0" marL="12700" marR="0" rtl="0" algn="l">
              <a:lnSpc>
                <a:spcPct val="95000"/>
              </a:lnSpc>
              <a:spcBef>
                <a:spcPts val="400"/>
              </a:spcBef>
              <a:spcAft>
                <a:spcPts val="0"/>
              </a:spcAft>
              <a:buClr>
                <a:schemeClr val="dk1"/>
              </a:buClr>
              <a:buSzPts val="2000"/>
              <a:buFont typeface="Arial"/>
              <a:buNone/>
            </a:pPr>
            <a:r>
              <a:rPr b="1" lang="en-US" sz="2000">
                <a:solidFill>
                  <a:schemeClr val="dk1"/>
                </a:solidFill>
                <a:latin typeface="Arial"/>
                <a:ea typeface="Arial"/>
                <a:cs typeface="Arial"/>
                <a:sym typeface="Arial"/>
              </a:rPr>
              <a:t>Piercing</a:t>
            </a:r>
            <a:r>
              <a:rPr lang="en-US" sz="2000">
                <a:solidFill>
                  <a:schemeClr val="dk1"/>
                </a:solidFill>
                <a:latin typeface="Arial"/>
                <a:ea typeface="Arial"/>
                <a:cs typeface="Arial"/>
                <a:sym typeface="Arial"/>
              </a:rPr>
              <a:t>, used to cut a hole at the centre of the plate or away  from the edge of the plate</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Gouging</a:t>
            </a:r>
            <a:r>
              <a:rPr lang="en-US" sz="2000">
                <a:solidFill>
                  <a:schemeClr val="dk1"/>
                </a:solidFill>
                <a:latin typeface="Arial"/>
                <a:ea typeface="Arial"/>
                <a:cs typeface="Arial"/>
                <a:sym typeface="Arial"/>
              </a:rPr>
              <a:t>, to cut a groove into the steel surface</a:t>
            </a:r>
            <a:endParaRPr/>
          </a:p>
        </p:txBody>
      </p:sp>
      <p:sp>
        <p:nvSpPr>
          <p:cNvPr id="222" name="Google Shape;222;p18"/>
          <p:cNvSpPr txBox="1"/>
          <p:nvPr>
            <p:ph type="title"/>
          </p:nvPr>
        </p:nvSpPr>
        <p:spPr>
          <a:xfrm>
            <a:off x="3159125" y="1000125"/>
            <a:ext cx="2822575" cy="5143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GAS CUTTING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2955925" y="771525"/>
            <a:ext cx="3232150" cy="5143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GAS CUTTING</a:t>
            </a:r>
            <a:r>
              <a:rPr lang="en-US" sz="3200">
                <a:solidFill>
                  <a:schemeClr val="dk1"/>
                </a:solidFill>
                <a:latin typeface="Arial"/>
                <a:ea typeface="Arial"/>
                <a:cs typeface="Arial"/>
                <a:sym typeface="Arial"/>
              </a:rPr>
              <a:t>…</a:t>
            </a:r>
            <a:endParaRPr/>
          </a:p>
        </p:txBody>
      </p:sp>
      <p:sp>
        <p:nvSpPr>
          <p:cNvPr id="228" name="Google Shape;228;p19"/>
          <p:cNvSpPr txBox="1"/>
          <p:nvPr/>
        </p:nvSpPr>
        <p:spPr>
          <a:xfrm>
            <a:off x="838200" y="1658937"/>
            <a:ext cx="3733800" cy="33702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9"/>
          <p:cNvSpPr txBox="1"/>
          <p:nvPr/>
        </p:nvSpPr>
        <p:spPr>
          <a:xfrm>
            <a:off x="5105400" y="1758950"/>
            <a:ext cx="3657600" cy="32702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9"/>
          <p:cNvSpPr txBox="1"/>
          <p:nvPr/>
        </p:nvSpPr>
        <p:spPr>
          <a:xfrm>
            <a:off x="1217612" y="5386387"/>
            <a:ext cx="2498725" cy="311150"/>
          </a:xfrm>
          <a:prstGeom prst="rect">
            <a:avLst/>
          </a:prstGeom>
          <a:noFill/>
          <a:ln>
            <a:noFill/>
          </a:ln>
        </p:spPr>
        <p:txBody>
          <a:bodyPr anchorCtr="0" anchor="t" bIns="0" lIns="0" spcFirstLastPara="1" rIns="0" wrap="square" tIns="20300">
            <a:spAutoFit/>
          </a:bodyPr>
          <a:lstStyle/>
          <a:p>
            <a:pPr indent="0" lvl="0" marL="12700" marR="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Aut</a:t>
            </a:r>
            <a:r>
              <a:rPr b="1" baseline="30000" lang="en-US" sz="2700">
                <a:solidFill>
                  <a:schemeClr val="dk1"/>
                </a:solidFill>
                <a:latin typeface="Arial"/>
                <a:ea typeface="Arial"/>
                <a:cs typeface="Arial"/>
                <a:sym typeface="Arial"/>
              </a:rPr>
              <a:t>omatic Gas Cutting</a:t>
            </a:r>
            <a:endParaRPr/>
          </a:p>
        </p:txBody>
      </p:sp>
      <p:sp>
        <p:nvSpPr>
          <p:cNvPr id="231" name="Google Shape;231;p19"/>
          <p:cNvSpPr/>
          <p:nvPr/>
        </p:nvSpPr>
        <p:spPr>
          <a:xfrm>
            <a:off x="1233487" y="5624512"/>
            <a:ext cx="2471737" cy="31750"/>
          </a:xfrm>
          <a:custGeom>
            <a:rect b="b" l="l" r="r" t="t"/>
            <a:pathLst>
              <a:path extrusionOk="0" h="30479" w="2471420">
                <a:moveTo>
                  <a:pt x="0" y="30176"/>
                </a:moveTo>
                <a:lnTo>
                  <a:pt x="2471222" y="0"/>
                </a:lnTo>
              </a:path>
            </a:pathLst>
          </a:custGeom>
          <a:noFill/>
          <a:ln cap="flat" cmpd="sng" w="1267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9"/>
          <p:cNvSpPr txBox="1"/>
          <p:nvPr/>
        </p:nvSpPr>
        <p:spPr>
          <a:xfrm>
            <a:off x="5640387" y="5299075"/>
            <a:ext cx="2173287"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1" lang="en-US" sz="1800" u="sng">
                <a:solidFill>
                  <a:schemeClr val="dk1"/>
                </a:solidFill>
                <a:latin typeface="Arial"/>
                <a:ea typeface="Arial"/>
                <a:cs typeface="Arial"/>
                <a:sym typeface="Arial"/>
              </a:rPr>
              <a:t>Manual Gas Cutting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txBox="1"/>
          <p:nvPr>
            <p:ph type="title"/>
          </p:nvPr>
        </p:nvSpPr>
        <p:spPr>
          <a:xfrm>
            <a:off x="3641725" y="498475"/>
            <a:ext cx="1857375"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sz="4400">
                <a:solidFill>
                  <a:schemeClr val="dk1"/>
                </a:solidFill>
                <a:latin typeface="Arial"/>
                <a:ea typeface="Arial"/>
                <a:cs typeface="Arial"/>
                <a:sym typeface="Arial"/>
              </a:rPr>
              <a:t>TYPES</a:t>
            </a:r>
            <a:endParaRPr/>
          </a:p>
        </p:txBody>
      </p:sp>
      <p:sp>
        <p:nvSpPr>
          <p:cNvPr id="86" name="Google Shape;86;p2"/>
          <p:cNvSpPr txBox="1"/>
          <p:nvPr/>
        </p:nvSpPr>
        <p:spPr>
          <a:xfrm>
            <a:off x="536575" y="1531937"/>
            <a:ext cx="7610475" cy="3981450"/>
          </a:xfrm>
          <a:prstGeom prst="rect">
            <a:avLst/>
          </a:prstGeom>
          <a:noFill/>
          <a:ln>
            <a:noFill/>
          </a:ln>
        </p:spPr>
        <p:txBody>
          <a:bodyPr anchorCtr="0" anchor="t" bIns="0" lIns="0" spcFirstLastPara="1" rIns="0" wrap="square" tIns="114300">
            <a:spAutoFit/>
          </a:bodyPr>
          <a:lstStyle/>
          <a:p>
            <a:pPr indent="-342900" lvl="0" marL="35560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Plastic Welding or Pressure Welding</a:t>
            </a:r>
            <a:endParaRPr sz="3200">
              <a:solidFill>
                <a:schemeClr val="dk1"/>
              </a:solidFill>
              <a:latin typeface="Arial"/>
              <a:ea typeface="Arial"/>
              <a:cs typeface="Arial"/>
              <a:sym typeface="Arial"/>
            </a:endParaRPr>
          </a:p>
          <a:p>
            <a:pPr indent="-342900" lvl="0" marL="3556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The piece of metal to be joined are heated to a  plastic state and forced together by external	pressure</a:t>
            </a:r>
            <a:endParaRPr sz="2400">
              <a:solidFill>
                <a:schemeClr val="dk1"/>
              </a:solidFill>
              <a:latin typeface="Arial"/>
              <a:ea typeface="Arial"/>
              <a:cs typeface="Arial"/>
              <a:sym typeface="Arial"/>
            </a:endParaRPr>
          </a:p>
          <a:p>
            <a:pPr indent="-342900" lvl="0" marL="3556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(Ex) Resistance welding</a:t>
            </a:r>
            <a:endParaRPr sz="2400">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chemeClr val="dk1"/>
              </a:buClr>
              <a:buSzPts val="3200"/>
              <a:buFont typeface="Arial"/>
              <a:buChar char="•"/>
            </a:pPr>
            <a:r>
              <a:rPr b="1" lang="en-US" sz="3200">
                <a:solidFill>
                  <a:schemeClr val="dk1"/>
                </a:solidFill>
                <a:latin typeface="Arial"/>
                <a:ea typeface="Arial"/>
                <a:cs typeface="Arial"/>
                <a:sym typeface="Arial"/>
              </a:rPr>
              <a:t>Fusion Welding or Non-Pressure  Welding</a:t>
            </a:r>
            <a:endParaRPr sz="3200">
              <a:solidFill>
                <a:schemeClr val="dk1"/>
              </a:solidFill>
              <a:latin typeface="Arial"/>
              <a:ea typeface="Arial"/>
              <a:cs typeface="Arial"/>
              <a:sym typeface="Arial"/>
            </a:endParaRPr>
          </a:p>
          <a:p>
            <a:pPr indent="-342900" lvl="0" marL="3556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The material at the joint is heated to a molten state and  allowed	to solidify</a:t>
            </a:r>
            <a:endParaRPr sz="2000">
              <a:solidFill>
                <a:schemeClr val="dk1"/>
              </a:solidFill>
              <a:latin typeface="Arial"/>
              <a:ea typeface="Arial"/>
              <a:cs typeface="Arial"/>
              <a:sym typeface="Arial"/>
            </a:endParaRPr>
          </a:p>
          <a:p>
            <a:pPr indent="-342900" lvl="0" marL="3556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(Ex) Gas welding, Arc welding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3475037" y="588962"/>
            <a:ext cx="2193925"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Weld joints</a:t>
            </a:r>
            <a:endParaRPr/>
          </a:p>
        </p:txBody>
      </p:sp>
      <p:sp>
        <p:nvSpPr>
          <p:cNvPr id="238" name="Google Shape;238;p20"/>
          <p:cNvSpPr txBox="1"/>
          <p:nvPr/>
        </p:nvSpPr>
        <p:spPr>
          <a:xfrm>
            <a:off x="1631950" y="1371600"/>
            <a:ext cx="6140450" cy="495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2322512" y="719137"/>
            <a:ext cx="4340225"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Brazing and Soldering</a:t>
            </a:r>
            <a:endParaRPr/>
          </a:p>
        </p:txBody>
      </p:sp>
      <p:sp>
        <p:nvSpPr>
          <p:cNvPr id="244" name="Google Shape;244;p21"/>
          <p:cNvSpPr txBox="1"/>
          <p:nvPr/>
        </p:nvSpPr>
        <p:spPr>
          <a:xfrm>
            <a:off x="536575" y="930275"/>
            <a:ext cx="131762"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a:p>
        </p:txBody>
      </p:sp>
      <p:sp>
        <p:nvSpPr>
          <p:cNvPr id="245" name="Google Shape;245;p21"/>
          <p:cNvSpPr txBox="1"/>
          <p:nvPr/>
        </p:nvSpPr>
        <p:spPr>
          <a:xfrm>
            <a:off x="879475" y="947737"/>
            <a:ext cx="1141412"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1" lang="en-US" sz="2400" u="sng">
                <a:solidFill>
                  <a:schemeClr val="dk1"/>
                </a:solidFill>
                <a:latin typeface="Arial"/>
                <a:ea typeface="Arial"/>
                <a:cs typeface="Arial"/>
                <a:sym typeface="Arial"/>
              </a:rPr>
              <a:t>Brazing</a:t>
            </a:r>
            <a:endParaRPr/>
          </a:p>
        </p:txBody>
      </p:sp>
      <p:sp>
        <p:nvSpPr>
          <p:cNvPr id="246" name="Google Shape;246;p21"/>
          <p:cNvSpPr txBox="1"/>
          <p:nvPr/>
        </p:nvSpPr>
        <p:spPr>
          <a:xfrm>
            <a:off x="879475" y="1498600"/>
            <a:ext cx="7702550" cy="1609725"/>
          </a:xfrm>
          <a:prstGeom prst="rect">
            <a:avLst/>
          </a:prstGeom>
          <a:noFill/>
          <a:ln>
            <a:noFill/>
          </a:ln>
        </p:spPr>
        <p:txBody>
          <a:bodyPr anchorCtr="0" anchor="t" bIns="0" lIns="0" spcFirstLastPara="1" rIns="0" wrap="square" tIns="35550">
            <a:spAutoFit/>
          </a:bodyPr>
          <a:lstStyle/>
          <a:p>
            <a:pPr indent="571500" lvl="0" marL="12700" marR="0" rtl="0" algn="l">
              <a:lnSpc>
                <a:spcPct val="102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It is a low temperature joining process. It is performed at  temperatures above 840º F and it generally affords strengths  comparable to those of the metal which it joins.	It is low  temperature in that it is done below the melting point of the base  metal.	It is achieved by diffusion without fusion (melting) of the base</a:t>
            </a:r>
            <a:endParaRPr/>
          </a:p>
        </p:txBody>
      </p:sp>
      <p:sp>
        <p:nvSpPr>
          <p:cNvPr id="247" name="Google Shape;247;p21"/>
          <p:cNvSpPr txBox="1"/>
          <p:nvPr/>
        </p:nvSpPr>
        <p:spPr>
          <a:xfrm>
            <a:off x="963612" y="3971925"/>
            <a:ext cx="4087812" cy="16129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Brazing can be classified as</a:t>
            </a:r>
            <a:endParaRPr sz="2400">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Torch brazing  Dip brazing  Furnace brazing  Induction brazing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3533775" y="498475"/>
            <a:ext cx="2073275"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sz="4400" u="sng">
                <a:solidFill>
                  <a:schemeClr val="dk1"/>
                </a:solidFill>
                <a:latin typeface="Arial"/>
                <a:ea typeface="Arial"/>
                <a:cs typeface="Arial"/>
                <a:sym typeface="Arial"/>
              </a:rPr>
              <a:t>Brazing</a:t>
            </a:r>
            <a:endParaRPr/>
          </a:p>
        </p:txBody>
      </p:sp>
      <p:sp>
        <p:nvSpPr>
          <p:cNvPr id="253" name="Google Shape;253;p22"/>
          <p:cNvSpPr txBox="1"/>
          <p:nvPr/>
        </p:nvSpPr>
        <p:spPr>
          <a:xfrm>
            <a:off x="1447800" y="2108200"/>
            <a:ext cx="5562600" cy="368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3552825" y="833437"/>
            <a:ext cx="4289425" cy="87788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Advantages</a:t>
            </a:r>
            <a:endParaRPr b="1" sz="2800">
              <a:solidFill>
                <a:schemeClr val="dk1"/>
              </a:solidFill>
              <a:latin typeface="Arial"/>
              <a:ea typeface="Arial"/>
              <a:cs typeface="Arial"/>
              <a:sym typeface="Arial"/>
            </a:endParaRPr>
          </a:p>
          <a:p>
            <a:pPr indent="0" lvl="0" marL="1270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&amp; Disadvantages</a:t>
            </a:r>
            <a:endParaRPr/>
          </a:p>
        </p:txBody>
      </p:sp>
      <p:sp>
        <p:nvSpPr>
          <p:cNvPr id="259" name="Google Shape;259;p23"/>
          <p:cNvSpPr txBox="1"/>
          <p:nvPr/>
        </p:nvSpPr>
        <p:spPr>
          <a:xfrm>
            <a:off x="536575" y="1558925"/>
            <a:ext cx="1749425" cy="3921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Advantages</a:t>
            </a:r>
            <a:endParaRPr/>
          </a:p>
        </p:txBody>
      </p:sp>
      <p:sp>
        <p:nvSpPr>
          <p:cNvPr id="260" name="Google Shape;260;p23"/>
          <p:cNvSpPr txBox="1"/>
          <p:nvPr/>
        </p:nvSpPr>
        <p:spPr>
          <a:xfrm>
            <a:off x="536575" y="2282825"/>
            <a:ext cx="114300" cy="1250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61" name="Google Shape;261;p23"/>
          <p:cNvSpPr txBox="1"/>
          <p:nvPr/>
        </p:nvSpPr>
        <p:spPr>
          <a:xfrm>
            <a:off x="536575" y="375443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62" name="Google Shape;262;p23"/>
          <p:cNvSpPr txBox="1"/>
          <p:nvPr>
            <p:ph idx="1" type="body"/>
          </p:nvPr>
        </p:nvSpPr>
        <p:spPr>
          <a:xfrm>
            <a:off x="852487" y="2295525"/>
            <a:ext cx="7439025" cy="2046287"/>
          </a:xfrm>
          <a:prstGeom prst="rect">
            <a:avLst/>
          </a:prstGeom>
          <a:noFill/>
          <a:ln>
            <a:noFill/>
          </a:ln>
        </p:spPr>
        <p:txBody>
          <a:bodyPr anchorCtr="0" anchor="t" bIns="0" lIns="0" spcFirstLastPara="1" rIns="0" wrap="square" tIns="10150">
            <a:spAutoFit/>
          </a:bodyPr>
          <a:lstStyle/>
          <a:p>
            <a:pPr indent="0" lvl="0" marL="38100" rtl="0" algn="l">
              <a:lnSpc>
                <a:spcPct val="10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Dissimilar metals which canot be welded can be joined by brazing  Very thin metals can be joined</a:t>
            </a:r>
            <a:endParaRPr sz="2000">
              <a:solidFill>
                <a:schemeClr val="dk1"/>
              </a:solidFill>
              <a:latin typeface="Arial"/>
              <a:ea typeface="Arial"/>
              <a:cs typeface="Arial"/>
              <a:sym typeface="Arial"/>
            </a:endParaRPr>
          </a:p>
          <a:p>
            <a:pPr indent="0" lvl="0" marL="3810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Metals with different thickness can be joined easily</a:t>
            </a:r>
            <a:endParaRPr sz="2000">
              <a:solidFill>
                <a:schemeClr val="dk1"/>
              </a:solidFill>
              <a:latin typeface="Arial"/>
              <a:ea typeface="Arial"/>
              <a:cs typeface="Arial"/>
              <a:sym typeface="Arial"/>
            </a:endParaRPr>
          </a:p>
          <a:p>
            <a:pPr indent="0" lvl="0" marL="38100" rtl="0" algn="l">
              <a:lnSpc>
                <a:spcPct val="95000"/>
              </a:lnSpc>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In brazing thermal stresses are not produced in the work piece.  Hence there is no distortion</a:t>
            </a:r>
            <a:endParaRPr sz="2000">
              <a:solidFill>
                <a:schemeClr val="dk1"/>
              </a:solidFill>
              <a:latin typeface="Arial"/>
              <a:ea typeface="Arial"/>
              <a:cs typeface="Arial"/>
              <a:sym typeface="Arial"/>
            </a:endParaRPr>
          </a:p>
          <a:p>
            <a:pPr indent="0" lvl="0" marL="38100" rtl="0" algn="l">
              <a:lnSpc>
                <a:spcPct val="8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Using this process, carbides tips are brazed on the steel tool  holders</a:t>
            </a:r>
            <a:endParaRPr/>
          </a:p>
        </p:txBody>
      </p:sp>
      <p:sp>
        <p:nvSpPr>
          <p:cNvPr id="263" name="Google Shape;263;p23"/>
          <p:cNvSpPr txBox="1"/>
          <p:nvPr/>
        </p:nvSpPr>
        <p:spPr>
          <a:xfrm>
            <a:off x="536575" y="4625975"/>
            <a:ext cx="2173287" cy="3921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Disadvantages</a:t>
            </a:r>
            <a:endParaRPr/>
          </a:p>
        </p:txBody>
      </p:sp>
      <p:sp>
        <p:nvSpPr>
          <p:cNvPr id="264" name="Google Shape;264;p23"/>
          <p:cNvSpPr txBox="1"/>
          <p:nvPr/>
        </p:nvSpPr>
        <p:spPr>
          <a:xfrm>
            <a:off x="536575" y="5348287"/>
            <a:ext cx="114300" cy="9445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265" name="Google Shape;265;p23"/>
          <p:cNvSpPr txBox="1"/>
          <p:nvPr/>
        </p:nvSpPr>
        <p:spPr>
          <a:xfrm>
            <a:off x="879475" y="5362575"/>
            <a:ext cx="6270625" cy="9445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Brazed joints have lesser strength compared to welding  Joint preparation cost is more</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Can be used for thin sheet metal sections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3543300" y="650875"/>
            <a:ext cx="1900237"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u="sng">
                <a:solidFill>
                  <a:schemeClr val="dk1"/>
                </a:solidFill>
                <a:latin typeface="Arial"/>
                <a:ea typeface="Arial"/>
                <a:cs typeface="Arial"/>
                <a:sym typeface="Arial"/>
              </a:rPr>
              <a:t>Soldering</a:t>
            </a:r>
            <a:endParaRPr/>
          </a:p>
        </p:txBody>
      </p:sp>
      <p:sp>
        <p:nvSpPr>
          <p:cNvPr id="271" name="Google Shape;271;p24"/>
          <p:cNvSpPr txBox="1"/>
          <p:nvPr/>
        </p:nvSpPr>
        <p:spPr>
          <a:xfrm>
            <a:off x="536575" y="1620837"/>
            <a:ext cx="104775"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sp>
        <p:nvSpPr>
          <p:cNvPr id="272" name="Google Shape;272;p24"/>
          <p:cNvSpPr txBox="1"/>
          <p:nvPr/>
        </p:nvSpPr>
        <p:spPr>
          <a:xfrm>
            <a:off x="536575" y="2774950"/>
            <a:ext cx="104775"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sp>
        <p:nvSpPr>
          <p:cNvPr id="273" name="Google Shape;273;p24"/>
          <p:cNvSpPr txBox="1"/>
          <p:nvPr/>
        </p:nvSpPr>
        <p:spPr>
          <a:xfrm>
            <a:off x="879475" y="1633537"/>
            <a:ext cx="3481387" cy="332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It	is a low temperature joining  process. It is performed at  temperatures below 840ºF for  joining.</a:t>
            </a:r>
            <a:endParaRPr sz="1800">
              <a:solidFill>
                <a:schemeClr val="dk1"/>
              </a:solidFill>
              <a:latin typeface="Arial"/>
              <a:ea typeface="Arial"/>
              <a:cs typeface="Arial"/>
              <a:sym typeface="Arial"/>
            </a:endParaRPr>
          </a:p>
          <a:p>
            <a:pPr indent="0" lvl="0" marL="12700" marR="0" rtl="0" algn="l">
              <a:lnSpc>
                <a:spcPct val="100000"/>
              </a:lnSpc>
              <a:spcBef>
                <a:spcPts val="400"/>
              </a:spcBef>
              <a:spcAft>
                <a:spcPts val="0"/>
              </a:spcAft>
              <a:buClr>
                <a:schemeClr val="dk1"/>
              </a:buClr>
              <a:buSzPts val="1800"/>
              <a:buFont typeface="Arial"/>
              <a:buNone/>
            </a:pPr>
            <a:r>
              <a:rPr lang="en-US" sz="1800">
                <a:solidFill>
                  <a:schemeClr val="dk1"/>
                </a:solidFill>
                <a:latin typeface="Arial"/>
                <a:ea typeface="Arial"/>
                <a:cs typeface="Arial"/>
                <a:sym typeface="Arial"/>
              </a:rPr>
              <a:t>Soldering is used for,</a:t>
            </a:r>
            <a:endParaRPr sz="1800">
              <a:solidFill>
                <a:schemeClr val="dk1"/>
              </a:solidFill>
              <a:latin typeface="Arial"/>
              <a:ea typeface="Arial"/>
              <a:cs typeface="Arial"/>
              <a:sym typeface="Arial"/>
            </a:endParaRPr>
          </a:p>
          <a:p>
            <a:pPr indent="-114300" lvl="0" marL="12700" marR="0" rtl="0" algn="l">
              <a:lnSpc>
                <a:spcPct val="100000"/>
              </a:lnSpc>
              <a:spcBef>
                <a:spcPts val="400"/>
              </a:spcBef>
              <a:spcAft>
                <a:spcPts val="0"/>
              </a:spcAft>
              <a:buClr>
                <a:schemeClr val="dk1"/>
              </a:buClr>
              <a:buSzPts val="1800"/>
              <a:buFont typeface="Arial"/>
              <a:buChar char="•"/>
            </a:pPr>
            <a:r>
              <a:rPr lang="en-US" sz="1800">
                <a:solidFill>
                  <a:schemeClr val="dk1"/>
                </a:solidFill>
                <a:latin typeface="Arial"/>
                <a:ea typeface="Arial"/>
                <a:cs typeface="Arial"/>
                <a:sym typeface="Arial"/>
              </a:rPr>
              <a:t>Sealing, as in automotive  radiators or tin cans</a:t>
            </a:r>
            <a:endParaRPr sz="1800">
              <a:solidFill>
                <a:schemeClr val="dk1"/>
              </a:solidFill>
              <a:latin typeface="Arial"/>
              <a:ea typeface="Arial"/>
              <a:cs typeface="Arial"/>
              <a:sym typeface="Arial"/>
            </a:endParaRPr>
          </a:p>
          <a:p>
            <a:pPr indent="-114300" lvl="0" marL="12700" marR="0" rtl="0" algn="l">
              <a:lnSpc>
                <a:spcPct val="100000"/>
              </a:lnSpc>
              <a:spcBef>
                <a:spcPts val="400"/>
              </a:spcBef>
              <a:spcAft>
                <a:spcPts val="0"/>
              </a:spcAft>
              <a:buClr>
                <a:schemeClr val="dk1"/>
              </a:buClr>
              <a:buSzPts val="1800"/>
              <a:buFont typeface="Arial"/>
              <a:buChar char="•"/>
            </a:pPr>
            <a:r>
              <a:rPr lang="en-US" sz="1800">
                <a:solidFill>
                  <a:schemeClr val="dk1"/>
                </a:solidFill>
                <a:latin typeface="Arial"/>
                <a:ea typeface="Arial"/>
                <a:cs typeface="Arial"/>
                <a:sym typeface="Arial"/>
              </a:rPr>
              <a:t>Electrical Connections</a:t>
            </a:r>
            <a:endParaRPr sz="1800">
              <a:solidFill>
                <a:schemeClr val="dk1"/>
              </a:solidFill>
              <a:latin typeface="Arial"/>
              <a:ea typeface="Arial"/>
              <a:cs typeface="Arial"/>
              <a:sym typeface="Arial"/>
            </a:endParaRPr>
          </a:p>
          <a:p>
            <a:pPr indent="-114300" lvl="0" marL="12700" marR="0" rtl="0" algn="l">
              <a:lnSpc>
                <a:spcPct val="100000"/>
              </a:lnSpc>
              <a:spcBef>
                <a:spcPts val="400"/>
              </a:spcBef>
              <a:spcAft>
                <a:spcPts val="0"/>
              </a:spcAft>
              <a:buClr>
                <a:schemeClr val="dk1"/>
              </a:buClr>
              <a:buSzPts val="1800"/>
              <a:buFont typeface="Arial"/>
              <a:buChar char="•"/>
            </a:pPr>
            <a:r>
              <a:rPr lang="en-US" sz="1800">
                <a:solidFill>
                  <a:schemeClr val="dk1"/>
                </a:solidFill>
                <a:latin typeface="Arial"/>
                <a:ea typeface="Arial"/>
                <a:cs typeface="Arial"/>
                <a:sym typeface="Arial"/>
              </a:rPr>
              <a:t>Joining thermally sensitive  components</a:t>
            </a:r>
            <a:endParaRPr sz="1800">
              <a:solidFill>
                <a:schemeClr val="dk1"/>
              </a:solidFill>
              <a:latin typeface="Arial"/>
              <a:ea typeface="Arial"/>
              <a:cs typeface="Arial"/>
              <a:sym typeface="Arial"/>
            </a:endParaRPr>
          </a:p>
          <a:p>
            <a:pPr indent="-114300" lvl="0" marL="12700" marR="0" rtl="0" algn="l">
              <a:lnSpc>
                <a:spcPct val="100000"/>
              </a:lnSpc>
              <a:spcBef>
                <a:spcPts val="400"/>
              </a:spcBef>
              <a:spcAft>
                <a:spcPts val="0"/>
              </a:spcAft>
              <a:buClr>
                <a:schemeClr val="dk1"/>
              </a:buClr>
              <a:buSzPts val="1800"/>
              <a:buFont typeface="Arial"/>
              <a:buChar char="•"/>
            </a:pPr>
            <a:r>
              <a:rPr lang="en-US" sz="1800">
                <a:solidFill>
                  <a:schemeClr val="dk1"/>
                </a:solidFill>
                <a:latin typeface="Arial"/>
                <a:ea typeface="Arial"/>
                <a:cs typeface="Arial"/>
                <a:sym typeface="Arial"/>
              </a:rPr>
              <a:t>Joining dissimilar metals</a:t>
            </a:r>
            <a:endParaRPr/>
          </a:p>
        </p:txBody>
      </p:sp>
      <p:sp>
        <p:nvSpPr>
          <p:cNvPr id="274" name="Google Shape;274;p24"/>
          <p:cNvSpPr txBox="1"/>
          <p:nvPr/>
        </p:nvSpPr>
        <p:spPr>
          <a:xfrm>
            <a:off x="4648200" y="1676400"/>
            <a:ext cx="3814762" cy="4038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ctrTitle"/>
          </p:nvPr>
        </p:nvSpPr>
        <p:spPr>
          <a:xfrm>
            <a:off x="685800" y="2125662"/>
            <a:ext cx="7772400" cy="49212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BUTT JOINT </a:t>
            </a:r>
            <a:endParaRPr/>
          </a:p>
        </p:txBody>
      </p:sp>
      <p:sp>
        <p:nvSpPr>
          <p:cNvPr id="280" name="Google Shape;280;p25"/>
          <p:cNvSpPr txBox="1"/>
          <p:nvPr>
            <p:ph idx="1" type="subTitle"/>
          </p:nvPr>
        </p:nvSpPr>
        <p:spPr>
          <a:xfrm>
            <a:off x="1371600" y="3840162"/>
            <a:ext cx="6400800" cy="1714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ctrTitle"/>
          </p:nvPr>
        </p:nvSpPr>
        <p:spPr>
          <a:xfrm>
            <a:off x="685800" y="2125662"/>
            <a:ext cx="7772400" cy="49212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Aim:</a:t>
            </a:r>
            <a:r>
              <a:rPr b="1" lang="en-US" sz="3200">
                <a:solidFill>
                  <a:schemeClr val="dk1"/>
                </a:solidFill>
                <a:latin typeface="Arial"/>
                <a:ea typeface="Arial"/>
                <a:cs typeface="Arial"/>
                <a:sym typeface="Arial"/>
              </a:rPr>
              <a:t> </a:t>
            </a:r>
            <a:endParaRPr/>
          </a:p>
        </p:txBody>
      </p:sp>
      <p:sp>
        <p:nvSpPr>
          <p:cNvPr id="286" name="Google Shape;286;p26"/>
          <p:cNvSpPr txBox="1"/>
          <p:nvPr>
            <p:ph idx="1" type="subTitle"/>
          </p:nvPr>
        </p:nvSpPr>
        <p:spPr>
          <a:xfrm>
            <a:off x="1447800" y="2617787"/>
            <a:ext cx="6400800" cy="92392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To make a butt joint on the given work pieces using arc welding</a:t>
            </a:r>
            <a:endParaRPr/>
          </a:p>
          <a:p>
            <a:pPr indent="0" lvl="0" marL="0" rtl="0" algn="l">
              <a:lnSpc>
                <a:spcPct val="100000"/>
              </a:lnSpc>
              <a:spcBef>
                <a:spcPts val="0"/>
              </a:spcBef>
              <a:spcAft>
                <a:spcPts val="0"/>
              </a:spcAft>
              <a:buNone/>
            </a:pPr>
            <a:r>
              <a:t/>
            </a:r>
            <a:endParaRPr sz="2000">
              <a:solidFill>
                <a:schemeClr val="dk1"/>
              </a:solidFill>
              <a:latin typeface="Arial"/>
              <a:ea typeface="Arial"/>
              <a:cs typeface="Arial"/>
              <a:sym typeface="Arial"/>
            </a:endParaRPr>
          </a:p>
        </p:txBody>
      </p:sp>
      <p:sp>
        <p:nvSpPr>
          <p:cNvPr id="287" name="Google Shape;287;p26"/>
          <p:cNvSpPr txBox="1"/>
          <p:nvPr/>
        </p:nvSpPr>
        <p:spPr>
          <a:xfrm>
            <a:off x="381000" y="3289300"/>
            <a:ext cx="2540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Apparatus required:</a:t>
            </a:r>
            <a:r>
              <a:rPr lang="en-US" sz="1800">
                <a:solidFill>
                  <a:schemeClr val="dk1"/>
                </a:solidFill>
                <a:latin typeface="Calibri"/>
                <a:ea typeface="Calibri"/>
                <a:cs typeface="Calibri"/>
                <a:sym typeface="Calibri"/>
              </a:rPr>
              <a:t> </a:t>
            </a:r>
            <a:endParaRPr/>
          </a:p>
        </p:txBody>
      </p:sp>
      <p:sp>
        <p:nvSpPr>
          <p:cNvPr id="288" name="Google Shape;288;p26"/>
          <p:cNvSpPr txBox="1"/>
          <p:nvPr/>
        </p:nvSpPr>
        <p:spPr>
          <a:xfrm>
            <a:off x="1463675" y="3657600"/>
            <a:ext cx="6461125" cy="644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Work pieces, Welding electrodes, Welding machine, Tongs, Wire brush, chipping  hammer, Gloves and Goggles</a:t>
            </a:r>
            <a:endParaRPr/>
          </a:p>
        </p:txBody>
      </p:sp>
      <p:sp>
        <p:nvSpPr>
          <p:cNvPr id="289" name="Google Shape;289;p26"/>
          <p:cNvSpPr txBox="1"/>
          <p:nvPr/>
        </p:nvSpPr>
        <p:spPr>
          <a:xfrm>
            <a:off x="4038600" y="1295400"/>
            <a:ext cx="1958975"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BUTT JOINT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ctrTitle"/>
          </p:nvPr>
        </p:nvSpPr>
        <p:spPr>
          <a:xfrm>
            <a:off x="762000" y="1066800"/>
            <a:ext cx="7772400" cy="49212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Procedure:</a:t>
            </a:r>
            <a:endParaRPr/>
          </a:p>
        </p:txBody>
      </p:sp>
      <p:sp>
        <p:nvSpPr>
          <p:cNvPr id="295" name="Google Shape;295;p27"/>
          <p:cNvSpPr txBox="1"/>
          <p:nvPr>
            <p:ph idx="1" type="subTitle"/>
          </p:nvPr>
        </p:nvSpPr>
        <p:spPr>
          <a:xfrm>
            <a:off x="838200" y="1524000"/>
            <a:ext cx="8235950" cy="369252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1. The given work pieces are cleaned with the wire brush to remove the rust, scale and  other impurities. </a:t>
            </a:r>
            <a:endParaRPr/>
          </a:p>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 </a:t>
            </a:r>
            <a:endParaRPr/>
          </a:p>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2. Edges are prepared suitably to the given dimension and positioned for the butt joint.  </a:t>
            </a:r>
            <a:endParaRPr/>
          </a:p>
          <a:p>
            <a:pPr indent="0" lvl="0" marL="0" rtl="0" algn="ctr">
              <a:lnSpc>
                <a:spcPct val="100000"/>
              </a:lnSpc>
              <a:spcBef>
                <a:spcPts val="0"/>
              </a:spcBef>
              <a:spcAft>
                <a:spcPts val="0"/>
              </a:spcAft>
              <a:buSzPts val="2000"/>
              <a:buFont typeface="Calibri"/>
              <a:buNone/>
            </a:pPr>
            <a:r>
              <a:t/>
            </a:r>
            <a:endParaRPr sz="20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3. Depending upon the thickness of the parent metal, the amperage and correct voltage is  selected.  </a:t>
            </a:r>
            <a:endParaRPr/>
          </a:p>
          <a:p>
            <a:pPr indent="0" lvl="0" marL="0" rtl="0" algn="ctr">
              <a:lnSpc>
                <a:spcPct val="100000"/>
              </a:lnSpc>
              <a:spcBef>
                <a:spcPts val="0"/>
              </a:spcBef>
              <a:spcAft>
                <a:spcPts val="0"/>
              </a:spcAft>
              <a:buSzPts val="2000"/>
              <a:buFont typeface="Calibri"/>
              <a:buNone/>
            </a:pPr>
            <a:r>
              <a:t/>
            </a:r>
            <a:endParaRPr sz="20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4. With goggles covering the eyes and gloves on hands, an arc is struck on the work  piece and tacks are made at the extreme ends.  </a:t>
            </a:r>
            <a:endParaRPr/>
          </a:p>
          <a:p>
            <a:pPr indent="0" lvl="0" marL="0" rtl="0" algn="l">
              <a:lnSpc>
                <a:spcPct val="100000"/>
              </a:lnSpc>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nvSpPr>
        <p:spPr>
          <a:xfrm>
            <a:off x="533400" y="1444625"/>
            <a:ext cx="7558087" cy="2860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5</a:t>
            </a:r>
            <a:r>
              <a:rPr lang="en-US" sz="2000">
                <a:solidFill>
                  <a:schemeClr val="dk1"/>
                </a:solidFill>
                <a:latin typeface="Calibri"/>
                <a:ea typeface="Calibri"/>
                <a:cs typeface="Calibri"/>
                <a:sym typeface="Calibri"/>
              </a:rPr>
              <a:t>. Welding process is progressed along the seam at a constant speed and keeping  uniform distance between the electrode and the work piece.  </a:t>
            </a:r>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6. Using chipping hammer the flux in the form of slag is chipped off and then cleaned. </a:t>
            </a:r>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 7. After welding, the work pieces should be handles only using the tongs.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3475037" y="588962"/>
            <a:ext cx="2193925" cy="512762"/>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t/>
            </a:r>
            <a:endParaRPr b="1" i="0" sz="3200">
              <a:solidFill>
                <a:schemeClr val="dk1"/>
              </a:solidFill>
              <a:latin typeface="Arial"/>
              <a:ea typeface="Arial"/>
              <a:cs typeface="Arial"/>
              <a:sym typeface="Arial"/>
            </a:endParaRPr>
          </a:p>
        </p:txBody>
      </p:sp>
      <p:sp>
        <p:nvSpPr>
          <p:cNvPr id="306" name="Google Shape;306;p29"/>
          <p:cNvSpPr txBox="1"/>
          <p:nvPr>
            <p:ph idx="1" type="body"/>
          </p:nvPr>
        </p:nvSpPr>
        <p:spPr>
          <a:xfrm>
            <a:off x="4708525" y="1577975"/>
            <a:ext cx="3978275" cy="4525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307" name="Google Shape;307;p29"/>
          <p:cNvPicPr preferRelativeResize="0"/>
          <p:nvPr>
            <p:ph idx="1" type="body"/>
          </p:nvPr>
        </p:nvPicPr>
        <p:blipFill rotWithShape="1">
          <a:blip r:embed="rId3">
            <a:alphaModFix/>
          </a:blip>
          <a:srcRect b="0" l="0" r="0" t="0"/>
          <a:stretch/>
        </p:blipFill>
        <p:spPr>
          <a:xfrm rot="5400000">
            <a:off x="1943893" y="342106"/>
            <a:ext cx="5292725" cy="6742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1431925" y="771525"/>
            <a:ext cx="7069137" cy="5143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u="sng">
                <a:solidFill>
                  <a:schemeClr val="dk1"/>
                </a:solidFill>
                <a:latin typeface="Arial"/>
                <a:ea typeface="Arial"/>
                <a:cs typeface="Arial"/>
                <a:sym typeface="Arial"/>
              </a:rPr>
              <a:t>Classification of welding processes</a:t>
            </a:r>
            <a:r>
              <a:rPr b="1" lang="en-US" sz="3200">
                <a:solidFill>
                  <a:schemeClr val="dk1"/>
                </a:solidFill>
                <a:latin typeface="Arial"/>
                <a:ea typeface="Arial"/>
                <a:cs typeface="Arial"/>
                <a:sym typeface="Arial"/>
              </a:rPr>
              <a:t>:</a:t>
            </a:r>
            <a:endParaRPr/>
          </a:p>
        </p:txBody>
      </p:sp>
      <p:sp>
        <p:nvSpPr>
          <p:cNvPr id="92" name="Google Shape;92;p3"/>
          <p:cNvSpPr txBox="1"/>
          <p:nvPr/>
        </p:nvSpPr>
        <p:spPr>
          <a:xfrm>
            <a:off x="536575" y="1381125"/>
            <a:ext cx="1839912"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r>
              <a:rPr b="1" lang="en-US" sz="2000">
                <a:solidFill>
                  <a:schemeClr val="dk1"/>
                </a:solidFill>
                <a:latin typeface="Arial"/>
                <a:ea typeface="Arial"/>
                <a:cs typeface="Arial"/>
                <a:sym typeface="Arial"/>
              </a:rPr>
              <a:t>). Arc welding</a:t>
            </a:r>
            <a:endParaRPr/>
          </a:p>
        </p:txBody>
      </p:sp>
      <p:sp>
        <p:nvSpPr>
          <p:cNvPr id="93" name="Google Shape;93;p3"/>
          <p:cNvSpPr txBox="1"/>
          <p:nvPr/>
        </p:nvSpPr>
        <p:spPr>
          <a:xfrm>
            <a:off x="536575" y="1684337"/>
            <a:ext cx="114300" cy="21732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94" name="Google Shape;94;p3"/>
          <p:cNvSpPr txBox="1"/>
          <p:nvPr/>
        </p:nvSpPr>
        <p:spPr>
          <a:xfrm>
            <a:off x="1196975" y="1698625"/>
            <a:ext cx="2130425" cy="2171700"/>
          </a:xfrm>
          <a:prstGeom prst="rect">
            <a:avLst/>
          </a:prstGeom>
          <a:noFill/>
          <a:ln>
            <a:noFill/>
          </a:ln>
        </p:spPr>
        <p:txBody>
          <a:bodyPr anchorCtr="0" anchor="t" bIns="0" lIns="0" spcFirstLastPara="1" rIns="0" wrap="square" tIns="10775">
            <a:spAutoFit/>
          </a:bodyPr>
          <a:lstStyle/>
          <a:p>
            <a:pPr indent="0" lvl="0" marL="12700" marR="0" rtl="0" algn="l">
              <a:lnSpc>
                <a:spcPct val="10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Carbon arc  Metal arc  Metal inert gas</a:t>
            </a:r>
            <a:endParaRPr sz="2000">
              <a:solidFill>
                <a:schemeClr val="dk1"/>
              </a:solidFill>
              <a:latin typeface="Arial"/>
              <a:ea typeface="Arial"/>
              <a:cs typeface="Arial"/>
              <a:sym typeface="Arial"/>
            </a:endParaRPr>
          </a:p>
          <a:p>
            <a:pPr indent="0" lvl="0" marL="12700" marR="0" rtl="0" algn="l">
              <a:lnSpc>
                <a:spcPct val="10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Tungsten inert gas  Plasma arc  Submerged arc  Electro-slag</a:t>
            </a:r>
            <a:endParaRPr/>
          </a:p>
        </p:txBody>
      </p:sp>
      <p:sp>
        <p:nvSpPr>
          <p:cNvPr id="95" name="Google Shape;95;p3"/>
          <p:cNvSpPr txBox="1"/>
          <p:nvPr/>
        </p:nvSpPr>
        <p:spPr>
          <a:xfrm>
            <a:off x="536575" y="3848100"/>
            <a:ext cx="198755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(ii). </a:t>
            </a:r>
            <a:r>
              <a:rPr b="1" lang="en-US" sz="2000">
                <a:solidFill>
                  <a:schemeClr val="dk1"/>
                </a:solidFill>
                <a:latin typeface="Arial"/>
                <a:ea typeface="Arial"/>
                <a:cs typeface="Arial"/>
                <a:sym typeface="Arial"/>
              </a:rPr>
              <a:t>Gas Welding</a:t>
            </a:r>
            <a:endParaRPr/>
          </a:p>
        </p:txBody>
      </p:sp>
      <p:sp>
        <p:nvSpPr>
          <p:cNvPr id="96" name="Google Shape;96;p3"/>
          <p:cNvSpPr txBox="1"/>
          <p:nvPr/>
        </p:nvSpPr>
        <p:spPr>
          <a:xfrm>
            <a:off x="536575" y="4143375"/>
            <a:ext cx="104775" cy="850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sp>
        <p:nvSpPr>
          <p:cNvPr id="97" name="Google Shape;97;p3"/>
          <p:cNvSpPr txBox="1"/>
          <p:nvPr/>
        </p:nvSpPr>
        <p:spPr>
          <a:xfrm>
            <a:off x="1196975" y="4156075"/>
            <a:ext cx="1474787" cy="850900"/>
          </a:xfrm>
          <a:prstGeom prst="rect">
            <a:avLst/>
          </a:prstGeom>
          <a:noFill/>
          <a:ln>
            <a:noFill/>
          </a:ln>
        </p:spPr>
        <p:txBody>
          <a:bodyPr anchorCtr="0" anchor="t" bIns="0" lIns="0" spcFirstLastPara="1" rIns="0" wrap="square" tIns="10775">
            <a:spAutoFit/>
          </a:bodyPr>
          <a:lstStyle/>
          <a:p>
            <a:pPr indent="0" lvl="0" marL="12700" marR="0" rtl="0" algn="l">
              <a:lnSpc>
                <a:spcPct val="101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Oxy-acetylene  Air-acetylene  Oxy-hydrogen</a:t>
            </a:r>
            <a:endParaRPr/>
          </a:p>
        </p:txBody>
      </p:sp>
      <p:sp>
        <p:nvSpPr>
          <p:cNvPr id="98" name="Google Shape;98;p3"/>
          <p:cNvSpPr txBox="1"/>
          <p:nvPr/>
        </p:nvSpPr>
        <p:spPr>
          <a:xfrm>
            <a:off x="536575" y="4983162"/>
            <a:ext cx="2906712"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(iii). </a:t>
            </a:r>
            <a:r>
              <a:rPr b="1" lang="en-US" sz="2000">
                <a:solidFill>
                  <a:schemeClr val="dk1"/>
                </a:solidFill>
                <a:latin typeface="Arial"/>
                <a:ea typeface="Arial"/>
                <a:cs typeface="Arial"/>
                <a:sym typeface="Arial"/>
              </a:rPr>
              <a:t>Resistance Welding</a:t>
            </a:r>
            <a:endParaRPr/>
          </a:p>
        </p:txBody>
      </p:sp>
      <p:sp>
        <p:nvSpPr>
          <p:cNvPr id="99" name="Google Shape;99;p3"/>
          <p:cNvSpPr txBox="1"/>
          <p:nvPr/>
        </p:nvSpPr>
        <p:spPr>
          <a:xfrm>
            <a:off x="536575" y="5276850"/>
            <a:ext cx="114300" cy="15589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00" name="Google Shape;100;p3"/>
          <p:cNvSpPr txBox="1"/>
          <p:nvPr/>
        </p:nvSpPr>
        <p:spPr>
          <a:xfrm>
            <a:off x="1196975" y="5291137"/>
            <a:ext cx="1285875" cy="1557337"/>
          </a:xfrm>
          <a:prstGeom prst="rect">
            <a:avLst/>
          </a:prstGeom>
          <a:noFill/>
          <a:ln>
            <a:noFill/>
          </a:ln>
        </p:spPr>
        <p:txBody>
          <a:bodyPr anchorCtr="0" anchor="t" bIns="0" lIns="0" spcFirstLastPara="1" rIns="0" wrap="square" tIns="10150">
            <a:spAutoFit/>
          </a:bodyPr>
          <a:lstStyle/>
          <a:p>
            <a:pPr indent="0" lvl="0" marL="12700" marR="0" rtl="0" algn="just">
              <a:lnSpc>
                <a:spcPct val="101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Butt  Spot  Seam</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Projection  Percussion</a:t>
            </a:r>
            <a:endParaRPr/>
          </a:p>
        </p:txBody>
      </p:sp>
      <p:sp>
        <p:nvSpPr>
          <p:cNvPr id="101" name="Google Shape;101;p3"/>
          <p:cNvSpPr txBox="1"/>
          <p:nvPr/>
        </p:nvSpPr>
        <p:spPr>
          <a:xfrm>
            <a:off x="4192587" y="1787525"/>
            <a:ext cx="3125787" cy="4260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(iv)Thermit Welding  (v)Solid State Welding</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Friction  Ultrasonic  Diffusion  Explosive</a:t>
            </a:r>
            <a:endParaRPr sz="2000">
              <a:solidFill>
                <a:schemeClr val="dk1"/>
              </a:solidFill>
              <a:latin typeface="Arial"/>
              <a:ea typeface="Arial"/>
              <a:cs typeface="Arial"/>
              <a:sym typeface="Arial"/>
            </a:endParaRPr>
          </a:p>
          <a:p>
            <a:pPr indent="-107442" lvl="0" marL="12700" marR="0" rtl="0" algn="l">
              <a:lnSpc>
                <a:spcPct val="100000"/>
              </a:lnSpc>
              <a:spcBef>
                <a:spcPts val="0"/>
              </a:spcBef>
              <a:spcAft>
                <a:spcPts val="0"/>
              </a:spcAft>
              <a:buClr>
                <a:schemeClr val="dk1"/>
              </a:buClr>
              <a:buSzPts val="1692"/>
              <a:buFont typeface="Arial"/>
              <a:buChar char="•"/>
            </a:pPr>
            <a:r>
              <a:rPr b="1" lang="en-US" sz="1800">
                <a:solidFill>
                  <a:schemeClr val="dk1"/>
                </a:solidFill>
                <a:latin typeface="Arial"/>
                <a:ea typeface="Arial"/>
                <a:cs typeface="Arial"/>
                <a:sym typeface="Arial"/>
              </a:rPr>
              <a:t>Newer Welding</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Electron-beam  Laser</a:t>
            </a:r>
            <a:endParaRPr sz="1800">
              <a:solidFill>
                <a:schemeClr val="dk1"/>
              </a:solidFill>
              <a:latin typeface="Arial"/>
              <a:ea typeface="Arial"/>
              <a:cs typeface="Arial"/>
              <a:sym typeface="Arial"/>
            </a:endParaRPr>
          </a:p>
          <a:p>
            <a:pPr indent="-107442" lvl="0" marL="12700" marR="0" rtl="0" algn="l">
              <a:lnSpc>
                <a:spcPct val="100000"/>
              </a:lnSpc>
              <a:spcBef>
                <a:spcPts val="0"/>
              </a:spcBef>
              <a:spcAft>
                <a:spcPts val="0"/>
              </a:spcAft>
              <a:buClr>
                <a:schemeClr val="dk1"/>
              </a:buClr>
              <a:buSzPts val="1692"/>
              <a:buFont typeface="Arial"/>
              <a:buChar char="•"/>
            </a:pPr>
            <a:r>
              <a:rPr b="1" lang="en-US" sz="1800">
                <a:solidFill>
                  <a:schemeClr val="dk1"/>
                </a:solidFill>
                <a:latin typeface="Arial"/>
                <a:ea typeface="Arial"/>
                <a:cs typeface="Arial"/>
                <a:sym typeface="Arial"/>
              </a:rPr>
              <a:t>Related Process</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Oxy-acetylene cutting  Arc cutting</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Hard facing  Brazing  Soldering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685800" y="2125662"/>
            <a:ext cx="7772400" cy="98583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Result:  </a:t>
            </a: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 </a:t>
            </a:r>
            <a:endParaRPr/>
          </a:p>
        </p:txBody>
      </p:sp>
      <p:sp>
        <p:nvSpPr>
          <p:cNvPr id="313" name="Google Shape;313;p30"/>
          <p:cNvSpPr txBox="1"/>
          <p:nvPr>
            <p:ph idx="1" type="subTitle"/>
          </p:nvPr>
        </p:nvSpPr>
        <p:spPr>
          <a:xfrm>
            <a:off x="1066800" y="2895600"/>
            <a:ext cx="7391400" cy="61595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Thus the required butt joint is obtained as per the given dimensions.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2974975" y="498475"/>
            <a:ext cx="3192462"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sz="4400">
                <a:solidFill>
                  <a:schemeClr val="dk1"/>
                </a:solidFill>
                <a:latin typeface="Arial"/>
                <a:ea typeface="Arial"/>
                <a:cs typeface="Arial"/>
                <a:sym typeface="Arial"/>
              </a:rPr>
              <a:t>Arc welding</a:t>
            </a:r>
            <a:endParaRPr/>
          </a:p>
        </p:txBody>
      </p:sp>
      <p:sp>
        <p:nvSpPr>
          <p:cNvPr id="107" name="Google Shape;107;p4"/>
          <p:cNvSpPr txBox="1"/>
          <p:nvPr/>
        </p:nvSpPr>
        <p:spPr>
          <a:xfrm>
            <a:off x="536575" y="1481137"/>
            <a:ext cx="2516187" cy="452437"/>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Equipments:</a:t>
            </a:r>
            <a:endParaRPr/>
          </a:p>
        </p:txBody>
      </p:sp>
      <p:sp>
        <p:nvSpPr>
          <p:cNvPr id="108" name="Google Shape;108;p4"/>
          <p:cNvSpPr txBox="1"/>
          <p:nvPr/>
        </p:nvSpPr>
        <p:spPr>
          <a:xfrm>
            <a:off x="536575" y="1889125"/>
            <a:ext cx="131762" cy="4002087"/>
          </a:xfrm>
          <a:prstGeom prst="rect">
            <a:avLst/>
          </a:prstGeom>
          <a:noFill/>
          <a:ln>
            <a:noFill/>
          </a:ln>
        </p:spPr>
        <p:txBody>
          <a:bodyPr anchorCtr="0" anchor="t" bIns="0" lIns="0" spcFirstLastPara="1" rIns="0" wrap="square" tIns="88900">
            <a:spAutoFit/>
          </a:bodyPr>
          <a:lstStyle/>
          <a:p>
            <a:pPr indent="0" lvl="0" marL="1270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5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60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a:p>
        </p:txBody>
      </p:sp>
      <p:sp>
        <p:nvSpPr>
          <p:cNvPr id="109" name="Google Shape;109;p4"/>
          <p:cNvSpPr txBox="1"/>
          <p:nvPr/>
        </p:nvSpPr>
        <p:spPr>
          <a:xfrm>
            <a:off x="879475" y="1908175"/>
            <a:ext cx="6616700" cy="4000500"/>
          </a:xfrm>
          <a:prstGeom prst="rect">
            <a:avLst/>
          </a:prstGeom>
          <a:noFill/>
          <a:ln>
            <a:noFill/>
          </a:ln>
        </p:spPr>
        <p:txBody>
          <a:bodyPr anchorCtr="0" anchor="t" bIns="0" lIns="0" spcFirstLastPara="1" rIns="0" wrap="square" tIns="11425">
            <a:spAutoFit/>
          </a:bodyPr>
          <a:lstStyle/>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 welding generator (D.C.) or Transformer (A.C.)  Two cables- one for work and one for electrode  Electrode holder</a:t>
            </a:r>
            <a:endParaRPr sz="2400">
              <a:solidFill>
                <a:schemeClr val="dk1"/>
              </a:solidFill>
              <a:latin typeface="Arial"/>
              <a:ea typeface="Arial"/>
              <a:cs typeface="Arial"/>
              <a:sym typeface="Arial"/>
            </a:endParaRPr>
          </a:p>
          <a:p>
            <a:pPr indent="0" lvl="0" marL="12700" marR="0" rtl="0" algn="l">
              <a:lnSpc>
                <a:spcPct val="121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Electrode  Protective shield  Gloves</a:t>
            </a:r>
            <a:endParaRPr sz="2400">
              <a:solidFill>
                <a:schemeClr val="dk1"/>
              </a:solidFill>
              <a:latin typeface="Arial"/>
              <a:ea typeface="Arial"/>
              <a:cs typeface="Arial"/>
              <a:sym typeface="Arial"/>
            </a:endParaRPr>
          </a:p>
          <a:p>
            <a:pPr indent="0" lvl="0" marL="12700" marR="0" rtl="0" algn="l">
              <a:lnSpc>
                <a:spcPct val="141666"/>
              </a:lnSpc>
              <a:spcBef>
                <a:spcPts val="200"/>
              </a:spcBef>
              <a:spcAft>
                <a:spcPts val="0"/>
              </a:spcAft>
              <a:buClr>
                <a:schemeClr val="dk1"/>
              </a:buClr>
              <a:buSzPts val="2400"/>
              <a:buFont typeface="Arial"/>
              <a:buNone/>
            </a:pPr>
            <a:r>
              <a:rPr lang="en-US" sz="2400">
                <a:solidFill>
                  <a:schemeClr val="dk1"/>
                </a:solidFill>
                <a:latin typeface="Arial"/>
                <a:ea typeface="Arial"/>
                <a:cs typeface="Arial"/>
                <a:sym typeface="Arial"/>
              </a:rPr>
              <a:t>Wire brush  Chipping hammer  Goggles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2327275" y="588962"/>
            <a:ext cx="4481512"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Arc Welding Equipments</a:t>
            </a:r>
            <a:endParaRPr/>
          </a:p>
        </p:txBody>
      </p:sp>
      <p:sp>
        <p:nvSpPr>
          <p:cNvPr id="115" name="Google Shape;115;p5"/>
          <p:cNvSpPr txBox="1"/>
          <p:nvPr/>
        </p:nvSpPr>
        <p:spPr>
          <a:xfrm>
            <a:off x="1981200" y="1981200"/>
            <a:ext cx="5867400" cy="3886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nvSpPr>
        <p:spPr>
          <a:xfrm>
            <a:off x="2847975" y="1771650"/>
            <a:ext cx="3448050" cy="4181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6"/>
          <p:cNvSpPr txBox="1"/>
          <p:nvPr>
            <p:ph type="title"/>
          </p:nvPr>
        </p:nvSpPr>
        <p:spPr>
          <a:xfrm>
            <a:off x="2152650" y="498475"/>
            <a:ext cx="4678362"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sz="4400">
                <a:solidFill>
                  <a:schemeClr val="dk1"/>
                </a:solidFill>
                <a:latin typeface="Arial"/>
                <a:ea typeface="Arial"/>
                <a:cs typeface="Arial"/>
                <a:sym typeface="Arial"/>
              </a:rPr>
              <a:t>Metal arc welding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3051175" y="498475"/>
            <a:ext cx="3038475"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Arc Welding</a:t>
            </a:r>
            <a:endParaRPr/>
          </a:p>
        </p:txBody>
      </p:sp>
      <p:sp>
        <p:nvSpPr>
          <p:cNvPr id="127" name="Google Shape;127;p7"/>
          <p:cNvSpPr txBox="1"/>
          <p:nvPr/>
        </p:nvSpPr>
        <p:spPr>
          <a:xfrm>
            <a:off x="685800" y="1944200"/>
            <a:ext cx="3415800" cy="323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7"/>
          <p:cNvSpPr txBox="1"/>
          <p:nvPr/>
        </p:nvSpPr>
        <p:spPr>
          <a:xfrm>
            <a:off x="5183187" y="2092325"/>
            <a:ext cx="3305175" cy="22193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Uses an electric arc to coalesce  metals</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Arc welding is the most common  method of welding metals</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Electricity travels from electrode  to base metal to ground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2525712" y="650875"/>
            <a:ext cx="3930650" cy="51276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Arial"/>
              <a:buNone/>
            </a:pPr>
            <a:r>
              <a:rPr b="1" lang="en-US" sz="3200" u="sng">
                <a:solidFill>
                  <a:schemeClr val="dk1"/>
                </a:solidFill>
                <a:latin typeface="Arial"/>
                <a:ea typeface="Arial"/>
                <a:cs typeface="Arial"/>
                <a:sym typeface="Arial"/>
              </a:rPr>
              <a:t>Carbon Arc Welding</a:t>
            </a:r>
            <a:endParaRPr/>
          </a:p>
        </p:txBody>
      </p:sp>
      <p:sp>
        <p:nvSpPr>
          <p:cNvPr id="134" name="Google Shape;134;p8"/>
          <p:cNvSpPr txBox="1"/>
          <p:nvPr/>
        </p:nvSpPr>
        <p:spPr>
          <a:xfrm>
            <a:off x="1238250" y="1725612"/>
            <a:ext cx="6056312" cy="35575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2897187" y="498475"/>
            <a:ext cx="3192462" cy="6953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sz="4400">
                <a:solidFill>
                  <a:schemeClr val="dk1"/>
                </a:solidFill>
                <a:latin typeface="Arial"/>
                <a:ea typeface="Arial"/>
                <a:cs typeface="Arial"/>
                <a:sym typeface="Arial"/>
              </a:rPr>
              <a:t>Arc	welding</a:t>
            </a:r>
            <a:endParaRPr/>
          </a:p>
        </p:txBody>
      </p:sp>
      <p:sp>
        <p:nvSpPr>
          <p:cNvPr id="140" name="Google Shape;140;p9"/>
          <p:cNvSpPr txBox="1"/>
          <p:nvPr>
            <p:ph idx="1" type="body"/>
          </p:nvPr>
        </p:nvSpPr>
        <p:spPr>
          <a:xfrm>
            <a:off x="536575" y="1544637"/>
            <a:ext cx="3848100" cy="3602037"/>
          </a:xfrm>
          <a:prstGeom prst="rect">
            <a:avLst/>
          </a:prstGeom>
          <a:noFill/>
          <a:ln>
            <a:noFill/>
          </a:ln>
        </p:spPr>
        <p:txBody>
          <a:bodyPr anchorCtr="0" anchor="t" bIns="0" lIns="0" spcFirstLastPara="1" rIns="0" wrap="square" tIns="101600">
            <a:spAutoFit/>
          </a:bodyPr>
          <a:lstStyle/>
          <a:p>
            <a:pPr indent="0" lvl="0" marL="12700" marR="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Advantages</a:t>
            </a:r>
            <a:endParaRPr b="1" sz="28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Most efficient way to join  metals</a:t>
            </a:r>
            <a:endParaRPr b="1" sz="20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Lowest-cost joining method</a:t>
            </a:r>
            <a:endParaRPr b="1" sz="20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Affords lighter weight  through better utilization	of  materials</a:t>
            </a:r>
            <a:endParaRPr b="1" sz="20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Joins all commercial  metals</a:t>
            </a:r>
            <a:endParaRPr b="1" sz="20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Provides design flexibility</a:t>
            </a:r>
            <a:endParaRPr/>
          </a:p>
        </p:txBody>
      </p:sp>
      <p:sp>
        <p:nvSpPr>
          <p:cNvPr id="141" name="Google Shape;141;p9"/>
          <p:cNvSpPr txBox="1"/>
          <p:nvPr/>
        </p:nvSpPr>
        <p:spPr>
          <a:xfrm>
            <a:off x="4727575" y="278288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42" name="Google Shape;142;p9"/>
          <p:cNvSpPr txBox="1"/>
          <p:nvPr/>
        </p:nvSpPr>
        <p:spPr>
          <a:xfrm>
            <a:off x="4727575" y="345598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43" name="Google Shape;143;p9"/>
          <p:cNvSpPr txBox="1"/>
          <p:nvPr/>
        </p:nvSpPr>
        <p:spPr>
          <a:xfrm>
            <a:off x="4727575" y="4154487"/>
            <a:ext cx="1143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t>
            </a:r>
            <a:endParaRPr/>
          </a:p>
        </p:txBody>
      </p:sp>
      <p:sp>
        <p:nvSpPr>
          <p:cNvPr id="144" name="Google Shape;144;p9"/>
          <p:cNvSpPr txBox="1"/>
          <p:nvPr/>
        </p:nvSpPr>
        <p:spPr>
          <a:xfrm>
            <a:off x="4727575" y="1544637"/>
            <a:ext cx="3575050" cy="3360737"/>
          </a:xfrm>
          <a:prstGeom prst="rect">
            <a:avLst/>
          </a:prstGeom>
          <a:noFill/>
          <a:ln>
            <a:noFill/>
          </a:ln>
        </p:spPr>
        <p:txBody>
          <a:bodyPr anchorCtr="0" anchor="t" bIns="0" lIns="0" spcFirstLastPara="1" rIns="0" wrap="square" tIns="101600">
            <a:spAutoFit/>
          </a:bodyPr>
          <a:lstStyle/>
          <a:p>
            <a:pPr indent="0" lvl="0" marL="12700" marR="0" rtl="0" algn="l">
              <a:lnSpc>
                <a:spcPct val="100000"/>
              </a:lnSpc>
              <a:spcBef>
                <a:spcPts val="0"/>
              </a:spcBef>
              <a:spcAft>
                <a:spcPts val="0"/>
              </a:spcAft>
              <a:buClr>
                <a:schemeClr val="dk1"/>
              </a:buClr>
              <a:buSzPts val="2800"/>
              <a:buFont typeface="Arial"/>
              <a:buNone/>
            </a:pPr>
            <a:r>
              <a:rPr b="1" lang="en-US" sz="2800">
                <a:solidFill>
                  <a:schemeClr val="dk1"/>
                </a:solidFill>
                <a:latin typeface="Arial"/>
                <a:ea typeface="Arial"/>
                <a:cs typeface="Arial"/>
                <a:sym typeface="Arial"/>
              </a:rPr>
              <a:t>Limitations</a:t>
            </a:r>
            <a:endParaRPr sz="2800">
              <a:solidFill>
                <a:schemeClr val="dk1"/>
              </a:solidFill>
              <a:latin typeface="Arial"/>
              <a:ea typeface="Arial"/>
              <a:cs typeface="Arial"/>
              <a:sym typeface="Arial"/>
            </a:endParaRPr>
          </a:p>
          <a:p>
            <a:pPr indent="-127000" lvl="0" marL="12700" marR="0" rtl="0" algn="l">
              <a:lnSpc>
                <a:spcPct val="100000"/>
              </a:lnSpc>
              <a:spcBef>
                <a:spcPts val="500"/>
              </a:spcBef>
              <a:spcAft>
                <a:spcPts val="0"/>
              </a:spcAft>
              <a:buClr>
                <a:schemeClr val="dk1"/>
              </a:buClr>
              <a:buSzPts val="2000"/>
              <a:buFont typeface="Arial"/>
              <a:buChar char="•"/>
            </a:pPr>
            <a:r>
              <a:rPr lang="en-US" sz="2000">
                <a:solidFill>
                  <a:schemeClr val="dk1"/>
                </a:solidFill>
                <a:latin typeface="Arial"/>
                <a:ea typeface="Arial"/>
                <a:cs typeface="Arial"/>
                <a:sym typeface="Arial"/>
              </a:rPr>
              <a:t>Manually applied, therefore  high labor cost.</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Need high energy causing  danger</a:t>
            </a:r>
            <a:endParaRPr sz="2000">
              <a:solidFill>
                <a:schemeClr val="dk1"/>
              </a:solidFill>
              <a:latin typeface="Arial"/>
              <a:ea typeface="Arial"/>
              <a:cs typeface="Arial"/>
              <a:sym typeface="Arial"/>
            </a:endParaRPr>
          </a:p>
          <a:p>
            <a:pPr indent="0" lvl="0" marL="12700" marR="0" rtl="0" algn="l">
              <a:lnSpc>
                <a:spcPct val="100000"/>
              </a:lnSpc>
              <a:spcBef>
                <a:spcPts val="500"/>
              </a:spcBef>
              <a:spcAft>
                <a:spcPts val="0"/>
              </a:spcAft>
              <a:buClr>
                <a:schemeClr val="dk1"/>
              </a:buClr>
              <a:buSzPts val="2000"/>
              <a:buFont typeface="Arial"/>
              <a:buNone/>
            </a:pPr>
            <a:r>
              <a:rPr lang="en-US" sz="2000">
                <a:solidFill>
                  <a:schemeClr val="dk1"/>
                </a:solidFill>
                <a:latin typeface="Arial"/>
                <a:ea typeface="Arial"/>
                <a:cs typeface="Arial"/>
                <a:sym typeface="Arial"/>
              </a:rPr>
              <a:t>Not convenient for  disassembly.</a:t>
            </a:r>
            <a:endParaRPr sz="2000">
              <a:solidFill>
                <a:schemeClr val="dk1"/>
              </a:solidFill>
              <a:latin typeface="Arial"/>
              <a:ea typeface="Arial"/>
              <a:cs typeface="Arial"/>
              <a:sym typeface="Arial"/>
            </a:endParaRPr>
          </a:p>
          <a:p>
            <a:pPr indent="0" lvl="0" marL="12700" marR="0" rtl="0" algn="l">
              <a:lnSpc>
                <a:spcPct val="160000"/>
              </a:lnSpc>
              <a:spcBef>
                <a:spcPts val="100"/>
              </a:spcBef>
              <a:spcAft>
                <a:spcPts val="0"/>
              </a:spcAft>
              <a:buClr>
                <a:schemeClr val="dk1"/>
              </a:buClr>
              <a:buSzPts val="2000"/>
              <a:buFont typeface="Arial"/>
              <a:buNone/>
            </a:pPr>
            <a:r>
              <a:rPr lang="en-US" sz="2000">
                <a:solidFill>
                  <a:schemeClr val="dk1"/>
                </a:solidFill>
                <a:latin typeface="Arial"/>
                <a:ea typeface="Arial"/>
                <a:cs typeface="Arial"/>
                <a:sym typeface="Arial"/>
              </a:rPr>
              <a:t>Defects are hard to detect at  joints.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10" ma:contentTypeDescription="Create a new document." ma:contentTypeScope="" ma:versionID="596d69d1c05965156596dd097cf54280">
  <xsd:schema xmlns:xsd="http://www.w3.org/2001/XMLSchema" xmlns:xs="http://www.w3.org/2001/XMLSchema" xmlns:p="http://schemas.microsoft.com/office/2006/metadata/properties" xmlns:ns2="55175d81-bfcc-4e20-b7a7-7b462a4db073" targetNamespace="http://schemas.microsoft.com/office/2006/metadata/properties" ma:root="true" ma:fieldsID="0760fd539ff49231fe6d3c15834c30dd"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10C477-4E88-493C-A95C-72D24C815AF4}"/>
</file>

<file path=customXml/itemProps2.xml><?xml version="1.0" encoding="utf-8"?>
<ds:datastoreItem xmlns:ds="http://schemas.openxmlformats.org/officeDocument/2006/customXml" ds:itemID="{C27824C3-3BF5-48B7-AE43-C06E718FEAA7}"/>
</file>

<file path=customXml/itemProps3.xml><?xml version="1.0" encoding="utf-8"?>
<ds:datastoreItem xmlns:ds="http://schemas.openxmlformats.org/officeDocument/2006/customXml" ds:itemID="{8C0A2867-6886-4CBA-84AE-0D13F0EBAD1A}"/>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SRM</dc:creator>
  <dcterms:created xsi:type="dcterms:W3CDTF">2021-01-12T09:15:22Z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2012-11-06T00:00:00Z</vt:filetime>
  </property>
  <property fmtid="{D5CDD505-2E9C-101B-9397-08002B2CF9AE}" pid="3" name="Creator">
    <vt:lpwstr>Impress</vt:lpwstr>
  </property>
  <property fmtid="{D5CDD505-2E9C-101B-9397-08002B2CF9AE}" pid="4" name="LastSaved">
    <vt:filetime>2012-11-06T00:00:00Z</vt:filetime>
  </property>
  <property fmtid="{D5CDD505-2E9C-101B-9397-08002B2CF9AE}" pid="5" name="KSOProductBuildVer">
    <vt:lpwstr>1033-11.2.0.9937</vt:lpwstr>
  </property>
  <property fmtid="{D5CDD505-2E9C-101B-9397-08002B2CF9AE}" pid="6" name="ContentTypeId">
    <vt:lpwstr>0x0101007D2C0064C073E9479F6BB9E9A7DD97D0</vt:lpwstr>
  </property>
</Properties>
</file>