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6858000" cx="12192000"/>
  <p:notesSz cx="6858000" cy="9144000"/>
  <p:embeddedFontLst>
    <p:embeddedFont>
      <p:font typeface="Roboto"/>
      <p:regular r:id="rId46"/>
      <p:bold r:id="rId47"/>
      <p:italic r:id="rId48"/>
      <p:boldItalic r:id="rId49"/>
    </p:embeddedFont>
    <p:embeddedFont>
      <p:font typeface="Gill Sans"/>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52" roundtripDataSignature="AMtx7mguoSgLTdxy/5DLj989oT8KyQNI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33CA84-B03D-4895-B2D1-20DF95F03799}">
  <a:tblStyle styleId="{4333CA84-B03D-4895-B2D1-20DF95F03799}"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9E8ED"/>
          </a:solidFill>
        </a:fill>
      </a:tcStyle>
    </a:wholeTbl>
    <a:band1H>
      <a:tcTxStyle/>
      <a:tcStyle>
        <a:fill>
          <a:solidFill>
            <a:srgbClr val="F2CEDA"/>
          </a:solidFill>
        </a:fill>
      </a:tcStyle>
    </a:band1H>
    <a:band2H>
      <a:tcTxStyle/>
    </a:band2H>
    <a:band1V>
      <a:tcTxStyle/>
      <a:tcStyle>
        <a:fill>
          <a:solidFill>
            <a:srgbClr val="F2CEDA"/>
          </a:solidFill>
        </a:fill>
      </a:tcStyle>
    </a:band1V>
    <a:band2V>
      <a:tcTxStyle/>
    </a:band2V>
    <a:lastCol>
      <a:tcTxStyle b="on" i="off">
        <a:font>
          <a:latin typeface="Gill Sans MT"/>
          <a:ea typeface="Gill Sans MT"/>
          <a:cs typeface="Gill Sans MT"/>
        </a:font>
        <a:schemeClr val="lt1"/>
      </a:tcTxStyle>
      <a:tcStyle>
        <a:fill>
          <a:solidFill>
            <a:schemeClr val="accent2"/>
          </a:solidFill>
        </a:fill>
      </a:tcStyle>
    </a:lastCol>
    <a:firstCol>
      <a:tcTxStyle b="on" i="off">
        <a:font>
          <a:latin typeface="Gill Sans MT"/>
          <a:ea typeface="Gill Sans MT"/>
          <a:cs typeface="Gill Sans MT"/>
        </a:font>
        <a:schemeClr val="lt1"/>
      </a:tcTxStyle>
      <a:tcStyle>
        <a:fill>
          <a:solidFill>
            <a:schemeClr val="accent2"/>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oboto-regular.fntdata"/><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GillSans-bold.fntdata"/><Relationship Id="rId50" Type="http://schemas.openxmlformats.org/officeDocument/2006/relationships/font" Target="fonts/GillSans-regular.fntdata"/><Relationship Id="rId52"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962160fb7_0_0:notes"/>
          <p:cNvSpPr txBox="1"/>
          <p:nvPr>
            <p:ph idx="1" type="body"/>
          </p:nvPr>
        </p:nvSpPr>
        <p:spPr>
          <a:xfrm>
            <a:off x="709614" y="4862514"/>
            <a:ext cx="56802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b962160fb7_0_0:notes"/>
          <p:cNvSpPr/>
          <p:nvPr>
            <p:ph idx="2" type="sldImg"/>
          </p:nvPr>
        </p:nvSpPr>
        <p:spPr>
          <a:xfrm>
            <a:off x="137600" y="766763"/>
            <a:ext cx="6824100" cy="3838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962160fb7_0_5:notes"/>
          <p:cNvSpPr/>
          <p:nvPr>
            <p:ph idx="2" type="sldImg"/>
          </p:nvPr>
        </p:nvSpPr>
        <p:spPr>
          <a:xfrm>
            <a:off x="137600" y="766763"/>
            <a:ext cx="6824100" cy="38385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962160fb7_0_5:notes"/>
          <p:cNvSpPr txBox="1"/>
          <p:nvPr>
            <p:ph idx="1" type="body"/>
          </p:nvPr>
        </p:nvSpPr>
        <p:spPr>
          <a:xfrm>
            <a:off x="709614" y="4862514"/>
            <a:ext cx="56802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b962160fb7_0_5:notes"/>
          <p:cNvSpPr txBox="1"/>
          <p:nvPr>
            <p:ph idx="12" type="sldNum"/>
          </p:nvPr>
        </p:nvSpPr>
        <p:spPr>
          <a:xfrm>
            <a:off x="4021139" y="9720264"/>
            <a:ext cx="3076500" cy="51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b962160fb7_0_11:notes"/>
          <p:cNvSpPr/>
          <p:nvPr>
            <p:ph idx="2" type="sldImg"/>
          </p:nvPr>
        </p:nvSpPr>
        <p:spPr>
          <a:xfrm>
            <a:off x="137600" y="766763"/>
            <a:ext cx="6824100" cy="38385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b962160fb7_0_11:notes"/>
          <p:cNvSpPr txBox="1"/>
          <p:nvPr>
            <p:ph idx="1" type="body"/>
          </p:nvPr>
        </p:nvSpPr>
        <p:spPr>
          <a:xfrm>
            <a:off x="709614" y="4862514"/>
            <a:ext cx="56802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b962160fb7_0_11:notes"/>
          <p:cNvSpPr txBox="1"/>
          <p:nvPr>
            <p:ph idx="12" type="sldNum"/>
          </p:nvPr>
        </p:nvSpPr>
        <p:spPr>
          <a:xfrm>
            <a:off x="4021139" y="9720264"/>
            <a:ext cx="3076500" cy="51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b962160fb7_0_18:notes"/>
          <p:cNvSpPr/>
          <p:nvPr>
            <p:ph idx="2" type="sldImg"/>
          </p:nvPr>
        </p:nvSpPr>
        <p:spPr>
          <a:xfrm>
            <a:off x="137600" y="766763"/>
            <a:ext cx="6824100" cy="38385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b962160fb7_0_18:notes"/>
          <p:cNvSpPr txBox="1"/>
          <p:nvPr>
            <p:ph idx="1" type="body"/>
          </p:nvPr>
        </p:nvSpPr>
        <p:spPr>
          <a:xfrm>
            <a:off x="709614" y="4862514"/>
            <a:ext cx="56802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b962160fb7_0_18:notes"/>
          <p:cNvSpPr txBox="1"/>
          <p:nvPr>
            <p:ph idx="12" type="sldNum"/>
          </p:nvPr>
        </p:nvSpPr>
        <p:spPr>
          <a:xfrm>
            <a:off x="4021139" y="9720264"/>
            <a:ext cx="3076500" cy="51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962160fb7_0_24:notes"/>
          <p:cNvSpPr/>
          <p:nvPr>
            <p:ph idx="2" type="sldImg"/>
          </p:nvPr>
        </p:nvSpPr>
        <p:spPr>
          <a:xfrm>
            <a:off x="137600" y="766763"/>
            <a:ext cx="6824100" cy="38385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962160fb7_0_24:notes"/>
          <p:cNvSpPr txBox="1"/>
          <p:nvPr>
            <p:ph idx="1" type="body"/>
          </p:nvPr>
        </p:nvSpPr>
        <p:spPr>
          <a:xfrm>
            <a:off x="709614" y="4862514"/>
            <a:ext cx="56802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b962160fb7_0_24:notes"/>
          <p:cNvSpPr txBox="1"/>
          <p:nvPr>
            <p:ph idx="12" type="sldNum"/>
          </p:nvPr>
        </p:nvSpPr>
        <p:spPr>
          <a:xfrm>
            <a:off x="4021139" y="9720264"/>
            <a:ext cx="3076500" cy="51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b9791cbfd0_0_0:notes"/>
          <p:cNvSpPr/>
          <p:nvPr>
            <p:ph idx="2" type="sldImg"/>
          </p:nvPr>
        </p:nvSpPr>
        <p:spPr>
          <a:xfrm>
            <a:off x="137600" y="766763"/>
            <a:ext cx="6824100" cy="38385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b9791cbfd0_0_0:notes"/>
          <p:cNvSpPr txBox="1"/>
          <p:nvPr>
            <p:ph idx="1" type="body"/>
          </p:nvPr>
        </p:nvSpPr>
        <p:spPr>
          <a:xfrm>
            <a:off x="709614" y="4862514"/>
            <a:ext cx="56802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b9791cbfd0_0_0:notes"/>
          <p:cNvSpPr txBox="1"/>
          <p:nvPr>
            <p:ph idx="12" type="sldNum"/>
          </p:nvPr>
        </p:nvSpPr>
        <p:spPr>
          <a:xfrm>
            <a:off x="4021139" y="9720264"/>
            <a:ext cx="3076500" cy="51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b9791cbfd0_0_7:notes"/>
          <p:cNvSpPr/>
          <p:nvPr>
            <p:ph idx="2" type="sldImg"/>
          </p:nvPr>
        </p:nvSpPr>
        <p:spPr>
          <a:xfrm>
            <a:off x="137600" y="766763"/>
            <a:ext cx="6824100" cy="38385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b9791cbfd0_0_7:notes"/>
          <p:cNvSpPr txBox="1"/>
          <p:nvPr>
            <p:ph idx="1" type="body"/>
          </p:nvPr>
        </p:nvSpPr>
        <p:spPr>
          <a:xfrm>
            <a:off x="709614" y="4862514"/>
            <a:ext cx="56802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b9791cbfd0_0_7:notes"/>
          <p:cNvSpPr txBox="1"/>
          <p:nvPr>
            <p:ph idx="12" type="sldNum"/>
          </p:nvPr>
        </p:nvSpPr>
        <p:spPr>
          <a:xfrm>
            <a:off x="4021139" y="9720264"/>
            <a:ext cx="3076500" cy="51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b9791cbfd0_0_14:notes"/>
          <p:cNvSpPr/>
          <p:nvPr>
            <p:ph idx="2" type="sldImg"/>
          </p:nvPr>
        </p:nvSpPr>
        <p:spPr>
          <a:xfrm>
            <a:off x="137600" y="766763"/>
            <a:ext cx="6824100" cy="38385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b9791cbfd0_0_14:notes"/>
          <p:cNvSpPr txBox="1"/>
          <p:nvPr>
            <p:ph idx="1" type="body"/>
          </p:nvPr>
        </p:nvSpPr>
        <p:spPr>
          <a:xfrm>
            <a:off x="709614" y="4862514"/>
            <a:ext cx="56802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b9791cbfd0_0_14:notes"/>
          <p:cNvSpPr txBox="1"/>
          <p:nvPr>
            <p:ph idx="12" type="sldNum"/>
          </p:nvPr>
        </p:nvSpPr>
        <p:spPr>
          <a:xfrm>
            <a:off x="4021139" y="9720264"/>
            <a:ext cx="3076500" cy="51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b9791cbfd0_0_21:notes"/>
          <p:cNvSpPr/>
          <p:nvPr>
            <p:ph idx="2" type="sldImg"/>
          </p:nvPr>
        </p:nvSpPr>
        <p:spPr>
          <a:xfrm>
            <a:off x="137600" y="766763"/>
            <a:ext cx="6824100" cy="38385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b9791cbfd0_0_21:notes"/>
          <p:cNvSpPr txBox="1"/>
          <p:nvPr>
            <p:ph idx="1" type="body"/>
          </p:nvPr>
        </p:nvSpPr>
        <p:spPr>
          <a:xfrm>
            <a:off x="709614" y="4862514"/>
            <a:ext cx="56802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b9791cbfd0_0_21:notes"/>
          <p:cNvSpPr txBox="1"/>
          <p:nvPr>
            <p:ph idx="12" type="sldNum"/>
          </p:nvPr>
        </p:nvSpPr>
        <p:spPr>
          <a:xfrm>
            <a:off x="4021139" y="9720264"/>
            <a:ext cx="3076500" cy="51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b9791cbfd0_0_28:notes"/>
          <p:cNvSpPr/>
          <p:nvPr>
            <p:ph idx="2" type="sldImg"/>
          </p:nvPr>
        </p:nvSpPr>
        <p:spPr>
          <a:xfrm>
            <a:off x="137600" y="766763"/>
            <a:ext cx="6824100" cy="38385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b9791cbfd0_0_28:notes"/>
          <p:cNvSpPr txBox="1"/>
          <p:nvPr>
            <p:ph idx="1" type="body"/>
          </p:nvPr>
        </p:nvSpPr>
        <p:spPr>
          <a:xfrm>
            <a:off x="709614" y="4862514"/>
            <a:ext cx="56802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b9791cbfd0_0_28:notes"/>
          <p:cNvSpPr txBox="1"/>
          <p:nvPr>
            <p:ph idx="12" type="sldNum"/>
          </p:nvPr>
        </p:nvSpPr>
        <p:spPr>
          <a:xfrm>
            <a:off x="4021139" y="9720264"/>
            <a:ext cx="3076500" cy="51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b9791cbfd0_0_35:notes"/>
          <p:cNvSpPr/>
          <p:nvPr>
            <p:ph idx="2" type="sldImg"/>
          </p:nvPr>
        </p:nvSpPr>
        <p:spPr>
          <a:xfrm>
            <a:off x="137600" y="766763"/>
            <a:ext cx="6824100" cy="38385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b9791cbfd0_0_35:notes"/>
          <p:cNvSpPr txBox="1"/>
          <p:nvPr>
            <p:ph idx="1" type="body"/>
          </p:nvPr>
        </p:nvSpPr>
        <p:spPr>
          <a:xfrm>
            <a:off x="709614" y="4862514"/>
            <a:ext cx="56802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b9791cbfd0_0_35:notes"/>
          <p:cNvSpPr txBox="1"/>
          <p:nvPr>
            <p:ph idx="12" type="sldNum"/>
          </p:nvPr>
        </p:nvSpPr>
        <p:spPr>
          <a:xfrm>
            <a:off x="4021139" y="9720264"/>
            <a:ext cx="3076500" cy="51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b9791cbfd0_0_42:notes"/>
          <p:cNvSpPr/>
          <p:nvPr>
            <p:ph idx="2" type="sldImg"/>
          </p:nvPr>
        </p:nvSpPr>
        <p:spPr>
          <a:xfrm>
            <a:off x="137600" y="766763"/>
            <a:ext cx="6824100" cy="38385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b9791cbfd0_0_42:notes"/>
          <p:cNvSpPr txBox="1"/>
          <p:nvPr>
            <p:ph idx="1" type="body"/>
          </p:nvPr>
        </p:nvSpPr>
        <p:spPr>
          <a:xfrm>
            <a:off x="709614" y="4862514"/>
            <a:ext cx="56802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b9791cbfd0_0_42:notes"/>
          <p:cNvSpPr txBox="1"/>
          <p:nvPr>
            <p:ph idx="12" type="sldNum"/>
          </p:nvPr>
        </p:nvSpPr>
        <p:spPr>
          <a:xfrm>
            <a:off x="4021139" y="9720264"/>
            <a:ext cx="3076500" cy="51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b9791cbfd0_0_49:notes"/>
          <p:cNvSpPr/>
          <p:nvPr>
            <p:ph idx="2" type="sldImg"/>
          </p:nvPr>
        </p:nvSpPr>
        <p:spPr>
          <a:xfrm>
            <a:off x="137600" y="766763"/>
            <a:ext cx="6824100" cy="38385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b9791cbfd0_0_49:notes"/>
          <p:cNvSpPr txBox="1"/>
          <p:nvPr>
            <p:ph idx="1" type="body"/>
          </p:nvPr>
        </p:nvSpPr>
        <p:spPr>
          <a:xfrm>
            <a:off x="709614" y="4862514"/>
            <a:ext cx="56802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gb9791cbfd0_0_49:notes"/>
          <p:cNvSpPr txBox="1"/>
          <p:nvPr>
            <p:ph idx="12" type="sldNum"/>
          </p:nvPr>
        </p:nvSpPr>
        <p:spPr>
          <a:xfrm>
            <a:off x="4021139" y="9720264"/>
            <a:ext cx="3076500" cy="51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b9791cbfd0_0_56:notes"/>
          <p:cNvSpPr/>
          <p:nvPr>
            <p:ph idx="2" type="sldImg"/>
          </p:nvPr>
        </p:nvSpPr>
        <p:spPr>
          <a:xfrm>
            <a:off x="137600" y="766763"/>
            <a:ext cx="6824100" cy="38385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b9791cbfd0_0_56:notes"/>
          <p:cNvSpPr txBox="1"/>
          <p:nvPr>
            <p:ph idx="1" type="body"/>
          </p:nvPr>
        </p:nvSpPr>
        <p:spPr>
          <a:xfrm>
            <a:off x="709614" y="4862514"/>
            <a:ext cx="56802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b9791cbfd0_0_56:notes"/>
          <p:cNvSpPr txBox="1"/>
          <p:nvPr>
            <p:ph idx="12" type="sldNum"/>
          </p:nvPr>
        </p:nvSpPr>
        <p:spPr>
          <a:xfrm>
            <a:off x="4021139" y="9720264"/>
            <a:ext cx="3076500" cy="51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b9791cbfd0_0_63:notes"/>
          <p:cNvSpPr/>
          <p:nvPr>
            <p:ph idx="2" type="sldImg"/>
          </p:nvPr>
        </p:nvSpPr>
        <p:spPr>
          <a:xfrm>
            <a:off x="137600" y="766763"/>
            <a:ext cx="6824100" cy="38385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b9791cbfd0_0_63:notes"/>
          <p:cNvSpPr txBox="1"/>
          <p:nvPr>
            <p:ph idx="1" type="body"/>
          </p:nvPr>
        </p:nvSpPr>
        <p:spPr>
          <a:xfrm>
            <a:off x="709614" y="4862514"/>
            <a:ext cx="56802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gb9791cbfd0_0_63:notes"/>
          <p:cNvSpPr txBox="1"/>
          <p:nvPr>
            <p:ph idx="12" type="sldNum"/>
          </p:nvPr>
        </p:nvSpPr>
        <p:spPr>
          <a:xfrm>
            <a:off x="4021139" y="9720264"/>
            <a:ext cx="3076500" cy="51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6"/>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6"/>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7" name="Google Shape;17;p2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6"/>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6"/>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20" name="Google Shape;20;p26"/>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3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5"/>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5" name="Google Shape;85;p3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88" name="Google Shape;88;p35"/>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36"/>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36"/>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2" name="Google Shape;92;p3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95" name="Google Shape;95;p36"/>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7"/>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4" name="Google Shape;24;p2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27" name="Google Shape;27;p27"/>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2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29"/>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9"/>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5" name="Google Shape;35;p2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38" name="Google Shape;38;p29"/>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30"/>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0"/>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2" name="Google Shape;42;p30"/>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3" name="Google Shape;43;p30"/>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0"/>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46" name="Google Shape;46;p30"/>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31"/>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1"/>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0" name="Google Shape;50;p31"/>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1" name="Google Shape;51;p31"/>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2" name="Google Shape;52;p31"/>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3" name="Google Shape;53;p3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56" name="Google Shape;56;p31"/>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3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3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62" name="Google Shape;62;p32"/>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33"/>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33"/>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33"/>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3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70" name="Google Shape;70;p33"/>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34"/>
          <p:cNvGrpSpPr/>
          <p:nvPr/>
        </p:nvGrpSpPr>
        <p:grpSpPr>
          <a:xfrm>
            <a:off x="7477387" y="482170"/>
            <a:ext cx="4074533" cy="5149101"/>
            <a:chOff x="7477387" y="482170"/>
            <a:chExt cx="4074533" cy="5149101"/>
          </a:xfrm>
        </p:grpSpPr>
        <p:sp>
          <p:nvSpPr>
            <p:cNvPr id="73" name="Google Shape;73;p34"/>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4"/>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34"/>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4"/>
          <p:cNvSpPr/>
          <p:nvPr>
            <p:ph idx="2" type="pic"/>
          </p:nvPr>
        </p:nvSpPr>
        <p:spPr>
          <a:xfrm>
            <a:off x="8124389" y="1122542"/>
            <a:ext cx="2791171" cy="3866327"/>
          </a:xfrm>
          <a:prstGeom prst="rect">
            <a:avLst/>
          </a:prstGeom>
          <a:solidFill>
            <a:srgbClr val="D8D8D8"/>
          </a:solidFill>
          <a:ln>
            <a:noFill/>
          </a:ln>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accent1"/>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120000"/>
              </a:lnSpc>
              <a:spcBef>
                <a:spcPts val="500"/>
              </a:spcBef>
              <a:spcAft>
                <a:spcPts val="0"/>
              </a:spcAft>
              <a:buClr>
                <a:schemeClr val="accent1"/>
              </a:buClr>
              <a:buSzPts val="2800"/>
              <a:buFont typeface="Arial"/>
              <a:buNone/>
              <a:defRPr b="0" i="0" sz="2800" u="none" cap="none" strike="noStrike">
                <a:solidFill>
                  <a:schemeClr val="dk1"/>
                </a:solidFill>
                <a:latin typeface="Gill Sans"/>
                <a:ea typeface="Gill Sans"/>
                <a:cs typeface="Gill Sans"/>
                <a:sym typeface="Gill Sans"/>
              </a:defRPr>
            </a:lvl2pPr>
            <a:lvl3pPr lvl="2" marR="0" rtl="0" algn="l">
              <a:lnSpc>
                <a:spcPct val="120000"/>
              </a:lnSpc>
              <a:spcBef>
                <a:spcPts val="500"/>
              </a:spcBef>
              <a:spcAft>
                <a:spcPts val="0"/>
              </a:spcAft>
              <a:buClr>
                <a:schemeClr val="accent1"/>
              </a:buClr>
              <a:buSzPts val="2400"/>
              <a:buFont typeface="Arial"/>
              <a:buNone/>
              <a:defRPr b="0" i="0" sz="2400" u="none" cap="none" strike="noStrike">
                <a:solidFill>
                  <a:schemeClr val="dk1"/>
                </a:solidFill>
                <a:latin typeface="Gill Sans"/>
                <a:ea typeface="Gill Sans"/>
                <a:cs typeface="Gill Sans"/>
                <a:sym typeface="Gill Sans"/>
              </a:defRPr>
            </a:lvl3pPr>
            <a:lvl4pPr lvl="3"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4pPr>
            <a:lvl5pPr lvl="4"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5pPr>
            <a:lvl6pPr lvl="5"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77" name="Google Shape;77;p34"/>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8" name="Google Shape;78;p34"/>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4"/>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81" name="Google Shape;81;p34"/>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25"/>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25"/>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8" name="Google Shape;8;p2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2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0" name="Google Shape;10;p2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 name="Google Shape;11;p2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 name="Google Shape;12;p2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IN"/>
              <a:t>‹#›</a:t>
            </a:fld>
            <a:endParaRPr/>
          </a:p>
        </p:txBody>
      </p:sp>
      <p:cxnSp>
        <p:nvCxnSpPr>
          <p:cNvPr id="13" name="Google Shape;13;p25"/>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2417780" y="785365"/>
            <a:ext cx="9191125" cy="2541431"/>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6600"/>
              <a:buFont typeface="Gill Sans"/>
              <a:buNone/>
            </a:pPr>
            <a:r>
              <a:rPr lang="en-IN"/>
              <a:t>ALGORITHM ANALYSIS</a:t>
            </a:r>
            <a:endParaRPr/>
          </a:p>
        </p:txBody>
      </p:sp>
      <p:sp>
        <p:nvSpPr>
          <p:cNvPr id="101" name="Google Shape;101;p1"/>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0"/>
              </a:spcAft>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10"/>
          <p:cNvPicPr preferRelativeResize="0"/>
          <p:nvPr/>
        </p:nvPicPr>
        <p:blipFill rotWithShape="1">
          <a:blip r:embed="rId3">
            <a:alphaModFix/>
          </a:blip>
          <a:srcRect b="0" l="0" r="0" t="0"/>
          <a:stretch/>
        </p:blipFill>
        <p:spPr>
          <a:xfrm>
            <a:off x="2381225" y="1500174"/>
            <a:ext cx="7874557" cy="3429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1"/>
          <p:cNvPicPr preferRelativeResize="0"/>
          <p:nvPr/>
        </p:nvPicPr>
        <p:blipFill rotWithShape="1">
          <a:blip r:embed="rId3">
            <a:alphaModFix/>
          </a:blip>
          <a:srcRect b="0" l="0" r="0" t="0"/>
          <a:stretch/>
        </p:blipFill>
        <p:spPr>
          <a:xfrm>
            <a:off x="1940612" y="1357298"/>
            <a:ext cx="8727388" cy="38576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2"/>
          <p:cNvPicPr preferRelativeResize="0"/>
          <p:nvPr/>
        </p:nvPicPr>
        <p:blipFill rotWithShape="1">
          <a:blip r:embed="rId3">
            <a:alphaModFix/>
          </a:blip>
          <a:srcRect b="0" l="0" r="0" t="0"/>
          <a:stretch/>
        </p:blipFill>
        <p:spPr>
          <a:xfrm>
            <a:off x="1952596" y="1500174"/>
            <a:ext cx="8256564" cy="37147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13"/>
          <p:cNvPicPr preferRelativeResize="0"/>
          <p:nvPr/>
        </p:nvPicPr>
        <p:blipFill rotWithShape="1">
          <a:blip r:embed="rId3">
            <a:alphaModFix/>
          </a:blip>
          <a:srcRect b="0" l="0" r="0" t="0"/>
          <a:stretch/>
        </p:blipFill>
        <p:spPr>
          <a:xfrm>
            <a:off x="2381225" y="1500174"/>
            <a:ext cx="8176965" cy="36433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14"/>
          <p:cNvPicPr preferRelativeResize="0"/>
          <p:nvPr/>
        </p:nvPicPr>
        <p:blipFill rotWithShape="1">
          <a:blip r:embed="rId3">
            <a:alphaModFix/>
          </a:blip>
          <a:srcRect b="0" l="0" r="0" t="0"/>
          <a:stretch/>
        </p:blipFill>
        <p:spPr>
          <a:xfrm>
            <a:off x="2381224" y="1643050"/>
            <a:ext cx="7808891" cy="300039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15"/>
          <p:cNvPicPr preferRelativeResize="0"/>
          <p:nvPr/>
        </p:nvPicPr>
        <p:blipFill rotWithShape="1">
          <a:blip r:embed="rId3">
            <a:alphaModFix/>
          </a:blip>
          <a:srcRect b="0" l="0" r="0" t="0"/>
          <a:stretch/>
        </p:blipFill>
        <p:spPr>
          <a:xfrm>
            <a:off x="2452662" y="1643051"/>
            <a:ext cx="7000924" cy="2814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16"/>
          <p:cNvPicPr preferRelativeResize="0"/>
          <p:nvPr/>
        </p:nvPicPr>
        <p:blipFill rotWithShape="1">
          <a:blip r:embed="rId3">
            <a:alphaModFix/>
          </a:blip>
          <a:srcRect b="0" l="0" r="0" t="0"/>
          <a:stretch/>
        </p:blipFill>
        <p:spPr>
          <a:xfrm>
            <a:off x="2524100" y="1571612"/>
            <a:ext cx="7849250" cy="36433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RATE OF GROWTH- HOW ALGORITHM SCALE?</a:t>
            </a:r>
            <a:endParaRPr/>
          </a:p>
        </p:txBody>
      </p:sp>
      <p:sp>
        <p:nvSpPr>
          <p:cNvPr id="190" name="Google Shape;190;p17"/>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IN"/>
              <a:t>To find behaviour of an algo</a:t>
            </a:r>
            <a:endParaRPr/>
          </a:p>
          <a:p>
            <a:pPr indent="-228600" lvl="0" marL="228600" rtl="0" algn="l">
              <a:lnSpc>
                <a:spcPct val="120000"/>
              </a:lnSpc>
              <a:spcBef>
                <a:spcPts val="1000"/>
              </a:spcBef>
              <a:spcAft>
                <a:spcPts val="0"/>
              </a:spcAft>
              <a:buSzPts val="2000"/>
              <a:buChar char="•"/>
            </a:pPr>
            <a:r>
              <a:rPr lang="en-IN"/>
              <a:t>If complexity of one algo is significantly larger than that of the other, it is a matter of concern.</a:t>
            </a:r>
            <a:endParaRPr/>
          </a:p>
          <a:p>
            <a:pPr indent="-228600" lvl="0" marL="228600" rtl="0" algn="l">
              <a:lnSpc>
                <a:spcPct val="120000"/>
              </a:lnSpc>
              <a:spcBef>
                <a:spcPts val="1000"/>
              </a:spcBef>
              <a:spcAft>
                <a:spcPts val="0"/>
              </a:spcAft>
              <a:buSzPts val="2000"/>
              <a:buChar char="•"/>
            </a:pPr>
            <a:r>
              <a:rPr lang="en-IN"/>
              <a:t>Rate at which running time increases as a function of input n.</a:t>
            </a:r>
            <a:endParaRPr/>
          </a:p>
          <a:p>
            <a:pPr indent="-228600" lvl="0" marL="228600" rtl="0" algn="l">
              <a:lnSpc>
                <a:spcPct val="120000"/>
              </a:lnSpc>
              <a:spcBef>
                <a:spcPts val="1000"/>
              </a:spcBef>
              <a:spcAft>
                <a:spcPts val="0"/>
              </a:spcAft>
              <a:buSzPts val="2000"/>
              <a:buChar char="•"/>
            </a:pPr>
            <a:r>
              <a:rPr lang="en-IN"/>
              <a:t>Measure the complexity of an algorithm t(n) for larger values of n</a:t>
            </a:r>
            <a:endParaRPr/>
          </a:p>
          <a:p>
            <a:pPr indent="-228600" lvl="0" marL="228600" rtl="0" algn="l">
              <a:lnSpc>
                <a:spcPct val="120000"/>
              </a:lnSpc>
              <a:spcBef>
                <a:spcPts val="1000"/>
              </a:spcBef>
              <a:spcAft>
                <a:spcPts val="0"/>
              </a:spcAft>
              <a:buSzPts val="2000"/>
              <a:buChar char="•"/>
            </a:pPr>
            <a:r>
              <a:rPr lang="en-IN"/>
              <a:t>Compare it with the collection of functions that have the same growth rate so that the algorithm can be classified and ranked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EXAMPLE</a:t>
            </a:r>
            <a:endParaRPr/>
          </a:p>
        </p:txBody>
      </p:sp>
      <p:pic>
        <p:nvPicPr>
          <p:cNvPr id="196" name="Google Shape;196;p18"/>
          <p:cNvPicPr preferRelativeResize="0"/>
          <p:nvPr>
            <p:ph idx="1" type="body"/>
          </p:nvPr>
        </p:nvPicPr>
        <p:blipFill rotWithShape="1">
          <a:blip r:embed="rId3">
            <a:alphaModFix/>
          </a:blip>
          <a:srcRect b="0" l="0" r="0" t="0"/>
          <a:stretch/>
        </p:blipFill>
        <p:spPr>
          <a:xfrm>
            <a:off x="1678198" y="1329136"/>
            <a:ext cx="9150036" cy="494461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EXAMPLE </a:t>
            </a:r>
            <a:endParaRPr/>
          </a:p>
        </p:txBody>
      </p:sp>
      <p:sp>
        <p:nvSpPr>
          <p:cNvPr id="202" name="Google Shape;202;p19"/>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IN"/>
              <a:t>It can be observed that algo A grows by 100 when the input is scaled from 100 to 10000</a:t>
            </a:r>
            <a:endParaRPr/>
          </a:p>
          <a:p>
            <a:pPr indent="-228600" lvl="0" marL="228600" rtl="0" algn="l">
              <a:lnSpc>
                <a:spcPct val="120000"/>
              </a:lnSpc>
              <a:spcBef>
                <a:spcPts val="1000"/>
              </a:spcBef>
              <a:spcAft>
                <a:spcPts val="0"/>
              </a:spcAft>
              <a:buSzPts val="2000"/>
              <a:buChar char="•"/>
            </a:pPr>
            <a:r>
              <a:rPr lang="en-IN"/>
              <a:t>The second algo is logarithmic which grows by a factor of 2</a:t>
            </a:r>
            <a:endParaRPr/>
          </a:p>
          <a:p>
            <a:pPr indent="-228600" lvl="0" marL="228600" rtl="0" algn="l">
              <a:lnSpc>
                <a:spcPct val="120000"/>
              </a:lnSpc>
              <a:spcBef>
                <a:spcPts val="1000"/>
              </a:spcBef>
              <a:spcAft>
                <a:spcPts val="0"/>
              </a:spcAft>
              <a:buSzPts val="2000"/>
              <a:buChar char="•"/>
            </a:pPr>
            <a:r>
              <a:rPr lang="en-IN"/>
              <a:t>Rate of growth of the third algo is around 10000</a:t>
            </a:r>
            <a:endParaRPr/>
          </a:p>
          <a:p>
            <a:pPr indent="-228600" lvl="0" marL="228600" rtl="0" algn="l">
              <a:lnSpc>
                <a:spcPct val="120000"/>
              </a:lnSpc>
              <a:spcBef>
                <a:spcPts val="1000"/>
              </a:spcBef>
              <a:spcAft>
                <a:spcPts val="0"/>
              </a:spcAft>
              <a:buSzPts val="2000"/>
              <a:buChar char="•"/>
            </a:pPr>
            <a:r>
              <a:rPr lang="en-IN"/>
              <a:t>Therefore second algorithm is better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OPERATION COUNT</a:t>
            </a:r>
            <a:endParaRPr/>
          </a:p>
        </p:txBody>
      </p:sp>
      <p:sp>
        <p:nvSpPr>
          <p:cNvPr id="107" name="Google Shape;107;p2"/>
          <p:cNvSpPr txBox="1"/>
          <p:nvPr>
            <p:ph idx="1" type="body"/>
          </p:nvPr>
        </p:nvSpPr>
        <p:spPr>
          <a:xfrm>
            <a:off x="1463302" y="182816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220"/>
              <a:buChar char="•"/>
            </a:pPr>
            <a:r>
              <a:rPr lang="en-IN" sz="2220"/>
              <a:t>For i= 1 to n do</a:t>
            </a:r>
            <a:endParaRPr/>
          </a:p>
          <a:p>
            <a:pPr indent="-228600" lvl="1" marL="685800" rtl="0" algn="l">
              <a:lnSpc>
                <a:spcPct val="110000"/>
              </a:lnSpc>
              <a:spcBef>
                <a:spcPts val="500"/>
              </a:spcBef>
              <a:spcAft>
                <a:spcPts val="0"/>
              </a:spcAft>
              <a:buSzPts val="1665"/>
              <a:buChar char="•"/>
            </a:pPr>
            <a:r>
              <a:rPr lang="en-IN" sz="1665"/>
              <a:t>For j=1 to n do</a:t>
            </a:r>
            <a:endParaRPr/>
          </a:p>
          <a:p>
            <a:pPr indent="-228600" lvl="2" marL="1143000" rtl="0" algn="l">
              <a:lnSpc>
                <a:spcPct val="110000"/>
              </a:lnSpc>
              <a:spcBef>
                <a:spcPts val="500"/>
              </a:spcBef>
              <a:spcAft>
                <a:spcPts val="0"/>
              </a:spcAft>
              <a:buSzPts val="1480"/>
              <a:buChar char="•"/>
            </a:pPr>
            <a:r>
              <a:rPr lang="en-IN" sz="1480"/>
              <a:t>A=B x C</a:t>
            </a:r>
            <a:endParaRPr sz="2220"/>
          </a:p>
          <a:p>
            <a:pPr indent="-228600" lvl="1" marL="685800" rtl="0" algn="l">
              <a:lnSpc>
                <a:spcPct val="110000"/>
              </a:lnSpc>
              <a:spcBef>
                <a:spcPts val="500"/>
              </a:spcBef>
              <a:spcAft>
                <a:spcPts val="0"/>
              </a:spcAft>
              <a:buSzPts val="2035"/>
              <a:buChar char="•"/>
            </a:pPr>
            <a:r>
              <a:rPr lang="en-IN" sz="2035"/>
              <a:t>End for</a:t>
            </a:r>
            <a:endParaRPr/>
          </a:p>
          <a:p>
            <a:pPr indent="-228600" lvl="0" marL="228600" rtl="0" algn="l">
              <a:lnSpc>
                <a:spcPct val="110000"/>
              </a:lnSpc>
              <a:spcBef>
                <a:spcPts val="1000"/>
              </a:spcBef>
              <a:spcAft>
                <a:spcPts val="0"/>
              </a:spcAft>
              <a:buSzPts val="2220"/>
              <a:buChar char="•"/>
            </a:pPr>
            <a:r>
              <a:rPr lang="en-IN" sz="2220"/>
              <a:t>End for</a:t>
            </a:r>
            <a:endParaRPr/>
          </a:p>
          <a:p>
            <a:pPr indent="0" lvl="0" marL="0" rtl="0" algn="l">
              <a:lnSpc>
                <a:spcPct val="110000"/>
              </a:lnSpc>
              <a:spcBef>
                <a:spcPts val="1000"/>
              </a:spcBef>
              <a:spcAft>
                <a:spcPts val="0"/>
              </a:spcAft>
              <a:buSzPts val="2220"/>
              <a:buNone/>
            </a:pPr>
            <a:r>
              <a:rPr lang="en-IN" sz="2220"/>
              <a:t>Operation count – if only multiplication is taken into account</a:t>
            </a:r>
            <a:endParaRPr/>
          </a:p>
          <a:p>
            <a:pPr indent="0" lvl="0" marL="0" rtl="0" algn="l">
              <a:lnSpc>
                <a:spcPct val="110000"/>
              </a:lnSpc>
              <a:spcBef>
                <a:spcPts val="1000"/>
              </a:spcBef>
              <a:spcAft>
                <a:spcPts val="0"/>
              </a:spcAft>
              <a:buSzPts val="2220"/>
              <a:buNone/>
            </a:pPr>
            <a:r>
              <a:rPr lang="en-IN" sz="2220"/>
              <a:t>Multiplication is done n x n times as the operation is performed inside two loops both from 1 to n </a:t>
            </a:r>
            <a:endParaRPr/>
          </a:p>
        </p:txBody>
      </p:sp>
      <p:pic>
        <p:nvPicPr>
          <p:cNvPr id="108" name="Google Shape;108;p2"/>
          <p:cNvPicPr preferRelativeResize="0"/>
          <p:nvPr/>
        </p:nvPicPr>
        <p:blipFill rotWithShape="1">
          <a:blip r:embed="rId3">
            <a:alphaModFix/>
          </a:blip>
          <a:srcRect b="0" l="0" r="0" t="0"/>
          <a:stretch/>
        </p:blipFill>
        <p:spPr>
          <a:xfrm>
            <a:off x="4921129" y="4815254"/>
            <a:ext cx="2698937" cy="104628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EXAMPLE 2</a:t>
            </a:r>
            <a:endParaRPr/>
          </a:p>
        </p:txBody>
      </p:sp>
      <p:sp>
        <p:nvSpPr>
          <p:cNvPr id="208" name="Google Shape;208;p20"/>
          <p:cNvSpPr txBox="1"/>
          <p:nvPr>
            <p:ph idx="1" type="body"/>
          </p:nvPr>
        </p:nvSpPr>
        <p:spPr>
          <a:xfrm>
            <a:off x="1451579" y="2015732"/>
            <a:ext cx="9786264" cy="4037749"/>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000"/>
              <a:buChar char="•"/>
            </a:pPr>
            <a:r>
              <a:rPr lang="en-IN"/>
              <a:t>T1(n)=n, T2(n)=log</a:t>
            </a:r>
            <a:r>
              <a:rPr baseline="-25000" lang="en-IN"/>
              <a:t>2</a:t>
            </a:r>
            <a:r>
              <a:rPr lang="en-IN"/>
              <a:t>n, T3(n)=n</a:t>
            </a:r>
            <a:r>
              <a:rPr baseline="30000" lang="en-IN"/>
              <a:t>2</a:t>
            </a:r>
            <a:r>
              <a:rPr lang="en-IN"/>
              <a:t>, T4(n)=2</a:t>
            </a:r>
            <a:r>
              <a:rPr baseline="30000" lang="en-IN"/>
              <a:t>n</a:t>
            </a:r>
            <a:r>
              <a:rPr lang="en-IN"/>
              <a:t> </a:t>
            </a:r>
            <a:endParaRPr/>
          </a:p>
          <a:p>
            <a:pPr indent="-101600" lvl="0" marL="228600" rtl="0" algn="l">
              <a:lnSpc>
                <a:spcPct val="110000"/>
              </a:lnSpc>
              <a:spcBef>
                <a:spcPts val="1000"/>
              </a:spcBef>
              <a:spcAft>
                <a:spcPts val="0"/>
              </a:spcAft>
              <a:buSzPts val="2000"/>
              <a:buNone/>
            </a:pPr>
            <a:r>
              <a:t/>
            </a:r>
            <a:endParaRPr/>
          </a:p>
          <a:p>
            <a:pPr indent="-101600" lvl="0" marL="228600" rtl="0" algn="l">
              <a:lnSpc>
                <a:spcPct val="110000"/>
              </a:lnSpc>
              <a:spcBef>
                <a:spcPts val="1000"/>
              </a:spcBef>
              <a:spcAft>
                <a:spcPts val="0"/>
              </a:spcAft>
              <a:buSzPts val="2000"/>
              <a:buNone/>
            </a:pPr>
            <a:r>
              <a:t/>
            </a:r>
            <a:endParaRPr/>
          </a:p>
          <a:p>
            <a:pPr indent="-101600" lvl="0" marL="228600" rtl="0" algn="l">
              <a:lnSpc>
                <a:spcPct val="110000"/>
              </a:lnSpc>
              <a:spcBef>
                <a:spcPts val="1000"/>
              </a:spcBef>
              <a:spcAft>
                <a:spcPts val="0"/>
              </a:spcAft>
              <a:buSzPts val="2000"/>
              <a:buNone/>
            </a:pPr>
            <a:r>
              <a:t/>
            </a:r>
            <a:endParaRPr/>
          </a:p>
          <a:p>
            <a:pPr indent="-101600" lvl="0" marL="228600" rtl="0" algn="l">
              <a:lnSpc>
                <a:spcPct val="110000"/>
              </a:lnSpc>
              <a:spcBef>
                <a:spcPts val="1000"/>
              </a:spcBef>
              <a:spcAft>
                <a:spcPts val="0"/>
              </a:spcAft>
              <a:buSzPts val="2000"/>
              <a:buNone/>
            </a:pPr>
            <a:r>
              <a:t/>
            </a:r>
            <a:endParaRPr/>
          </a:p>
          <a:p>
            <a:pPr indent="-101600" lvl="0" marL="228600" rtl="0" algn="l">
              <a:lnSpc>
                <a:spcPct val="110000"/>
              </a:lnSpc>
              <a:spcBef>
                <a:spcPts val="1000"/>
              </a:spcBef>
              <a:spcAft>
                <a:spcPts val="0"/>
              </a:spcAft>
              <a:buSzPts val="2000"/>
              <a:buNone/>
            </a:pPr>
            <a:r>
              <a:t/>
            </a:r>
            <a:endParaRPr/>
          </a:p>
          <a:p>
            <a:pPr indent="-228600" lvl="0" marL="228600" rtl="0" algn="l">
              <a:lnSpc>
                <a:spcPct val="110000"/>
              </a:lnSpc>
              <a:spcBef>
                <a:spcPts val="1000"/>
              </a:spcBef>
              <a:spcAft>
                <a:spcPts val="0"/>
              </a:spcAft>
              <a:buSzPts val="2000"/>
              <a:buChar char="•"/>
            </a:pPr>
            <a:r>
              <a:rPr lang="en-IN"/>
              <a:t>2</a:t>
            </a:r>
            <a:r>
              <a:rPr baseline="30000" lang="en-IN"/>
              <a:t>n</a:t>
            </a:r>
            <a:r>
              <a:rPr lang="en-IN"/>
              <a:t>  become large for a larger value</a:t>
            </a:r>
            <a:endParaRPr/>
          </a:p>
          <a:p>
            <a:pPr indent="-228600" lvl="0" marL="228600" rtl="0" algn="l">
              <a:lnSpc>
                <a:spcPct val="110000"/>
              </a:lnSpc>
              <a:spcBef>
                <a:spcPts val="1000"/>
              </a:spcBef>
              <a:spcAft>
                <a:spcPts val="0"/>
              </a:spcAft>
              <a:buSzPts val="2000"/>
              <a:buChar char="•"/>
            </a:pPr>
            <a:r>
              <a:rPr lang="en-IN"/>
              <a:t>Exponential functions grow at tremendously making computing more difficulr as n grows larger</a:t>
            </a:r>
            <a:endParaRPr/>
          </a:p>
          <a:p>
            <a:pPr indent="-101600" lvl="0" marL="228600" rtl="0" algn="l">
              <a:lnSpc>
                <a:spcPct val="110000"/>
              </a:lnSpc>
              <a:spcBef>
                <a:spcPts val="1000"/>
              </a:spcBef>
              <a:spcAft>
                <a:spcPts val="0"/>
              </a:spcAft>
              <a:buSzPts val="2000"/>
              <a:buNone/>
            </a:pPr>
            <a:r>
              <a:t/>
            </a:r>
            <a:endParaRPr/>
          </a:p>
        </p:txBody>
      </p:sp>
      <p:graphicFrame>
        <p:nvGraphicFramePr>
          <p:cNvPr id="209" name="Google Shape;209;p20"/>
          <p:cNvGraphicFramePr/>
          <p:nvPr/>
        </p:nvGraphicFramePr>
        <p:xfrm>
          <a:off x="1925983" y="2687320"/>
          <a:ext cx="3000000" cy="3000000"/>
        </p:xfrm>
        <a:graphic>
          <a:graphicData uri="http://schemas.openxmlformats.org/drawingml/2006/table">
            <a:tbl>
              <a:tblPr bandRow="1" firstRow="1">
                <a:noFill/>
                <a:tableStyleId>{4333CA84-B03D-4895-B2D1-20DF95F03799}</a:tableStyleId>
              </a:tblPr>
              <a:tblGrid>
                <a:gridCol w="1625600"/>
                <a:gridCol w="1625600"/>
                <a:gridCol w="1625600"/>
                <a:gridCol w="1625600"/>
                <a:gridCol w="1625600"/>
              </a:tblGrid>
              <a:tr h="333775">
                <a:tc>
                  <a:txBody>
                    <a:bodyPr/>
                    <a:lstStyle/>
                    <a:p>
                      <a:pPr indent="0" lvl="0" marL="0" marR="0" rtl="0" algn="ctr">
                        <a:spcBef>
                          <a:spcPts val="0"/>
                        </a:spcBef>
                        <a:spcAft>
                          <a:spcPts val="0"/>
                        </a:spcAft>
                        <a:buNone/>
                      </a:pPr>
                      <a:r>
                        <a:rPr lang="en-IN" sz="1800" u="none" cap="none" strike="noStrike"/>
                        <a:t>Input Size</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t>n</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t>log</a:t>
                      </a:r>
                      <a:r>
                        <a:rPr baseline="-25000" lang="en-IN" sz="1800" u="none" cap="none" strike="noStrike"/>
                        <a:t>2</a:t>
                      </a:r>
                      <a:r>
                        <a:rPr lang="en-IN" sz="1800" u="none" cap="none" strike="noStrike"/>
                        <a:t>n</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t>n</a:t>
                      </a:r>
                      <a:r>
                        <a:rPr baseline="30000" lang="en-IN" sz="1800" u="none" cap="none" strike="noStrike"/>
                        <a:t>2</a:t>
                      </a:r>
                      <a:endParaRPr sz="1800" u="none" cap="none" strike="noStrike"/>
                    </a:p>
                  </a:txBody>
                  <a:tcPr marT="45725" marB="45725" marR="91450" marL="91450"/>
                </a:tc>
                <a:tc>
                  <a:txBody>
                    <a:bodyPr/>
                    <a:lstStyle/>
                    <a:p>
                      <a:pPr indent="0" lvl="0" marL="0" marR="0" rtl="0" algn="ctr">
                        <a:spcBef>
                          <a:spcPts val="0"/>
                        </a:spcBef>
                        <a:spcAft>
                          <a:spcPts val="0"/>
                        </a:spcAft>
                        <a:buNone/>
                      </a:pPr>
                      <a:r>
                        <a:rPr lang="en-IN" sz="1800" u="none" cap="none" strike="noStrike"/>
                        <a:t>2</a:t>
                      </a:r>
                      <a:r>
                        <a:rPr baseline="30000" lang="en-IN" sz="1800" u="none" cap="none" strike="noStrike"/>
                        <a:t>n</a:t>
                      </a:r>
                      <a:r>
                        <a:rPr lang="en-IN" sz="1800" u="none" cap="none" strike="noStrike"/>
                        <a:t> </a:t>
                      </a:r>
                      <a:endParaRPr b="0" sz="1800" u="none" cap="none" strike="noStrike"/>
                    </a:p>
                  </a:txBody>
                  <a:tcPr marT="45725" marB="45725" marR="91450" marL="91450"/>
                </a:tc>
              </a:tr>
              <a:tr h="333775">
                <a:tc>
                  <a:txBody>
                    <a:bodyPr/>
                    <a:lstStyle/>
                    <a:p>
                      <a:pPr indent="0" lvl="0" marL="0" marR="0" rtl="0" algn="ctr">
                        <a:spcBef>
                          <a:spcPts val="0"/>
                        </a:spcBef>
                        <a:spcAft>
                          <a:spcPts val="0"/>
                        </a:spcAft>
                        <a:buNone/>
                      </a:pPr>
                      <a:r>
                        <a:rPr lang="en-IN" sz="1800" u="none" cap="none" strike="noStrike"/>
                        <a:t>1</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t>1</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t>0</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t>1</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t>2</a:t>
                      </a:r>
                      <a:endParaRPr/>
                    </a:p>
                  </a:txBody>
                  <a:tcPr marT="45725" marB="45725" marR="91450" marL="91450"/>
                </a:tc>
              </a:tr>
              <a:tr h="333775">
                <a:tc>
                  <a:txBody>
                    <a:bodyPr/>
                    <a:lstStyle/>
                    <a:p>
                      <a:pPr indent="0" lvl="0" marL="0" marR="0" rtl="0" algn="ctr">
                        <a:spcBef>
                          <a:spcPts val="0"/>
                        </a:spcBef>
                        <a:spcAft>
                          <a:spcPts val="0"/>
                        </a:spcAft>
                        <a:buNone/>
                      </a:pPr>
                      <a:r>
                        <a:rPr lang="en-IN" sz="1800" u="none" cap="none" strike="noStrike"/>
                        <a:t>10</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t>10</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t>3.32</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t>100</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t>1024</a:t>
                      </a:r>
                      <a:endParaRPr/>
                    </a:p>
                  </a:txBody>
                  <a:tcPr marT="45725" marB="45725" marR="91450" marL="91450"/>
                </a:tc>
              </a:tr>
              <a:tr h="333775">
                <a:tc>
                  <a:txBody>
                    <a:bodyPr/>
                    <a:lstStyle/>
                    <a:p>
                      <a:pPr indent="0" lvl="0" marL="0" marR="0" rtl="0" algn="ctr">
                        <a:spcBef>
                          <a:spcPts val="0"/>
                        </a:spcBef>
                        <a:spcAft>
                          <a:spcPts val="0"/>
                        </a:spcAft>
                        <a:buNone/>
                      </a:pPr>
                      <a:r>
                        <a:rPr lang="en-IN" sz="1800" u="none" cap="none" strike="noStrike"/>
                        <a:t>100</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t>100</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t>6.64</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t>10</a:t>
                      </a:r>
                      <a:r>
                        <a:rPr baseline="30000" lang="en-IN" sz="1800" u="none" cap="none" strike="noStrike"/>
                        <a:t>4</a:t>
                      </a:r>
                      <a:endParaRPr sz="1800" u="none" cap="none" strike="noStrike"/>
                    </a:p>
                  </a:txBody>
                  <a:tcPr marT="45725" marB="45725" marR="91450" marL="91450"/>
                </a:tc>
                <a:tc>
                  <a:txBody>
                    <a:bodyPr/>
                    <a:lstStyle/>
                    <a:p>
                      <a:pPr indent="0" lvl="0" marL="0" marR="0" rtl="0" algn="ctr">
                        <a:spcBef>
                          <a:spcPts val="0"/>
                        </a:spcBef>
                        <a:spcAft>
                          <a:spcPts val="0"/>
                        </a:spcAft>
                        <a:buNone/>
                      </a:pPr>
                      <a:r>
                        <a:rPr lang="en-IN" sz="1800" u="none" cap="none" strike="noStrike"/>
                        <a:t>10</a:t>
                      </a:r>
                      <a:r>
                        <a:rPr baseline="30000" lang="en-IN" sz="1800" u="none" cap="none" strike="noStrike"/>
                        <a:t>30</a:t>
                      </a:r>
                      <a:endParaRPr sz="1800" u="none" cap="none" strike="noStrike"/>
                    </a:p>
                  </a:txBody>
                  <a:tcPr marT="45725" marB="45725" marR="91450" marL="91450"/>
                </a:tc>
              </a:tr>
              <a:tr h="576100">
                <a:tc>
                  <a:txBody>
                    <a:bodyPr/>
                    <a:lstStyle/>
                    <a:p>
                      <a:pPr indent="0" lvl="0" marL="0" marR="0" rtl="0" algn="ctr">
                        <a:spcBef>
                          <a:spcPts val="0"/>
                        </a:spcBef>
                        <a:spcAft>
                          <a:spcPts val="0"/>
                        </a:spcAft>
                        <a:buNone/>
                      </a:pPr>
                      <a:r>
                        <a:rPr lang="en-IN" sz="1800" u="none" cap="none" strike="noStrike"/>
                        <a:t>1000</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t>1000</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t>9.96</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Gill Sans"/>
                        <a:buNone/>
                      </a:pPr>
                      <a:r>
                        <a:rPr lang="en-IN" sz="1800" u="none" cap="none" strike="noStrike"/>
                        <a:t>10</a:t>
                      </a:r>
                      <a:r>
                        <a:rPr baseline="30000" lang="en-IN" sz="1800" u="none" cap="none" strike="noStrike"/>
                        <a:t>6</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Gill Sans"/>
                        <a:buNone/>
                      </a:pPr>
                      <a:r>
                        <a:rPr lang="en-IN" sz="1800" u="none" cap="none" strike="noStrike"/>
                        <a:t>10</a:t>
                      </a:r>
                      <a:r>
                        <a:rPr baseline="30000" lang="en-IN" sz="1800" u="none" cap="none" strike="noStrike"/>
                        <a:t>300</a:t>
                      </a:r>
                      <a:endParaRPr sz="1800" u="none" cap="none" strike="noStrike"/>
                    </a:p>
                  </a:txBody>
                  <a:tcPr marT="45725" marB="45725" marR="91450" marL="9145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GROWTH OF FUNCTIONS</a:t>
            </a:r>
            <a:br>
              <a:rPr lang="en-IN"/>
            </a:br>
            <a:r>
              <a:rPr lang="en-IN" sz="2400">
                <a:solidFill>
                  <a:srgbClr val="FF0000"/>
                </a:solidFill>
              </a:rPr>
              <a:t>LINEAR VS EXPONENTIAL GROWTH</a:t>
            </a:r>
            <a:endParaRPr>
              <a:solidFill>
                <a:srgbClr val="FF0000"/>
              </a:solidFill>
            </a:endParaRPr>
          </a:p>
        </p:txBody>
      </p:sp>
      <p:sp>
        <p:nvSpPr>
          <p:cNvPr id="215" name="Google Shape;215;p2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pic>
        <p:nvPicPr>
          <p:cNvPr id="216" name="Google Shape;216;p21"/>
          <p:cNvPicPr preferRelativeResize="0"/>
          <p:nvPr/>
        </p:nvPicPr>
        <p:blipFill rotWithShape="1">
          <a:blip r:embed="rId3">
            <a:alphaModFix/>
          </a:blip>
          <a:srcRect b="0" l="0" r="0" t="0"/>
          <a:stretch/>
        </p:blipFill>
        <p:spPr>
          <a:xfrm>
            <a:off x="3560692" y="2015733"/>
            <a:ext cx="4534670" cy="393449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t/>
            </a:r>
            <a:endParaRPr/>
          </a:p>
        </p:txBody>
      </p:sp>
      <p:sp>
        <p:nvSpPr>
          <p:cNvPr id="222" name="Google Shape;222;p22"/>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pic>
        <p:nvPicPr>
          <p:cNvPr id="223" name="Google Shape;223;p22"/>
          <p:cNvPicPr preferRelativeResize="0"/>
          <p:nvPr/>
        </p:nvPicPr>
        <p:blipFill rotWithShape="1">
          <a:blip r:embed="rId3">
            <a:alphaModFix/>
          </a:blip>
          <a:srcRect b="0" l="0" r="0" t="0"/>
          <a:stretch/>
        </p:blipFill>
        <p:spPr>
          <a:xfrm>
            <a:off x="1916449" y="0"/>
            <a:ext cx="8359102" cy="61445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COMPARISON FRAMEWORK</a:t>
            </a:r>
            <a:endParaRPr/>
          </a:p>
        </p:txBody>
      </p:sp>
      <p:sp>
        <p:nvSpPr>
          <p:cNvPr id="229" name="Google Shape;229;p2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700"/>
              <a:buChar char="•"/>
            </a:pPr>
            <a:r>
              <a:rPr lang="en-IN" sz="1700"/>
              <a:t>Rate of growth is helpful in comparing two or more algorithms</a:t>
            </a:r>
            <a:endParaRPr/>
          </a:p>
          <a:p>
            <a:pPr indent="-228600" lvl="0" marL="228600" rtl="0" algn="l">
              <a:lnSpc>
                <a:spcPct val="100000"/>
              </a:lnSpc>
              <a:spcBef>
                <a:spcPts val="1000"/>
              </a:spcBef>
              <a:spcAft>
                <a:spcPts val="0"/>
              </a:spcAft>
              <a:buSzPts val="1700"/>
              <a:buChar char="•"/>
            </a:pPr>
            <a:r>
              <a:rPr lang="en-IN" sz="1700"/>
              <a:t>Example</a:t>
            </a:r>
            <a:endParaRPr/>
          </a:p>
          <a:p>
            <a:pPr indent="-228600" lvl="0" marL="228600" rtl="0" algn="l">
              <a:lnSpc>
                <a:spcPct val="100000"/>
              </a:lnSpc>
              <a:spcBef>
                <a:spcPts val="1000"/>
              </a:spcBef>
              <a:spcAft>
                <a:spcPts val="0"/>
              </a:spcAft>
              <a:buSzPts val="1700"/>
              <a:buChar char="•"/>
            </a:pPr>
            <a:r>
              <a:rPr lang="en-IN" sz="1700"/>
              <a:t>Let A and B are two algorithms, ta=n</a:t>
            </a:r>
            <a:r>
              <a:rPr baseline="30000" lang="en-IN" sz="1700"/>
              <a:t>2 </a:t>
            </a:r>
            <a:r>
              <a:rPr lang="en-IN" sz="1700"/>
              <a:t>and tb=40n+1200</a:t>
            </a:r>
            <a:endParaRPr/>
          </a:p>
          <a:p>
            <a:pPr indent="-228600" lvl="0" marL="228600" rtl="0" algn="l">
              <a:lnSpc>
                <a:spcPct val="100000"/>
              </a:lnSpc>
              <a:spcBef>
                <a:spcPts val="1000"/>
              </a:spcBef>
              <a:spcAft>
                <a:spcPts val="0"/>
              </a:spcAft>
              <a:buSzPts val="1700"/>
              <a:buChar char="•"/>
            </a:pPr>
            <a:r>
              <a:rPr lang="en-IN" sz="1700"/>
              <a:t>Find ta = tb</a:t>
            </a:r>
            <a:endParaRPr/>
          </a:p>
          <a:p>
            <a:pPr indent="-228600" lvl="0" marL="228600" rtl="0" algn="l">
              <a:lnSpc>
                <a:spcPct val="100000"/>
              </a:lnSpc>
              <a:spcBef>
                <a:spcPts val="1000"/>
              </a:spcBef>
              <a:spcAft>
                <a:spcPts val="0"/>
              </a:spcAft>
              <a:buSzPts val="1700"/>
              <a:buChar char="•"/>
            </a:pPr>
            <a:r>
              <a:rPr lang="en-IN" sz="1700"/>
              <a:t>n</a:t>
            </a:r>
            <a:r>
              <a:rPr baseline="30000" lang="en-IN" sz="1700"/>
              <a:t>2 </a:t>
            </a:r>
            <a:r>
              <a:rPr lang="en-IN" sz="1700"/>
              <a:t>=40n+1200</a:t>
            </a:r>
            <a:endParaRPr/>
          </a:p>
          <a:p>
            <a:pPr indent="-228600" lvl="0" marL="228600" rtl="0" algn="l">
              <a:lnSpc>
                <a:spcPct val="100000"/>
              </a:lnSpc>
              <a:spcBef>
                <a:spcPts val="1000"/>
              </a:spcBef>
              <a:spcAft>
                <a:spcPts val="0"/>
              </a:spcAft>
              <a:buSzPts val="1700"/>
              <a:buChar char="•"/>
            </a:pPr>
            <a:r>
              <a:rPr lang="en-IN" sz="1700"/>
              <a:t>n</a:t>
            </a:r>
            <a:r>
              <a:rPr baseline="30000" lang="en-IN" sz="1700"/>
              <a:t>2 </a:t>
            </a:r>
            <a:r>
              <a:rPr lang="en-IN" sz="1700"/>
              <a:t>-40n-1200=0</a:t>
            </a:r>
            <a:endParaRPr/>
          </a:p>
          <a:p>
            <a:pPr indent="-228600" lvl="0" marL="228600" rtl="0" algn="l">
              <a:lnSpc>
                <a:spcPct val="100000"/>
              </a:lnSpc>
              <a:spcBef>
                <a:spcPts val="1000"/>
              </a:spcBef>
              <a:spcAft>
                <a:spcPts val="0"/>
              </a:spcAft>
              <a:buSzPts val="1700"/>
              <a:buChar char="•"/>
            </a:pPr>
            <a:r>
              <a:rPr lang="en-IN" sz="1700"/>
              <a:t>Roots are 60 and -20</a:t>
            </a:r>
            <a:endParaRPr/>
          </a:p>
          <a:p>
            <a:pPr indent="-228600" lvl="0" marL="228600" rtl="0" algn="l">
              <a:lnSpc>
                <a:spcPct val="100000"/>
              </a:lnSpc>
              <a:spcBef>
                <a:spcPts val="1000"/>
              </a:spcBef>
              <a:spcAft>
                <a:spcPts val="0"/>
              </a:spcAft>
              <a:buSzPts val="1700"/>
              <a:buChar char="•"/>
            </a:pPr>
            <a:r>
              <a:rPr lang="en-IN" sz="1700"/>
              <a:t>Considering positive number , n=60</a:t>
            </a:r>
            <a:endParaRPr/>
          </a:p>
          <a:p>
            <a:pPr indent="-228600" lvl="0" marL="228600" rtl="0" algn="l">
              <a:lnSpc>
                <a:spcPct val="100000"/>
              </a:lnSpc>
              <a:spcBef>
                <a:spcPts val="1000"/>
              </a:spcBef>
              <a:spcAft>
                <a:spcPts val="0"/>
              </a:spcAft>
              <a:buSzPts val="1700"/>
              <a:buChar char="•"/>
            </a:pPr>
            <a:r>
              <a:rPr lang="en-IN" sz="1700"/>
              <a:t>When n=60 both algorithms are equal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t/>
            </a:r>
            <a:endParaRPr/>
          </a:p>
        </p:txBody>
      </p:sp>
      <p:sp>
        <p:nvSpPr>
          <p:cNvPr id="235" name="Google Shape;235;p2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pic>
        <p:nvPicPr>
          <p:cNvPr id="236" name="Google Shape;236;p24"/>
          <p:cNvPicPr preferRelativeResize="0"/>
          <p:nvPr/>
        </p:nvPicPr>
        <p:blipFill rotWithShape="1">
          <a:blip r:embed="rId3">
            <a:alphaModFix/>
          </a:blip>
          <a:srcRect b="0" l="0" r="0" t="0"/>
          <a:stretch/>
        </p:blipFill>
        <p:spPr>
          <a:xfrm>
            <a:off x="3265326" y="1020444"/>
            <a:ext cx="5661347" cy="481711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gb962160fb7_0_0"/>
          <p:cNvPicPr preferRelativeResize="0"/>
          <p:nvPr>
            <p:ph idx="1" type="body"/>
          </p:nvPr>
        </p:nvPicPr>
        <p:blipFill rotWithShape="1">
          <a:blip r:embed="rId3">
            <a:alphaModFix/>
          </a:blip>
          <a:srcRect b="0" l="0" r="0" t="0"/>
          <a:stretch/>
        </p:blipFill>
        <p:spPr>
          <a:xfrm>
            <a:off x="1317675" y="2820222"/>
            <a:ext cx="10058400" cy="1555500"/>
          </a:xfrm>
          <a:prstGeom prst="rect">
            <a:avLst/>
          </a:prstGeom>
          <a:noFill/>
          <a:ln>
            <a:noFill/>
          </a:ln>
        </p:spPr>
      </p:pic>
      <p:sp>
        <p:nvSpPr>
          <p:cNvPr id="242" name="Google Shape;242;gb962160fb7_0_0"/>
          <p:cNvSpPr/>
          <p:nvPr/>
        </p:nvSpPr>
        <p:spPr>
          <a:xfrm>
            <a:off x="0" y="0"/>
            <a:ext cx="12192000" cy="838200"/>
          </a:xfrm>
          <a:prstGeom prst="roundRect">
            <a:avLst>
              <a:gd fmla="val 0" name="adj"/>
            </a:avLst>
          </a:prstGeom>
          <a:gradFill>
            <a:gsLst>
              <a:gs pos="0">
                <a:srgbClr val="CCC0D9"/>
              </a:gs>
              <a:gs pos="100000">
                <a:srgbClr val="CCC0D9"/>
              </a:gs>
            </a:gsLst>
            <a:lin ang="2700006" scaled="0"/>
          </a:gradFill>
          <a:ln cap="flat" cmpd="sng" w="25400">
            <a:solidFill>
              <a:srgbClr val="538C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Calibri"/>
              <a:buNone/>
            </a:pPr>
            <a:r>
              <a:rPr b="0" i="0" lang="en-IN" sz="4000" u="none" cap="none" strike="noStrike">
                <a:solidFill>
                  <a:srgbClr val="000000"/>
                </a:solidFill>
                <a:latin typeface="Calibri"/>
                <a:ea typeface="Calibri"/>
                <a:cs typeface="Calibri"/>
                <a:sym typeface="Calibri"/>
              </a:rPr>
              <a:t>Rate of Growth –How algorithms scale?</a:t>
            </a:r>
            <a:endParaRPr b="0" i="0" sz="4000" u="none" cap="none" strike="noStrike">
              <a:solidFill>
                <a:srgbClr val="000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b962160fb7_0_5"/>
          <p:cNvSpPr txBox="1"/>
          <p:nvPr>
            <p:ph type="title"/>
          </p:nvPr>
        </p:nvSpPr>
        <p:spPr>
          <a:xfrm>
            <a:off x="1935439" y="804519"/>
            <a:ext cx="12804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b962160fb7_0_5"/>
          <p:cNvSpPr txBox="1"/>
          <p:nvPr>
            <p:ph idx="1" type="body"/>
          </p:nvPr>
        </p:nvSpPr>
        <p:spPr>
          <a:xfrm>
            <a:off x="488951" y="2153650"/>
            <a:ext cx="10393500" cy="3074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sz="1300">
                <a:solidFill>
                  <a:srgbClr val="40424E"/>
                </a:solidFill>
                <a:highlight>
                  <a:srgbClr val="FFFFFF"/>
                </a:highlight>
                <a:latin typeface="Arial"/>
                <a:ea typeface="Arial"/>
                <a:cs typeface="Arial"/>
                <a:sym typeface="Arial"/>
              </a:rPr>
              <a:t>let us say we run the Linear Search on a fast computer </a:t>
            </a:r>
            <a:r>
              <a:rPr b="1" lang="en-IN" sz="1300">
                <a:solidFill>
                  <a:srgbClr val="40424E"/>
                </a:solidFill>
                <a:highlight>
                  <a:srgbClr val="FFFFFF"/>
                </a:highlight>
                <a:latin typeface="Arial"/>
                <a:ea typeface="Arial"/>
                <a:cs typeface="Arial"/>
                <a:sym typeface="Arial"/>
              </a:rPr>
              <a:t>A</a:t>
            </a:r>
            <a:r>
              <a:rPr lang="en-IN" sz="1300">
                <a:solidFill>
                  <a:srgbClr val="40424E"/>
                </a:solidFill>
                <a:highlight>
                  <a:srgbClr val="FFFFFF"/>
                </a:highlight>
                <a:latin typeface="Arial"/>
                <a:ea typeface="Arial"/>
                <a:cs typeface="Arial"/>
                <a:sym typeface="Arial"/>
              </a:rPr>
              <a:t> and Binary Search on a slow computer </a:t>
            </a:r>
            <a:r>
              <a:rPr b="1" lang="en-IN" sz="1300">
                <a:solidFill>
                  <a:srgbClr val="40424E"/>
                </a:solidFill>
                <a:highlight>
                  <a:srgbClr val="FFFFFF"/>
                </a:highlight>
                <a:latin typeface="Arial"/>
                <a:ea typeface="Arial"/>
                <a:cs typeface="Arial"/>
                <a:sym typeface="Arial"/>
              </a:rPr>
              <a:t>B</a:t>
            </a:r>
            <a:r>
              <a:rPr lang="en-IN" sz="1300">
                <a:solidFill>
                  <a:srgbClr val="40424E"/>
                </a:solidFill>
                <a:highlight>
                  <a:srgbClr val="FFFFFF"/>
                </a:highlight>
                <a:latin typeface="Arial"/>
                <a:ea typeface="Arial"/>
                <a:cs typeface="Arial"/>
                <a:sym typeface="Arial"/>
              </a:rPr>
              <a:t> and we pick the constant values for the two computers so that it tells us exactly how long it takes for the given machine to perform the search in seconds. Let’s say the constant for </a:t>
            </a:r>
            <a:r>
              <a:rPr b="1" lang="en-IN" sz="1300">
                <a:solidFill>
                  <a:srgbClr val="40424E"/>
                </a:solidFill>
                <a:highlight>
                  <a:srgbClr val="FFFFFF"/>
                </a:highlight>
                <a:latin typeface="Arial"/>
                <a:ea typeface="Arial"/>
                <a:cs typeface="Arial"/>
                <a:sym typeface="Arial"/>
              </a:rPr>
              <a:t>A</a:t>
            </a:r>
            <a:r>
              <a:rPr lang="en-IN" sz="1300">
                <a:solidFill>
                  <a:srgbClr val="40424E"/>
                </a:solidFill>
                <a:highlight>
                  <a:srgbClr val="FFFFFF"/>
                </a:highlight>
                <a:latin typeface="Arial"/>
                <a:ea typeface="Arial"/>
                <a:cs typeface="Arial"/>
                <a:sym typeface="Arial"/>
              </a:rPr>
              <a:t> is 0.2 and the constant for </a:t>
            </a:r>
            <a:r>
              <a:rPr b="1" lang="en-IN" sz="1300">
                <a:solidFill>
                  <a:srgbClr val="40424E"/>
                </a:solidFill>
                <a:highlight>
                  <a:srgbClr val="FFFFFF"/>
                </a:highlight>
                <a:latin typeface="Arial"/>
                <a:ea typeface="Arial"/>
                <a:cs typeface="Arial"/>
                <a:sym typeface="Arial"/>
              </a:rPr>
              <a:t>B</a:t>
            </a:r>
            <a:r>
              <a:rPr lang="en-IN" sz="1300">
                <a:solidFill>
                  <a:srgbClr val="40424E"/>
                </a:solidFill>
                <a:highlight>
                  <a:srgbClr val="FFFFFF"/>
                </a:highlight>
                <a:latin typeface="Arial"/>
                <a:ea typeface="Arial"/>
                <a:cs typeface="Arial"/>
                <a:sym typeface="Arial"/>
              </a:rPr>
              <a:t> is 1000 which means that A is 5000 times more powerful than B.</a:t>
            </a:r>
            <a:endParaRPr sz="1300">
              <a:solidFill>
                <a:srgbClr val="40424E"/>
              </a:solidFill>
              <a:highlight>
                <a:srgbClr val="FFFFFF"/>
              </a:highlight>
              <a:latin typeface="Arial"/>
              <a:ea typeface="Arial"/>
              <a:cs typeface="Arial"/>
              <a:sym typeface="Arial"/>
            </a:endParaRPr>
          </a:p>
          <a:p>
            <a:pPr indent="0" lvl="0" marL="0" rtl="0" algn="l">
              <a:spcBef>
                <a:spcPts val="1000"/>
              </a:spcBef>
              <a:spcAft>
                <a:spcPts val="0"/>
              </a:spcAft>
              <a:buNone/>
            </a:pPr>
            <a:r>
              <a:t/>
            </a:r>
            <a:endParaRPr sz="1300">
              <a:solidFill>
                <a:srgbClr val="40424E"/>
              </a:solidFill>
              <a:highlight>
                <a:srgbClr val="FFFFFF"/>
              </a:highlight>
              <a:latin typeface="Arial"/>
              <a:ea typeface="Arial"/>
              <a:cs typeface="Arial"/>
              <a:sym typeface="Arial"/>
            </a:endParaRPr>
          </a:p>
          <a:p>
            <a:pPr indent="0" lvl="0" marL="0" rtl="0" algn="l">
              <a:spcBef>
                <a:spcPts val="1000"/>
              </a:spcBef>
              <a:spcAft>
                <a:spcPts val="0"/>
              </a:spcAft>
              <a:buNone/>
            </a:pPr>
            <a:r>
              <a:t/>
            </a:r>
            <a:endParaRPr sz="1300">
              <a:solidFill>
                <a:srgbClr val="40424E"/>
              </a:solidFill>
              <a:highlight>
                <a:srgbClr val="FFFFFF"/>
              </a:highlight>
              <a:latin typeface="Arial"/>
              <a:ea typeface="Arial"/>
              <a:cs typeface="Arial"/>
              <a:sym typeface="Arial"/>
            </a:endParaRPr>
          </a:p>
          <a:p>
            <a:pPr indent="0" lvl="0" marL="0" rtl="0" algn="l">
              <a:spcBef>
                <a:spcPts val="1000"/>
              </a:spcBef>
              <a:spcAft>
                <a:spcPts val="0"/>
              </a:spcAft>
              <a:buNone/>
            </a:pPr>
            <a:r>
              <a:rPr b="1" lang="en-IN" sz="1300">
                <a:solidFill>
                  <a:srgbClr val="40424E"/>
                </a:solidFill>
                <a:highlight>
                  <a:srgbClr val="FFFFFF"/>
                </a:highlight>
                <a:latin typeface="Arial"/>
                <a:ea typeface="Arial"/>
                <a:cs typeface="Arial"/>
                <a:sym typeface="Arial"/>
              </a:rPr>
              <a:t>Linear Search running time in seconds on A</a:t>
            </a:r>
            <a:r>
              <a:rPr lang="en-IN" sz="1300">
                <a:solidFill>
                  <a:srgbClr val="40424E"/>
                </a:solidFill>
                <a:highlight>
                  <a:srgbClr val="FFFFFF"/>
                </a:highlight>
                <a:latin typeface="Arial"/>
                <a:ea typeface="Arial"/>
                <a:cs typeface="Arial"/>
                <a:sym typeface="Arial"/>
              </a:rPr>
              <a:t>: 0.2 * n</a:t>
            </a:r>
            <a:endParaRPr sz="1300">
              <a:solidFill>
                <a:srgbClr val="40424E"/>
              </a:solidFill>
              <a:highlight>
                <a:srgbClr val="FFFFFF"/>
              </a:highlight>
              <a:latin typeface="Arial"/>
              <a:ea typeface="Arial"/>
              <a:cs typeface="Arial"/>
              <a:sym typeface="Arial"/>
            </a:endParaRPr>
          </a:p>
          <a:p>
            <a:pPr indent="0" lvl="0" marL="0" rtl="0" algn="l">
              <a:spcBef>
                <a:spcPts val="1000"/>
              </a:spcBef>
              <a:spcAft>
                <a:spcPts val="0"/>
              </a:spcAft>
              <a:buNone/>
            </a:pPr>
            <a:r>
              <a:rPr b="1" lang="en-IN" sz="1300">
                <a:solidFill>
                  <a:srgbClr val="40424E"/>
                </a:solidFill>
                <a:highlight>
                  <a:srgbClr val="FFFFFF"/>
                </a:highlight>
                <a:latin typeface="Arial"/>
                <a:ea typeface="Arial"/>
                <a:cs typeface="Arial"/>
                <a:sym typeface="Arial"/>
              </a:rPr>
              <a:t>Binary Search running time in seconds on B</a:t>
            </a:r>
            <a:r>
              <a:rPr lang="en-IN" sz="1300">
                <a:solidFill>
                  <a:srgbClr val="40424E"/>
                </a:solidFill>
                <a:highlight>
                  <a:srgbClr val="FFFFFF"/>
                </a:highlight>
                <a:latin typeface="Arial"/>
                <a:ea typeface="Arial"/>
                <a:cs typeface="Arial"/>
                <a:sym typeface="Arial"/>
              </a:rPr>
              <a:t>: 1000*log(n)</a:t>
            </a:r>
            <a:endParaRPr sz="1300">
              <a:solidFill>
                <a:srgbClr val="40424E"/>
              </a:solidFill>
              <a:highlight>
                <a:srgbClr val="FFFFFF"/>
              </a:highlight>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b962160fb7_0_11"/>
          <p:cNvSpPr txBox="1"/>
          <p:nvPr>
            <p:ph type="title"/>
          </p:nvPr>
        </p:nvSpPr>
        <p:spPr>
          <a:xfrm>
            <a:off x="1935439" y="804519"/>
            <a:ext cx="12804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b962160fb7_0_11"/>
          <p:cNvSpPr txBox="1"/>
          <p:nvPr>
            <p:ph idx="1" type="body"/>
          </p:nvPr>
        </p:nvSpPr>
        <p:spPr>
          <a:xfrm>
            <a:off x="1935439" y="2015732"/>
            <a:ext cx="12804300" cy="345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57" name="Google Shape;257;gb962160fb7_0_11"/>
          <p:cNvPicPr preferRelativeResize="0"/>
          <p:nvPr/>
        </p:nvPicPr>
        <p:blipFill>
          <a:blip r:embed="rId3">
            <a:alphaModFix/>
          </a:blip>
          <a:stretch>
            <a:fillRect/>
          </a:stretch>
        </p:blipFill>
        <p:spPr>
          <a:xfrm>
            <a:off x="3715250" y="1853625"/>
            <a:ext cx="6191400" cy="3599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b962160fb7_0_18"/>
          <p:cNvSpPr txBox="1"/>
          <p:nvPr>
            <p:ph type="title"/>
          </p:nvPr>
        </p:nvSpPr>
        <p:spPr>
          <a:xfrm>
            <a:off x="1935439" y="804519"/>
            <a:ext cx="12804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i="1" lang="en-IN" sz="1300">
                <a:solidFill>
                  <a:srgbClr val="40424E"/>
                </a:solidFill>
                <a:highlight>
                  <a:srgbClr val="FFFFFF"/>
                </a:highlight>
                <a:latin typeface="Arial"/>
                <a:ea typeface="Arial"/>
                <a:cs typeface="Arial"/>
                <a:sym typeface="Arial"/>
              </a:rPr>
              <a:t>Does Asymptotic Analysis always work?</a:t>
            </a:r>
            <a:endParaRPr/>
          </a:p>
        </p:txBody>
      </p:sp>
      <p:sp>
        <p:nvSpPr>
          <p:cNvPr id="264" name="Google Shape;264;gb962160fb7_0_18"/>
          <p:cNvSpPr txBox="1"/>
          <p:nvPr>
            <p:ph idx="1" type="body"/>
          </p:nvPr>
        </p:nvSpPr>
        <p:spPr>
          <a:xfrm>
            <a:off x="1103300" y="1985850"/>
            <a:ext cx="10255500" cy="3330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sz="1300">
                <a:solidFill>
                  <a:srgbClr val="40424E"/>
                </a:solidFill>
                <a:highlight>
                  <a:srgbClr val="FFFFFF"/>
                </a:highlight>
                <a:latin typeface="Arial"/>
                <a:ea typeface="Arial"/>
                <a:cs typeface="Arial"/>
                <a:sym typeface="Arial"/>
              </a:rPr>
              <a:t>Asymptotic Analysis is not perfect, but that’s the best way available for analyzing algorithms. For example, say there are two sorting algorithms that take 1000nLogn and 2nLogn time respectively on a machine</a:t>
            </a:r>
            <a:endParaRPr sz="1300">
              <a:solidFill>
                <a:srgbClr val="40424E"/>
              </a:solidFill>
              <a:highlight>
                <a:srgbClr val="FFFFFF"/>
              </a:highlight>
              <a:latin typeface="Arial"/>
              <a:ea typeface="Arial"/>
              <a:cs typeface="Arial"/>
              <a:sym typeface="Arial"/>
            </a:endParaRPr>
          </a:p>
          <a:p>
            <a:pPr indent="0" lvl="0" marL="0" rtl="0" algn="l">
              <a:spcBef>
                <a:spcPts val="1000"/>
              </a:spcBef>
              <a:spcAft>
                <a:spcPts val="0"/>
              </a:spcAft>
              <a:buNone/>
            </a:pPr>
            <a:r>
              <a:t/>
            </a:r>
            <a:endParaRPr sz="1300">
              <a:solidFill>
                <a:srgbClr val="40424E"/>
              </a:solidFill>
              <a:highlight>
                <a:srgbClr val="FFFFFF"/>
              </a:highlight>
              <a:latin typeface="Arial"/>
              <a:ea typeface="Arial"/>
              <a:cs typeface="Arial"/>
              <a:sym typeface="Arial"/>
            </a:endParaRPr>
          </a:p>
          <a:p>
            <a:pPr indent="0" lvl="0" marL="0" rtl="0" algn="l">
              <a:spcBef>
                <a:spcPts val="1000"/>
              </a:spcBef>
              <a:spcAft>
                <a:spcPts val="0"/>
              </a:spcAft>
              <a:buNone/>
            </a:pPr>
            <a:r>
              <a:t/>
            </a:r>
            <a:endParaRPr sz="1300">
              <a:solidFill>
                <a:srgbClr val="40424E"/>
              </a:solidFill>
              <a:highlight>
                <a:srgbClr val="FFFFFF"/>
              </a:highlight>
              <a:latin typeface="Arial"/>
              <a:ea typeface="Arial"/>
              <a:cs typeface="Arial"/>
              <a:sym typeface="Arial"/>
            </a:endParaRPr>
          </a:p>
          <a:p>
            <a:pPr indent="0" lvl="0" marL="0" rtl="0" algn="l">
              <a:spcBef>
                <a:spcPts val="1000"/>
              </a:spcBef>
              <a:spcAft>
                <a:spcPts val="0"/>
              </a:spcAft>
              <a:buNone/>
            </a:pPr>
            <a:r>
              <a:rPr lang="en-IN" sz="1300">
                <a:solidFill>
                  <a:srgbClr val="40424E"/>
                </a:solidFill>
                <a:highlight>
                  <a:srgbClr val="FFFFFF"/>
                </a:highlight>
                <a:latin typeface="Arial"/>
                <a:ea typeface="Arial"/>
                <a:cs typeface="Arial"/>
                <a:sym typeface="Arial"/>
              </a:rPr>
              <a:t>Both of these algorithms are asymptotically same (order of growth is nLogn). So, With Asymptotic Analysis, we can’t judge which one is better as we ignore constants in Asymptotic Analysis.</a:t>
            </a:r>
            <a:endParaRPr sz="1300">
              <a:solidFill>
                <a:srgbClr val="40424E"/>
              </a:solidFill>
              <a:highlight>
                <a:srgbClr val="FFFFFF"/>
              </a:highlight>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b962160fb7_0_24"/>
          <p:cNvSpPr txBox="1"/>
          <p:nvPr>
            <p:ph type="title"/>
          </p:nvPr>
        </p:nvSpPr>
        <p:spPr>
          <a:xfrm>
            <a:off x="1935439" y="804519"/>
            <a:ext cx="12804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b962160fb7_0_24"/>
          <p:cNvSpPr txBox="1"/>
          <p:nvPr>
            <p:ph idx="1" type="body"/>
          </p:nvPr>
        </p:nvSpPr>
        <p:spPr>
          <a:xfrm>
            <a:off x="1935439" y="2015732"/>
            <a:ext cx="12804300" cy="345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72" name="Google Shape;272;gb962160fb7_0_24"/>
          <p:cNvPicPr preferRelativeResize="0"/>
          <p:nvPr/>
        </p:nvPicPr>
        <p:blipFill rotWithShape="1">
          <a:blip r:embed="rId3">
            <a:alphaModFix/>
          </a:blip>
          <a:srcRect b="27940" l="0" r="50092" t="28182"/>
          <a:stretch/>
        </p:blipFill>
        <p:spPr>
          <a:xfrm>
            <a:off x="1935450" y="1517025"/>
            <a:ext cx="9027176" cy="4464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NEED FOR COUNTING</a:t>
            </a:r>
            <a:endParaRPr/>
          </a:p>
        </p:txBody>
      </p:sp>
      <p:pic>
        <p:nvPicPr>
          <p:cNvPr id="114" name="Google Shape;114;p3"/>
          <p:cNvPicPr preferRelativeResize="0"/>
          <p:nvPr>
            <p:ph idx="1" type="body"/>
          </p:nvPr>
        </p:nvPicPr>
        <p:blipFill rotWithShape="1">
          <a:blip r:embed="rId3">
            <a:alphaModFix/>
          </a:blip>
          <a:srcRect b="420" l="0" r="0" t="0"/>
          <a:stretch/>
        </p:blipFill>
        <p:spPr>
          <a:xfrm>
            <a:off x="1574037" y="1347409"/>
            <a:ext cx="9849338" cy="495297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b9791cbfd0_0_0"/>
          <p:cNvSpPr txBox="1"/>
          <p:nvPr>
            <p:ph type="title"/>
          </p:nvPr>
        </p:nvSpPr>
        <p:spPr>
          <a:xfrm>
            <a:off x="1935439" y="804519"/>
            <a:ext cx="12804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b9791cbfd0_0_0"/>
          <p:cNvSpPr txBox="1"/>
          <p:nvPr>
            <p:ph idx="1" type="body"/>
          </p:nvPr>
        </p:nvSpPr>
        <p:spPr>
          <a:xfrm>
            <a:off x="1935439" y="2015732"/>
            <a:ext cx="12804300" cy="345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80" name="Google Shape;280;gb9791cbfd0_0_0"/>
          <p:cNvPicPr preferRelativeResize="0"/>
          <p:nvPr/>
        </p:nvPicPr>
        <p:blipFill rotWithShape="1">
          <a:blip r:embed="rId3">
            <a:alphaModFix/>
          </a:blip>
          <a:srcRect b="27694" l="8090" r="50775" t="28917"/>
          <a:stretch/>
        </p:blipFill>
        <p:spPr>
          <a:xfrm>
            <a:off x="1721800" y="1845725"/>
            <a:ext cx="9041124" cy="40232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b9791cbfd0_0_7"/>
          <p:cNvSpPr txBox="1"/>
          <p:nvPr>
            <p:ph type="title"/>
          </p:nvPr>
        </p:nvSpPr>
        <p:spPr>
          <a:xfrm>
            <a:off x="1935439" y="804519"/>
            <a:ext cx="12804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b9791cbfd0_0_7"/>
          <p:cNvSpPr txBox="1"/>
          <p:nvPr>
            <p:ph idx="1" type="body"/>
          </p:nvPr>
        </p:nvSpPr>
        <p:spPr>
          <a:xfrm>
            <a:off x="1935439" y="2015732"/>
            <a:ext cx="12804300" cy="345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88" name="Google Shape;288;gb9791cbfd0_0_7"/>
          <p:cNvPicPr preferRelativeResize="0"/>
          <p:nvPr/>
        </p:nvPicPr>
        <p:blipFill rotWithShape="1">
          <a:blip r:embed="rId3">
            <a:alphaModFix/>
          </a:blip>
          <a:srcRect b="16483" l="6717" r="50000" t="37691"/>
          <a:stretch/>
        </p:blipFill>
        <p:spPr>
          <a:xfrm>
            <a:off x="3059133" y="2194050"/>
            <a:ext cx="8007264" cy="35766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b9791cbfd0_0_14"/>
          <p:cNvSpPr txBox="1"/>
          <p:nvPr>
            <p:ph type="title"/>
          </p:nvPr>
        </p:nvSpPr>
        <p:spPr>
          <a:xfrm>
            <a:off x="1935439" y="804519"/>
            <a:ext cx="12804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b9791cbfd0_0_14"/>
          <p:cNvSpPr txBox="1"/>
          <p:nvPr>
            <p:ph idx="1" type="body"/>
          </p:nvPr>
        </p:nvSpPr>
        <p:spPr>
          <a:xfrm>
            <a:off x="1935439" y="2015732"/>
            <a:ext cx="12804300" cy="345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96" name="Google Shape;296;gb9791cbfd0_0_14"/>
          <p:cNvPicPr preferRelativeResize="0"/>
          <p:nvPr/>
        </p:nvPicPr>
        <p:blipFill rotWithShape="1">
          <a:blip r:embed="rId3">
            <a:alphaModFix/>
          </a:blip>
          <a:srcRect b="18680" l="8999" r="46799" t="36957"/>
          <a:stretch/>
        </p:blipFill>
        <p:spPr>
          <a:xfrm>
            <a:off x="1097267" y="267231"/>
            <a:ext cx="11094732" cy="550001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b9791cbfd0_0_21"/>
          <p:cNvSpPr txBox="1"/>
          <p:nvPr>
            <p:ph type="title"/>
          </p:nvPr>
        </p:nvSpPr>
        <p:spPr>
          <a:xfrm>
            <a:off x="1935439" y="804519"/>
            <a:ext cx="12804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b9791cbfd0_0_21"/>
          <p:cNvSpPr txBox="1"/>
          <p:nvPr>
            <p:ph idx="1" type="body"/>
          </p:nvPr>
        </p:nvSpPr>
        <p:spPr>
          <a:xfrm>
            <a:off x="1935439" y="2015732"/>
            <a:ext cx="12804300" cy="345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04" name="Google Shape;304;gb9791cbfd0_0_21"/>
          <p:cNvPicPr preferRelativeResize="0"/>
          <p:nvPr/>
        </p:nvPicPr>
        <p:blipFill rotWithShape="1">
          <a:blip r:embed="rId3">
            <a:alphaModFix/>
          </a:blip>
          <a:srcRect b="20873" l="9599" r="46388" t="38175"/>
          <a:stretch/>
        </p:blipFill>
        <p:spPr>
          <a:xfrm>
            <a:off x="-682400" y="780250"/>
            <a:ext cx="12417468" cy="48741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b9791cbfd0_0_28"/>
          <p:cNvSpPr txBox="1"/>
          <p:nvPr>
            <p:ph type="title"/>
          </p:nvPr>
        </p:nvSpPr>
        <p:spPr>
          <a:xfrm>
            <a:off x="1935439" y="804519"/>
            <a:ext cx="12804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gb9791cbfd0_0_28"/>
          <p:cNvSpPr txBox="1"/>
          <p:nvPr>
            <p:ph idx="1" type="body"/>
          </p:nvPr>
        </p:nvSpPr>
        <p:spPr>
          <a:xfrm>
            <a:off x="1935439" y="2015732"/>
            <a:ext cx="12804300" cy="345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12" name="Google Shape;312;gb9791cbfd0_0_28"/>
          <p:cNvPicPr preferRelativeResize="0"/>
          <p:nvPr/>
        </p:nvPicPr>
        <p:blipFill rotWithShape="1">
          <a:blip r:embed="rId3">
            <a:alphaModFix/>
          </a:blip>
          <a:srcRect b="16798" l="7047" r="54056" t="42694"/>
          <a:stretch/>
        </p:blipFill>
        <p:spPr>
          <a:xfrm>
            <a:off x="722266" y="1133058"/>
            <a:ext cx="10433404" cy="458404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b9791cbfd0_0_35"/>
          <p:cNvSpPr txBox="1"/>
          <p:nvPr>
            <p:ph type="title"/>
          </p:nvPr>
        </p:nvSpPr>
        <p:spPr>
          <a:xfrm>
            <a:off x="1935439" y="804519"/>
            <a:ext cx="12804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gb9791cbfd0_0_35"/>
          <p:cNvSpPr txBox="1"/>
          <p:nvPr>
            <p:ph idx="1" type="body"/>
          </p:nvPr>
        </p:nvSpPr>
        <p:spPr>
          <a:xfrm>
            <a:off x="1935439" y="2015732"/>
            <a:ext cx="12804300" cy="345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20" name="Google Shape;320;gb9791cbfd0_0_35"/>
          <p:cNvPicPr preferRelativeResize="0"/>
          <p:nvPr/>
        </p:nvPicPr>
        <p:blipFill rotWithShape="1">
          <a:blip r:embed="rId3">
            <a:alphaModFix/>
          </a:blip>
          <a:srcRect b="28089" l="1865" r="50179" t="32453"/>
          <a:stretch/>
        </p:blipFill>
        <p:spPr>
          <a:xfrm>
            <a:off x="-541400" y="960800"/>
            <a:ext cx="11825136" cy="410435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b9791cbfd0_0_42"/>
          <p:cNvSpPr txBox="1"/>
          <p:nvPr>
            <p:ph type="title"/>
          </p:nvPr>
        </p:nvSpPr>
        <p:spPr>
          <a:xfrm>
            <a:off x="1935439" y="804519"/>
            <a:ext cx="12804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b9791cbfd0_0_42"/>
          <p:cNvSpPr txBox="1"/>
          <p:nvPr>
            <p:ph idx="1" type="body"/>
          </p:nvPr>
        </p:nvSpPr>
        <p:spPr>
          <a:xfrm>
            <a:off x="1935439" y="2015732"/>
            <a:ext cx="12804300" cy="345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28" name="Google Shape;328;gb9791cbfd0_0_42"/>
          <p:cNvPicPr preferRelativeResize="0"/>
          <p:nvPr/>
        </p:nvPicPr>
        <p:blipFill rotWithShape="1">
          <a:blip r:embed="rId3">
            <a:alphaModFix/>
          </a:blip>
          <a:srcRect b="44049" l="6442" r="54252" t="27452"/>
          <a:stretch/>
        </p:blipFill>
        <p:spPr>
          <a:xfrm>
            <a:off x="-489224" y="916500"/>
            <a:ext cx="11789644" cy="38497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b9791cbfd0_0_49"/>
          <p:cNvSpPr txBox="1"/>
          <p:nvPr>
            <p:ph type="title"/>
          </p:nvPr>
        </p:nvSpPr>
        <p:spPr>
          <a:xfrm>
            <a:off x="1935439" y="804519"/>
            <a:ext cx="12804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b9791cbfd0_0_49"/>
          <p:cNvSpPr txBox="1"/>
          <p:nvPr>
            <p:ph idx="1" type="body"/>
          </p:nvPr>
        </p:nvSpPr>
        <p:spPr>
          <a:xfrm>
            <a:off x="1935439" y="2015732"/>
            <a:ext cx="12804300" cy="345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36" name="Google Shape;336;gb9791cbfd0_0_49"/>
          <p:cNvPicPr preferRelativeResize="0"/>
          <p:nvPr/>
        </p:nvPicPr>
        <p:blipFill rotWithShape="1">
          <a:blip r:embed="rId3">
            <a:alphaModFix/>
          </a:blip>
          <a:srcRect b="26722" l="5760" r="52010" t="26963"/>
          <a:stretch/>
        </p:blipFill>
        <p:spPr>
          <a:xfrm>
            <a:off x="936124" y="705525"/>
            <a:ext cx="9910700" cy="45853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b9791cbfd0_0_56"/>
          <p:cNvSpPr txBox="1"/>
          <p:nvPr>
            <p:ph type="title"/>
          </p:nvPr>
        </p:nvSpPr>
        <p:spPr>
          <a:xfrm>
            <a:off x="1935439" y="804519"/>
            <a:ext cx="12804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gb9791cbfd0_0_56"/>
          <p:cNvSpPr txBox="1"/>
          <p:nvPr>
            <p:ph idx="1" type="body"/>
          </p:nvPr>
        </p:nvSpPr>
        <p:spPr>
          <a:xfrm>
            <a:off x="1935439" y="2015732"/>
            <a:ext cx="12804300" cy="345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44" name="Google Shape;344;gb9791cbfd0_0_56"/>
          <p:cNvPicPr preferRelativeResize="0"/>
          <p:nvPr/>
        </p:nvPicPr>
        <p:blipFill rotWithShape="1">
          <a:blip r:embed="rId3">
            <a:alphaModFix/>
          </a:blip>
          <a:srcRect b="28913" l="6992" r="51189" t="27698"/>
          <a:stretch/>
        </p:blipFill>
        <p:spPr>
          <a:xfrm>
            <a:off x="1097276" y="804525"/>
            <a:ext cx="9905884" cy="433584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b9791cbfd0_0_63"/>
          <p:cNvSpPr txBox="1"/>
          <p:nvPr>
            <p:ph type="title"/>
          </p:nvPr>
        </p:nvSpPr>
        <p:spPr>
          <a:xfrm>
            <a:off x="1935439" y="804519"/>
            <a:ext cx="12804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gb9791cbfd0_0_63"/>
          <p:cNvSpPr txBox="1"/>
          <p:nvPr>
            <p:ph idx="1" type="body"/>
          </p:nvPr>
        </p:nvSpPr>
        <p:spPr>
          <a:xfrm>
            <a:off x="1935439" y="2015732"/>
            <a:ext cx="12804300" cy="345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52" name="Google Shape;352;gb9791cbfd0_0_63"/>
          <p:cNvPicPr preferRelativeResize="0"/>
          <p:nvPr/>
        </p:nvPicPr>
        <p:blipFill rotWithShape="1">
          <a:blip r:embed="rId3">
            <a:alphaModFix/>
          </a:blip>
          <a:srcRect b="28426" l="6171" r="49997" t="27698"/>
          <a:stretch/>
        </p:blipFill>
        <p:spPr>
          <a:xfrm>
            <a:off x="2491050" y="509550"/>
            <a:ext cx="8649700" cy="4870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t/>
            </a:r>
            <a:endParaRPr/>
          </a:p>
        </p:txBody>
      </p:sp>
      <p:sp>
        <p:nvSpPr>
          <p:cNvPr id="120" name="Google Shape;120;p4"/>
          <p:cNvSpPr txBox="1"/>
          <p:nvPr>
            <p:ph idx="1" type="body"/>
          </p:nvPr>
        </p:nvSpPr>
        <p:spPr>
          <a:xfrm>
            <a:off x="1451579" y="2015732"/>
            <a:ext cx="9603275" cy="3450613"/>
          </a:xfrm>
          <a:prstGeom prst="rect">
            <a:avLst/>
          </a:prstGeom>
          <a:blipFill rotWithShape="1">
            <a:blip r:embed="rId3">
              <a:alphaModFix/>
            </a:blip>
            <a:stretch>
              <a:fillRect b="-2118" l="-633" r="0" t="-13250"/>
            </a:stretch>
          </a:blip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I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WORST CASE COMPLEXITY</a:t>
            </a:r>
            <a:endParaRPr/>
          </a:p>
        </p:txBody>
      </p:sp>
      <p:sp>
        <p:nvSpPr>
          <p:cNvPr id="126" name="Google Shape;126;p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IN"/>
              <a:t>Defines T(n) as a complexity function W(n) of the worst- case input for which the algo takes maximum time</a:t>
            </a:r>
            <a:endParaRPr/>
          </a:p>
          <a:p>
            <a:pPr indent="-228600" lvl="0" marL="228600" rtl="0" algn="l">
              <a:lnSpc>
                <a:spcPct val="120000"/>
              </a:lnSpc>
              <a:spcBef>
                <a:spcPts val="1000"/>
              </a:spcBef>
              <a:spcAft>
                <a:spcPts val="0"/>
              </a:spcAft>
              <a:buSzPts val="2000"/>
              <a:buChar char="•"/>
            </a:pPr>
            <a:r>
              <a:rPr lang="en-IN"/>
              <a:t>Causes a computer to run slower </a:t>
            </a:r>
            <a:endParaRPr/>
          </a:p>
          <a:p>
            <a:pPr indent="-228600" lvl="0" marL="228600" rtl="0" algn="l">
              <a:lnSpc>
                <a:spcPct val="120000"/>
              </a:lnSpc>
              <a:spcBef>
                <a:spcPts val="1000"/>
              </a:spcBef>
              <a:spcAft>
                <a:spcPts val="0"/>
              </a:spcAft>
              <a:buSzPts val="2000"/>
              <a:buChar char="•"/>
            </a:pPr>
            <a:r>
              <a:rPr lang="en-IN"/>
              <a:t>Algo needs to perform the maximum number of steps or operations to process the input for accomplishing the given task</a:t>
            </a:r>
            <a:endParaRPr/>
          </a:p>
          <a:p>
            <a:pPr indent="-228600" lvl="0" marL="228600" rtl="0" algn="l">
              <a:lnSpc>
                <a:spcPct val="120000"/>
              </a:lnSpc>
              <a:spcBef>
                <a:spcPts val="1000"/>
              </a:spcBef>
              <a:spcAft>
                <a:spcPts val="0"/>
              </a:spcAft>
              <a:buSzPts val="2000"/>
              <a:buChar char="•"/>
            </a:pPr>
            <a:r>
              <a:rPr lang="en-IN"/>
              <a:t>Maximum no. of steps taken on any instance of size </a:t>
            </a:r>
            <a:endParaRPr/>
          </a:p>
          <a:p>
            <a:pPr indent="-228600" lvl="0" marL="228600" rtl="0" algn="l">
              <a:lnSpc>
                <a:spcPct val="120000"/>
              </a:lnSpc>
              <a:spcBef>
                <a:spcPts val="1000"/>
              </a:spcBef>
              <a:spcAft>
                <a:spcPts val="0"/>
              </a:spcAft>
              <a:buSzPts val="2000"/>
              <a:buChar char="•"/>
            </a:pPr>
            <a:r>
              <a:rPr b="0" i="0" lang="en-IN">
                <a:solidFill>
                  <a:srgbClr val="292F33"/>
                </a:solidFill>
                <a:latin typeface="Roboto"/>
                <a:ea typeface="Roboto"/>
                <a:cs typeface="Roboto"/>
                <a:sym typeface="Roboto"/>
              </a:rPr>
              <a:t>W(</a:t>
            </a:r>
            <a:r>
              <a:rPr b="0" i="1" lang="en-IN">
                <a:solidFill>
                  <a:srgbClr val="292F33"/>
                </a:solidFill>
                <a:latin typeface="Roboto"/>
                <a:ea typeface="Roboto"/>
                <a:cs typeface="Roboto"/>
                <a:sym typeface="Roboto"/>
              </a:rPr>
              <a:t>n</a:t>
            </a:r>
            <a:r>
              <a:rPr b="0" i="0" lang="en-IN">
                <a:solidFill>
                  <a:srgbClr val="292F33"/>
                </a:solidFill>
                <a:latin typeface="Roboto"/>
                <a:ea typeface="Roboto"/>
                <a:cs typeface="Roboto"/>
                <a:sym typeface="Roboto"/>
              </a:rPr>
              <a:t>) = max(T</a:t>
            </a:r>
            <a:r>
              <a:rPr b="0" baseline="-25000" i="0" lang="en-IN">
                <a:solidFill>
                  <a:srgbClr val="292F33"/>
                </a:solidFill>
                <a:latin typeface="Roboto"/>
                <a:ea typeface="Roboto"/>
                <a:cs typeface="Roboto"/>
                <a:sym typeface="Roboto"/>
              </a:rPr>
              <a:t>1</a:t>
            </a:r>
            <a:r>
              <a:rPr b="0" i="0" lang="en-IN">
                <a:solidFill>
                  <a:srgbClr val="292F33"/>
                </a:solidFill>
                <a:latin typeface="Roboto"/>
                <a:ea typeface="Roboto"/>
                <a:cs typeface="Roboto"/>
                <a:sym typeface="Roboto"/>
              </a:rPr>
              <a:t>(</a:t>
            </a:r>
            <a:r>
              <a:rPr b="0" i="1" lang="en-IN">
                <a:solidFill>
                  <a:srgbClr val="292F33"/>
                </a:solidFill>
                <a:latin typeface="Roboto"/>
                <a:ea typeface="Roboto"/>
                <a:cs typeface="Roboto"/>
                <a:sym typeface="Roboto"/>
              </a:rPr>
              <a:t>n</a:t>
            </a:r>
            <a:r>
              <a:rPr b="0" i="0" lang="en-IN">
                <a:solidFill>
                  <a:srgbClr val="292F33"/>
                </a:solidFill>
                <a:latin typeface="Roboto"/>
                <a:ea typeface="Roboto"/>
                <a:cs typeface="Roboto"/>
                <a:sym typeface="Roboto"/>
              </a:rPr>
              <a:t>), T</a:t>
            </a:r>
            <a:r>
              <a:rPr b="0" baseline="-25000" i="0" lang="en-IN">
                <a:solidFill>
                  <a:srgbClr val="292F33"/>
                </a:solidFill>
                <a:latin typeface="Roboto"/>
                <a:ea typeface="Roboto"/>
                <a:cs typeface="Roboto"/>
                <a:sym typeface="Roboto"/>
              </a:rPr>
              <a:t>2</a:t>
            </a:r>
            <a:r>
              <a:rPr b="0" i="0" lang="en-IN">
                <a:solidFill>
                  <a:srgbClr val="292F33"/>
                </a:solidFill>
                <a:latin typeface="Roboto"/>
                <a:ea typeface="Roboto"/>
                <a:cs typeface="Roboto"/>
                <a:sym typeface="Roboto"/>
              </a:rPr>
              <a:t>(</a:t>
            </a:r>
            <a:r>
              <a:rPr b="0" i="1" lang="en-IN">
                <a:solidFill>
                  <a:srgbClr val="292F33"/>
                </a:solidFill>
                <a:latin typeface="Roboto"/>
                <a:ea typeface="Roboto"/>
                <a:cs typeface="Roboto"/>
                <a:sym typeface="Roboto"/>
              </a:rPr>
              <a:t>n</a:t>
            </a:r>
            <a:r>
              <a:rPr b="0" i="0" lang="en-IN">
                <a:solidFill>
                  <a:srgbClr val="292F33"/>
                </a:solidFill>
                <a:latin typeface="Roboto"/>
                <a:ea typeface="Roboto"/>
                <a:cs typeface="Roboto"/>
                <a:sym typeface="Roboto"/>
              </a:rPr>
              <a:t>), …).</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BEST CASE COMPLEXITY</a:t>
            </a:r>
            <a:endParaRPr/>
          </a:p>
        </p:txBody>
      </p:sp>
      <p:sp>
        <p:nvSpPr>
          <p:cNvPr id="132" name="Google Shape;132;p6"/>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IN"/>
              <a:t>Minimum computation time of the algo for all the instances of the domain</a:t>
            </a:r>
            <a:endParaRPr/>
          </a:p>
          <a:p>
            <a:pPr indent="-228600" lvl="0" marL="228600" rtl="0" algn="l">
              <a:lnSpc>
                <a:spcPct val="120000"/>
              </a:lnSpc>
              <a:spcBef>
                <a:spcPts val="1000"/>
              </a:spcBef>
              <a:spcAft>
                <a:spcPts val="0"/>
              </a:spcAft>
              <a:buSzPts val="2000"/>
              <a:buChar char="•"/>
            </a:pPr>
            <a:r>
              <a:rPr lang="en-IN"/>
              <a:t>Domain is the set of all valid inputs of an algorithm </a:t>
            </a:r>
            <a:endParaRPr/>
          </a:p>
          <a:p>
            <a:pPr indent="-228600" lvl="0" marL="228600" rtl="0" algn="l">
              <a:lnSpc>
                <a:spcPct val="120000"/>
              </a:lnSpc>
              <a:spcBef>
                <a:spcPts val="1000"/>
              </a:spcBef>
              <a:spcAft>
                <a:spcPts val="0"/>
              </a:spcAft>
              <a:buSzPts val="2000"/>
              <a:buChar char="•"/>
            </a:pPr>
            <a:r>
              <a:rPr lang="en-IN"/>
              <a:t>Minimum no. of steps taken on any instance of size </a:t>
            </a:r>
            <a:endParaRPr/>
          </a:p>
          <a:p>
            <a:pPr indent="-228600" lvl="0" marL="228600" rtl="0" algn="l">
              <a:lnSpc>
                <a:spcPct val="120000"/>
              </a:lnSpc>
              <a:spcBef>
                <a:spcPts val="1000"/>
              </a:spcBef>
              <a:spcAft>
                <a:spcPts val="0"/>
              </a:spcAft>
              <a:buSzPts val="2000"/>
              <a:buChar char="•"/>
            </a:pPr>
            <a:r>
              <a:rPr lang="en-IN">
                <a:solidFill>
                  <a:srgbClr val="292F33"/>
                </a:solidFill>
                <a:latin typeface="Roboto"/>
                <a:ea typeface="Roboto"/>
                <a:cs typeface="Roboto"/>
                <a:sym typeface="Roboto"/>
              </a:rPr>
              <a:t>B</a:t>
            </a:r>
            <a:r>
              <a:rPr b="0" i="0" lang="en-IN">
                <a:solidFill>
                  <a:srgbClr val="292F33"/>
                </a:solidFill>
                <a:latin typeface="Roboto"/>
                <a:ea typeface="Roboto"/>
                <a:cs typeface="Roboto"/>
                <a:sym typeface="Roboto"/>
              </a:rPr>
              <a:t>(</a:t>
            </a:r>
            <a:r>
              <a:rPr b="0" i="1" lang="en-IN">
                <a:solidFill>
                  <a:srgbClr val="292F33"/>
                </a:solidFill>
                <a:latin typeface="Roboto"/>
                <a:ea typeface="Roboto"/>
                <a:cs typeface="Roboto"/>
                <a:sym typeface="Roboto"/>
              </a:rPr>
              <a:t>n</a:t>
            </a:r>
            <a:r>
              <a:rPr b="0" i="0" lang="en-IN">
                <a:solidFill>
                  <a:srgbClr val="292F33"/>
                </a:solidFill>
                <a:latin typeface="Roboto"/>
                <a:ea typeface="Roboto"/>
                <a:cs typeface="Roboto"/>
                <a:sym typeface="Roboto"/>
              </a:rPr>
              <a:t>) = min(T</a:t>
            </a:r>
            <a:r>
              <a:rPr b="0" baseline="-25000" i="0" lang="en-IN">
                <a:solidFill>
                  <a:srgbClr val="292F33"/>
                </a:solidFill>
                <a:latin typeface="Roboto"/>
                <a:ea typeface="Roboto"/>
                <a:cs typeface="Roboto"/>
                <a:sym typeface="Roboto"/>
              </a:rPr>
              <a:t>1</a:t>
            </a:r>
            <a:r>
              <a:rPr b="0" i="0" lang="en-IN">
                <a:solidFill>
                  <a:srgbClr val="292F33"/>
                </a:solidFill>
                <a:latin typeface="Roboto"/>
                <a:ea typeface="Roboto"/>
                <a:cs typeface="Roboto"/>
                <a:sym typeface="Roboto"/>
              </a:rPr>
              <a:t>(</a:t>
            </a:r>
            <a:r>
              <a:rPr b="0" i="1" lang="en-IN">
                <a:solidFill>
                  <a:srgbClr val="292F33"/>
                </a:solidFill>
                <a:latin typeface="Roboto"/>
                <a:ea typeface="Roboto"/>
                <a:cs typeface="Roboto"/>
                <a:sym typeface="Roboto"/>
              </a:rPr>
              <a:t>n</a:t>
            </a:r>
            <a:r>
              <a:rPr b="0" i="0" lang="en-IN">
                <a:solidFill>
                  <a:srgbClr val="292F33"/>
                </a:solidFill>
                <a:latin typeface="Roboto"/>
                <a:ea typeface="Roboto"/>
                <a:cs typeface="Roboto"/>
                <a:sym typeface="Roboto"/>
              </a:rPr>
              <a:t>), T</a:t>
            </a:r>
            <a:r>
              <a:rPr b="0" baseline="-25000" i="0" lang="en-IN">
                <a:solidFill>
                  <a:srgbClr val="292F33"/>
                </a:solidFill>
                <a:latin typeface="Roboto"/>
                <a:ea typeface="Roboto"/>
                <a:cs typeface="Roboto"/>
                <a:sym typeface="Roboto"/>
              </a:rPr>
              <a:t>2</a:t>
            </a:r>
            <a:r>
              <a:rPr b="0" i="0" lang="en-IN">
                <a:solidFill>
                  <a:srgbClr val="292F33"/>
                </a:solidFill>
                <a:latin typeface="Roboto"/>
                <a:ea typeface="Roboto"/>
                <a:cs typeface="Roboto"/>
                <a:sym typeface="Roboto"/>
              </a:rPr>
              <a:t>(</a:t>
            </a:r>
            <a:r>
              <a:rPr b="0" i="1" lang="en-IN">
                <a:solidFill>
                  <a:srgbClr val="292F33"/>
                </a:solidFill>
                <a:latin typeface="Roboto"/>
                <a:ea typeface="Roboto"/>
                <a:cs typeface="Roboto"/>
                <a:sym typeface="Roboto"/>
              </a:rPr>
              <a:t>n</a:t>
            </a:r>
            <a:r>
              <a:rPr b="0" i="0" lang="en-IN">
                <a:solidFill>
                  <a:srgbClr val="292F33"/>
                </a:solidFill>
                <a:latin typeface="Roboto"/>
                <a:ea typeface="Roboto"/>
                <a:cs typeface="Roboto"/>
                <a:sym typeface="Roboto"/>
              </a:rPr>
              <a:t>), …).</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AVERAGE CASE COMPLEXITY</a:t>
            </a:r>
            <a:endParaRPr/>
          </a:p>
        </p:txBody>
      </p:sp>
      <p:sp>
        <p:nvSpPr>
          <p:cNvPr id="138" name="Google Shape;138;p7"/>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IN"/>
              <a:t>Average no. of steps taken on any instance of size</a:t>
            </a:r>
            <a:endParaRPr/>
          </a:p>
          <a:p>
            <a:pPr indent="-228600" lvl="0" marL="228600" rtl="0" algn="l">
              <a:lnSpc>
                <a:spcPct val="120000"/>
              </a:lnSpc>
              <a:spcBef>
                <a:spcPts val="1000"/>
              </a:spcBef>
              <a:spcAft>
                <a:spcPts val="0"/>
              </a:spcAft>
              <a:buSzPts val="2000"/>
              <a:buFont typeface="Arial"/>
              <a:buChar char="•"/>
            </a:pPr>
            <a:r>
              <a:rPr lang="en-IN"/>
              <a:t>Let T1(n), T2(n), … be the execution times for all possible inputs of size n,</a:t>
            </a:r>
            <a:br>
              <a:rPr lang="en-IN"/>
            </a:br>
            <a:r>
              <a:rPr lang="en-IN"/>
              <a:t>and let P1(n), P2(n), … be the probabilities of these inputs.</a:t>
            </a:r>
            <a:endParaRPr/>
          </a:p>
          <a:p>
            <a:pPr indent="-228600" lvl="0" marL="228600" rtl="0" algn="l">
              <a:lnSpc>
                <a:spcPct val="120000"/>
              </a:lnSpc>
              <a:spcBef>
                <a:spcPts val="1000"/>
              </a:spcBef>
              <a:spcAft>
                <a:spcPts val="0"/>
              </a:spcAft>
              <a:buSzPts val="2000"/>
              <a:buFont typeface="Arial"/>
              <a:buChar char="•"/>
            </a:pPr>
            <a:r>
              <a:rPr lang="en-IN"/>
              <a:t>The average-case time complexity is then defined as </a:t>
            </a:r>
            <a:endParaRPr/>
          </a:p>
          <a:p>
            <a:pPr indent="-228600" lvl="1" marL="685800" rtl="0" algn="l">
              <a:lnSpc>
                <a:spcPct val="120000"/>
              </a:lnSpc>
              <a:spcBef>
                <a:spcPts val="500"/>
              </a:spcBef>
              <a:spcAft>
                <a:spcPts val="0"/>
              </a:spcAft>
              <a:buSzPts val="2000"/>
              <a:buChar char="•"/>
            </a:pPr>
            <a:r>
              <a:rPr lang="en-IN" sz="2000"/>
              <a:t>A (n)=P1(n)T1(n) + P2(n)T2(n) + …</a:t>
            </a:r>
            <a:endParaRPr/>
          </a:p>
          <a:p>
            <a:pPr indent="-228600" lvl="0" marL="228600" rtl="0" algn="l">
              <a:lnSpc>
                <a:spcPct val="120000"/>
              </a:lnSpc>
              <a:spcBef>
                <a:spcPts val="1000"/>
              </a:spcBef>
              <a:spcAft>
                <a:spcPts val="0"/>
              </a:spcAft>
              <a:buSzPts val="2000"/>
              <a:buChar char="•"/>
            </a:pPr>
            <a:r>
              <a:rPr lang="en-IN"/>
              <a:t>Average-case time is often harder to compute, and it also requires knowledge of how the input is distributed.</a:t>
            </a:r>
            <a:endParaRPr/>
          </a:p>
          <a:p>
            <a:pPr indent="0" lvl="0" marL="0" rtl="0" algn="l">
              <a:lnSpc>
                <a:spcPct val="120000"/>
              </a:lnSpc>
              <a:spcBef>
                <a:spcPts val="1000"/>
              </a:spcBef>
              <a:spcAft>
                <a:spcPts val="0"/>
              </a:spcAft>
              <a:buSzPts val="2000"/>
              <a:buNone/>
            </a:pPr>
            <a:r>
              <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nvSpPr>
        <p:spPr>
          <a:xfrm>
            <a:off x="1033670" y="387626"/>
            <a:ext cx="7588250" cy="685800"/>
          </a:xfrm>
          <a:prstGeom prst="rect">
            <a:avLst/>
          </a:prstGeom>
          <a:noFill/>
          <a:ln>
            <a:noFill/>
          </a:ln>
        </p:spPr>
        <p:txBody>
          <a:bodyPr anchorCtr="0" anchor="ctr" bIns="46025" lIns="92075" spcFirstLastPara="1" rIns="92075" wrap="square" tIns="46025">
            <a:normAutofit/>
          </a:bodyPr>
          <a:lstStyle/>
          <a:p>
            <a:pPr indent="0" lvl="0" marL="0" marR="0" rtl="0" algn="ctr">
              <a:lnSpc>
                <a:spcPct val="90000"/>
              </a:lnSpc>
              <a:spcBef>
                <a:spcPts val="0"/>
              </a:spcBef>
              <a:spcAft>
                <a:spcPts val="0"/>
              </a:spcAft>
              <a:buNone/>
            </a:pPr>
            <a:r>
              <a:rPr b="0" i="0" lang="en-IN" sz="3240" u="none" cap="none" strike="noStrike">
                <a:solidFill>
                  <a:schemeClr val="dk1"/>
                </a:solidFill>
                <a:latin typeface="Gill Sans"/>
                <a:ea typeface="Gill Sans"/>
                <a:cs typeface="Gill Sans"/>
                <a:sym typeface="Gill Sans"/>
              </a:rPr>
              <a:t>LINEAR</a:t>
            </a:r>
            <a:r>
              <a:rPr b="1" i="0" lang="en-IN" sz="3959" u="none" cap="none" strike="noStrike">
                <a:solidFill>
                  <a:schemeClr val="dk1"/>
                </a:solidFill>
                <a:latin typeface="Gill Sans"/>
                <a:ea typeface="Gill Sans"/>
                <a:cs typeface="Gill Sans"/>
                <a:sym typeface="Gill Sans"/>
              </a:rPr>
              <a:t> </a:t>
            </a:r>
            <a:r>
              <a:rPr b="0" i="0" lang="en-IN" sz="3240" u="none" cap="none" strike="noStrike">
                <a:solidFill>
                  <a:schemeClr val="dk1"/>
                </a:solidFill>
                <a:latin typeface="Gill Sans"/>
                <a:ea typeface="Gill Sans"/>
                <a:cs typeface="Gill Sans"/>
                <a:sym typeface="Gill Sans"/>
              </a:rPr>
              <a:t>SEARCH</a:t>
            </a:r>
            <a:endParaRPr/>
          </a:p>
        </p:txBody>
      </p:sp>
      <p:sp>
        <p:nvSpPr>
          <p:cNvPr id="144" name="Google Shape;144;p8"/>
          <p:cNvSpPr/>
          <p:nvPr/>
        </p:nvSpPr>
        <p:spPr>
          <a:xfrm>
            <a:off x="2024034" y="1357298"/>
            <a:ext cx="8643966" cy="1827744"/>
          </a:xfrm>
          <a:prstGeom prst="rect">
            <a:avLst/>
          </a:prstGeom>
          <a:noFill/>
          <a:ln>
            <a:noFill/>
          </a:ln>
        </p:spPr>
        <p:txBody>
          <a:bodyPr anchorCtr="0" anchor="t" bIns="45700" lIns="91425" spcFirstLastPara="1" rIns="91425" wrap="square" tIns="45700">
            <a:spAutoFit/>
          </a:bodyPr>
          <a:lstStyle/>
          <a:p>
            <a:pPr indent="-228600" lvl="0" marL="228600" marR="0" rtl="0" algn="l">
              <a:lnSpc>
                <a:spcPct val="120000"/>
              </a:lnSpc>
              <a:spcBef>
                <a:spcPts val="0"/>
              </a:spcBef>
              <a:spcAft>
                <a:spcPts val="0"/>
              </a:spcAft>
              <a:buClr>
                <a:schemeClr val="accent1"/>
              </a:buClr>
              <a:buSzPts val="2400"/>
              <a:buFont typeface="Arial"/>
              <a:buChar char="•"/>
            </a:pPr>
            <a:r>
              <a:rPr b="0" i="0" lang="en-IN" sz="2400" u="none" cap="none" strike="noStrike">
                <a:solidFill>
                  <a:schemeClr val="dk1"/>
                </a:solidFill>
                <a:latin typeface="Gill Sans"/>
                <a:ea typeface="Gill Sans"/>
                <a:cs typeface="Gill Sans"/>
                <a:sym typeface="Gill Sans"/>
              </a:rPr>
              <a:t>Linear Search is a method for finding a target value within a list. </a:t>
            </a:r>
            <a:endParaRPr/>
          </a:p>
          <a:p>
            <a:pPr indent="-76200" lvl="0" marL="228600" marR="0" rtl="0" algn="l">
              <a:lnSpc>
                <a:spcPct val="120000"/>
              </a:lnSpc>
              <a:spcBef>
                <a:spcPts val="0"/>
              </a:spcBef>
              <a:spcAft>
                <a:spcPts val="0"/>
              </a:spcAft>
              <a:buClr>
                <a:schemeClr val="accent1"/>
              </a:buClr>
              <a:buSzPts val="2400"/>
              <a:buFont typeface="Arial"/>
              <a:buNone/>
            </a:pPr>
            <a:r>
              <a:t/>
            </a:r>
            <a:endParaRPr b="0" i="0" sz="2400" u="none" cap="none" strike="noStrike">
              <a:solidFill>
                <a:schemeClr val="dk1"/>
              </a:solidFill>
              <a:latin typeface="Gill Sans"/>
              <a:ea typeface="Gill Sans"/>
              <a:cs typeface="Gill Sans"/>
              <a:sym typeface="Gill Sans"/>
            </a:endParaRPr>
          </a:p>
          <a:p>
            <a:pPr indent="-228600" lvl="0" marL="228600" marR="0" rtl="0" algn="l">
              <a:lnSpc>
                <a:spcPct val="120000"/>
              </a:lnSpc>
              <a:spcBef>
                <a:spcPts val="0"/>
              </a:spcBef>
              <a:spcAft>
                <a:spcPts val="0"/>
              </a:spcAft>
              <a:buClr>
                <a:schemeClr val="accent1"/>
              </a:buClr>
              <a:buSzPts val="2400"/>
              <a:buFont typeface="Arial"/>
              <a:buChar char="•"/>
            </a:pPr>
            <a:r>
              <a:rPr b="0" i="0" lang="en-IN" sz="2400" u="none" cap="none" strike="noStrike">
                <a:solidFill>
                  <a:schemeClr val="dk1"/>
                </a:solidFill>
                <a:latin typeface="Gill Sans"/>
                <a:ea typeface="Gill Sans"/>
                <a:cs typeface="Gill Sans"/>
                <a:sym typeface="Gill Sans"/>
              </a:rPr>
              <a:t>It sequentially checks each element of the list for the target value until a match is found or until all the elements have been searched.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p:nvPr/>
        </p:nvSpPr>
        <p:spPr>
          <a:xfrm>
            <a:off x="2309786" y="1714488"/>
            <a:ext cx="785818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800" u="none" cap="none" strike="noStrike">
                <a:solidFill>
                  <a:schemeClr val="dk1"/>
                </a:solidFill>
                <a:latin typeface="Gill Sans"/>
                <a:ea typeface="Gill Sans"/>
                <a:cs typeface="Gill Sans"/>
                <a:sym typeface="Gill Sans"/>
              </a:rPr>
              <a:t>Step1: Start from the leftmost element of array and one by one compare x with each element of array. </a:t>
            </a:r>
            <a:endParaRPr/>
          </a:p>
          <a:p>
            <a:pPr indent="0" lvl="0" marL="0" marR="0" rtl="0" algn="l">
              <a:spcBef>
                <a:spcPts val="0"/>
              </a:spcBef>
              <a:spcAft>
                <a:spcPts val="0"/>
              </a:spcAft>
              <a:buNone/>
            </a:pPr>
            <a:r>
              <a:t/>
            </a:r>
            <a:endParaRPr b="1" i="0" sz="1800" u="none" cap="none" strike="noStrike">
              <a:solidFill>
                <a:schemeClr val="dk1"/>
              </a:solidFill>
              <a:latin typeface="Gill Sans"/>
              <a:ea typeface="Gill Sans"/>
              <a:cs typeface="Gill Sans"/>
              <a:sym typeface="Gill Sans"/>
            </a:endParaRPr>
          </a:p>
          <a:p>
            <a:pPr indent="0" lvl="0" marL="0" marR="0" rtl="0" algn="l">
              <a:spcBef>
                <a:spcPts val="0"/>
              </a:spcBef>
              <a:spcAft>
                <a:spcPts val="0"/>
              </a:spcAft>
              <a:buNone/>
            </a:pPr>
            <a:r>
              <a:rPr b="1" i="0" lang="en-IN" sz="1800" u="none" cap="none" strike="noStrike">
                <a:solidFill>
                  <a:schemeClr val="dk1"/>
                </a:solidFill>
                <a:latin typeface="Gill Sans"/>
                <a:ea typeface="Gill Sans"/>
                <a:cs typeface="Gill Sans"/>
                <a:sym typeface="Gill Sans"/>
              </a:rPr>
              <a:t>Step2: If x matches with an element, return the index. </a:t>
            </a:r>
            <a:endParaRPr/>
          </a:p>
          <a:p>
            <a:pPr indent="0" lvl="0" marL="0" marR="0" rtl="0" algn="l">
              <a:spcBef>
                <a:spcPts val="0"/>
              </a:spcBef>
              <a:spcAft>
                <a:spcPts val="0"/>
              </a:spcAft>
              <a:buNone/>
            </a:pPr>
            <a:r>
              <a:t/>
            </a:r>
            <a:endParaRPr b="1" i="0" sz="1800" u="none" cap="none" strike="noStrike">
              <a:solidFill>
                <a:schemeClr val="dk1"/>
              </a:solidFill>
              <a:latin typeface="Gill Sans"/>
              <a:ea typeface="Gill Sans"/>
              <a:cs typeface="Gill Sans"/>
              <a:sym typeface="Gill Sans"/>
            </a:endParaRPr>
          </a:p>
          <a:p>
            <a:pPr indent="0" lvl="0" marL="0" marR="0" rtl="0" algn="l">
              <a:spcBef>
                <a:spcPts val="0"/>
              </a:spcBef>
              <a:spcAft>
                <a:spcPts val="0"/>
              </a:spcAft>
              <a:buNone/>
            </a:pPr>
            <a:r>
              <a:rPr b="1" i="0" lang="en-IN" sz="1800" u="none" cap="none" strike="noStrike">
                <a:solidFill>
                  <a:schemeClr val="dk1"/>
                </a:solidFill>
                <a:latin typeface="Gill Sans"/>
                <a:ea typeface="Gill Sans"/>
                <a:cs typeface="Gill Sans"/>
                <a:sym typeface="Gill Sans"/>
              </a:rPr>
              <a:t>Step3: If x doesn’t match with any of elements, return -1.</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2021-01-23T18:55:01Z</dcterms:created>
  <dc:creator>VARUN</dc:creator>
</cp:coreProperties>
</file>