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4" r:id="rId46"/>
    <p:sldId id="305" r:id="rId47"/>
    <p:sldId id="306" r:id="rId48"/>
    <p:sldId id="307" r:id="rId49"/>
    <p:sldId id="301"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0" d="100"/>
          <a:sy n="70"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5FA-2B8C-4434-84CA-C4436FE4F1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2C7832-6D02-42F4-84BA-6D0DFB067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D18901-F6FA-4139-BEA3-756A4EC4024C}"/>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344741B8-793B-44E8-A1E4-87EF0FFFB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39E30F-4E0E-4640-9966-A4039D8B8295}"/>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293512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F23D-7302-408D-ACBD-51F474FE6E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44E5-8248-4C96-98F2-D050D879D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8E0C2-8B86-4C94-BA30-D567DB0C5E85}"/>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C47AFB7F-7AF0-4EB8-84E5-BBFF891A9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025E7-0B7C-4FCF-8E0A-4700F00ADC43}"/>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182988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65EEF-D94F-4AAF-9239-B868145330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9B1FB-C822-4EDD-82C5-DAB25D9BB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02703-75C9-4ABA-A6EC-FD4B9EC7E016}"/>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140A85EB-F801-4D81-B4D4-765EC5AFE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64ACA-7526-4A35-8477-B7E5F44E316A}"/>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390321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D83E-5547-46BD-B673-529E16E36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C8040-4222-473A-B519-5403648C7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9F7848-6A88-4317-9ADC-EBF5E6BC509E}"/>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004A655A-E0BB-489E-B441-E9C1F0C32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CC66C-F7F2-410A-8216-0CE41C6290F8}"/>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310273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9523-6128-498F-A341-8A1FCE35E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500E0A-B846-4EAB-8CCD-214708A31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ECA2F-7304-4EB4-9A67-2DC938AC30FD}"/>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B76C3DFA-CA77-46D1-93E0-DF5F337F9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5DDB3-DDB1-41BF-9211-E99FB9DF2A85}"/>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15577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4FC-853E-48A3-B191-356EA0D3F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EA9FEE-3A7C-4EF9-B380-4330A0EE0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F70608-D0EF-4502-805C-1BC8180643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042115-0A44-4BBE-ACE3-6981DF28A998}"/>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6" name="Footer Placeholder 5">
            <a:extLst>
              <a:ext uri="{FF2B5EF4-FFF2-40B4-BE49-F238E27FC236}">
                <a16:creationId xmlns:a16="http://schemas.microsoft.com/office/drawing/2014/main" id="{DCDF1C54-0BD0-464A-9702-18934B2DD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97B47-F6E3-44E1-8630-083DF531BEF5}"/>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349956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C2C0-8801-4A99-B27B-89A1DB2AAA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38A0EE-2649-4A0D-AAD6-C3F6EB3ED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D024B-6BF7-44FD-8688-061625D36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306344-A5E0-40E5-9592-AB21936C4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A22AE-0808-410F-B380-0B00402B0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77BAC3-3BFA-413E-996A-39A9EBF10F61}"/>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8" name="Footer Placeholder 7">
            <a:extLst>
              <a:ext uri="{FF2B5EF4-FFF2-40B4-BE49-F238E27FC236}">
                <a16:creationId xmlns:a16="http://schemas.microsoft.com/office/drawing/2014/main" id="{B6564AE6-9AB6-4B2A-A0F2-522582E494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48C841-592B-40C5-A122-CD8F2A372D43}"/>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287310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C40A-05A9-4D01-9E16-BD7CB5034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BF0347-69FE-4DAF-9CDE-D9F1C946F7C1}"/>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4" name="Footer Placeholder 3">
            <a:extLst>
              <a:ext uri="{FF2B5EF4-FFF2-40B4-BE49-F238E27FC236}">
                <a16:creationId xmlns:a16="http://schemas.microsoft.com/office/drawing/2014/main" id="{846B25EE-C3AC-4792-A016-DE0A6575EF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A9845A-E350-41A1-BABD-93D440988852}"/>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20012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7A708-4191-4B06-AC76-0AFE767AE905}"/>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3" name="Footer Placeholder 2">
            <a:extLst>
              <a:ext uri="{FF2B5EF4-FFF2-40B4-BE49-F238E27FC236}">
                <a16:creationId xmlns:a16="http://schemas.microsoft.com/office/drawing/2014/main" id="{D347A1D5-8106-4E3A-B840-8E57C66658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7517D3-8CA7-4F56-934D-AD720EBD964E}"/>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201825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4920-6304-4E5D-823C-5CD0B35F7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14B8CF-F9BE-450A-BFA8-64B4B9EE3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B0A82B-8934-480B-8359-C145A61A9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44FD5-21CC-4AA3-B398-537E11F30893}"/>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6" name="Footer Placeholder 5">
            <a:extLst>
              <a:ext uri="{FF2B5EF4-FFF2-40B4-BE49-F238E27FC236}">
                <a16:creationId xmlns:a16="http://schemas.microsoft.com/office/drawing/2014/main" id="{259F9D4B-DCFC-4B2F-A290-7DDE50416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947DA-5A2D-40A5-BDE0-25F4EFD6782E}"/>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36018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021A-3DD8-4F5F-B7F0-3F3945AA7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8FD7D7-A742-436E-80ED-D9C576CC08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D7BC7C-5914-4133-B4F9-C3D8B7DD1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37277-1F56-4CB8-9875-C788F9041D84}"/>
              </a:ext>
            </a:extLst>
          </p:cNvPr>
          <p:cNvSpPr>
            <a:spLocks noGrp="1"/>
          </p:cNvSpPr>
          <p:nvPr>
            <p:ph type="dt" sz="half" idx="10"/>
          </p:nvPr>
        </p:nvSpPr>
        <p:spPr/>
        <p:txBody>
          <a:bodyPr/>
          <a:lstStyle/>
          <a:p>
            <a:fld id="{BBF0454B-6438-414E-B8A0-DB65BB2D749D}" type="datetimeFigureOut">
              <a:rPr lang="en-IN" smtClean="0"/>
              <a:t>14-03-2022</a:t>
            </a:fld>
            <a:endParaRPr lang="en-IN"/>
          </a:p>
        </p:txBody>
      </p:sp>
      <p:sp>
        <p:nvSpPr>
          <p:cNvPr id="6" name="Footer Placeholder 5">
            <a:extLst>
              <a:ext uri="{FF2B5EF4-FFF2-40B4-BE49-F238E27FC236}">
                <a16:creationId xmlns:a16="http://schemas.microsoft.com/office/drawing/2014/main" id="{DE536C46-7126-4C47-BCE1-7B2A64913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DFACA2-5CB4-4377-A636-2625ED2641B4}"/>
              </a:ext>
            </a:extLst>
          </p:cNvPr>
          <p:cNvSpPr>
            <a:spLocks noGrp="1"/>
          </p:cNvSpPr>
          <p:nvPr>
            <p:ph type="sldNum" sz="quarter" idx="12"/>
          </p:nvPr>
        </p:nvSpPr>
        <p:spPr/>
        <p:txBody>
          <a:bodyPr/>
          <a:lstStyle/>
          <a:p>
            <a:fld id="{86EC19F7-90DD-49A9-80DD-6BAC36C2B6EE}" type="slidenum">
              <a:rPr lang="en-IN" smtClean="0"/>
              <a:t>‹#›</a:t>
            </a:fld>
            <a:endParaRPr lang="en-IN"/>
          </a:p>
        </p:txBody>
      </p:sp>
    </p:spTree>
    <p:extLst>
      <p:ext uri="{BB962C8B-B14F-4D97-AF65-F5344CB8AC3E}">
        <p14:creationId xmlns:p14="http://schemas.microsoft.com/office/powerpoint/2010/main" val="4884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C0CED-BC02-4ECD-B148-3D42EDBD6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70FE6-44F1-426C-88EB-1520F8606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101F4-DB40-4FE4-882B-EDFBB0138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0454B-6438-414E-B8A0-DB65BB2D749D}" type="datetimeFigureOut">
              <a:rPr lang="en-IN" smtClean="0"/>
              <a:t>14-03-2022</a:t>
            </a:fld>
            <a:endParaRPr lang="en-IN"/>
          </a:p>
        </p:txBody>
      </p:sp>
      <p:sp>
        <p:nvSpPr>
          <p:cNvPr id="5" name="Footer Placeholder 4">
            <a:extLst>
              <a:ext uri="{FF2B5EF4-FFF2-40B4-BE49-F238E27FC236}">
                <a16:creationId xmlns:a16="http://schemas.microsoft.com/office/drawing/2014/main" id="{4C5E1510-BD1C-4897-A151-1A73ED3EB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17C851-C3C3-414E-B9F6-0756A3C40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C19F7-90DD-49A9-80DD-6BAC36C2B6EE}" type="slidenum">
              <a:rPr lang="en-IN" smtClean="0"/>
              <a:t>‹#›</a:t>
            </a:fld>
            <a:endParaRPr lang="en-IN"/>
          </a:p>
        </p:txBody>
      </p:sp>
    </p:spTree>
    <p:extLst>
      <p:ext uri="{BB962C8B-B14F-4D97-AF65-F5344CB8AC3E}">
        <p14:creationId xmlns:p14="http://schemas.microsoft.com/office/powerpoint/2010/main" val="134210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6"/>
            <a:ext cx="10515600" cy="631162"/>
          </a:xfrm>
        </p:spPr>
        <p:txBody>
          <a:bodyPr>
            <a:normAutofit fontScale="90000"/>
          </a:bodyPr>
          <a:lstStyle/>
          <a:p>
            <a:pPr algn="ctr"/>
            <a:r>
              <a:rPr lang="en-IN" dirty="0"/>
              <a:t> </a:t>
            </a:r>
            <a:r>
              <a:rPr lang="en-IN" dirty="0">
                <a:latin typeface="Times New Roman" panose="02020603050405020304" pitchFamily="18" charset="0"/>
                <a:ea typeface="Tahoma" panose="020B0604030504040204" pitchFamily="34" charset="0"/>
                <a:cs typeface="Times New Roman" panose="02020603050405020304" pitchFamily="18" charset="0"/>
              </a:rPr>
              <a:t>Algorithm and it </a:t>
            </a:r>
            <a:r>
              <a:rPr lang="en-IN" b="0" i="0" dirty="0">
                <a:effectLst/>
                <a:latin typeface="Times New Roman" panose="02020603050405020304" pitchFamily="18" charset="0"/>
                <a:ea typeface="Tahoma" panose="020B0604030504040204" pitchFamily="34" charset="0"/>
                <a:cs typeface="Times New Roman" panose="02020603050405020304" pitchFamily="18" charset="0"/>
              </a:rPr>
              <a:t>Characteristics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323832"/>
            <a:ext cx="10515600" cy="5534167"/>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A finite set of instruction that specifies a sequence of operation is to be carried out in order to solve a specific problem or class of problems is called an Algorithm.</a:t>
            </a:r>
          </a:p>
          <a:p>
            <a:pPr>
              <a:lnSpc>
                <a:spcPct val="150000"/>
              </a:lnSpc>
            </a:pPr>
            <a:r>
              <a:rPr lang="en-US" b="1" dirty="0">
                <a:latin typeface="Times New Roman" panose="02020603050405020304" pitchFamily="18" charset="0"/>
                <a:cs typeface="Times New Roman" panose="02020603050405020304" pitchFamily="18" charset="0"/>
              </a:rPr>
              <a:t>Input: </a:t>
            </a:r>
            <a:r>
              <a:rPr lang="en-US" dirty="0">
                <a:latin typeface="Times New Roman" panose="02020603050405020304" pitchFamily="18" charset="0"/>
                <a:cs typeface="Times New Roman" panose="02020603050405020304" pitchFamily="18" charset="0"/>
              </a:rPr>
              <a:t>It should externally supply zero or more quantities.</a:t>
            </a:r>
          </a:p>
          <a:p>
            <a:pPr>
              <a:lnSpc>
                <a:spcPct val="150000"/>
              </a:lnSpc>
            </a:pPr>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It results in at least one quantity.</a:t>
            </a:r>
          </a:p>
          <a:p>
            <a:pPr>
              <a:lnSpc>
                <a:spcPct val="150000"/>
              </a:lnSpc>
            </a:pPr>
            <a:r>
              <a:rPr lang="en-US" b="1" dirty="0">
                <a:latin typeface="Times New Roman" panose="02020603050405020304" pitchFamily="18" charset="0"/>
                <a:cs typeface="Times New Roman" panose="02020603050405020304" pitchFamily="18" charset="0"/>
              </a:rPr>
              <a:t>Definiteness</a:t>
            </a:r>
            <a:r>
              <a:rPr lang="en-US" dirty="0">
                <a:latin typeface="Times New Roman" panose="02020603050405020304" pitchFamily="18" charset="0"/>
                <a:cs typeface="Times New Roman" panose="02020603050405020304" pitchFamily="18" charset="0"/>
              </a:rPr>
              <a:t>: Each instruction should be clear and ambiguous.</a:t>
            </a:r>
          </a:p>
          <a:p>
            <a:pPr>
              <a:lnSpc>
                <a:spcPct val="150000"/>
              </a:lnSpc>
            </a:pPr>
            <a:r>
              <a:rPr lang="en-US" b="1" dirty="0">
                <a:latin typeface="Times New Roman" panose="02020603050405020304" pitchFamily="18" charset="0"/>
                <a:cs typeface="Times New Roman" panose="02020603050405020304" pitchFamily="18" charset="0"/>
              </a:rPr>
              <a:t>Finiteness</a:t>
            </a:r>
            <a:r>
              <a:rPr lang="en-US" dirty="0">
                <a:latin typeface="Times New Roman" panose="02020603050405020304" pitchFamily="18" charset="0"/>
                <a:cs typeface="Times New Roman" panose="02020603050405020304" pitchFamily="18" charset="0"/>
              </a:rPr>
              <a:t>: An algorithm should terminate after executing a finite number of steps.</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27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Average case time complexity</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For 'n' input size, the average-case time complexity can be defined as the </a:t>
            </a:r>
            <a:r>
              <a:rPr lang="en-US" b="1" dirty="0">
                <a:latin typeface="Times New Roman" panose="02020603050405020304" pitchFamily="18" charset="0"/>
                <a:cs typeface="Times New Roman" panose="02020603050405020304" pitchFamily="18" charset="0"/>
              </a:rPr>
              <a:t>average amount of time needed by an algorithm </a:t>
            </a:r>
            <a:r>
              <a:rPr lang="en-US" dirty="0">
                <a:latin typeface="Times New Roman" panose="02020603050405020304" pitchFamily="18" charset="0"/>
                <a:cs typeface="Times New Roman" panose="02020603050405020304" pitchFamily="18" charset="0"/>
              </a:rPr>
              <a:t>to complete its execution.</a:t>
            </a:r>
          </a:p>
          <a:p>
            <a:pPr>
              <a:lnSpc>
                <a:spcPct val="150000"/>
              </a:lnSpc>
            </a:pPr>
            <a:r>
              <a:rPr lang="en-US" dirty="0">
                <a:latin typeface="Times New Roman" panose="02020603050405020304" pitchFamily="18" charset="0"/>
                <a:cs typeface="Times New Roman" panose="02020603050405020304" pitchFamily="18" charset="0"/>
              </a:rPr>
              <a:t> Thus, it is nothing but a function defined by the average number of steps performed on an instance having an input size of n.</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28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Best case time complexity</a:t>
            </a:r>
            <a:r>
              <a:rPr lang="en-US" dirty="0">
                <a:latin typeface="Times New Roman" panose="02020603050405020304" pitchFamily="18" charset="0"/>
                <a:cs typeface="Times New Roman" panose="02020603050405020304" pitchFamily="18" charset="0"/>
              </a:rPr>
              <a:t>: For 'n' input size, the best-case time complexity can be defined as the </a:t>
            </a:r>
            <a:r>
              <a:rPr lang="en-US" b="1" dirty="0">
                <a:latin typeface="Times New Roman" panose="02020603050405020304" pitchFamily="18" charset="0"/>
                <a:cs typeface="Times New Roman" panose="02020603050405020304" pitchFamily="18" charset="0"/>
              </a:rPr>
              <a:t>minimum amount of time needed</a:t>
            </a:r>
            <a:r>
              <a:rPr lang="en-US" dirty="0">
                <a:latin typeface="Times New Roman" panose="02020603050405020304" pitchFamily="18" charset="0"/>
                <a:cs typeface="Times New Roman" panose="02020603050405020304" pitchFamily="18" charset="0"/>
              </a:rPr>
              <a:t> by an algorithm to complete its execution. </a:t>
            </a:r>
          </a:p>
          <a:p>
            <a:pPr>
              <a:lnSpc>
                <a:spcPct val="150000"/>
              </a:lnSpc>
            </a:pPr>
            <a:r>
              <a:rPr lang="en-US" dirty="0">
                <a:latin typeface="Times New Roman" panose="02020603050405020304" pitchFamily="18" charset="0"/>
                <a:cs typeface="Times New Roman" panose="02020603050405020304" pitchFamily="18" charset="0"/>
              </a:rPr>
              <a:t>Thus, it is nothing but a function defined by the minimum number of steps performed on an instance having an input size of 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20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753991"/>
          </a:xfrm>
        </p:spPr>
        <p:txBody>
          <a:bodyPr/>
          <a:lstStyle/>
          <a:p>
            <a:r>
              <a:rPr lang="en-IN" dirty="0"/>
              <a:t>Complexity of Algorithm</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241946"/>
            <a:ext cx="10515600" cy="4935017"/>
          </a:xfrm>
        </p:spPr>
        <p:txBody>
          <a:bodyPr/>
          <a:lstStyle/>
          <a:p>
            <a:pPr>
              <a:lnSpc>
                <a:spcPct val="150000"/>
              </a:lnSpc>
            </a:pPr>
            <a:r>
              <a:rPr lang="en-US" dirty="0">
                <a:latin typeface="Times New Roman" panose="02020603050405020304" pitchFamily="18" charset="0"/>
                <a:cs typeface="Times New Roman" panose="02020603050405020304" pitchFamily="18" charset="0"/>
              </a:rPr>
              <a:t>The term algorithm complexity measures how many steps are required by the algorithm to solve the given problem. </a:t>
            </a:r>
          </a:p>
          <a:p>
            <a:pPr>
              <a:lnSpc>
                <a:spcPct val="150000"/>
              </a:lnSpc>
            </a:pPr>
            <a:r>
              <a:rPr lang="en-US" dirty="0">
                <a:latin typeface="Times New Roman" panose="02020603050405020304" pitchFamily="18" charset="0"/>
                <a:cs typeface="Times New Roman" panose="02020603050405020304" pitchFamily="18" charset="0"/>
              </a:rPr>
              <a:t>It evaluates the order of count of operations executed by an algorithm as a function of input data size.</a:t>
            </a:r>
          </a:p>
          <a:p>
            <a:pPr>
              <a:lnSpc>
                <a:spcPct val="150000"/>
              </a:lnSpc>
            </a:pPr>
            <a:r>
              <a:rPr lang="en-US" dirty="0">
                <a:latin typeface="Times New Roman" panose="02020603050405020304" pitchFamily="18" charset="0"/>
                <a:cs typeface="Times New Roman" panose="02020603050405020304" pitchFamily="18" charset="0"/>
              </a:rPr>
              <a:t>To assess the complexity, the order (approximation) of the count of operation is always considered instead of counting the exact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0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825624"/>
            <a:ext cx="10515600" cy="477989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O(f) notation represents the complexity of an algorithm, which is also termed as an Asymptotic notation or "Big O" notation.</a:t>
            </a:r>
          </a:p>
          <a:p>
            <a:pPr>
              <a:lnSpc>
                <a:spcPct val="150000"/>
              </a:lnSpc>
            </a:pPr>
            <a:r>
              <a:rPr lang="en-US" dirty="0">
                <a:latin typeface="Times New Roman" panose="02020603050405020304" pitchFamily="18" charset="0"/>
                <a:cs typeface="Times New Roman" panose="02020603050405020304" pitchFamily="18" charset="0"/>
              </a:rPr>
              <a:t> Here the</a:t>
            </a:r>
            <a:r>
              <a:rPr lang="en-US" b="1" dirty="0">
                <a:latin typeface="Times New Roman" panose="02020603050405020304" pitchFamily="18" charset="0"/>
                <a:cs typeface="Times New Roman" panose="02020603050405020304" pitchFamily="18" charset="0"/>
              </a:rPr>
              <a:t> f </a:t>
            </a:r>
            <a:r>
              <a:rPr lang="en-US" dirty="0">
                <a:latin typeface="Times New Roman" panose="02020603050405020304" pitchFamily="18" charset="0"/>
                <a:cs typeface="Times New Roman" panose="02020603050405020304" pitchFamily="18" charset="0"/>
              </a:rPr>
              <a:t>corresponds to the function whose size is the same as that of the input data. </a:t>
            </a:r>
          </a:p>
          <a:p>
            <a:pPr>
              <a:lnSpc>
                <a:spcPct val="150000"/>
              </a:lnSpc>
            </a:pPr>
            <a:r>
              <a:rPr lang="en-US" dirty="0">
                <a:latin typeface="Times New Roman" panose="02020603050405020304" pitchFamily="18" charset="0"/>
                <a:cs typeface="Times New Roman" panose="02020603050405020304" pitchFamily="18" charset="0"/>
              </a:rPr>
              <a:t>The complexity of the asymptotic computation O(f) determines in which order the resources such as CPU, time, memory, etc. are consumed by the algorithm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71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549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199" y="1132764"/>
            <a:ext cx="10994409" cy="5044199"/>
          </a:xfrm>
        </p:spPr>
        <p:txBody>
          <a:bodyPr/>
          <a:lstStyle/>
          <a:p>
            <a:pPr>
              <a:lnSpc>
                <a:spcPct val="150000"/>
              </a:lnSpc>
            </a:pPr>
            <a:r>
              <a:rPr lang="en-US" dirty="0">
                <a:latin typeface="Times New Roman" panose="02020603050405020304" pitchFamily="18" charset="0"/>
                <a:cs typeface="Times New Roman" panose="02020603050405020304" pitchFamily="18" charset="0"/>
              </a:rPr>
              <a:t>The complexity can be found in any form such as constant, logarithmic, linear, n*log(n), quadratic, cubic, exponential, etc.</a:t>
            </a:r>
          </a:p>
          <a:p>
            <a:pPr>
              <a:lnSpc>
                <a:spcPct val="150000"/>
              </a:lnSpc>
            </a:pPr>
            <a:r>
              <a:rPr lang="en-US" dirty="0">
                <a:latin typeface="Times New Roman" panose="02020603050405020304" pitchFamily="18" charset="0"/>
                <a:cs typeface="Times New Roman" panose="02020603050405020304" pitchFamily="18" charset="0"/>
              </a:rPr>
              <a:t> It is nothing but the order of constant, logarithmic, linear and so on, the number of steps encountered for the completion of a particular algorithm.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96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US" dirty="0"/>
              <a:t>Typical Complexities of an Algorithm</a:t>
            </a:r>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Constant Complexity:</a:t>
            </a:r>
          </a:p>
          <a:p>
            <a:pPr>
              <a:lnSpc>
                <a:spcPct val="150000"/>
              </a:lnSpc>
            </a:pPr>
            <a:r>
              <a:rPr lang="en-US" dirty="0">
                <a:latin typeface="Times New Roman" panose="02020603050405020304" pitchFamily="18" charset="0"/>
                <a:cs typeface="Times New Roman" panose="02020603050405020304" pitchFamily="18" charset="0"/>
              </a:rPr>
              <a:t>It imposes a complexity of O(1). </a:t>
            </a:r>
          </a:p>
          <a:p>
            <a:pPr>
              <a:lnSpc>
                <a:spcPct val="150000"/>
              </a:lnSpc>
            </a:pPr>
            <a:r>
              <a:rPr lang="en-US" dirty="0">
                <a:latin typeface="Times New Roman" panose="02020603050405020304" pitchFamily="18" charset="0"/>
                <a:cs typeface="Times New Roman" panose="02020603050405020304" pitchFamily="18" charset="0"/>
              </a:rPr>
              <a:t>It undergoes an execution of a constant number of steps like 1, 5, 10, etc. for solving a given problem. </a:t>
            </a:r>
          </a:p>
          <a:p>
            <a:pPr>
              <a:lnSpc>
                <a:spcPct val="150000"/>
              </a:lnSpc>
            </a:pPr>
            <a:r>
              <a:rPr lang="en-US" dirty="0">
                <a:latin typeface="Times New Roman" panose="02020603050405020304" pitchFamily="18" charset="0"/>
                <a:cs typeface="Times New Roman" panose="02020603050405020304" pitchFamily="18" charset="0"/>
              </a:rPr>
              <a:t>The count of operations is independent of the input data size.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8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IN" dirty="0"/>
              <a:t>Logarithmic Complexity:</a:t>
            </a:r>
            <a:br>
              <a:rPr lang="en-IN" dirty="0"/>
            </a:br>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456063" y="1201002"/>
            <a:ext cx="10515600" cy="5561463"/>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It imposes a complexity of O(log(N)).</a:t>
            </a:r>
          </a:p>
          <a:p>
            <a:pPr>
              <a:lnSpc>
                <a:spcPct val="150000"/>
              </a:lnSpc>
            </a:pPr>
            <a:r>
              <a:rPr lang="en-US" dirty="0">
                <a:latin typeface="Times New Roman" panose="02020603050405020304" pitchFamily="18" charset="0"/>
                <a:cs typeface="Times New Roman" panose="02020603050405020304" pitchFamily="18" charset="0"/>
              </a:rPr>
              <a:t> It undergoes the execution of the order of log(N) steps. </a:t>
            </a:r>
          </a:p>
          <a:p>
            <a:pPr>
              <a:lnSpc>
                <a:spcPct val="150000"/>
              </a:lnSpc>
            </a:pPr>
            <a:r>
              <a:rPr lang="en-US" dirty="0">
                <a:latin typeface="Times New Roman" panose="02020603050405020304" pitchFamily="18" charset="0"/>
                <a:cs typeface="Times New Roman" panose="02020603050405020304" pitchFamily="18" charset="0"/>
              </a:rPr>
              <a:t>To perform operations on N elements, it often takes the logarithmic base as 2.</a:t>
            </a:r>
          </a:p>
          <a:p>
            <a:pPr>
              <a:lnSpc>
                <a:spcPct val="150000"/>
              </a:lnSpc>
            </a:pP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N = 1,000,000, </a:t>
            </a:r>
            <a:r>
              <a:rPr lang="en-US" dirty="0">
                <a:latin typeface="Times New Roman" panose="02020603050405020304" pitchFamily="18" charset="0"/>
                <a:cs typeface="Times New Roman" panose="02020603050405020304" pitchFamily="18" charset="0"/>
              </a:rPr>
              <a:t>an algorithm that has a complexity of O(log(N)) would undergo 20 steps (with a constant precision).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49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644809"/>
          </a:xfrm>
        </p:spPr>
        <p:txBody>
          <a:bodyPr>
            <a:normAutofit fontScale="90000"/>
          </a:bodyPr>
          <a:lstStyle/>
          <a:p>
            <a:r>
              <a:rPr lang="en-IN" dirty="0">
                <a:latin typeface="Times New Roman" panose="02020603050405020304" pitchFamily="18" charset="0"/>
                <a:cs typeface="Times New Roman" panose="02020603050405020304" pitchFamily="18" charset="0"/>
              </a:rPr>
              <a:t>Linear Complexity </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009934"/>
            <a:ext cx="10515600" cy="5167029"/>
          </a:xfrm>
        </p:spPr>
        <p:txBody>
          <a:bodyPr/>
          <a:lstStyle/>
          <a:p>
            <a:pPr>
              <a:lnSpc>
                <a:spcPct val="150000"/>
              </a:lnSpc>
            </a:pPr>
            <a:r>
              <a:rPr lang="en-US" dirty="0">
                <a:latin typeface="Times New Roman" panose="02020603050405020304" pitchFamily="18" charset="0"/>
                <a:cs typeface="Times New Roman" panose="02020603050405020304" pitchFamily="18" charset="0"/>
              </a:rPr>
              <a:t>It imposes a complexity of O(N).</a:t>
            </a:r>
          </a:p>
          <a:p>
            <a:pPr>
              <a:lnSpc>
                <a:spcPct val="150000"/>
              </a:lnSpc>
            </a:pPr>
            <a:r>
              <a:rPr lang="en-US" dirty="0">
                <a:latin typeface="Times New Roman" panose="02020603050405020304" pitchFamily="18" charset="0"/>
                <a:cs typeface="Times New Roman" panose="02020603050405020304" pitchFamily="18" charset="0"/>
              </a:rPr>
              <a:t> It encompasses the same number of steps as that of the total number of elements to implement an operation on N elements.</a:t>
            </a:r>
          </a:p>
          <a:p>
            <a:pPr>
              <a:lnSpc>
                <a:spcPct val="150000"/>
              </a:lnSpc>
            </a:pPr>
            <a:r>
              <a:rPr lang="en-US" dirty="0">
                <a:latin typeface="Times New Roman" panose="02020603050405020304" pitchFamily="18" charset="0"/>
                <a:cs typeface="Times New Roman" panose="02020603050405020304" pitchFamily="18" charset="0"/>
              </a:rPr>
              <a:t>For example, if there exist 500 elements, then it will take about 500 steps. </a:t>
            </a:r>
          </a:p>
          <a:p>
            <a:pPr>
              <a:lnSpc>
                <a:spcPct val="150000"/>
              </a:lnSpc>
            </a:pPr>
            <a:r>
              <a:rPr lang="en-US" dirty="0">
                <a:latin typeface="Times New Roman" panose="02020603050405020304" pitchFamily="18" charset="0"/>
                <a:cs typeface="Times New Roman" panose="02020603050405020304" pitchFamily="18" charset="0"/>
              </a:rPr>
              <a:t>Basically, in linear complexity, the number of elements linearly depends on the number of steps. </a:t>
            </a:r>
          </a:p>
        </p:txBody>
      </p:sp>
    </p:spTree>
    <p:extLst>
      <p:ext uri="{BB962C8B-B14F-4D97-AF65-F5344CB8AC3E}">
        <p14:creationId xmlns:p14="http://schemas.microsoft.com/office/powerpoint/2010/main" val="386567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It also imposes a run time of O(n*log(n)). </a:t>
            </a:r>
          </a:p>
          <a:p>
            <a:pPr>
              <a:lnSpc>
                <a:spcPct val="150000"/>
              </a:lnSpc>
            </a:pPr>
            <a:r>
              <a:rPr lang="en-US" dirty="0">
                <a:latin typeface="Times New Roman" panose="02020603050405020304" pitchFamily="18" charset="0"/>
                <a:cs typeface="Times New Roman" panose="02020603050405020304" pitchFamily="18" charset="0"/>
              </a:rPr>
              <a:t>It undergoes the execution of the order N*log(N) on N number of elements to solve the given problem.</a:t>
            </a:r>
          </a:p>
          <a:p>
            <a:pPr>
              <a:lnSpc>
                <a:spcPct val="150000"/>
              </a:lnSpc>
            </a:pPr>
            <a:r>
              <a:rPr lang="en-US" dirty="0">
                <a:latin typeface="Times New Roman" panose="02020603050405020304" pitchFamily="18" charset="0"/>
                <a:cs typeface="Times New Roman" panose="02020603050405020304" pitchFamily="18" charset="0"/>
              </a:rPr>
              <a:t>For a given 1000 elements, the linear complexity will execute 10,000 steps for solving a given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5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IN" dirty="0"/>
              <a:t>Quadratic Complexity</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296537"/>
            <a:ext cx="10515600" cy="4880426"/>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It imposes a complexity of </a:t>
            </a:r>
            <a:r>
              <a:rPr lang="en-IN" b="1" i="0" dirty="0">
                <a:solidFill>
                  <a:srgbClr val="000000"/>
                </a:solidFill>
                <a:effectLst/>
                <a:latin typeface="inter-bold"/>
              </a:rPr>
              <a:t>O(n</a:t>
            </a:r>
            <a:r>
              <a:rPr lang="en-IN" b="1" i="0" baseline="30000" dirty="0">
                <a:solidFill>
                  <a:srgbClr val="000000"/>
                </a:solidFill>
                <a:effectLst/>
                <a:latin typeface="inter-bold"/>
              </a:rPr>
              <a:t>2</a:t>
            </a:r>
            <a:r>
              <a:rPr lang="en-IN" b="1" i="0" dirty="0">
                <a:solidFill>
                  <a:srgbClr val="000000"/>
                </a:solidFill>
                <a:effectLst/>
                <a:latin typeface="inter-bold"/>
              </a:rPr>
              <a:t>)</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For N input data size, it undergoes the order of N2 count of operations on N number of elements for solving a given problem.</a:t>
            </a:r>
          </a:p>
          <a:p>
            <a:pPr>
              <a:lnSpc>
                <a:spcPct val="150000"/>
              </a:lnSpc>
            </a:pPr>
            <a:r>
              <a:rPr lang="en-US" dirty="0">
                <a:latin typeface="Times New Roman" panose="02020603050405020304" pitchFamily="18" charset="0"/>
                <a:cs typeface="Times New Roman" panose="02020603050405020304" pitchFamily="18" charset="0"/>
              </a:rPr>
              <a:t>If N = 100, it will endure 10,000 steps. In other words, whenever the order of operation tends to have a quadratic relation with the input data size, it results in quadratic complexity.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38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Effectiveness</a:t>
            </a:r>
            <a:r>
              <a:rPr lang="en-US" dirty="0">
                <a:latin typeface="Times New Roman" panose="02020603050405020304" pitchFamily="18" charset="0"/>
                <a:cs typeface="Times New Roman" panose="02020603050405020304" pitchFamily="18" charset="0"/>
              </a:rPr>
              <a:t>: Every instruction should be fundamental to be carried out, in principle, by a person using only pen and paper.</a:t>
            </a:r>
          </a:p>
          <a:p>
            <a:pPr>
              <a:lnSpc>
                <a:spcPct val="150000"/>
              </a:lnSpc>
            </a:pPr>
            <a:r>
              <a:rPr lang="en-US" b="1" dirty="0">
                <a:latin typeface="Times New Roman" panose="02020603050405020304" pitchFamily="18" charset="0"/>
                <a:cs typeface="Times New Roman" panose="02020603050405020304" pitchFamily="18" charset="0"/>
              </a:rPr>
              <a:t>Feasible</a:t>
            </a:r>
            <a:r>
              <a:rPr lang="en-US" dirty="0">
                <a:latin typeface="Times New Roman" panose="02020603050405020304" pitchFamily="18" charset="0"/>
                <a:cs typeface="Times New Roman" panose="02020603050405020304" pitchFamily="18" charset="0"/>
              </a:rPr>
              <a:t>: It must be feasible enough to produce each instruction.</a:t>
            </a:r>
          </a:p>
          <a:p>
            <a:pPr>
              <a:lnSpc>
                <a:spcPct val="150000"/>
              </a:lnSpc>
            </a:pPr>
            <a:r>
              <a:rPr lang="en-US" b="1" dirty="0">
                <a:latin typeface="Times New Roman" panose="02020603050405020304" pitchFamily="18" charset="0"/>
                <a:cs typeface="Times New Roman" panose="02020603050405020304" pitchFamily="18" charset="0"/>
              </a:rPr>
              <a:t>Flexibility: </a:t>
            </a:r>
            <a:r>
              <a:rPr lang="en-US" dirty="0">
                <a:latin typeface="Times New Roman" panose="02020603050405020304" pitchFamily="18" charset="0"/>
                <a:cs typeface="Times New Roman" panose="02020603050405020304" pitchFamily="18" charset="0"/>
              </a:rPr>
              <a:t>It must be flexible enough to carry out desired changes with no efforts.</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3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US" dirty="0"/>
              <a:t>Cubic Complexity:</a:t>
            </a:r>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It imposes a complexity of </a:t>
            </a:r>
            <a:r>
              <a:rPr lang="en-IN" b="1" i="0" dirty="0">
                <a:solidFill>
                  <a:srgbClr val="000000"/>
                </a:solidFill>
                <a:effectLst/>
                <a:latin typeface="Times New Roman" panose="02020603050405020304" pitchFamily="18" charset="0"/>
                <a:cs typeface="Times New Roman" panose="02020603050405020304" pitchFamily="18" charset="0"/>
              </a:rPr>
              <a:t>O(n</a:t>
            </a:r>
            <a:r>
              <a:rPr lang="en-IN" b="1" i="0" baseline="30000" dirty="0">
                <a:solidFill>
                  <a:srgbClr val="000000"/>
                </a:solidFill>
                <a:effectLst/>
                <a:latin typeface="Times New Roman" panose="02020603050405020304" pitchFamily="18" charset="0"/>
                <a:cs typeface="Times New Roman" panose="02020603050405020304" pitchFamily="18" charset="0"/>
              </a:rPr>
              <a:t>3</a:t>
            </a:r>
            <a:r>
              <a:rPr lang="en-IN" b="1"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For N input data size, it executes the order of N3 steps on N elements to solve a given problem.</a:t>
            </a:r>
          </a:p>
          <a:p>
            <a:pPr>
              <a:lnSpc>
                <a:spcPct val="150000"/>
              </a:lnSpc>
            </a:pPr>
            <a:r>
              <a:rPr lang="en-US" dirty="0">
                <a:latin typeface="Times New Roman" panose="02020603050405020304" pitchFamily="18" charset="0"/>
                <a:cs typeface="Times New Roman" panose="02020603050405020304" pitchFamily="18" charset="0"/>
              </a:rPr>
              <a:t>For example, if there exist 100 elements, it is going to execute 1,000,000 step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35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211540"/>
            <a:ext cx="10515600" cy="740343"/>
          </a:xfrm>
        </p:spPr>
        <p:txBody>
          <a:bodyPr/>
          <a:lstStyle/>
          <a:p>
            <a:r>
              <a:rPr lang="en-IN" dirty="0"/>
              <a:t>Exponential Complexity</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951883"/>
            <a:ext cx="10515600" cy="5694577"/>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It imposes a complexity of </a:t>
            </a:r>
            <a:r>
              <a:rPr lang="pt-BR" b="1" i="0" dirty="0">
                <a:solidFill>
                  <a:srgbClr val="000000"/>
                </a:solidFill>
                <a:effectLst/>
                <a:latin typeface="Times New Roman" panose="02020603050405020304" pitchFamily="18" charset="0"/>
                <a:cs typeface="Times New Roman" panose="02020603050405020304" pitchFamily="18" charset="0"/>
              </a:rPr>
              <a:t>O(2</a:t>
            </a:r>
            <a:r>
              <a:rPr lang="pt-BR" b="1" i="0" baseline="30000" dirty="0">
                <a:solidFill>
                  <a:srgbClr val="000000"/>
                </a:solidFill>
                <a:effectLst/>
                <a:latin typeface="Times New Roman" panose="02020603050405020304" pitchFamily="18" charset="0"/>
                <a:cs typeface="Times New Roman" panose="02020603050405020304" pitchFamily="18" charset="0"/>
              </a:rPr>
              <a:t>n</a:t>
            </a:r>
            <a:r>
              <a:rPr lang="pt-BR" b="1" i="0" dirty="0">
                <a:solidFill>
                  <a:srgbClr val="000000"/>
                </a:solidFill>
                <a:effectLst/>
                <a:latin typeface="Times New Roman" panose="02020603050405020304" pitchFamily="18" charset="0"/>
                <a:cs typeface="Times New Roman" panose="02020603050405020304" pitchFamily="18" charset="0"/>
              </a:rPr>
              <a:t>), O(N!), O(n</a:t>
            </a:r>
            <a:r>
              <a:rPr lang="pt-BR" b="1" i="0" baseline="30000" dirty="0">
                <a:solidFill>
                  <a:srgbClr val="000000"/>
                </a:solidFill>
                <a:effectLst/>
                <a:latin typeface="Times New Roman" panose="02020603050405020304" pitchFamily="18" charset="0"/>
                <a:cs typeface="Times New Roman" panose="02020603050405020304" pitchFamily="18" charset="0"/>
              </a:rPr>
              <a:t>k</a:t>
            </a:r>
            <a:r>
              <a:rPr lang="pt-BR" b="1"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For N elements, it will execute the order of count of operations that is exponentially dependable on the input data size.</a:t>
            </a:r>
          </a:p>
          <a:p>
            <a:pPr>
              <a:lnSpc>
                <a:spcPct val="150000"/>
              </a:lnSpc>
            </a:pPr>
            <a:r>
              <a:rPr lang="en-US" dirty="0">
                <a:latin typeface="Times New Roman" panose="02020603050405020304" pitchFamily="18" charset="0"/>
                <a:cs typeface="Times New Roman" panose="02020603050405020304" pitchFamily="18" charset="0"/>
              </a:rPr>
              <a:t>For example, if N = 10, then the exponential function </a:t>
            </a:r>
            <a:r>
              <a:rPr lang="en-IN" b="0" i="0" dirty="0">
                <a:solidFill>
                  <a:srgbClr val="000000"/>
                </a:solidFill>
                <a:effectLst/>
                <a:latin typeface="inter-regular"/>
              </a:rPr>
              <a:t> 2</a:t>
            </a:r>
            <a:r>
              <a:rPr lang="en-IN" b="0" i="0" baseline="30000" dirty="0">
                <a:solidFill>
                  <a:srgbClr val="000000"/>
                </a:solidFill>
                <a:effectLst/>
                <a:latin typeface="inter-regular"/>
              </a:rPr>
              <a:t>N</a:t>
            </a:r>
            <a:r>
              <a:rPr lang="en-IN" b="0" i="0" dirty="0">
                <a:solidFill>
                  <a:srgbClr val="000000"/>
                </a:solidFill>
                <a:effectLst/>
                <a:latin typeface="inter-regular"/>
              </a:rPr>
              <a:t>  </a:t>
            </a:r>
            <a:r>
              <a:rPr lang="en-US" dirty="0">
                <a:latin typeface="Times New Roman" panose="02020603050405020304" pitchFamily="18" charset="0"/>
                <a:cs typeface="Times New Roman" panose="02020603050405020304" pitchFamily="18" charset="0"/>
              </a:rPr>
              <a:t>will result in 1024. </a:t>
            </a:r>
          </a:p>
          <a:p>
            <a:pPr>
              <a:lnSpc>
                <a:spcPct val="150000"/>
              </a:lnSpc>
            </a:pPr>
            <a:r>
              <a:rPr lang="en-US" dirty="0">
                <a:latin typeface="Times New Roman" panose="02020603050405020304" pitchFamily="18" charset="0"/>
                <a:cs typeface="Times New Roman" panose="02020603050405020304" pitchFamily="18" charset="0"/>
              </a:rPr>
              <a:t>Similarly, if N = 20, it will result in 1048 576, and if N = 100, it will result in a number having 30 digits. </a:t>
            </a:r>
          </a:p>
          <a:p>
            <a:pPr>
              <a:lnSpc>
                <a:spcPct val="150000"/>
              </a:lnSpc>
            </a:pPr>
            <a:r>
              <a:rPr lang="en-US" dirty="0">
                <a:latin typeface="Times New Roman" panose="02020603050405020304" pitchFamily="18" charset="0"/>
                <a:cs typeface="Times New Roman" panose="02020603050405020304" pitchFamily="18" charset="0"/>
              </a:rPr>
              <a:t>The exponential function N! grows even faster; for example, if N = 5 will result in 120. Likewise, if N = 10, it will result in 3,628,800 and so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84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US" dirty="0"/>
              <a:t>How to approximate the time taken by the Algorithm?</a:t>
            </a:r>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Iterative Algorithm</a:t>
            </a:r>
            <a:r>
              <a:rPr lang="en-US" dirty="0">
                <a:latin typeface="Times New Roman" panose="02020603050405020304" pitchFamily="18" charset="0"/>
                <a:cs typeface="Times New Roman" panose="02020603050405020304" pitchFamily="18" charset="0"/>
              </a:rPr>
              <a:t>: In the iterative approach, the function repeatedly runs until the condition is met or it fails. It involves the looping construct.</a:t>
            </a:r>
          </a:p>
          <a:p>
            <a:pPr>
              <a:lnSpc>
                <a:spcPct val="150000"/>
              </a:lnSpc>
            </a:pPr>
            <a:r>
              <a:rPr lang="en-US" b="1" dirty="0">
                <a:latin typeface="Times New Roman" panose="02020603050405020304" pitchFamily="18" charset="0"/>
                <a:cs typeface="Times New Roman" panose="02020603050405020304" pitchFamily="18" charset="0"/>
              </a:rPr>
              <a:t>Recursive Algorithm: </a:t>
            </a:r>
            <a:r>
              <a:rPr lang="en-US" dirty="0">
                <a:latin typeface="Times New Roman" panose="02020603050405020304" pitchFamily="18" charset="0"/>
                <a:cs typeface="Times New Roman" panose="02020603050405020304" pitchFamily="18" charset="0"/>
              </a:rPr>
              <a:t>In the recursive approach, the function calls itself until the condition is met. It integrates the branching structure.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66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464024"/>
            <a:ext cx="10515600" cy="5712939"/>
          </a:xfrm>
        </p:spPr>
        <p:txBody>
          <a:bodyPr/>
          <a:lstStyle/>
          <a:p>
            <a:pPr>
              <a:lnSpc>
                <a:spcPct val="150000"/>
              </a:lnSpc>
            </a:pPr>
            <a:r>
              <a:rPr lang="en-US" dirty="0">
                <a:latin typeface="Times New Roman" panose="02020603050405020304" pitchFamily="18" charset="0"/>
                <a:cs typeface="Times New Roman" panose="02020603050405020304" pitchFamily="18" charset="0"/>
              </a:rPr>
              <a:t>it is worth noting that </a:t>
            </a:r>
            <a:r>
              <a:rPr lang="en-US" dirty="0">
                <a:highlight>
                  <a:srgbClr val="FFFF00"/>
                </a:highlight>
                <a:latin typeface="Times New Roman" panose="02020603050405020304" pitchFamily="18" charset="0"/>
                <a:cs typeface="Times New Roman" panose="02020603050405020304" pitchFamily="18" charset="0"/>
              </a:rPr>
              <a:t>any program that is written in iteration could be written as recursion.</a:t>
            </a:r>
          </a:p>
          <a:p>
            <a:pPr>
              <a:lnSpc>
                <a:spcPct val="150000"/>
              </a:lnSpc>
            </a:pPr>
            <a:r>
              <a:rPr lang="en-US" dirty="0">
                <a:latin typeface="Times New Roman" panose="02020603050405020304" pitchFamily="18" charset="0"/>
                <a:cs typeface="Times New Roman" panose="02020603050405020304" pitchFamily="18" charset="0"/>
              </a:rPr>
              <a:t> Likewise, a </a:t>
            </a:r>
            <a:r>
              <a:rPr lang="en-US" dirty="0">
                <a:highlight>
                  <a:srgbClr val="FFFF00"/>
                </a:highlight>
                <a:latin typeface="Times New Roman" panose="02020603050405020304" pitchFamily="18" charset="0"/>
                <a:cs typeface="Times New Roman" panose="02020603050405020304" pitchFamily="18" charset="0"/>
              </a:rPr>
              <a:t>recursive program can be converted to iteration</a:t>
            </a:r>
            <a:r>
              <a:rPr lang="en-US" dirty="0">
                <a:latin typeface="Times New Roman" panose="02020603050405020304" pitchFamily="18" charset="0"/>
                <a:cs typeface="Times New Roman" panose="02020603050405020304" pitchFamily="18" charset="0"/>
              </a:rPr>
              <a:t>, making both of these algorithms equivalent to each other.</a:t>
            </a:r>
          </a:p>
          <a:p>
            <a:pPr>
              <a:lnSpc>
                <a:spcPct val="150000"/>
              </a:lnSpc>
            </a:pPr>
            <a:r>
              <a:rPr lang="en-US" dirty="0">
                <a:latin typeface="Times New Roman" panose="02020603050405020304" pitchFamily="18" charset="0"/>
                <a:cs typeface="Times New Roman" panose="02020603050405020304" pitchFamily="18" charset="0"/>
              </a:rPr>
              <a:t>To </a:t>
            </a:r>
            <a:r>
              <a:rPr lang="en-US" dirty="0">
                <a:highlight>
                  <a:srgbClr val="FFFF00"/>
                </a:highlight>
                <a:latin typeface="Times New Roman" panose="02020603050405020304" pitchFamily="18" charset="0"/>
                <a:cs typeface="Times New Roman" panose="02020603050405020304" pitchFamily="18" charset="0"/>
              </a:rPr>
              <a:t>analyze the iterative program, we have to count the number of times the loop is going to execute</a:t>
            </a:r>
            <a:r>
              <a:rPr lang="en-US" dirty="0">
                <a:latin typeface="Times New Roman" panose="02020603050405020304" pitchFamily="18" charset="0"/>
                <a:cs typeface="Times New Roman" panose="02020603050405020304" pitchFamily="18" charset="0"/>
              </a:rPr>
              <a:t>, whereas in the recursive program, we </a:t>
            </a:r>
            <a:r>
              <a:rPr lang="en-US" dirty="0">
                <a:highlight>
                  <a:srgbClr val="FFFF00"/>
                </a:highlight>
                <a:latin typeface="Times New Roman" panose="02020603050405020304" pitchFamily="18" charset="0"/>
                <a:cs typeface="Times New Roman" panose="02020603050405020304" pitchFamily="18" charset="0"/>
              </a:rPr>
              <a:t>use recursive equations.</a:t>
            </a:r>
          </a:p>
          <a:p>
            <a:pPr>
              <a:lnSpc>
                <a:spcPct val="150000"/>
              </a:lnSpc>
            </a:pPr>
            <a:r>
              <a:rPr lang="en-US" dirty="0">
                <a:latin typeface="Times New Roman" panose="02020603050405020304" pitchFamily="18" charset="0"/>
                <a:cs typeface="Times New Roman" panose="02020603050405020304" pitchFamily="18" charset="0"/>
              </a:rPr>
              <a:t>Function of F(n) in terms of F(n/2).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74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Suppose the program </a:t>
            </a:r>
            <a:r>
              <a:rPr lang="en-US" dirty="0">
                <a:highlight>
                  <a:srgbClr val="FFFF00"/>
                </a:highlight>
                <a:latin typeface="Times New Roman" panose="02020603050405020304" pitchFamily="18" charset="0"/>
                <a:cs typeface="Times New Roman" panose="02020603050405020304" pitchFamily="18" charset="0"/>
              </a:rPr>
              <a:t>is neither iterative nor recursive</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In that case, it </a:t>
            </a:r>
            <a:r>
              <a:rPr lang="en-US" dirty="0">
                <a:highlight>
                  <a:srgbClr val="FFFF00"/>
                </a:highlight>
                <a:latin typeface="Times New Roman" panose="02020603050405020304" pitchFamily="18" charset="0"/>
                <a:cs typeface="Times New Roman" panose="02020603050405020304" pitchFamily="18" charset="0"/>
              </a:rPr>
              <a:t>can be concluded that there is no dependency </a:t>
            </a:r>
            <a:r>
              <a:rPr lang="en-US" dirty="0">
                <a:latin typeface="Times New Roman" panose="02020603050405020304" pitchFamily="18" charset="0"/>
                <a:cs typeface="Times New Roman" panose="02020603050405020304" pitchFamily="18" charset="0"/>
              </a:rPr>
              <a:t>of the running time on the input data size, i.e., whatever is the input size, the running time is going to be a constant value. </a:t>
            </a:r>
          </a:p>
          <a:p>
            <a:pPr>
              <a:lnSpc>
                <a:spcPct val="150000"/>
              </a:lnSpc>
            </a:pPr>
            <a:r>
              <a:rPr lang="en-US" dirty="0">
                <a:latin typeface="Times New Roman" panose="02020603050405020304" pitchFamily="18" charset="0"/>
                <a:cs typeface="Times New Roman" panose="02020603050405020304" pitchFamily="18" charset="0"/>
              </a:rPr>
              <a:t>Thus, for such programs, the complexity will be O(1).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53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644809"/>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Iterative Programs</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199" y="1009935"/>
            <a:ext cx="10871579" cy="5622878"/>
          </a:xfrm>
        </p:spPr>
        <p:txBody>
          <a:bodyPr>
            <a:normAutofit/>
          </a:bodyPr>
          <a:lstStyle/>
          <a:p>
            <a:r>
              <a:rPr lang="en-US" b="1" dirty="0">
                <a:latin typeface="Times New Roman" panose="02020603050405020304" pitchFamily="18" charset="0"/>
                <a:cs typeface="Times New Roman" panose="02020603050405020304" pitchFamily="18" charset="0"/>
              </a:rPr>
              <a:t>Example1: </a:t>
            </a:r>
            <a:r>
              <a:rPr lang="en-US" dirty="0">
                <a:latin typeface="Times New Roman" panose="02020603050405020304" pitchFamily="18" charset="0"/>
                <a:cs typeface="Times New Roman" panose="02020603050405020304" pitchFamily="18" charset="0"/>
              </a:rPr>
              <a:t>In the first example, we have an </a:t>
            </a:r>
            <a:r>
              <a:rPr lang="en-US" b="1" dirty="0">
                <a:latin typeface="Times New Roman" panose="02020603050405020304" pitchFamily="18" charset="0"/>
                <a:cs typeface="Times New Roman" panose="02020603050405020304" pitchFamily="18" charset="0"/>
              </a:rPr>
              <a:t>integer </a:t>
            </a:r>
            <a:r>
              <a:rPr lang="en-US" b="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 for loop running from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equals 1 to n. Now the question arises, how many times does the name get printed?</a:t>
            </a:r>
          </a:p>
          <a:p>
            <a:r>
              <a:rPr lang="en-IN" b="1" dirty="0">
                <a:latin typeface="Times New Roman" panose="02020603050405020304" pitchFamily="18" charset="0"/>
                <a:cs typeface="Times New Roman" panose="02020603050405020304" pitchFamily="18" charset="0"/>
              </a:rPr>
              <a:t>A()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int </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for (</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=1 to n)  </a:t>
            </a:r>
          </a:p>
          <a:p>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("Edward");  </a:t>
            </a:r>
          </a:p>
          <a:p>
            <a:r>
              <a:rPr lang="en-IN"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Since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equals 1 to n, so the above program will print Edward, n number of times. Thus, the complexity will be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10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627796"/>
            <a:ext cx="10515600" cy="5909481"/>
          </a:xfrm>
        </p:spPr>
        <p:txBody>
          <a:bodyPr>
            <a:normAutofit lnSpcReduction="10000"/>
          </a:bodyPr>
          <a:lstStyle/>
          <a:p>
            <a:r>
              <a:rPr lang="en-IN" b="1" dirty="0"/>
              <a:t>Example:2</a:t>
            </a:r>
          </a:p>
          <a:p>
            <a:r>
              <a:rPr lang="en-IN" dirty="0"/>
              <a:t>A()  </a:t>
            </a:r>
          </a:p>
          <a:p>
            <a:r>
              <a:rPr lang="en-IN" dirty="0"/>
              <a:t>{  </a:t>
            </a:r>
          </a:p>
          <a:p>
            <a:r>
              <a:rPr lang="en-IN" dirty="0"/>
              <a:t>int </a:t>
            </a:r>
            <a:r>
              <a:rPr lang="en-IN" dirty="0" err="1"/>
              <a:t>i</a:t>
            </a:r>
            <a:r>
              <a:rPr lang="en-IN" dirty="0"/>
              <a:t>, j:  </a:t>
            </a:r>
          </a:p>
          <a:p>
            <a:r>
              <a:rPr lang="en-IN" dirty="0"/>
              <a:t>for (</a:t>
            </a:r>
            <a:r>
              <a:rPr lang="en-IN" dirty="0" err="1"/>
              <a:t>i</a:t>
            </a:r>
            <a:r>
              <a:rPr lang="en-IN" dirty="0"/>
              <a:t>=1 to n)  </a:t>
            </a:r>
          </a:p>
          <a:p>
            <a:r>
              <a:rPr lang="en-IN" dirty="0"/>
              <a:t>for (j=1 to n)  </a:t>
            </a:r>
          </a:p>
          <a:p>
            <a:r>
              <a:rPr lang="en-IN" dirty="0" err="1"/>
              <a:t>printf</a:t>
            </a:r>
            <a:r>
              <a:rPr lang="en-IN" dirty="0"/>
              <a:t>("Edward");  </a:t>
            </a:r>
          </a:p>
          <a:p>
            <a:r>
              <a:rPr lang="en-IN" dirty="0"/>
              <a:t>} </a:t>
            </a:r>
          </a:p>
          <a:p>
            <a:pPr>
              <a:lnSpc>
                <a:spcPct val="150000"/>
              </a:lnSpc>
            </a:pPr>
            <a:r>
              <a:rPr lang="en-US" dirty="0">
                <a:latin typeface="Times New Roman" panose="02020603050405020304" pitchFamily="18" charset="0"/>
                <a:cs typeface="Times New Roman" panose="02020603050405020304" pitchFamily="18" charset="0"/>
              </a:rPr>
              <a:t>In this case, firstly, the outer loop will run n times, such that for each time, the inner loop will also run n times. Thus, the time complexity will be </a:t>
            </a:r>
            <a:r>
              <a:rPr lang="en-IN" b="1" i="0" dirty="0">
                <a:solidFill>
                  <a:srgbClr val="333333"/>
                </a:solidFill>
                <a:effectLst/>
                <a:latin typeface="Times New Roman" panose="02020603050405020304" pitchFamily="18" charset="0"/>
                <a:cs typeface="Times New Roman" panose="02020603050405020304" pitchFamily="18" charset="0"/>
              </a:rPr>
              <a:t>O(n</a:t>
            </a:r>
            <a:r>
              <a:rPr lang="en-IN" b="1" i="0" baseline="30000" dirty="0">
                <a:solidFill>
                  <a:srgbClr val="333333"/>
                </a:solidFill>
                <a:effectLst/>
                <a:latin typeface="Times New Roman" panose="02020603050405020304" pitchFamily="18" charset="0"/>
                <a:cs typeface="Times New Roman" panose="02020603050405020304" pitchFamily="18" charset="0"/>
              </a:rPr>
              <a:t>2</a:t>
            </a:r>
            <a:r>
              <a:rPr lang="en-IN" b="1" i="0" dirty="0">
                <a:solidFill>
                  <a:srgbClr val="333333"/>
                </a:solidFill>
                <a:effectLst/>
                <a:latin typeface="Times New Roman" panose="02020603050405020304" pitchFamily="18" charset="0"/>
                <a:cs typeface="Times New Roman" panose="02020603050405020304" pitchFamily="18" charset="0"/>
              </a:rPr>
              <a:t>)</a:t>
            </a:r>
            <a:r>
              <a:rPr lang="en-IN" b="0" i="0" dirty="0">
                <a:solidFill>
                  <a:srgbClr val="333333"/>
                </a:solidFill>
                <a:effectLs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98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491320"/>
            <a:ext cx="10515600" cy="5909480"/>
          </a:xfrm>
        </p:spPr>
        <p:txBody>
          <a:bodyPr>
            <a:normAutofit fontScale="77500" lnSpcReduction="20000"/>
          </a:bodyPr>
          <a:lstStyle/>
          <a:p>
            <a:r>
              <a:rPr lang="en-IN" b="1" dirty="0"/>
              <a:t>Example:3</a:t>
            </a:r>
          </a:p>
          <a:p>
            <a:r>
              <a:rPr lang="en-IN" b="1" dirty="0">
                <a:latin typeface="Times New Roman" panose="02020603050405020304" pitchFamily="18" charset="0"/>
                <a:cs typeface="Times New Roman" panose="02020603050405020304" pitchFamily="18" charset="0"/>
              </a:rPr>
              <a:t>A()  </a:t>
            </a:r>
          </a:p>
          <a:p>
            <a:r>
              <a:rPr lang="en-IN" b="1"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 1; S = 1;  </a:t>
            </a:r>
          </a:p>
          <a:p>
            <a:r>
              <a:rPr lang="en-IN" b="1" dirty="0">
                <a:latin typeface="Times New Roman" panose="02020603050405020304" pitchFamily="18" charset="0"/>
                <a:cs typeface="Times New Roman" panose="02020603050405020304" pitchFamily="18" charset="0"/>
              </a:rPr>
              <a:t>while (S&lt;=n)  </a:t>
            </a:r>
          </a:p>
          <a:p>
            <a:r>
              <a:rPr lang="en-IN" b="1"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SS = S + </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("Edward");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pPr>
              <a:lnSpc>
                <a:spcPct val="170000"/>
              </a:lnSpc>
            </a:pPr>
            <a:r>
              <a:rPr lang="en-US" dirty="0">
                <a:latin typeface="Times New Roman" panose="02020603050405020304" pitchFamily="18" charset="0"/>
                <a:cs typeface="Times New Roman" panose="02020603050405020304" pitchFamily="18" charset="0"/>
              </a:rPr>
              <a:t>we have two variables;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 and then we have while S&lt;=n, which means S will start at 1, and the entire loop will stop whenever S value reaches a point where S becomes greater than 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9594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750627"/>
            <a:ext cx="10515600" cy="5426336"/>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Initially;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S=1</a:t>
            </a:r>
          </a:p>
          <a:p>
            <a:pPr>
              <a:lnSpc>
                <a:spcPct val="150000"/>
              </a:lnSpc>
            </a:pPr>
            <a:r>
              <a:rPr lang="en-US" dirty="0">
                <a:latin typeface="Times New Roman" panose="02020603050405020304" pitchFamily="18" charset="0"/>
                <a:cs typeface="Times New Roman" panose="02020603050405020304" pitchFamily="18" charset="0"/>
              </a:rPr>
              <a:t>After 1st iteration;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 S=3</a:t>
            </a:r>
          </a:p>
          <a:p>
            <a:pPr>
              <a:lnSpc>
                <a:spcPct val="150000"/>
              </a:lnSpc>
            </a:pPr>
            <a:r>
              <a:rPr lang="en-US" dirty="0">
                <a:latin typeface="Times New Roman" panose="02020603050405020304" pitchFamily="18" charset="0"/>
                <a:cs typeface="Times New Roman" panose="02020603050405020304" pitchFamily="18" charset="0"/>
              </a:rPr>
              <a:t>After 2nd iteration;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=3, S=6</a:t>
            </a:r>
          </a:p>
          <a:p>
            <a:pPr>
              <a:lnSpc>
                <a:spcPct val="150000"/>
              </a:lnSpc>
            </a:pPr>
            <a:r>
              <a:rPr lang="en-US" dirty="0">
                <a:latin typeface="Times New Roman" panose="02020603050405020304" pitchFamily="18" charset="0"/>
                <a:cs typeface="Times New Roman" panose="02020603050405020304" pitchFamily="18" charset="0"/>
              </a:rPr>
              <a:t>After 3rd iteration;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=4, S=10             … and so on.</a:t>
            </a:r>
          </a:p>
          <a:p>
            <a:pPr>
              <a:lnSpc>
                <a:spcPct val="150000"/>
              </a:lnSpc>
            </a:pPr>
            <a:r>
              <a:rPr lang="en-US" dirty="0">
                <a:latin typeface="Times New Roman" panose="02020603050405020304" pitchFamily="18" charset="0"/>
                <a:cs typeface="Times New Roman" panose="02020603050405020304" pitchFamily="18" charset="0"/>
              </a:rPr>
              <a:t>Since we don't know the value of n, so let's suppose it to be k.</a:t>
            </a:r>
          </a:p>
          <a:p>
            <a:pPr>
              <a:lnSpc>
                <a:spcPct val="150000"/>
              </a:lnSpc>
            </a:pPr>
            <a:r>
              <a:rPr lang="en-US" dirty="0">
                <a:latin typeface="Times New Roman" panose="02020603050405020304" pitchFamily="18" charset="0"/>
                <a:cs typeface="Times New Roman" panose="02020603050405020304" pitchFamily="18" charset="0"/>
              </a:rPr>
              <a:t> Now, if we notice the value of S in the above case is increasing; </a:t>
            </a:r>
          </a:p>
          <a:p>
            <a:pPr>
              <a:lnSpc>
                <a:spcPct val="150000"/>
              </a:lnSpc>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S=1;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 S=3;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=3, S=6;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=4, S=10;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107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42888" y="668740"/>
            <a:ext cx="11249027" cy="5559830"/>
          </a:xfrm>
        </p:spPr>
        <p:txBody>
          <a:bodyPr/>
          <a:lstStyle/>
          <a:p>
            <a:r>
              <a:rPr lang="en-US" dirty="0">
                <a:latin typeface="Times New Roman" panose="02020603050405020304" pitchFamily="18" charset="0"/>
                <a:cs typeface="Times New Roman" panose="02020603050405020304" pitchFamily="18" charset="0"/>
              </a:rPr>
              <a:t>Thus, it is nothing but a </a:t>
            </a:r>
            <a:r>
              <a:rPr lang="en-US" dirty="0">
                <a:highlight>
                  <a:srgbClr val="FFFF00"/>
                </a:highlight>
                <a:latin typeface="Times New Roman" panose="02020603050405020304" pitchFamily="18" charset="0"/>
                <a:cs typeface="Times New Roman" panose="02020603050405020304" pitchFamily="18" charset="0"/>
              </a:rPr>
              <a:t>series of the sum of first n natural numbers</a:t>
            </a:r>
            <a:r>
              <a:rPr lang="en-US" dirty="0">
                <a:latin typeface="Times New Roman" panose="02020603050405020304" pitchFamily="18" charset="0"/>
                <a:cs typeface="Times New Roman" panose="02020603050405020304" pitchFamily="18" charset="0"/>
              </a:rPr>
              <a:t>, i.e., by the time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reaches k, the value of S will be k(k+1)/2.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stop the loop,              Complexity of Algorithm has to be greater than n,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and when we solve </a:t>
            </a:r>
            <a:r>
              <a:rPr lang="en-IN" dirty="0">
                <a:latin typeface="Times New Roman" panose="02020603050405020304" pitchFamily="18" charset="0"/>
                <a:cs typeface="Times New Roman" panose="02020603050405020304" pitchFamily="18" charset="0"/>
              </a:rPr>
              <a:t>we will get             &gt;n. </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concluded that we get a complexity of O(√n) in this case.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D64299-10DE-43A1-BA10-5D96F6CA180B}"/>
              </a:ext>
            </a:extLst>
          </p:cNvPr>
          <p:cNvPicPr>
            <a:picLocks noChangeAspect="1"/>
          </p:cNvPicPr>
          <p:nvPr/>
        </p:nvPicPr>
        <p:blipFill>
          <a:blip r:embed="rId2"/>
          <a:stretch>
            <a:fillRect/>
          </a:stretch>
        </p:blipFill>
        <p:spPr>
          <a:xfrm>
            <a:off x="3616657" y="1949780"/>
            <a:ext cx="1055287" cy="858955"/>
          </a:xfrm>
          <a:prstGeom prst="rect">
            <a:avLst/>
          </a:prstGeom>
        </p:spPr>
      </p:pic>
      <p:pic>
        <p:nvPicPr>
          <p:cNvPr id="1028" name="Picture 4" descr="Complexity of Algorithm">
            <a:extLst>
              <a:ext uri="{FF2B5EF4-FFF2-40B4-BE49-F238E27FC236}">
                <a16:creationId xmlns:a16="http://schemas.microsoft.com/office/drawing/2014/main" id="{71024BA0-774F-4B14-A70D-541410033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763" y="3094567"/>
            <a:ext cx="752473" cy="66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9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685753"/>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947382" y="1253330"/>
            <a:ext cx="10515600" cy="5352185"/>
          </a:xfrm>
        </p:spPr>
        <p:txBody>
          <a:bodyPr>
            <a:normAutofit/>
          </a:bodyPr>
          <a:lstStyle/>
          <a:p>
            <a:pPr>
              <a:lnSpc>
                <a:spcPct val="150000"/>
              </a:lnSpc>
            </a:pPr>
            <a:r>
              <a:rPr lang="en-US" b="1" dirty="0">
                <a:latin typeface="Times New Roman" panose="02020603050405020304" pitchFamily="18" charset="0"/>
                <a:cs typeface="Times New Roman" panose="02020603050405020304" pitchFamily="18" charset="0"/>
              </a:rPr>
              <a:t>Efficient: </a:t>
            </a:r>
            <a:r>
              <a:rPr lang="en-US" dirty="0">
                <a:latin typeface="Times New Roman" panose="02020603050405020304" pitchFamily="18" charset="0"/>
                <a:cs typeface="Times New Roman" panose="02020603050405020304" pitchFamily="18" charset="0"/>
              </a:rPr>
              <a:t>The term efficiency is measured in terms of time and space required by an algorithm to implement. Thus, an algorithm must ensure that it takes little time and less memory space meeting the acceptable limit of development time.</a:t>
            </a:r>
          </a:p>
          <a:p>
            <a:pPr>
              <a:lnSpc>
                <a:spcPct val="150000"/>
              </a:lnSpc>
            </a:pPr>
            <a:r>
              <a:rPr lang="en-US" b="1" dirty="0">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An algorithm must be language independent, which means that it should mainly </a:t>
            </a:r>
            <a:r>
              <a:rPr lang="en-US" dirty="0">
                <a:highlight>
                  <a:srgbClr val="FFFF00"/>
                </a:highlight>
                <a:latin typeface="Times New Roman" panose="02020603050405020304" pitchFamily="18" charset="0"/>
                <a:cs typeface="Times New Roman" panose="02020603050405020304" pitchFamily="18" charset="0"/>
              </a:rPr>
              <a:t>focus on the input and the procedure required to derive the outpu</a:t>
            </a:r>
            <a:r>
              <a:rPr lang="en-US" dirty="0">
                <a:latin typeface="Times New Roman" panose="02020603050405020304" pitchFamily="18" charset="0"/>
                <a:cs typeface="Times New Roman" panose="02020603050405020304" pitchFamily="18" charset="0"/>
              </a:rPr>
              <a:t>t instead of depending upon the language.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28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453741"/>
          </a:xfrm>
        </p:spPr>
        <p:txBody>
          <a:bodyPr>
            <a:normAutofit fontScale="90000"/>
          </a:bodyPr>
          <a:lstStyle/>
          <a:p>
            <a:pPr algn="ctr"/>
            <a:r>
              <a:rPr lang="en-IN" dirty="0"/>
              <a:t>Insertion Sort</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818866"/>
            <a:ext cx="10515600" cy="5773003"/>
          </a:xfrm>
        </p:spPr>
        <p:txBody>
          <a:bodyPr>
            <a:normAutofit lnSpcReduction="10000"/>
          </a:bodyPr>
          <a:lstStyle/>
          <a:p>
            <a:pPr>
              <a:lnSpc>
                <a:spcPct val="160000"/>
              </a:lnSpc>
            </a:pPr>
            <a:r>
              <a:rPr lang="en-US" dirty="0">
                <a:latin typeface="Times New Roman" panose="02020603050405020304" pitchFamily="18" charset="0"/>
                <a:cs typeface="Times New Roman" panose="02020603050405020304" pitchFamily="18" charset="0"/>
              </a:rPr>
              <a:t>Let's consider the example of cards to have a better understanding of the logic behind the insertion sort.</a:t>
            </a:r>
          </a:p>
          <a:p>
            <a:pPr>
              <a:lnSpc>
                <a:spcPct val="160000"/>
              </a:lnSpc>
            </a:pPr>
            <a:r>
              <a:rPr lang="en-US" dirty="0">
                <a:latin typeface="Times New Roman" panose="02020603050405020304" pitchFamily="18" charset="0"/>
                <a:cs typeface="Times New Roman" panose="02020603050405020304" pitchFamily="18" charset="0"/>
              </a:rPr>
              <a:t>Suppose we have a set of cards in our hand, such that we want to arrange these cards in ascending order. </a:t>
            </a:r>
          </a:p>
          <a:p>
            <a:pPr>
              <a:lnSpc>
                <a:spcPct val="160000"/>
              </a:lnSpc>
            </a:pPr>
            <a:r>
              <a:rPr lang="en-US" dirty="0">
                <a:latin typeface="Times New Roman" panose="02020603050405020304" pitchFamily="18" charset="0"/>
                <a:cs typeface="Times New Roman" panose="02020603050405020304" pitchFamily="18" charset="0"/>
              </a:rPr>
              <a:t>To sort these cards, we have a number of intuitive ways.</a:t>
            </a:r>
          </a:p>
          <a:p>
            <a:pPr>
              <a:lnSpc>
                <a:spcPct val="160000"/>
              </a:lnSpc>
            </a:pPr>
            <a:r>
              <a:rPr lang="en-US" dirty="0">
                <a:latin typeface="Times New Roman" panose="02020603050405020304" pitchFamily="18" charset="0"/>
                <a:cs typeface="Times New Roman" panose="02020603050405020304" pitchFamily="18" charset="0"/>
              </a:rPr>
              <a:t>One such thing we can do is initially we can hold all of the cards in our left hand, and we can start taking cards one after other from the left hand, followed by building a sorted arrangement in the right hand.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53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586854"/>
            <a:ext cx="10515600" cy="6271145"/>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Assuming the first card to be already sorted, we will select the next unsorted card. </a:t>
            </a:r>
          </a:p>
          <a:p>
            <a:pPr>
              <a:lnSpc>
                <a:spcPct val="150000"/>
              </a:lnSpc>
            </a:pPr>
            <a:r>
              <a:rPr lang="en-US" dirty="0">
                <a:latin typeface="Times New Roman" panose="02020603050405020304" pitchFamily="18" charset="0"/>
                <a:cs typeface="Times New Roman" panose="02020603050405020304" pitchFamily="18" charset="0"/>
              </a:rPr>
              <a:t>If the unsorted card is found to be greater than the selected card, we will simply place it on the right side, else to the left side. </a:t>
            </a:r>
          </a:p>
          <a:p>
            <a:pPr>
              <a:lnSpc>
                <a:spcPct val="150000"/>
              </a:lnSpc>
            </a:pPr>
            <a:r>
              <a:rPr lang="en-US" dirty="0">
                <a:latin typeface="Times New Roman" panose="02020603050405020304" pitchFamily="18" charset="0"/>
                <a:cs typeface="Times New Roman" panose="02020603050405020304" pitchFamily="18" charset="0"/>
              </a:rPr>
              <a:t>At any stage during this whole process, the left hand will be unsorted, and the right hand will be sorted.</a:t>
            </a:r>
          </a:p>
          <a:p>
            <a:pPr>
              <a:lnSpc>
                <a:spcPct val="150000"/>
              </a:lnSpc>
            </a:pPr>
            <a:r>
              <a:rPr lang="en-US" dirty="0">
                <a:latin typeface="Times New Roman" panose="02020603050405020304" pitchFamily="18" charset="0"/>
                <a:cs typeface="Times New Roman" panose="02020603050405020304" pitchFamily="18" charset="0"/>
              </a:rPr>
              <a:t>we will sort the rest of the unsorted cards by placing them in the correct position. </a:t>
            </a:r>
          </a:p>
          <a:p>
            <a:pPr>
              <a:lnSpc>
                <a:spcPct val="150000"/>
              </a:lnSpc>
            </a:pPr>
            <a:r>
              <a:rPr lang="en-US" dirty="0">
                <a:latin typeface="Times New Roman" panose="02020603050405020304" pitchFamily="18" charset="0"/>
                <a:cs typeface="Times New Roman" panose="02020603050405020304" pitchFamily="18" charset="0"/>
              </a:rPr>
              <a:t>At each iteration, the insertion algorithm places an unsorted element at its right place.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23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6"/>
            <a:ext cx="10515600" cy="740344"/>
          </a:xfrm>
        </p:spPr>
        <p:txBody>
          <a:bodyPr/>
          <a:lstStyle/>
          <a:p>
            <a:r>
              <a:rPr lang="en-IN" dirty="0"/>
              <a:t>ALGORITHM: INSERTION SORT (A)</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105470"/>
            <a:ext cx="10515600" cy="5752529"/>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1. for j = 2 to </a:t>
            </a:r>
            <a:r>
              <a:rPr lang="en-US" dirty="0" err="1">
                <a:latin typeface="Times New Roman" panose="02020603050405020304" pitchFamily="18" charset="0"/>
                <a:cs typeface="Times New Roman" panose="02020603050405020304" pitchFamily="18" charset="0"/>
              </a:rPr>
              <a:t>A.length</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2.  key = A[j]  </a:t>
            </a:r>
          </a:p>
          <a:p>
            <a:pPr>
              <a:lnSpc>
                <a:spcPct val="150000"/>
              </a:lnSpc>
            </a:pPr>
            <a:r>
              <a:rPr lang="en-US" dirty="0">
                <a:latin typeface="Times New Roman" panose="02020603050405020304" pitchFamily="18" charset="0"/>
                <a:cs typeface="Times New Roman" panose="02020603050405020304" pitchFamily="18" charset="0"/>
              </a:rPr>
              <a:t>3.  // Insert A[j] into the sorted sequence A[1.. j - 1]  </a:t>
            </a:r>
          </a:p>
          <a:p>
            <a:pPr>
              <a:lnSpc>
                <a:spcPct val="150000"/>
              </a:lnSpc>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j - 1  </a:t>
            </a:r>
          </a:p>
          <a:p>
            <a:pPr>
              <a:lnSpc>
                <a:spcPct val="150000"/>
              </a:lnSpc>
            </a:pPr>
            <a:r>
              <a:rPr lang="en-US" dirty="0">
                <a:latin typeface="Times New Roman" panose="02020603050405020304" pitchFamily="18" charset="0"/>
                <a:cs typeface="Times New Roman" panose="02020603050405020304" pitchFamily="18" charset="0"/>
              </a:rPr>
              <a:t>5.  while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0 and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key  </a:t>
            </a:r>
          </a:p>
          <a:p>
            <a:pPr>
              <a:lnSpc>
                <a:spcPct val="150000"/>
              </a:lnSpc>
            </a:pPr>
            <a:r>
              <a:rPr lang="en-US" dirty="0">
                <a:latin typeface="Times New Roman" panose="02020603050405020304" pitchFamily="18" charset="0"/>
                <a:cs typeface="Times New Roman" panose="02020603050405020304" pitchFamily="18" charset="0"/>
              </a:rPr>
              <a:t>6.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7.      ii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-1  </a:t>
            </a:r>
          </a:p>
          <a:p>
            <a:pPr>
              <a:lnSpc>
                <a:spcPct val="150000"/>
              </a:lnSpc>
            </a:pPr>
            <a:r>
              <a:rPr lang="en-US" dirty="0">
                <a:latin typeface="Times New Roman" panose="02020603050405020304" pitchFamily="18" charset="0"/>
                <a:cs typeface="Times New Roman" panose="02020603050405020304" pitchFamily="18" charset="0"/>
              </a:rPr>
              <a:t>8.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 key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461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491319"/>
            <a:ext cx="10515600" cy="5685644"/>
          </a:xfrm>
        </p:spPr>
        <p:txBody>
          <a:bodyPr>
            <a:normAutofit/>
          </a:bodyPr>
          <a:lstStyle/>
          <a:p>
            <a:pPr>
              <a:lnSpc>
                <a:spcPct val="150000"/>
              </a:lnSpc>
            </a:pPr>
            <a:r>
              <a:rPr lang="pt-BR" dirty="0">
                <a:latin typeface="Times New Roman" panose="02020603050405020304" pitchFamily="18" charset="0"/>
                <a:cs typeface="Times New Roman" panose="02020603050405020304" pitchFamily="18" charset="0"/>
              </a:rPr>
              <a:t>A = (41, 22, 63, 14, 55, 36) : Initially, </a:t>
            </a:r>
          </a:p>
          <a:p>
            <a:pPr>
              <a:lnSpc>
                <a:spcPct val="150000"/>
              </a:lnSpc>
            </a:pPr>
            <a:r>
              <a:rPr lang="en-US" b="1" dirty="0">
                <a:latin typeface="Times New Roman" panose="02020603050405020304" pitchFamily="18" charset="0"/>
                <a:cs typeface="Times New Roman" panose="02020603050405020304" pitchFamily="18" charset="0"/>
              </a:rPr>
              <a:t>1st Iteration:  </a:t>
            </a:r>
            <a:r>
              <a:rPr lang="en-US" dirty="0">
                <a:latin typeface="Times New Roman" panose="02020603050405020304" pitchFamily="18" charset="0"/>
                <a:cs typeface="Times New Roman" panose="02020603050405020304" pitchFamily="18" charset="0"/>
              </a:rPr>
              <a:t>Set key = 22 Compare a1 with a0  Since a0 &gt; a1, swap both of them.</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2nd Iteration</a:t>
            </a:r>
            <a:r>
              <a:rPr lang="en-US" dirty="0">
                <a:latin typeface="Times New Roman" panose="02020603050405020304" pitchFamily="18" charset="0"/>
                <a:cs typeface="Times New Roman" panose="02020603050405020304" pitchFamily="18" charset="0"/>
              </a:rPr>
              <a:t>:  Set key = 63 Compare a2 with a1 and a0 : Since a2 &gt; a1 &gt; a0, keep the array as it 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5EB9D6-3248-4F61-BA9D-CB93C8156DED}"/>
              </a:ext>
            </a:extLst>
          </p:cNvPr>
          <p:cNvPicPr>
            <a:picLocks noChangeAspect="1"/>
          </p:cNvPicPr>
          <p:nvPr/>
        </p:nvPicPr>
        <p:blipFill>
          <a:blip r:embed="rId2"/>
          <a:stretch>
            <a:fillRect/>
          </a:stretch>
        </p:blipFill>
        <p:spPr>
          <a:xfrm>
            <a:off x="2971800" y="1967552"/>
            <a:ext cx="6248400" cy="1256731"/>
          </a:xfrm>
          <a:prstGeom prst="rect">
            <a:avLst/>
          </a:prstGeom>
        </p:spPr>
      </p:pic>
      <p:pic>
        <p:nvPicPr>
          <p:cNvPr id="5" name="Picture 4">
            <a:extLst>
              <a:ext uri="{FF2B5EF4-FFF2-40B4-BE49-F238E27FC236}">
                <a16:creationId xmlns:a16="http://schemas.microsoft.com/office/drawing/2014/main" id="{8136E6B8-25CA-44DD-841B-59B7EFC79DCC}"/>
              </a:ext>
            </a:extLst>
          </p:cNvPr>
          <p:cNvPicPr>
            <a:picLocks noChangeAspect="1"/>
          </p:cNvPicPr>
          <p:nvPr/>
        </p:nvPicPr>
        <p:blipFill>
          <a:blip r:embed="rId3"/>
          <a:stretch>
            <a:fillRect/>
          </a:stretch>
        </p:blipFill>
        <p:spPr>
          <a:xfrm>
            <a:off x="3381518" y="4700516"/>
            <a:ext cx="6438900" cy="1256731"/>
          </a:xfrm>
          <a:prstGeom prst="rect">
            <a:avLst/>
          </a:prstGeom>
        </p:spPr>
      </p:pic>
    </p:spTree>
    <p:extLst>
      <p:ext uri="{BB962C8B-B14F-4D97-AF65-F5344CB8AC3E}">
        <p14:creationId xmlns:p14="http://schemas.microsoft.com/office/powerpoint/2010/main" val="3575936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CA098-B976-4921-981F-24B220EDAC4E}"/>
              </a:ext>
            </a:extLst>
          </p:cNvPr>
          <p:cNvSpPr>
            <a:spLocks noGrp="1"/>
          </p:cNvSpPr>
          <p:nvPr>
            <p:ph idx="1"/>
          </p:nvPr>
        </p:nvSpPr>
        <p:spPr>
          <a:xfrm>
            <a:off x="838200" y="204716"/>
            <a:ext cx="10515600" cy="5972247"/>
          </a:xfrm>
        </p:spPr>
        <p:txBody>
          <a:bodyPr/>
          <a:lstStyle/>
          <a:p>
            <a:pPr>
              <a:lnSpc>
                <a:spcPct val="150000"/>
              </a:lnSpc>
            </a:pPr>
            <a:r>
              <a:rPr lang="en-US" dirty="0">
                <a:latin typeface="Times New Roman" panose="02020603050405020304" pitchFamily="18" charset="0"/>
                <a:cs typeface="Times New Roman" panose="02020603050405020304" pitchFamily="18" charset="0"/>
              </a:rPr>
              <a:t>3rd Iteration:  Set key = 14   Compare a3 with a2, a1 and a0 :</a:t>
            </a:r>
          </a:p>
          <a:p>
            <a:pPr>
              <a:lnSpc>
                <a:spcPct val="150000"/>
              </a:lnSpc>
            </a:pPr>
            <a:r>
              <a:rPr lang="en-US" dirty="0">
                <a:latin typeface="Times New Roman" panose="02020603050405020304" pitchFamily="18" charset="0"/>
                <a:cs typeface="Times New Roman" panose="02020603050405020304" pitchFamily="18" charset="0"/>
              </a:rPr>
              <a:t> Since a3 is the smallest among all the elements on the left-hand side, place a3 at the beginning of the array.</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E29445-F7DD-4EF1-BF86-643FE855E73B}"/>
              </a:ext>
            </a:extLst>
          </p:cNvPr>
          <p:cNvPicPr>
            <a:picLocks noChangeAspect="1"/>
          </p:cNvPicPr>
          <p:nvPr/>
        </p:nvPicPr>
        <p:blipFill>
          <a:blip r:embed="rId2"/>
          <a:stretch>
            <a:fillRect/>
          </a:stretch>
        </p:blipFill>
        <p:spPr>
          <a:xfrm>
            <a:off x="2784143" y="2720308"/>
            <a:ext cx="6294746" cy="1401316"/>
          </a:xfrm>
          <a:prstGeom prst="rect">
            <a:avLst/>
          </a:prstGeom>
        </p:spPr>
      </p:pic>
      <p:pic>
        <p:nvPicPr>
          <p:cNvPr id="5" name="Picture 4">
            <a:extLst>
              <a:ext uri="{FF2B5EF4-FFF2-40B4-BE49-F238E27FC236}">
                <a16:creationId xmlns:a16="http://schemas.microsoft.com/office/drawing/2014/main" id="{93FE691A-C46B-4D9B-AD99-382C9BB11931}"/>
              </a:ext>
            </a:extLst>
          </p:cNvPr>
          <p:cNvPicPr>
            <a:picLocks noChangeAspect="1"/>
          </p:cNvPicPr>
          <p:nvPr/>
        </p:nvPicPr>
        <p:blipFill>
          <a:blip r:embed="rId3"/>
          <a:stretch>
            <a:fillRect/>
          </a:stretch>
        </p:blipFill>
        <p:spPr>
          <a:xfrm>
            <a:off x="2784143" y="4585649"/>
            <a:ext cx="5724525" cy="968458"/>
          </a:xfrm>
          <a:prstGeom prst="rect">
            <a:avLst/>
          </a:prstGeom>
        </p:spPr>
      </p:pic>
    </p:spTree>
    <p:extLst>
      <p:ext uri="{BB962C8B-B14F-4D97-AF65-F5344CB8AC3E}">
        <p14:creationId xmlns:p14="http://schemas.microsoft.com/office/powerpoint/2010/main" val="978554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777922"/>
            <a:ext cx="10515600" cy="5399041"/>
          </a:xfrm>
        </p:spPr>
        <p:txBody>
          <a:bodyPr/>
          <a:lstStyle/>
          <a:p>
            <a:pPr>
              <a:lnSpc>
                <a:spcPct val="150000"/>
              </a:lnSpc>
            </a:pPr>
            <a:r>
              <a:rPr lang="en-US" dirty="0">
                <a:latin typeface="Times New Roman" panose="02020603050405020304" pitchFamily="18" charset="0"/>
                <a:cs typeface="Times New Roman" panose="02020603050405020304" pitchFamily="18" charset="0"/>
              </a:rPr>
              <a:t>4th Iteration:  Set key = 55  Compare a4 with a3, a2, a1 and a0.</a:t>
            </a:r>
          </a:p>
          <a:p>
            <a:pPr>
              <a:lnSpc>
                <a:spcPct val="150000"/>
              </a:lnSpc>
            </a:pPr>
            <a:r>
              <a:rPr lang="en-US" dirty="0">
                <a:latin typeface="Times New Roman" panose="02020603050405020304" pitchFamily="18" charset="0"/>
                <a:cs typeface="Times New Roman" panose="02020603050405020304" pitchFamily="18" charset="0"/>
              </a:rPr>
              <a:t>As a4 &lt; a3, swap both of them</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E237A3-9315-4A0A-84B1-F29495260557}"/>
              </a:ext>
            </a:extLst>
          </p:cNvPr>
          <p:cNvPicPr>
            <a:picLocks noChangeAspect="1"/>
          </p:cNvPicPr>
          <p:nvPr/>
        </p:nvPicPr>
        <p:blipFill>
          <a:blip r:embed="rId2"/>
          <a:stretch>
            <a:fillRect/>
          </a:stretch>
        </p:blipFill>
        <p:spPr>
          <a:xfrm>
            <a:off x="3133725" y="2703938"/>
            <a:ext cx="5924550" cy="1547007"/>
          </a:xfrm>
          <a:prstGeom prst="rect">
            <a:avLst/>
          </a:prstGeom>
        </p:spPr>
      </p:pic>
      <p:pic>
        <p:nvPicPr>
          <p:cNvPr id="5" name="Picture 4">
            <a:extLst>
              <a:ext uri="{FF2B5EF4-FFF2-40B4-BE49-F238E27FC236}">
                <a16:creationId xmlns:a16="http://schemas.microsoft.com/office/drawing/2014/main" id="{ED34D32A-5410-4E01-807C-B7263298ABE5}"/>
              </a:ext>
            </a:extLst>
          </p:cNvPr>
          <p:cNvPicPr>
            <a:picLocks noChangeAspect="1"/>
          </p:cNvPicPr>
          <p:nvPr/>
        </p:nvPicPr>
        <p:blipFill>
          <a:blip r:embed="rId3"/>
          <a:stretch>
            <a:fillRect/>
          </a:stretch>
        </p:blipFill>
        <p:spPr>
          <a:xfrm>
            <a:off x="2980518" y="4777489"/>
            <a:ext cx="5724525" cy="809625"/>
          </a:xfrm>
          <a:prstGeom prst="rect">
            <a:avLst/>
          </a:prstGeom>
        </p:spPr>
      </p:pic>
    </p:spTree>
    <p:extLst>
      <p:ext uri="{BB962C8B-B14F-4D97-AF65-F5344CB8AC3E}">
        <p14:creationId xmlns:p14="http://schemas.microsoft.com/office/powerpoint/2010/main" val="164759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524302" y="665565"/>
            <a:ext cx="10515600" cy="5585110"/>
          </a:xfrm>
        </p:spPr>
        <p:txBody>
          <a:bodyPr/>
          <a:lstStyle/>
          <a:p>
            <a:pPr>
              <a:lnSpc>
                <a:spcPct val="150000"/>
              </a:lnSpc>
            </a:pPr>
            <a:r>
              <a:rPr lang="en-US" dirty="0">
                <a:latin typeface="Times New Roman" panose="02020603050405020304" pitchFamily="18" charset="0"/>
                <a:cs typeface="Times New Roman" panose="02020603050405020304" pitchFamily="18" charset="0"/>
              </a:rPr>
              <a:t>5th Iteration: Set key = 36  Compare a5 with a4, a3, a2, a1 and a0.</a:t>
            </a:r>
          </a:p>
          <a:p>
            <a:pPr>
              <a:lnSpc>
                <a:spcPct val="150000"/>
              </a:lnSpc>
            </a:pPr>
            <a:r>
              <a:rPr lang="en-US" dirty="0">
                <a:latin typeface="Times New Roman" panose="02020603050405020304" pitchFamily="18" charset="0"/>
                <a:cs typeface="Times New Roman" panose="02020603050405020304" pitchFamily="18" charset="0"/>
              </a:rPr>
              <a:t>Since a5 &lt; a2, so we will place the elements in their correct positions.</a:t>
            </a:r>
          </a:p>
          <a:p>
            <a:pPr>
              <a:lnSpc>
                <a:spcPct val="150000"/>
              </a:lnSpc>
            </a:pPr>
            <a:r>
              <a:rPr lang="en-US" dirty="0">
                <a:latin typeface="Times New Roman" panose="02020603050405020304" pitchFamily="18" charset="0"/>
                <a:cs typeface="Times New Roman" panose="02020603050405020304" pitchFamily="18" charset="0"/>
              </a:rPr>
              <a:t>Hence the array is arranged in ascending order, so no more swapping is required.</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DD7764-1AAB-4984-9DD5-500EC48828D9}"/>
              </a:ext>
            </a:extLst>
          </p:cNvPr>
          <p:cNvPicPr>
            <a:picLocks noChangeAspect="1"/>
          </p:cNvPicPr>
          <p:nvPr/>
        </p:nvPicPr>
        <p:blipFill>
          <a:blip r:embed="rId2"/>
          <a:stretch>
            <a:fillRect/>
          </a:stretch>
        </p:blipFill>
        <p:spPr>
          <a:xfrm>
            <a:off x="1819702" y="3117329"/>
            <a:ext cx="6096000" cy="2095500"/>
          </a:xfrm>
          <a:prstGeom prst="rect">
            <a:avLst/>
          </a:prstGeom>
        </p:spPr>
      </p:pic>
      <p:pic>
        <p:nvPicPr>
          <p:cNvPr id="5" name="Picture 4">
            <a:extLst>
              <a:ext uri="{FF2B5EF4-FFF2-40B4-BE49-F238E27FC236}">
                <a16:creationId xmlns:a16="http://schemas.microsoft.com/office/drawing/2014/main" id="{6C842571-A337-4FC2-890F-5B0D0043496B}"/>
              </a:ext>
            </a:extLst>
          </p:cNvPr>
          <p:cNvPicPr>
            <a:picLocks noChangeAspect="1"/>
          </p:cNvPicPr>
          <p:nvPr/>
        </p:nvPicPr>
        <p:blipFill>
          <a:blip r:embed="rId3"/>
          <a:stretch>
            <a:fillRect/>
          </a:stretch>
        </p:blipFill>
        <p:spPr>
          <a:xfrm>
            <a:off x="1928884" y="5402950"/>
            <a:ext cx="5657850" cy="847725"/>
          </a:xfrm>
          <a:prstGeom prst="rect">
            <a:avLst/>
          </a:prstGeom>
        </p:spPr>
      </p:pic>
    </p:spTree>
    <p:extLst>
      <p:ext uri="{BB962C8B-B14F-4D97-AF65-F5344CB8AC3E}">
        <p14:creationId xmlns:p14="http://schemas.microsoft.com/office/powerpoint/2010/main" val="2657988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6"/>
            <a:ext cx="10515600" cy="849526"/>
          </a:xfrm>
        </p:spPr>
        <p:txBody>
          <a:bodyPr/>
          <a:lstStyle/>
          <a:p>
            <a:r>
              <a:rPr lang="en-US" dirty="0"/>
              <a:t>Complexity Analysis of Insertion Sort</a:t>
            </a:r>
            <a:endParaRPr lang="en-IN" dirty="0"/>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1378424"/>
            <a:ext cx="10515600" cy="5363570"/>
          </a:xfrm>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Input: Given n input elements.</a:t>
            </a:r>
          </a:p>
          <a:p>
            <a:pPr>
              <a:lnSpc>
                <a:spcPct val="150000"/>
              </a:lnSpc>
            </a:pPr>
            <a:r>
              <a:rPr lang="en-US" dirty="0">
                <a:latin typeface="Times New Roman" panose="02020603050405020304" pitchFamily="18" charset="0"/>
                <a:cs typeface="Times New Roman" panose="02020603050405020304" pitchFamily="18" charset="0"/>
              </a:rPr>
              <a:t>Output: Number of steps incurred to sort a list.</a:t>
            </a:r>
          </a:p>
          <a:p>
            <a:pPr>
              <a:lnSpc>
                <a:spcPct val="150000"/>
              </a:lnSpc>
            </a:pPr>
            <a:r>
              <a:rPr lang="en-US" dirty="0">
                <a:latin typeface="Times New Roman" panose="02020603050405020304" pitchFamily="18" charset="0"/>
                <a:cs typeface="Times New Roman" panose="02020603050405020304" pitchFamily="18" charset="0"/>
              </a:rPr>
              <a:t>Logic: If we are given n elements, then in the first pass, it will make n-1 comparisons;  In the second pass, it will do n-2; In third pass, it will do n-3 and so on. Thus, the total number of comparisons can be found by; </a:t>
            </a:r>
            <a:r>
              <a:rPr lang="pt-BR" dirty="0">
                <a:latin typeface="Times New Roman" panose="02020603050405020304" pitchFamily="18" charset="0"/>
                <a:cs typeface="Times New Roman" panose="02020603050405020304" pitchFamily="18" charset="0"/>
              </a:rPr>
              <a:t>Output;  (n-1) + (n-2) + (n-3) + (n-4) + ...... + 1 : Sum = O(n^2)</a:t>
            </a:r>
          </a:p>
          <a:p>
            <a:pPr>
              <a:lnSpc>
                <a:spcPct val="150000"/>
              </a:lnSpc>
            </a:pPr>
            <a:r>
              <a:rPr lang="en-US" dirty="0">
                <a:latin typeface="Times New Roman" panose="02020603050405020304" pitchFamily="18" charset="0"/>
                <a:cs typeface="Times New Roman" panose="02020603050405020304" pitchFamily="18" charset="0"/>
              </a:rPr>
              <a:t>Therefore, the insertion sort algorithm encompasses a time complexity of O(n^2) and a space complexity of O(1) because it necessitates some extra memory space for a key variable to perform swap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15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5"/>
            <a:ext cx="10515600" cy="672105"/>
          </a:xfrm>
        </p:spPr>
        <p:txBody>
          <a:bodyPr>
            <a:normAutofit fontScale="90000"/>
          </a:bodyPr>
          <a:lstStyle/>
          <a:p>
            <a:r>
              <a:rPr lang="en-IN" dirty="0"/>
              <a:t>Time Complexities:</a:t>
            </a:r>
          </a:p>
        </p:txBody>
      </p:sp>
      <p:sp>
        <p:nvSpPr>
          <p:cNvPr id="6" name="Content Placeholder 5">
            <a:extLst>
              <a:ext uri="{FF2B5EF4-FFF2-40B4-BE49-F238E27FC236}">
                <a16:creationId xmlns:a16="http://schemas.microsoft.com/office/drawing/2014/main" id="{16658F5B-9936-4026-BC71-342E53E90107}"/>
              </a:ext>
            </a:extLst>
          </p:cNvPr>
          <p:cNvSpPr>
            <a:spLocks noGrp="1"/>
          </p:cNvSpPr>
          <p:nvPr>
            <p:ph idx="1"/>
          </p:nvPr>
        </p:nvSpPr>
        <p:spPr>
          <a:xfrm>
            <a:off x="838200" y="1037230"/>
            <a:ext cx="10515600" cy="5139733"/>
          </a:xfrm>
        </p:spPr>
        <p:txBody>
          <a:bodyPr/>
          <a:lstStyle/>
          <a:p>
            <a:pPr>
              <a:lnSpc>
                <a:spcPct val="150000"/>
              </a:lnSpc>
            </a:pPr>
            <a:r>
              <a:rPr lang="en-US" b="1" dirty="0">
                <a:latin typeface="Times New Roman" panose="02020603050405020304" pitchFamily="18" charset="0"/>
                <a:cs typeface="Times New Roman" panose="02020603050405020304" pitchFamily="18" charset="0"/>
              </a:rPr>
              <a:t>Best Case Complexity: </a:t>
            </a:r>
            <a:r>
              <a:rPr lang="en-US" dirty="0">
                <a:latin typeface="Times New Roman" panose="02020603050405020304" pitchFamily="18" charset="0"/>
                <a:cs typeface="Times New Roman" panose="02020603050405020304" pitchFamily="18" charset="0"/>
              </a:rPr>
              <a:t>The insertion sort algorithm has a best-case time complexity of O(n) for the already sorted array because here, only the outer loop is running n times, and the inner loop is kept still.</a:t>
            </a:r>
          </a:p>
          <a:p>
            <a:pPr>
              <a:lnSpc>
                <a:spcPct val="150000"/>
              </a:lnSpc>
            </a:pPr>
            <a:r>
              <a:rPr lang="en-US" b="1" dirty="0">
                <a:latin typeface="Times New Roman" panose="02020603050405020304" pitchFamily="18" charset="0"/>
                <a:cs typeface="Times New Roman" panose="02020603050405020304" pitchFamily="18" charset="0"/>
              </a:rPr>
              <a:t>Average Case Complexity</a:t>
            </a:r>
            <a:r>
              <a:rPr lang="en-US" dirty="0">
                <a:latin typeface="Times New Roman" panose="02020603050405020304" pitchFamily="18" charset="0"/>
                <a:cs typeface="Times New Roman" panose="02020603050405020304" pitchFamily="18" charset="0"/>
              </a:rPr>
              <a:t>: The average-case time complexity for the insertion sort algorithm is O(n^2), which is incurred when the existing elements are in jumbled order, i.e., neither in the ascending order nor in the descending order.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301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Worst Case Complexity: </a:t>
            </a:r>
            <a:r>
              <a:rPr lang="en-US" dirty="0">
                <a:latin typeface="Times New Roman" panose="02020603050405020304" pitchFamily="18" charset="0"/>
                <a:cs typeface="Times New Roman" panose="02020603050405020304" pitchFamily="18" charset="0"/>
              </a:rPr>
              <a:t>The worst-case time complexity is also O(n^2), which occurs when we sort the ascending order of an array into the descending order.</a:t>
            </a:r>
          </a:p>
          <a:p>
            <a:pPr>
              <a:lnSpc>
                <a:spcPct val="150000"/>
              </a:lnSpc>
            </a:pPr>
            <a:r>
              <a:rPr lang="en-US" dirty="0">
                <a:latin typeface="Times New Roman" panose="02020603050405020304" pitchFamily="18" charset="0"/>
                <a:cs typeface="Times New Roman" panose="02020603050405020304" pitchFamily="18" charset="0"/>
              </a:rPr>
              <a:t>In this algorithm, every individual element is compared with the rest of the elements, due to which n-1 comparisons are made for every nth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87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r>
              <a:rPr lang="en-IN" dirty="0"/>
              <a:t>Pseudocode</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825625"/>
            <a:ext cx="10803340" cy="4351338"/>
          </a:xfrm>
        </p:spPr>
        <p:txBody>
          <a:bodyPr/>
          <a:lstStyle/>
          <a:p>
            <a:pPr>
              <a:lnSpc>
                <a:spcPct val="150000"/>
              </a:lnSpc>
            </a:pPr>
            <a:r>
              <a:rPr lang="en-US" dirty="0">
                <a:latin typeface="Times New Roman" panose="02020603050405020304" pitchFamily="18" charset="0"/>
                <a:cs typeface="Times New Roman" panose="02020603050405020304" pitchFamily="18" charset="0"/>
              </a:rPr>
              <a:t>Pseudocode refers to an informal high-level description of the operating principle of a computer program or other algorithm. </a:t>
            </a:r>
          </a:p>
          <a:p>
            <a:pPr>
              <a:lnSpc>
                <a:spcPct val="150000"/>
              </a:lnSpc>
            </a:pPr>
            <a:r>
              <a:rPr lang="en-US" dirty="0">
                <a:latin typeface="Times New Roman" panose="02020603050405020304" pitchFamily="18" charset="0"/>
                <a:cs typeface="Times New Roman" panose="02020603050405020304" pitchFamily="18" charset="0"/>
              </a:rPr>
              <a:t>It uses structural conventions of a standard programming language intended for human reading rather than the machine reading.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6"/>
            <a:ext cx="10515600" cy="481036"/>
          </a:xfrm>
        </p:spPr>
        <p:txBody>
          <a:bodyPr>
            <a:normAutofit fontScale="90000"/>
          </a:bodyPr>
          <a:lstStyle/>
          <a:p>
            <a:pPr algn="ctr"/>
            <a:r>
              <a:rPr lang="en-IN" dirty="0"/>
              <a:t>Bubble Sort</a:t>
            </a:r>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1064525"/>
            <a:ext cx="10515600" cy="5112438"/>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Step 1 ➤ Initialization : </a:t>
            </a:r>
            <a:r>
              <a:rPr lang="da-DK" dirty="0">
                <a:latin typeface="Times New Roman" panose="02020603050405020304" pitchFamily="18" charset="0"/>
                <a:cs typeface="Times New Roman" panose="02020603050405020304" pitchFamily="18" charset="0"/>
              </a:rPr>
              <a:t>set 1 ← n, p ← 1 </a:t>
            </a:r>
          </a:p>
          <a:p>
            <a:r>
              <a:rPr lang="en-IN" dirty="0">
                <a:latin typeface="Times New Roman" panose="02020603050405020304" pitchFamily="18" charset="0"/>
                <a:cs typeface="Times New Roman" panose="02020603050405020304" pitchFamily="18" charset="0"/>
              </a:rPr>
              <a:t>Step 2 ➤ loop, </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Repeat through step 4 while (p ≤ n-1)   </a:t>
            </a:r>
          </a:p>
          <a:p>
            <a:pPr marL="0" indent="0">
              <a:buNone/>
            </a:pPr>
            <a:r>
              <a:rPr lang="en-US" dirty="0">
                <a:latin typeface="Times New Roman" panose="02020603050405020304" pitchFamily="18" charset="0"/>
                <a:cs typeface="Times New Roman" panose="02020603050405020304" pitchFamily="18" charset="0"/>
              </a:rPr>
              <a:t>	set E ← 0 ➤ Initializing exchange variable</a:t>
            </a:r>
          </a:p>
          <a:p>
            <a:pPr marL="0" indent="0">
              <a:buNone/>
            </a:pPr>
            <a:r>
              <a:rPr lang="en-US" dirty="0">
                <a:latin typeface="Times New Roman" panose="02020603050405020304" pitchFamily="18" charset="0"/>
                <a:cs typeface="Times New Roman" panose="02020603050405020304" pitchFamily="18" charset="0"/>
              </a:rPr>
              <a:t>Step 3 ➤ comparison, loop.</a:t>
            </a:r>
          </a:p>
          <a:p>
            <a:pPr marL="0" indent="0">
              <a:buNone/>
            </a:pPr>
            <a:r>
              <a:rPr lang="en-US" dirty="0">
                <a:latin typeface="Times New Roman" panose="02020603050405020304" pitchFamily="18" charset="0"/>
                <a:cs typeface="Times New Roman" panose="02020603050405020304" pitchFamily="18" charset="0"/>
              </a:rPr>
              <a:t>	Repeat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1, …... l-1.  </a:t>
            </a:r>
          </a:p>
          <a:p>
            <a:pPr marL="0" indent="0">
              <a:buNone/>
            </a:pPr>
            <a:r>
              <a:rPr lang="en-US" dirty="0">
                <a:latin typeface="Times New Roman" panose="02020603050405020304" pitchFamily="18" charset="0"/>
                <a:cs typeface="Times New Roman" panose="02020603050405020304" pitchFamily="18" charset="0"/>
              </a:rPr>
              <a:t>	if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then  </a:t>
            </a:r>
          </a:p>
          <a:p>
            <a:pPr marL="0" indent="0">
              <a:buNone/>
            </a:pPr>
            <a:r>
              <a:rPr lang="en-US" dirty="0">
                <a:latin typeface="Times New Roman" panose="02020603050405020304" pitchFamily="18" charset="0"/>
                <a:cs typeface="Times New Roman" panose="02020603050405020304" pitchFamily="18" charset="0"/>
              </a:rPr>
              <a:t>	set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 Exchanging values.   </a:t>
            </a:r>
          </a:p>
          <a:p>
            <a:pPr marL="0" indent="0">
              <a:buNone/>
            </a:pPr>
            <a:r>
              <a:rPr lang="en-US" dirty="0">
                <a:latin typeface="Times New Roman" panose="02020603050405020304" pitchFamily="18" charset="0"/>
                <a:cs typeface="Times New Roman" panose="02020603050405020304" pitchFamily="18" charset="0"/>
              </a:rPr>
              <a:t>	Set E ← E + 1 </a:t>
            </a:r>
          </a:p>
          <a:p>
            <a:pPr marL="0" indent="0">
              <a:buNone/>
            </a:pPr>
            <a:r>
              <a:rPr lang="en-US" dirty="0">
                <a:latin typeface="Times New Roman" panose="02020603050405020304" pitchFamily="18" charset="0"/>
                <a:cs typeface="Times New Roman" panose="02020603050405020304" pitchFamily="18" charset="0"/>
              </a:rPr>
              <a:t>Step 4 ➤ Finish, or reduce the size.</a:t>
            </a:r>
          </a:p>
          <a:p>
            <a:pPr marL="0" indent="0" algn="just">
              <a:buNone/>
            </a:pPr>
            <a:r>
              <a:rPr lang="en-US" b="1" i="0" dirty="0">
                <a:solidFill>
                  <a:srgbClr val="006699"/>
                </a:solidFill>
                <a:effectLst/>
                <a:latin typeface="Times New Roman" panose="02020603050405020304" pitchFamily="18" charset="0"/>
                <a:cs typeface="Times New Roman" panose="02020603050405020304" pitchFamily="18" charset="0"/>
              </a:rPr>
              <a:t>	if</a:t>
            </a:r>
            <a:r>
              <a:rPr lang="en-US" b="0" i="0" dirty="0">
                <a:solidFill>
                  <a:srgbClr val="000000"/>
                </a:solidFill>
                <a:effectLst/>
                <a:latin typeface="Times New Roman" panose="02020603050405020304" pitchFamily="18" charset="0"/>
                <a:cs typeface="Times New Roman" panose="02020603050405020304" pitchFamily="18" charset="0"/>
              </a:rPr>
              <a:t> (E = </a:t>
            </a:r>
            <a:r>
              <a:rPr lang="en-US" b="0" i="0" dirty="0">
                <a:solidFill>
                  <a:srgbClr val="C00000"/>
                </a:solidFill>
                <a:effectLst/>
                <a:latin typeface="Times New Roman" panose="02020603050405020304" pitchFamily="18" charset="0"/>
                <a:cs typeface="Times New Roman" panose="02020603050405020304" pitchFamily="18" charset="0"/>
              </a:rPr>
              <a:t>0</a:t>
            </a:r>
            <a:r>
              <a:rPr lang="en-US" b="0" i="0" dirty="0">
                <a:solidFill>
                  <a:srgbClr val="000000"/>
                </a:solidFill>
                <a:effectLst/>
                <a:latin typeface="Times New Roman" panose="02020603050405020304" pitchFamily="18" charset="0"/>
                <a:cs typeface="Times New Roman" panose="02020603050405020304" pitchFamily="18" charset="0"/>
              </a:rPr>
              <a:t>) then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	exit   </a:t>
            </a:r>
          </a:p>
          <a:p>
            <a:pPr marL="0" indent="0" algn="just">
              <a:buNone/>
            </a:pPr>
            <a:r>
              <a:rPr lang="en-US" b="1" i="0" dirty="0">
                <a:solidFill>
                  <a:srgbClr val="006699"/>
                </a:solidFill>
                <a:effectLst/>
                <a:latin typeface="Times New Roman" panose="02020603050405020304" pitchFamily="18" charset="0"/>
                <a:cs typeface="Times New Roman" panose="02020603050405020304" pitchFamily="18" charset="0"/>
              </a:rPr>
              <a:t>	else</a:t>
            </a:r>
            <a:r>
              <a:rPr lang="en-US"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	set l ← l - </a:t>
            </a:r>
            <a:r>
              <a:rPr lang="en-US" b="0" i="0" dirty="0">
                <a:solidFill>
                  <a:srgbClr val="C00000"/>
                </a:solidFill>
                <a:effectLst/>
                <a:latin typeface="Times New Roman" panose="02020603050405020304" pitchFamily="18" charset="0"/>
                <a:cs typeface="Times New Roman" panose="02020603050405020304" pitchFamily="18" charset="0"/>
              </a:rPr>
              <a:t>1</a:t>
            </a:r>
            <a:r>
              <a:rPr lang="en-US" b="0" i="0" dirty="0">
                <a:solidFill>
                  <a:srgbClr val="000000"/>
                </a:solidFill>
                <a:effectLst/>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790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0"/>
            <a:ext cx="10515600" cy="863174"/>
          </a:xfrm>
        </p:spPr>
        <p:txBody>
          <a:bodyPr/>
          <a:lstStyle/>
          <a:p>
            <a:r>
              <a:rPr lang="en-US" dirty="0"/>
              <a:t>Complexity Analysis of Bubble Sort</a:t>
            </a:r>
            <a:endParaRPr lang="en-IN" dirty="0"/>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863174"/>
            <a:ext cx="10515600" cy="6274605"/>
          </a:xfrm>
        </p:spPr>
        <p:txBody>
          <a:bodyPr/>
          <a:lstStyle/>
          <a:p>
            <a:pPr>
              <a:lnSpc>
                <a:spcPct val="150000"/>
              </a:lnSpc>
            </a:pPr>
            <a:r>
              <a:rPr lang="en-US" dirty="0">
                <a:latin typeface="Times New Roman" panose="02020603050405020304" pitchFamily="18" charset="0"/>
                <a:cs typeface="Times New Roman" panose="02020603050405020304" pitchFamily="18" charset="0"/>
              </a:rPr>
              <a:t>Input: Given n input elements.</a:t>
            </a:r>
          </a:p>
          <a:p>
            <a:pPr>
              <a:lnSpc>
                <a:spcPct val="150000"/>
              </a:lnSpc>
            </a:pPr>
            <a:r>
              <a:rPr lang="en-US" dirty="0">
                <a:latin typeface="Times New Roman" panose="02020603050405020304" pitchFamily="18" charset="0"/>
                <a:cs typeface="Times New Roman" panose="02020603050405020304" pitchFamily="18" charset="0"/>
              </a:rPr>
              <a:t>Output: Number of steps incurred to sort a list.</a:t>
            </a:r>
          </a:p>
          <a:p>
            <a:pPr>
              <a:lnSpc>
                <a:spcPct val="150000"/>
              </a:lnSpc>
            </a:pPr>
            <a:r>
              <a:rPr lang="en-US" dirty="0">
                <a:latin typeface="Times New Roman" panose="02020603050405020304" pitchFamily="18" charset="0"/>
                <a:cs typeface="Times New Roman" panose="02020603050405020304" pitchFamily="18" charset="0"/>
              </a:rPr>
              <a:t>Logic: If we are given n elements, then in the first pass, it will do n-1 comparisons; in the second pass, it will do n-2; in the third pass, it will do n-3 and so on. Thus, the total number of comparisons can be found by; </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C773B4-F0CE-429E-93CF-79E0BDD9E756}"/>
              </a:ext>
            </a:extLst>
          </p:cNvPr>
          <p:cNvPicPr>
            <a:picLocks noChangeAspect="1"/>
          </p:cNvPicPr>
          <p:nvPr/>
        </p:nvPicPr>
        <p:blipFill>
          <a:blip r:embed="rId2"/>
          <a:stretch>
            <a:fillRect/>
          </a:stretch>
        </p:blipFill>
        <p:spPr>
          <a:xfrm>
            <a:off x="3672314" y="4423201"/>
            <a:ext cx="6822913" cy="1772883"/>
          </a:xfrm>
          <a:prstGeom prst="rect">
            <a:avLst/>
          </a:prstGeom>
        </p:spPr>
      </p:pic>
    </p:spTree>
    <p:extLst>
      <p:ext uri="{BB962C8B-B14F-4D97-AF65-F5344CB8AC3E}">
        <p14:creationId xmlns:p14="http://schemas.microsoft.com/office/powerpoint/2010/main" val="4219238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Therefore, the bubble sort algorithm encompasses a time complexity of O(n^2) and a space complexity of O(1) because it necessitates some extra memory space for temp variable for swapping.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987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5"/>
            <a:ext cx="10515600" cy="440093"/>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Time Complexities: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477672" y="1009934"/>
            <a:ext cx="11505062" cy="5848066"/>
          </a:xfrm>
        </p:spPr>
        <p:txBody>
          <a:bodyPr>
            <a:normAutofit/>
          </a:bodyPr>
          <a:lstStyle/>
          <a:p>
            <a:pPr>
              <a:lnSpc>
                <a:spcPct val="150000"/>
              </a:lnSpc>
            </a:pPr>
            <a:r>
              <a:rPr lang="en-US" b="1" dirty="0">
                <a:latin typeface="Times New Roman" panose="02020603050405020304" pitchFamily="18" charset="0"/>
                <a:cs typeface="Times New Roman" panose="02020603050405020304" pitchFamily="18" charset="0"/>
              </a:rPr>
              <a:t>Best Case Complexity: </a:t>
            </a:r>
            <a:r>
              <a:rPr lang="en-US" dirty="0">
                <a:latin typeface="Times New Roman" panose="02020603050405020304" pitchFamily="18" charset="0"/>
                <a:cs typeface="Times New Roman" panose="02020603050405020304" pitchFamily="18" charset="0"/>
              </a:rPr>
              <a:t>The bubble sort algorithm has a best-case time complexity of O(n) for the already sorted array.</a:t>
            </a:r>
          </a:p>
          <a:p>
            <a:pPr>
              <a:lnSpc>
                <a:spcPct val="150000"/>
              </a:lnSpc>
            </a:pPr>
            <a:r>
              <a:rPr lang="en-US" b="1" dirty="0">
                <a:latin typeface="Times New Roman" panose="02020603050405020304" pitchFamily="18" charset="0"/>
                <a:cs typeface="Times New Roman" panose="02020603050405020304" pitchFamily="18" charset="0"/>
              </a:rPr>
              <a:t>Average Case Complexity: </a:t>
            </a:r>
            <a:r>
              <a:rPr lang="en-US" dirty="0">
                <a:latin typeface="Times New Roman" panose="02020603050405020304" pitchFamily="18" charset="0"/>
                <a:cs typeface="Times New Roman" panose="02020603050405020304" pitchFamily="18" charset="0"/>
              </a:rPr>
              <a:t>The average-case time complexity for the bubble sort algorithm is O(n^2), which happens when 2 or more elements are in jumbled, i.e., neither in the ascending order nor in the descending order.</a:t>
            </a:r>
          </a:p>
          <a:p>
            <a:pPr>
              <a:lnSpc>
                <a:spcPct val="150000"/>
              </a:lnSpc>
            </a:pPr>
            <a:r>
              <a:rPr lang="en-US" b="1" dirty="0">
                <a:latin typeface="Times New Roman" panose="02020603050405020304" pitchFamily="18" charset="0"/>
                <a:cs typeface="Times New Roman" panose="02020603050405020304" pitchFamily="18" charset="0"/>
              </a:rPr>
              <a:t>Worst Case Complexity: </a:t>
            </a:r>
            <a:r>
              <a:rPr lang="en-US" dirty="0">
                <a:latin typeface="Times New Roman" panose="02020603050405020304" pitchFamily="18" charset="0"/>
                <a:cs typeface="Times New Roman" panose="02020603050405020304" pitchFamily="18" charset="0"/>
              </a:rPr>
              <a:t>The worst-case time complexity is also O(n^2), which occurs when we sort the descending order of an array into the ascending order.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6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6"/>
            <a:ext cx="10515600" cy="808582"/>
          </a:xfrm>
        </p:spPr>
        <p:txBody>
          <a:bodyPr/>
          <a:lstStyle/>
          <a:p>
            <a:pPr algn="ctr"/>
            <a:r>
              <a:rPr lang="en-IN" dirty="0"/>
              <a:t>Asymptotic Notation</a:t>
            </a:r>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1173708"/>
            <a:ext cx="10515600" cy="5513695"/>
          </a:xfrm>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Asymptotic Notations are the expressions that are used to represent the complexity of an algorithm.</a:t>
            </a:r>
          </a:p>
          <a:p>
            <a:pPr>
              <a:lnSpc>
                <a:spcPct val="150000"/>
              </a:lnSpc>
            </a:pPr>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Big-O Notation (</a:t>
            </a:r>
            <a:r>
              <a:rPr lang="el-GR" b="1" dirty="0">
                <a:latin typeface="Times New Roman" panose="02020603050405020304" pitchFamily="18" charset="0"/>
                <a:cs typeface="Times New Roman" panose="02020603050405020304" pitchFamily="18" charset="0"/>
              </a:rPr>
              <a:t>Ο) </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Big O notation specifically describes </a:t>
            </a:r>
            <a:r>
              <a:rPr lang="en-IN" dirty="0">
                <a:highlight>
                  <a:srgbClr val="FFFF00"/>
                </a:highlight>
                <a:latin typeface="Times New Roman" panose="02020603050405020304" pitchFamily="18" charset="0"/>
                <a:cs typeface="Times New Roman" panose="02020603050405020304" pitchFamily="18" charset="0"/>
              </a:rPr>
              <a:t>worst case scenario. </a:t>
            </a:r>
            <a:r>
              <a:rPr lang="en-US" dirty="0">
                <a:highlight>
                  <a:srgbClr val="FFFF00"/>
                </a:highlight>
                <a:latin typeface="Times New Roman" panose="02020603050405020304" pitchFamily="18" charset="0"/>
                <a:cs typeface="Times New Roman" panose="02020603050405020304" pitchFamily="18" charset="0"/>
              </a:rPr>
              <a:t>Big-O notation represents the upper bound of the running time of an algorithm</a:t>
            </a:r>
            <a:endParaRPr lang="en-IN" dirty="0">
              <a:highlight>
                <a:srgbClr val="FFFF00"/>
              </a:highlight>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Omega Notation (</a:t>
            </a:r>
            <a:r>
              <a:rPr lang="el-GR" b="1" dirty="0">
                <a:latin typeface="Times New Roman" panose="02020603050405020304" pitchFamily="18" charset="0"/>
                <a:cs typeface="Times New Roman" panose="02020603050405020304" pitchFamily="18" charset="0"/>
              </a:rPr>
              <a:t>Ω) </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Omega(</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notation specifically describes </a:t>
            </a:r>
            <a:r>
              <a:rPr lang="en-IN" dirty="0">
                <a:highlight>
                  <a:srgbClr val="FFFF00"/>
                </a:highlight>
                <a:latin typeface="Times New Roman" panose="02020603050405020304" pitchFamily="18" charset="0"/>
                <a:cs typeface="Times New Roman" panose="02020603050405020304" pitchFamily="18" charset="0"/>
              </a:rPr>
              <a:t>best case scenario. </a:t>
            </a:r>
            <a:r>
              <a:rPr lang="en-US" dirty="0">
                <a:highlight>
                  <a:srgbClr val="FFFF00"/>
                </a:highlight>
                <a:latin typeface="Times New Roman" panose="02020603050405020304" pitchFamily="18" charset="0"/>
                <a:cs typeface="Times New Roman" panose="02020603050405020304" pitchFamily="18" charset="0"/>
              </a:rPr>
              <a:t>lower bound of the running time of an algorithm</a:t>
            </a:r>
            <a:endParaRPr lang="en-IN" dirty="0">
              <a:highlight>
                <a:srgbClr val="FFFF00"/>
              </a:highlight>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Theta Notation (</a:t>
            </a:r>
            <a:r>
              <a:rPr lang="el-GR" b="1" dirty="0">
                <a:latin typeface="Times New Roman" panose="02020603050405020304" pitchFamily="18" charset="0"/>
                <a:cs typeface="Times New Roman" panose="02020603050405020304" pitchFamily="18" charset="0"/>
              </a:rPr>
              <a:t>θ) </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notation represents the </a:t>
            </a:r>
            <a:r>
              <a:rPr lang="en-IN" dirty="0">
                <a:highlight>
                  <a:srgbClr val="FFFF00"/>
                </a:highlight>
                <a:latin typeface="Times New Roman" panose="02020603050405020304" pitchFamily="18" charset="0"/>
                <a:cs typeface="Times New Roman" panose="02020603050405020304" pitchFamily="18" charset="0"/>
              </a:rPr>
              <a:t>average complexity of an algorithm. </a:t>
            </a:r>
            <a:r>
              <a:rPr lang="en-US" dirty="0">
                <a:highlight>
                  <a:srgbClr val="FFFF00"/>
                </a:highlight>
                <a:latin typeface="Times New Roman" panose="02020603050405020304" pitchFamily="18" charset="0"/>
                <a:cs typeface="Times New Roman" panose="02020603050405020304" pitchFamily="18" charset="0"/>
              </a:rPr>
              <a:t>it represents the upper and the lower bound of the running time of an algorithm, it is used for analyzing the average-case complexity of an algorithm.</a:t>
            </a:r>
            <a:endParaRPr lang="en-IN"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51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paper with black writing&#10;&#10;Description automatically generated with low confidence">
            <a:extLst>
              <a:ext uri="{FF2B5EF4-FFF2-40B4-BE49-F238E27FC236}">
                <a16:creationId xmlns:a16="http://schemas.microsoft.com/office/drawing/2014/main" id="{D04E6BCC-7739-4ED9-A24B-88AC6D4FC369}"/>
              </a:ext>
            </a:extLst>
          </p:cNvPr>
          <p:cNvPicPr>
            <a:picLocks noGrp="1" noChangeAspect="1"/>
          </p:cNvPicPr>
          <p:nvPr>
            <p:ph idx="1"/>
          </p:nvPr>
        </p:nvPicPr>
        <p:blipFill rotWithShape="1">
          <a:blip r:embed="rId2"/>
          <a:srcRect t="6306"/>
          <a:stretch/>
        </p:blipFill>
        <p:spPr>
          <a:xfrm>
            <a:off x="457200" y="457200"/>
            <a:ext cx="11277600" cy="5943600"/>
          </a:xfrm>
          <a:prstGeom prst="rect">
            <a:avLst/>
          </a:prstGeom>
        </p:spPr>
      </p:pic>
    </p:spTree>
    <p:extLst>
      <p:ext uri="{BB962C8B-B14F-4D97-AF65-F5344CB8AC3E}">
        <p14:creationId xmlns:p14="http://schemas.microsoft.com/office/powerpoint/2010/main" val="3617102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29D844A-9DE6-48A6-9B48-4D250C068CCD}"/>
              </a:ext>
            </a:extLst>
          </p:cNvPr>
          <p:cNvPicPr>
            <a:picLocks noGrp="1" noChangeAspect="1"/>
          </p:cNvPicPr>
          <p:nvPr>
            <p:ph idx="1"/>
          </p:nvPr>
        </p:nvPicPr>
        <p:blipFill rotWithShape="1">
          <a:blip r:embed="rId2"/>
          <a:srcRect t="6306"/>
          <a:stretch/>
        </p:blipFill>
        <p:spPr>
          <a:xfrm>
            <a:off x="457200" y="457200"/>
            <a:ext cx="11277600" cy="5943600"/>
          </a:xfrm>
          <a:prstGeom prst="rect">
            <a:avLst/>
          </a:prstGeom>
        </p:spPr>
      </p:pic>
    </p:spTree>
    <p:extLst>
      <p:ext uri="{BB962C8B-B14F-4D97-AF65-F5344CB8AC3E}">
        <p14:creationId xmlns:p14="http://schemas.microsoft.com/office/powerpoint/2010/main" val="935972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3F4B2C5-C881-43A1-8486-4347B183C73B}"/>
              </a:ext>
            </a:extLst>
          </p:cNvPr>
          <p:cNvPicPr>
            <a:picLocks noGrp="1" noChangeAspect="1"/>
          </p:cNvPicPr>
          <p:nvPr>
            <p:ph idx="1"/>
          </p:nvPr>
        </p:nvPicPr>
        <p:blipFill rotWithShape="1">
          <a:blip r:embed="rId2"/>
          <a:srcRect t="971" b="5335"/>
          <a:stretch/>
        </p:blipFill>
        <p:spPr>
          <a:xfrm>
            <a:off x="457200" y="457200"/>
            <a:ext cx="11277600" cy="5943600"/>
          </a:xfrm>
          <a:prstGeom prst="rect">
            <a:avLst/>
          </a:prstGeom>
        </p:spPr>
      </p:pic>
    </p:spTree>
    <p:extLst>
      <p:ext uri="{BB962C8B-B14F-4D97-AF65-F5344CB8AC3E}">
        <p14:creationId xmlns:p14="http://schemas.microsoft.com/office/powerpoint/2010/main" val="845041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8899206-D295-4C2D-8B3C-503934B98BAD}"/>
              </a:ext>
            </a:extLst>
          </p:cNvPr>
          <p:cNvPicPr>
            <a:picLocks noGrp="1" noChangeAspect="1"/>
          </p:cNvPicPr>
          <p:nvPr>
            <p:ph idx="1"/>
          </p:nvPr>
        </p:nvPicPr>
        <p:blipFill rotWithShape="1">
          <a:blip r:embed="rId2"/>
          <a:srcRect t="6306"/>
          <a:stretch/>
        </p:blipFill>
        <p:spPr>
          <a:xfrm>
            <a:off x="457200" y="457200"/>
            <a:ext cx="11277600" cy="5943600"/>
          </a:xfrm>
          <a:prstGeom prst="rect">
            <a:avLst/>
          </a:prstGeom>
        </p:spPr>
      </p:pic>
    </p:spTree>
    <p:extLst>
      <p:ext uri="{BB962C8B-B14F-4D97-AF65-F5344CB8AC3E}">
        <p14:creationId xmlns:p14="http://schemas.microsoft.com/office/powerpoint/2010/main" val="31870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5"/>
            <a:ext cx="10515600" cy="794935"/>
          </a:xfrm>
        </p:spPr>
        <p:txBody>
          <a:bodyPr/>
          <a:lstStyle/>
          <a:p>
            <a:pPr algn="ctr"/>
            <a:r>
              <a:rPr lang="en-IN" dirty="0">
                <a:latin typeface="Times New Roman" panose="02020603050405020304" pitchFamily="18" charset="0"/>
                <a:cs typeface="Times New Roman" panose="02020603050405020304" pitchFamily="18" charset="0"/>
              </a:rPr>
              <a:t>Big-O Notation (</a:t>
            </a:r>
            <a:r>
              <a:rPr lang="el-GR" dirty="0">
                <a:latin typeface="Times New Roman" panose="02020603050405020304" pitchFamily="18" charset="0"/>
                <a:cs typeface="Times New Roman" panose="02020603050405020304" pitchFamily="18" charset="0"/>
              </a:rPr>
              <a:t>Ο)</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1429839"/>
            <a:ext cx="10515600" cy="491636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Big O notation specifically describes worst case scenario. It represents the upper bound running time complexity of an algorithm. Lets take few examples to understand how we represent the time and space complexity using Big O notation.</a:t>
            </a:r>
          </a:p>
          <a:p>
            <a:pPr>
              <a:lnSpc>
                <a:spcPct val="150000"/>
              </a:lnSpc>
            </a:pPr>
            <a:r>
              <a:rPr lang="en-US" dirty="0">
                <a:latin typeface="Times New Roman" panose="02020603050405020304" pitchFamily="18" charset="0"/>
                <a:cs typeface="Times New Roman" panose="02020603050405020304" pitchFamily="18" charset="0"/>
              </a:rPr>
              <a:t>O(1)</a:t>
            </a:r>
          </a:p>
          <a:p>
            <a:pPr>
              <a:lnSpc>
                <a:spcPct val="150000"/>
              </a:lnSpc>
            </a:pPr>
            <a:r>
              <a:rPr lang="en-US" dirty="0">
                <a:latin typeface="Times New Roman" panose="02020603050405020304" pitchFamily="18" charset="0"/>
                <a:cs typeface="Times New Roman" panose="02020603050405020304" pitchFamily="18" charset="0"/>
              </a:rPr>
              <a:t>Big O notation O(1) represents the complexity of an algorithm that always execute in same time or space regardless of the input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51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1845812"/>
          </a:xfrm>
        </p:spPr>
        <p:txBody>
          <a:bodyPr>
            <a:normAutofit fontScale="90000"/>
          </a:bodyPr>
          <a:lstStyle/>
          <a:p>
            <a:br>
              <a:rPr lang="en-IN" dirty="0"/>
            </a:br>
            <a:r>
              <a:rPr lang="en-IN" dirty="0">
                <a:latin typeface="Times New Roman" panose="02020603050405020304" pitchFamily="18" charset="0"/>
                <a:cs typeface="Times New Roman" panose="02020603050405020304" pitchFamily="18" charset="0"/>
              </a:rPr>
              <a:t>Pseudo Approach: </a:t>
            </a:r>
            <a:r>
              <a:rPr lang="en-US" dirty="0">
                <a:latin typeface="Times New Roman" panose="02020603050405020304" pitchFamily="18" charset="0"/>
                <a:cs typeface="Times New Roman" panose="02020603050405020304" pitchFamily="18" charset="0"/>
              </a:rPr>
              <a:t>Problem: Suppose there are 60 students in the class. How will you calculate the number of absentees in the class?</a:t>
            </a:r>
            <a:br>
              <a:rPr lang="en-IN" dirty="0"/>
            </a:br>
            <a:endParaRPr lang="en-IN" dirty="0"/>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2210937"/>
            <a:ext cx="10515600" cy="4281938"/>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Initialize a variable called as Count to zero, absent to zero, total to 60</a:t>
            </a:r>
          </a:p>
          <a:p>
            <a:pPr>
              <a:lnSpc>
                <a:spcPct val="150000"/>
              </a:lnSpc>
            </a:pPr>
            <a:r>
              <a:rPr lang="en-US" dirty="0">
                <a:latin typeface="Times New Roman" panose="02020603050405020304" pitchFamily="18" charset="0"/>
                <a:cs typeface="Times New Roman" panose="02020603050405020304" pitchFamily="18" charset="0"/>
              </a:rPr>
              <a:t>FOR EACH Student PRESENT DO the following:</a:t>
            </a:r>
          </a:p>
          <a:p>
            <a:pPr>
              <a:lnSpc>
                <a:spcPct val="150000"/>
              </a:lnSpc>
            </a:pPr>
            <a:r>
              <a:rPr lang="en-US" dirty="0">
                <a:latin typeface="Times New Roman" panose="02020603050405020304" pitchFamily="18" charset="0"/>
                <a:cs typeface="Times New Roman" panose="02020603050405020304" pitchFamily="18" charset="0"/>
              </a:rPr>
              <a:t>Increase the Count by One</a:t>
            </a:r>
          </a:p>
          <a:p>
            <a:pPr>
              <a:lnSpc>
                <a:spcPct val="150000"/>
              </a:lnSpc>
            </a:pPr>
            <a:r>
              <a:rPr lang="en-US" dirty="0">
                <a:latin typeface="Times New Roman" panose="02020603050405020304" pitchFamily="18" charset="0"/>
                <a:cs typeface="Times New Roman" panose="02020603050405020304" pitchFamily="18" charset="0"/>
              </a:rPr>
              <a:t>Then Subtract Count from total and store the result in absent</a:t>
            </a:r>
          </a:p>
          <a:p>
            <a:pPr>
              <a:lnSpc>
                <a:spcPct val="150000"/>
              </a:lnSpc>
            </a:pPr>
            <a:r>
              <a:rPr lang="en-US" dirty="0">
                <a:latin typeface="Times New Roman" panose="02020603050405020304" pitchFamily="18" charset="0"/>
                <a:cs typeface="Times New Roman" panose="02020603050405020304" pitchFamily="18" charset="0"/>
              </a:rPr>
              <a:t>Display the number of absent students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22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791570"/>
            <a:ext cx="10515600" cy="5385393"/>
          </a:xfrm>
        </p:spPr>
        <p:txBody>
          <a:bodyPr>
            <a:normAutofit lnSpcReduction="10000"/>
          </a:bodyPr>
          <a:lstStyle/>
          <a:p>
            <a:pPr>
              <a:lnSpc>
                <a:spcPct val="150000"/>
              </a:lnSpc>
            </a:pPr>
            <a:r>
              <a:rPr lang="en-US" dirty="0">
                <a:highlight>
                  <a:srgbClr val="FFFF00"/>
                </a:highlight>
                <a:latin typeface="Times New Roman" panose="02020603050405020304" pitchFamily="18" charset="0"/>
                <a:cs typeface="Times New Roman" panose="02020603050405020304" pitchFamily="18" charset="0"/>
              </a:rPr>
              <a:t>O(1) example</a:t>
            </a:r>
          </a:p>
          <a:p>
            <a:pPr>
              <a:lnSpc>
                <a:spcPct val="150000"/>
              </a:lnSpc>
            </a:pPr>
            <a:r>
              <a:rPr lang="en-US" dirty="0">
                <a:latin typeface="Times New Roman" panose="02020603050405020304" pitchFamily="18" charset="0"/>
                <a:cs typeface="Times New Roman" panose="02020603050405020304" pitchFamily="18" charset="0"/>
              </a:rPr>
              <a:t>The following step will always execute in same time(or space) regardless of the size of input data.</a:t>
            </a:r>
          </a:p>
          <a:p>
            <a:pPr>
              <a:lnSpc>
                <a:spcPct val="150000"/>
              </a:lnSpc>
            </a:pPr>
            <a:r>
              <a:rPr lang="en-US" dirty="0">
                <a:highlight>
                  <a:srgbClr val="FFFF00"/>
                </a:highlight>
                <a:latin typeface="Times New Roman" panose="02020603050405020304" pitchFamily="18" charset="0"/>
                <a:cs typeface="Times New Roman" panose="02020603050405020304" pitchFamily="18" charset="0"/>
              </a:rPr>
              <a:t>Accessing array index(int num = </a:t>
            </a:r>
            <a:r>
              <a:rPr lang="en-US" dirty="0" err="1">
                <a:highlight>
                  <a:srgbClr val="FFFF00"/>
                </a:highlight>
                <a:latin typeface="Times New Roman" panose="02020603050405020304" pitchFamily="18" charset="0"/>
                <a:cs typeface="Times New Roman" panose="02020603050405020304" pitchFamily="18" charset="0"/>
              </a:rPr>
              <a:t>arr</a:t>
            </a:r>
            <a:r>
              <a:rPr lang="en-US" dirty="0">
                <a:highlight>
                  <a:srgbClr val="FFFF00"/>
                </a:highlight>
                <a:latin typeface="Times New Roman" panose="02020603050405020304" pitchFamily="18" charset="0"/>
                <a:cs typeface="Times New Roman" panose="02020603050405020304" pitchFamily="18" charset="0"/>
              </a:rPr>
              <a:t>[5]</a:t>
            </a:r>
          </a:p>
          <a:p>
            <a:pPr>
              <a:lnSpc>
                <a:spcPct val="150000"/>
              </a:lnSpc>
            </a:pPr>
            <a:r>
              <a:rPr lang="en-US" dirty="0">
                <a:highlight>
                  <a:srgbClr val="FFFF00"/>
                </a:highlight>
                <a:latin typeface="Times New Roman" panose="02020603050405020304" pitchFamily="18" charset="0"/>
                <a:cs typeface="Times New Roman" panose="02020603050405020304" pitchFamily="18" charset="0"/>
              </a:rPr>
              <a:t>O(n)</a:t>
            </a:r>
          </a:p>
          <a:p>
            <a:pPr>
              <a:lnSpc>
                <a:spcPct val="150000"/>
              </a:lnSpc>
            </a:pPr>
            <a:r>
              <a:rPr lang="en-US" dirty="0">
                <a:latin typeface="Times New Roman" panose="02020603050405020304" pitchFamily="18" charset="0"/>
                <a:cs typeface="Times New Roman" panose="02020603050405020304" pitchFamily="18" charset="0"/>
              </a:rPr>
              <a:t>Big O notation O(N) represents the complexity of an algorithm</a:t>
            </a:r>
            <a:r>
              <a:rPr lang="en-US" dirty="0">
                <a:highlight>
                  <a:srgbClr val="FFFF00"/>
                </a:highlight>
                <a:latin typeface="Times New Roman" panose="02020603050405020304" pitchFamily="18" charset="0"/>
                <a:cs typeface="Times New Roman" panose="02020603050405020304" pitchFamily="18" charset="0"/>
              </a:rPr>
              <a:t>, whose performance will grow linearly (in direct proportion) to the size of the input data.</a:t>
            </a:r>
            <a:endParaRPr lang="en-IN"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01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118C-CEAF-44D1-8BCC-6EB043EC0553}"/>
              </a:ext>
            </a:extLst>
          </p:cNvPr>
          <p:cNvSpPr>
            <a:spLocks noGrp="1"/>
          </p:cNvSpPr>
          <p:nvPr>
            <p:ph type="title"/>
          </p:nvPr>
        </p:nvSpPr>
        <p:spPr>
          <a:xfrm>
            <a:off x="838200" y="365126"/>
            <a:ext cx="10515600" cy="713048"/>
          </a:xfrm>
        </p:spPr>
        <p:txBody>
          <a:bodyPr/>
          <a:lstStyle/>
          <a:p>
            <a:endParaRPr lang="en-IN" dirty="0"/>
          </a:p>
        </p:txBody>
      </p:sp>
      <p:sp>
        <p:nvSpPr>
          <p:cNvPr id="3" name="Content Placeholder 2">
            <a:extLst>
              <a:ext uri="{FF2B5EF4-FFF2-40B4-BE49-F238E27FC236}">
                <a16:creationId xmlns:a16="http://schemas.microsoft.com/office/drawing/2014/main" id="{16FD33B1-18D6-4728-9A47-455C6EC7DB5E}"/>
              </a:ext>
            </a:extLst>
          </p:cNvPr>
          <p:cNvSpPr>
            <a:spLocks noGrp="1"/>
          </p:cNvSpPr>
          <p:nvPr>
            <p:ph idx="1"/>
          </p:nvPr>
        </p:nvSpPr>
        <p:spPr>
          <a:xfrm>
            <a:off x="838200" y="1473958"/>
            <a:ext cx="10515600" cy="5018916"/>
          </a:xfrm>
        </p:spPr>
        <p:txBody>
          <a:bodyPr>
            <a:normAutofit fontScale="85000" lnSpcReduction="10000"/>
          </a:bodyPr>
          <a:lstStyle/>
          <a:p>
            <a:pPr>
              <a:lnSpc>
                <a:spcPct val="150000"/>
              </a:lnSpc>
            </a:pPr>
            <a:r>
              <a:rPr lang="en-US" dirty="0">
                <a:highlight>
                  <a:srgbClr val="FFFF00"/>
                </a:highlight>
                <a:latin typeface="Times New Roman" panose="02020603050405020304" pitchFamily="18" charset="0"/>
                <a:cs typeface="Times New Roman" panose="02020603050405020304" pitchFamily="18" charset="0"/>
              </a:rPr>
              <a:t>O(n) example</a:t>
            </a:r>
          </a:p>
          <a:p>
            <a:pPr>
              <a:lnSpc>
                <a:spcPct val="150000"/>
              </a:lnSpc>
            </a:pPr>
            <a:r>
              <a:rPr lang="en-US" dirty="0">
                <a:latin typeface="Times New Roman" panose="02020603050405020304" pitchFamily="18" charset="0"/>
                <a:cs typeface="Times New Roman" panose="02020603050405020304" pitchFamily="18" charset="0"/>
              </a:rPr>
              <a:t>The execution time will depend on the size of array. When the size of the array increases, the execution time will also increase in the same proportion (linearly)  Example :Traversing an array</a:t>
            </a:r>
          </a:p>
          <a:p>
            <a:pPr>
              <a:lnSpc>
                <a:spcPct val="150000"/>
              </a:lnSpc>
            </a:pPr>
            <a:r>
              <a:rPr lang="en-US" dirty="0">
                <a:highlight>
                  <a:srgbClr val="FFFF00"/>
                </a:highlight>
                <a:latin typeface="Times New Roman" panose="02020603050405020304" pitchFamily="18" charset="0"/>
                <a:cs typeface="Times New Roman" panose="02020603050405020304" pitchFamily="18" charset="0"/>
              </a:rPr>
              <a:t>O(n^2)</a:t>
            </a:r>
          </a:p>
          <a:p>
            <a:pPr>
              <a:lnSpc>
                <a:spcPct val="150000"/>
              </a:lnSpc>
            </a:pPr>
            <a:r>
              <a:rPr lang="en-US" dirty="0">
                <a:latin typeface="Times New Roman" panose="02020603050405020304" pitchFamily="18" charset="0"/>
                <a:cs typeface="Times New Roman" panose="02020603050405020304" pitchFamily="18" charset="0"/>
              </a:rPr>
              <a:t>Big O notation O(n^2) represents the complexity of an algorithm, whose performance is directly proportional to the square of the size of the input data.</a:t>
            </a:r>
          </a:p>
          <a:p>
            <a:pPr>
              <a:lnSpc>
                <a:spcPct val="150000"/>
              </a:lnSpc>
            </a:pPr>
            <a:r>
              <a:rPr lang="en-US" dirty="0">
                <a:latin typeface="Times New Roman" panose="02020603050405020304" pitchFamily="18" charset="0"/>
                <a:cs typeface="Times New Roman" panose="02020603050405020304" pitchFamily="18" charset="0"/>
              </a:rPr>
              <a:t>O(n^2) example : Traversing a 2D array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825625"/>
            <a:ext cx="10515600" cy="4493288"/>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Algorithmic Approach:</a:t>
            </a:r>
          </a:p>
          <a:p>
            <a:pPr>
              <a:lnSpc>
                <a:spcPct val="150000"/>
              </a:lnSpc>
            </a:pPr>
            <a:r>
              <a:rPr lang="en-US" dirty="0">
                <a:latin typeface="Times New Roman" panose="02020603050405020304" pitchFamily="18" charset="0"/>
                <a:cs typeface="Times New Roman" panose="02020603050405020304" pitchFamily="18" charset="0"/>
              </a:rPr>
              <a:t>Count &lt;- 0, absent &lt;- 0, total &lt;- 60</a:t>
            </a:r>
          </a:p>
          <a:p>
            <a:pPr>
              <a:lnSpc>
                <a:spcPct val="150000"/>
              </a:lnSpc>
            </a:pPr>
            <a:r>
              <a:rPr lang="en-US" dirty="0">
                <a:latin typeface="Times New Roman" panose="02020603050405020304" pitchFamily="18" charset="0"/>
                <a:cs typeface="Times New Roman" panose="02020603050405020304" pitchFamily="18" charset="0"/>
              </a:rPr>
              <a:t>REPEAT till all students counted</a:t>
            </a:r>
          </a:p>
          <a:p>
            <a:pPr>
              <a:lnSpc>
                <a:spcPct val="150000"/>
              </a:lnSpc>
            </a:pPr>
            <a:r>
              <a:rPr lang="en-US" dirty="0">
                <a:latin typeface="Times New Roman" panose="02020603050405020304" pitchFamily="18" charset="0"/>
                <a:cs typeface="Times New Roman" panose="02020603050405020304" pitchFamily="18" charset="0"/>
              </a:rPr>
              <a:t>Count &lt;- Count + 1</a:t>
            </a:r>
          </a:p>
          <a:p>
            <a:pPr>
              <a:lnSpc>
                <a:spcPct val="150000"/>
              </a:lnSpc>
            </a:pPr>
            <a:r>
              <a:rPr lang="en-US" dirty="0">
                <a:latin typeface="Times New Roman" panose="02020603050405020304" pitchFamily="18" charset="0"/>
                <a:cs typeface="Times New Roman" panose="02020603050405020304" pitchFamily="18" charset="0"/>
              </a:rPr>
              <a:t>absent &lt;- total - Count</a:t>
            </a:r>
          </a:p>
          <a:p>
            <a:pPr>
              <a:lnSpc>
                <a:spcPct val="150000"/>
              </a:lnSpc>
            </a:pPr>
            <a:r>
              <a:rPr lang="en-US" dirty="0">
                <a:latin typeface="Times New Roman" panose="02020603050405020304" pitchFamily="18" charset="0"/>
                <a:cs typeface="Times New Roman" panose="02020603050405020304" pitchFamily="18" charset="0"/>
              </a:rPr>
              <a:t>Print "Number absent is:" , absent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78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5"/>
            <a:ext cx="10515600" cy="549275"/>
          </a:xfrm>
        </p:spPr>
        <p:txBody>
          <a:bodyPr>
            <a:normAutofit fontScale="90000"/>
          </a:bodyPr>
          <a:lstStyle/>
          <a:p>
            <a:pPr algn="ctr"/>
            <a:r>
              <a:rPr lang="en-IN" b="1" dirty="0"/>
              <a:t>Need of Algorithm</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914400"/>
            <a:ext cx="10515600" cy="5578475"/>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 To understand the basic idea of the problem.</a:t>
            </a:r>
          </a:p>
          <a:p>
            <a:pPr>
              <a:lnSpc>
                <a:spcPct val="150000"/>
              </a:lnSpc>
            </a:pPr>
            <a:r>
              <a:rPr lang="en-US" dirty="0">
                <a:latin typeface="Times New Roman" panose="02020603050405020304" pitchFamily="18" charset="0"/>
                <a:cs typeface="Times New Roman" panose="02020603050405020304" pitchFamily="18" charset="0"/>
              </a:rPr>
              <a:t> To find an approach to solve the problem.</a:t>
            </a:r>
          </a:p>
          <a:p>
            <a:pPr>
              <a:lnSpc>
                <a:spcPct val="150000"/>
              </a:lnSpc>
            </a:pPr>
            <a:r>
              <a:rPr lang="en-US" dirty="0">
                <a:latin typeface="Times New Roman" panose="02020603050405020304" pitchFamily="18" charset="0"/>
                <a:cs typeface="Times New Roman" panose="02020603050405020304" pitchFamily="18" charset="0"/>
              </a:rPr>
              <a:t> To improve the efficiency of existing techniques.</a:t>
            </a:r>
          </a:p>
          <a:p>
            <a:pPr>
              <a:lnSpc>
                <a:spcPct val="150000"/>
              </a:lnSpc>
            </a:pPr>
            <a:r>
              <a:rPr lang="en-US" dirty="0">
                <a:latin typeface="Times New Roman" panose="02020603050405020304" pitchFamily="18" charset="0"/>
                <a:cs typeface="Times New Roman" panose="02020603050405020304" pitchFamily="18" charset="0"/>
              </a:rPr>
              <a:t>To understand the basic principles of designing the algorithm.</a:t>
            </a:r>
          </a:p>
          <a:p>
            <a:pPr>
              <a:lnSpc>
                <a:spcPct val="150000"/>
              </a:lnSpc>
            </a:pPr>
            <a:r>
              <a:rPr lang="en-US" dirty="0">
                <a:latin typeface="Times New Roman" panose="02020603050405020304" pitchFamily="18" charset="0"/>
                <a:cs typeface="Times New Roman" panose="02020603050405020304" pitchFamily="18" charset="0"/>
              </a:rPr>
              <a:t>To compare the performance of the algorithm with respect to other techniques.</a:t>
            </a:r>
          </a:p>
          <a:p>
            <a:pPr>
              <a:lnSpc>
                <a:spcPct val="150000"/>
              </a:lnSpc>
            </a:pPr>
            <a:r>
              <a:rPr lang="en-US" dirty="0">
                <a:latin typeface="Times New Roman" panose="02020603050405020304" pitchFamily="18" charset="0"/>
                <a:cs typeface="Times New Roman" panose="02020603050405020304" pitchFamily="18" charset="0"/>
              </a:rPr>
              <a:t>It is the best method of description without describing the implementation detail.</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9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6"/>
            <a:ext cx="10515600" cy="740344"/>
          </a:xfrm>
        </p:spPr>
        <p:txBody>
          <a:bodyPr/>
          <a:lstStyle/>
          <a:p>
            <a:r>
              <a:rPr lang="en-IN" dirty="0"/>
              <a:t>Analysis of algorithm</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1105470"/>
            <a:ext cx="10515600" cy="5071493"/>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The analysis is a process of estimating the efficiency of an algorithm. There are two fundamental parameters based on which we can analysis the algorithm:</a:t>
            </a:r>
          </a:p>
          <a:p>
            <a:pPr>
              <a:lnSpc>
                <a:spcPct val="150000"/>
              </a:lnSpc>
            </a:pPr>
            <a:r>
              <a:rPr lang="en-US" b="1" dirty="0">
                <a:latin typeface="Times New Roman" panose="02020603050405020304" pitchFamily="18" charset="0"/>
                <a:cs typeface="Times New Roman" panose="02020603050405020304" pitchFamily="18" charset="0"/>
              </a:rPr>
              <a:t>Space Complexity</a:t>
            </a:r>
            <a:r>
              <a:rPr lang="en-US" dirty="0">
                <a:latin typeface="Times New Roman" panose="02020603050405020304" pitchFamily="18" charset="0"/>
                <a:cs typeface="Times New Roman" panose="02020603050405020304" pitchFamily="18" charset="0"/>
              </a:rPr>
              <a:t>: The space complexity can be understood as the amount of space required by an algorithm to run to completion.</a:t>
            </a:r>
          </a:p>
          <a:p>
            <a:pPr>
              <a:lnSpc>
                <a:spcPct val="150000"/>
              </a:lnSpc>
            </a:pPr>
            <a:r>
              <a:rPr lang="en-US" b="1" dirty="0">
                <a:latin typeface="Times New Roman" panose="02020603050405020304" pitchFamily="18" charset="0"/>
                <a:cs typeface="Times New Roman" panose="02020603050405020304" pitchFamily="18" charset="0"/>
              </a:rPr>
              <a:t>Time Complexity: </a:t>
            </a:r>
            <a:r>
              <a:rPr lang="en-US" dirty="0">
                <a:latin typeface="Times New Roman" panose="02020603050405020304" pitchFamily="18" charset="0"/>
                <a:cs typeface="Times New Roman" panose="02020603050405020304" pitchFamily="18" charset="0"/>
              </a:rPr>
              <a:t>Time complexity is a function of input size n that refers to the amount of time needed by an algorithm to run to completion.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48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6CB-C20A-4E88-BBB6-014DCD92D805}"/>
              </a:ext>
            </a:extLst>
          </p:cNvPr>
          <p:cNvSpPr>
            <a:spLocks noGrp="1"/>
          </p:cNvSpPr>
          <p:nvPr>
            <p:ph type="title"/>
          </p:nvPr>
        </p:nvSpPr>
        <p:spPr>
          <a:xfrm>
            <a:off x="838200" y="365126"/>
            <a:ext cx="10515600" cy="631162"/>
          </a:xfrm>
        </p:spPr>
        <p:txBody>
          <a:bodyPr>
            <a:normAutofit fontScale="90000"/>
          </a:bodyPr>
          <a:lstStyle/>
          <a:p>
            <a:pPr algn="ctr"/>
            <a:r>
              <a:rPr lang="en-IN" dirty="0"/>
              <a:t>Types of analysis</a:t>
            </a:r>
          </a:p>
        </p:txBody>
      </p:sp>
      <p:sp>
        <p:nvSpPr>
          <p:cNvPr id="3" name="Content Placeholder 2">
            <a:extLst>
              <a:ext uri="{FF2B5EF4-FFF2-40B4-BE49-F238E27FC236}">
                <a16:creationId xmlns:a16="http://schemas.microsoft.com/office/drawing/2014/main" id="{94438E49-5CD5-4EB0-A0DF-CA2E9B795D79}"/>
              </a:ext>
            </a:extLst>
          </p:cNvPr>
          <p:cNvSpPr>
            <a:spLocks noGrp="1"/>
          </p:cNvSpPr>
          <p:nvPr>
            <p:ph idx="1"/>
          </p:nvPr>
        </p:nvSpPr>
        <p:spPr>
          <a:xfrm>
            <a:off x="838200" y="996288"/>
            <a:ext cx="10515600" cy="5732061"/>
          </a:xfrm>
        </p:spPr>
        <p:txBody>
          <a:bodyPr>
            <a:normAutofit/>
          </a:bodyPr>
          <a:lstStyle/>
          <a:p>
            <a:pPr>
              <a:lnSpc>
                <a:spcPct val="150000"/>
              </a:lnSpc>
            </a:pPr>
            <a:r>
              <a:rPr lang="en-US" b="1" dirty="0">
                <a:latin typeface="Times New Roman" panose="02020603050405020304" pitchFamily="18" charset="0"/>
                <a:cs typeface="Times New Roman" panose="02020603050405020304" pitchFamily="18" charset="0"/>
              </a:rPr>
              <a:t>Worst-case time complexity: </a:t>
            </a:r>
          </a:p>
          <a:p>
            <a:pPr>
              <a:lnSpc>
                <a:spcPct val="150000"/>
              </a:lnSpc>
            </a:pPr>
            <a:r>
              <a:rPr lang="en-US" dirty="0">
                <a:latin typeface="Times New Roman" panose="02020603050405020304" pitchFamily="18" charset="0"/>
                <a:cs typeface="Times New Roman" panose="02020603050405020304" pitchFamily="18" charset="0"/>
              </a:rPr>
              <a:t>For 'n' input size, the worst-case time complexity can be defined as the maximum amount of time needed by an algorithm to complete its execution. </a:t>
            </a:r>
          </a:p>
          <a:p>
            <a:pPr>
              <a:lnSpc>
                <a:spcPct val="150000"/>
              </a:lnSpc>
            </a:pPr>
            <a:r>
              <a:rPr lang="en-US" dirty="0">
                <a:latin typeface="Times New Roman" panose="02020603050405020304" pitchFamily="18" charset="0"/>
                <a:cs typeface="Times New Roman" panose="02020603050405020304" pitchFamily="18" charset="0"/>
              </a:rPr>
              <a:t>Thus, it is nothing but a function defined by the maximum number of steps performed on an instance having an input size of n.</a:t>
            </a:r>
          </a:p>
        </p:txBody>
      </p:sp>
    </p:spTree>
    <p:extLst>
      <p:ext uri="{BB962C8B-B14F-4D97-AF65-F5344CB8AC3E}">
        <p14:creationId xmlns:p14="http://schemas.microsoft.com/office/powerpoint/2010/main" val="1380149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3571</Words>
  <Application>Microsoft Office PowerPoint</Application>
  <PresentationFormat>Widescreen</PresentationFormat>
  <Paragraphs>225</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inter-bold</vt:lpstr>
      <vt:lpstr>inter-regular</vt:lpstr>
      <vt:lpstr>Times New Roman</vt:lpstr>
      <vt:lpstr>Office Theme</vt:lpstr>
      <vt:lpstr> Algorithm and it Characteristics</vt:lpstr>
      <vt:lpstr>PowerPoint Presentation</vt:lpstr>
      <vt:lpstr>PowerPoint Presentation</vt:lpstr>
      <vt:lpstr>Pseudocode</vt:lpstr>
      <vt:lpstr> Pseudo Approach: Problem: Suppose there are 60 students in the class. How will you calculate the number of absentees in the class? </vt:lpstr>
      <vt:lpstr>PowerPoint Presentation</vt:lpstr>
      <vt:lpstr>Need of Algorithm</vt:lpstr>
      <vt:lpstr>Analysis of algorithm</vt:lpstr>
      <vt:lpstr>Types of analysis</vt:lpstr>
      <vt:lpstr>PowerPoint Presentation</vt:lpstr>
      <vt:lpstr>PowerPoint Presentation</vt:lpstr>
      <vt:lpstr>Complexity of Algorithm</vt:lpstr>
      <vt:lpstr>PowerPoint Presentation</vt:lpstr>
      <vt:lpstr>PowerPoint Presentation</vt:lpstr>
      <vt:lpstr>Typical Complexities of an Algorithm</vt:lpstr>
      <vt:lpstr>Logarithmic Complexity: </vt:lpstr>
      <vt:lpstr>Linear Complexity </vt:lpstr>
      <vt:lpstr>PowerPoint Presentation</vt:lpstr>
      <vt:lpstr>Quadratic Complexity</vt:lpstr>
      <vt:lpstr>Cubic Complexity:</vt:lpstr>
      <vt:lpstr>Exponential Complexity</vt:lpstr>
      <vt:lpstr>How to approximate the time taken by the Algorithm?</vt:lpstr>
      <vt:lpstr>PowerPoint Presentation</vt:lpstr>
      <vt:lpstr>PowerPoint Presentation</vt:lpstr>
      <vt:lpstr>Iterative Programs</vt:lpstr>
      <vt:lpstr>PowerPoint Presentation</vt:lpstr>
      <vt:lpstr>PowerPoint Presentation</vt:lpstr>
      <vt:lpstr>PowerPoint Presentation</vt:lpstr>
      <vt:lpstr>PowerPoint Presentation</vt:lpstr>
      <vt:lpstr>Insertion Sort</vt:lpstr>
      <vt:lpstr>PowerPoint Presentation</vt:lpstr>
      <vt:lpstr>ALGORITHM: INSERTION SORT (A)</vt:lpstr>
      <vt:lpstr>PowerPoint Presentation</vt:lpstr>
      <vt:lpstr>PowerPoint Presentation</vt:lpstr>
      <vt:lpstr>PowerPoint Presentation</vt:lpstr>
      <vt:lpstr>PowerPoint Presentation</vt:lpstr>
      <vt:lpstr>Complexity Analysis of Insertion Sort</vt:lpstr>
      <vt:lpstr>Time Complexities:</vt:lpstr>
      <vt:lpstr>PowerPoint Presentation</vt:lpstr>
      <vt:lpstr>Bubble Sort</vt:lpstr>
      <vt:lpstr>Complexity Analysis of Bubble Sort</vt:lpstr>
      <vt:lpstr>PowerPoint Presentation</vt:lpstr>
      <vt:lpstr> Time Complexities: </vt:lpstr>
      <vt:lpstr>Asymptotic Notation</vt:lpstr>
      <vt:lpstr>PowerPoint Presentation</vt:lpstr>
      <vt:lpstr>PowerPoint Presentation</vt:lpstr>
      <vt:lpstr>PowerPoint Presentation</vt:lpstr>
      <vt:lpstr>PowerPoint Presentation</vt:lpstr>
      <vt:lpstr>Big-O Notation (Ο)</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Algorithm and it Characteristics</dc:title>
  <dc:creator>Muthukrishnan, Gunasekaran</dc:creator>
  <cp:lastModifiedBy>Muthukrishnan, Gunasekaran</cp:lastModifiedBy>
  <cp:revision>20</cp:revision>
  <dcterms:created xsi:type="dcterms:W3CDTF">2022-03-09T04:04:36Z</dcterms:created>
  <dcterms:modified xsi:type="dcterms:W3CDTF">2022-03-14T07:06:28Z</dcterms:modified>
</cp:coreProperties>
</file>