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56" r:id="rId1"/>
  </p:sldMasterIdLst>
  <p:notesMasterIdLst>
    <p:notesMasterId r:id="rId2"/>
  </p:notesMasterIdLst>
  <p:sldIdLst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4" autoAdjust="0"/>
    <p:restoredTop sz="94660"/>
  </p:normalViewPr>
  <p:slideViewPr>
    <p:cSldViewPr snapToGrid="0">
      <p:cViewPr>
        <p:scale>
          <a:sx n="81" d="100"/>
          <a:sy n="81" d="100"/>
        </p:scale>
        <p:origin x="-774" y="-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tableStyles" Target="tableStyles.xml"/><Relationship Id="rId59" Type="http://schemas.openxmlformats.org/officeDocument/2006/relationships/presProps" Target="presProps.xml"/><Relationship Id="rId60" Type="http://schemas.openxmlformats.org/officeDocument/2006/relationships/viewProps" Target="viewProps.xml"/><Relationship Id="rId6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baseline="0" sz="8000" spc="-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5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algn="l" indent="0" marL="0">
              <a:buNone/>
              <a:defRPr baseline="0" cap="all" sz="2400" spc="200">
                <a:solidFill>
                  <a:schemeClr val="tx2"/>
                </a:solidFill>
                <a:latin typeface="+mj-lt"/>
              </a:defRPr>
            </a:lvl1pPr>
            <a:lvl2pPr algn="ctr" indent="0" marL="457200">
              <a:buNone/>
              <a:defRPr sz="2400"/>
            </a:lvl2pPr>
            <a:lvl3pPr algn="ctr" indent="0" marL="914400">
              <a:buNone/>
              <a:defRPr sz="2400"/>
            </a:lvl3pPr>
            <a:lvl4pPr algn="ctr" indent="0" marL="1371600">
              <a:buNone/>
              <a:defRPr sz="2000"/>
            </a:lvl4pPr>
            <a:lvl5pPr algn="ctr" indent="0" marL="1828800">
              <a:buNone/>
              <a:defRPr sz="2000"/>
            </a:lvl5pPr>
            <a:lvl6pPr algn="ctr" indent="0" marL="2286000">
              <a:buNone/>
              <a:defRPr sz="2000"/>
            </a:lvl6pPr>
            <a:lvl7pPr algn="ctr" indent="0" marL="2743200">
              <a:buNone/>
              <a:defRPr sz="2000"/>
            </a:lvl7pPr>
            <a:lvl8pPr algn="ctr" indent="0" marL="3200400">
              <a:buNone/>
              <a:defRPr sz="2000"/>
            </a:lvl8pPr>
            <a:lvl9pPr algn="ctr" indent="0" marL="3657600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6DFF08F-DC6B-4601-B491-B0F83F6DD2DA}" type="datetimeFigureOut">
              <a:rPr lang="en-US" smtClean="0"/>
              <a:t>1/13/2015</a:t>
            </a:fld>
            <a:endParaRPr dirty="0" lang="en-US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bIns="0" lIns="45720" rIns="45720" tIns="0"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6DFF08F-DC6B-4601-B491-B0F83F6DD2DA}" type="datetimeFigureOut">
              <a:rPr lang="en-US" smtClean="0"/>
              <a:t>1/13/2015</a:t>
            </a:fld>
            <a:endParaRPr dirty="0" lang="en-US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bIns="0" lIns="45720" rIns="45720" tIns="0"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6DFF08F-DC6B-4601-B491-B0F83F6DD2DA}" type="datetimeFigureOut">
              <a:rPr lang="en-US" smtClean="0"/>
              <a:t>1/13/2015</a:t>
            </a:fld>
            <a:endParaRPr dirty="0" lang="en-US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/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6DFF08F-DC6B-4601-B491-B0F83F6DD2DA}" type="datetimeFigureOut">
              <a:rPr lang="en-US" smtClean="0"/>
              <a:t>1/13/2015</a:t>
            </a:fld>
            <a:endParaRPr dirty="0"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586" name="Rectangle 13"/>
          <p:cNvSpPr>
            <a:spLocks noChangeArrowheads="1"/>
          </p:cNvSpPr>
          <p:nvPr userDrawn="1"/>
        </p:nvSpPr>
        <p:spPr bwMode="auto">
          <a:xfrm>
            <a:off x="2590800" y="6519862"/>
            <a:ext cx="5410200" cy="338138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eaLnBrk="0" hangingPunct="0" indent="-285750" marL="74295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eaLnBrk="0" hangingPunct="0" indent="-228600" marL="114300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eaLnBrk="0" hangingPunct="0" indent="-228600" marL="160020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eaLnBrk="0" hangingPunct="0" indent="-228600" marL="205740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eaLnBrk="1" hangingPunct="1"/>
            <a:r>
              <a:rPr altLang="en-US" dirty="0" sz="1600" lang="en-US"/>
              <a:t>© Oxford University Press </a:t>
            </a:r>
            <a:r>
              <a:rPr altLang="en-US" dirty="0" sz="1600" lang="en-US" smtClean="0"/>
              <a:t>2014. </a:t>
            </a:r>
            <a:r>
              <a:rPr altLang="en-US" dirty="0" sz="1600" lang="en-US"/>
              <a:t>All rights reserved.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b="0" sz="8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4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anchor="t" anchorCtr="0" lIns="91440" rIns="91440">
            <a:normAutofit/>
          </a:bodyPr>
          <a:lstStyle>
            <a:lvl1pPr indent="0" marL="0">
              <a:buNone/>
              <a:defRPr baseline="0" cap="all" sz="2400" spc="200">
                <a:solidFill>
                  <a:schemeClr val="tx2"/>
                </a:solidFill>
                <a:latin typeface="+mj-lt"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7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78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1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anchor="ctr" lIns="91440" rIns="91440">
            <a:normAutofit/>
          </a:bodyPr>
          <a:lstStyle>
            <a:lvl1pPr indent="0" marL="0">
              <a:buNone/>
              <a:defRPr baseline="0" b="0" cap="all" sz="20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2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8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anchor="ctr" lIns="91440" rIns="91440">
            <a:normAutofit/>
          </a:bodyPr>
          <a:lstStyle>
            <a:lvl1pPr indent="0" marL="0">
              <a:buNone/>
              <a:defRPr baseline="0" b="0" cap="all" sz="20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4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8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b="0"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89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indent="0" marL="0">
              <a:buNone/>
              <a:defRPr sz="1500">
                <a:solidFill>
                  <a:srgbClr val="FFFFFF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anchor="b" bIns="0" lIns="91440" rIns="91440" tIns="0">
            <a:noAutofit/>
          </a:bodyPr>
          <a:lstStyle>
            <a:lvl1pPr>
              <a:defRPr b="0"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bIns="0" lIns="91440" rIns="91440" tIns="0">
            <a:normAutofit/>
          </a:bodyPr>
          <a:lstStyle>
            <a:lvl1pPr indent="0" marL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6DFF08F-DC6B-4601-B491-B0F83F6DD2DA}" type="datetimeFigureOut">
              <a:rPr lang="en-US" smtClean="0"/>
              <a:t>1/13/2015</a:t>
            </a:fld>
            <a:endParaRPr dirty="0" lang="en-US"/>
          </a:p>
        </p:txBody>
      </p:sp>
      <p:sp>
        <p:nvSpPr>
          <p:cNvPr id="10486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jpe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2">
            <a:alphaModFix amt="16000"/>
            <a:lum/>
          </a:blip>
          <a:srcRect/>
          <a:stretch>
            <a:fillRect l="-16000" r="-16000"/>
          </a:stretch>
        </a:blip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/>
        </p:spPr>
        <p:txBody>
          <a:bodyPr bIns="45720" lIns="0" rIns="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1/13/2015</a:t>
            </a:fld>
            <a:endParaRPr dirty="0"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baseline="0" cap="all" sz="900">
                <a:solidFill>
                  <a:srgbClr val="FFFFFF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sz="4800" kern="1200" spc="-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Relationship Id="rId3" Type="http://schemas.openxmlformats.org/officeDocument/2006/relationships/image" Target="../media/image20.emf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emf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37.emf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image" Target="../media/image38.emf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image" Target="../media/image39.emf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image" Target="../media/image40.emf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image" Target="../media/image43.emf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image" Target="../media/image44.emf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image" Target="../media/image45.emf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image" Target="../media/image46.emf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image" Target="../media/image47.emf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image" Target="../media/image48.emf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image" Target="../media/image49.emf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image" Target="../media/image50.emf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image" Target="../media/image51.emf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image" Target="../media/image53.emf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image" Target="../media/image54.emf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image" Target="../media/image55.emf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image" Target="../media/image56.emf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image" Target="../media/image57.emf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ctrTitle"/>
          </p:nvPr>
        </p:nvSpPr>
        <p:spPr>
          <a:xfrm>
            <a:off x="4056544" y="1600200"/>
            <a:ext cx="4953000" cy="1752600"/>
          </a:xfrm>
        </p:spPr>
        <p:txBody>
          <a:bodyPr anchor="ctr" bIns="45720" lIns="91440" rIns="91440" rtlCol="0" tIns="45720" vert="horz">
            <a:normAutofit/>
          </a:bodyPr>
          <a:p>
            <a:r>
              <a:rPr b="1" dirty="0" sz="36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and Analysis of Algorithms</a:t>
            </a:r>
          </a:p>
        </p:txBody>
      </p:sp>
      <p:sp>
        <p:nvSpPr>
          <p:cNvPr id="1048600" name="Subtitle 2"/>
          <p:cNvSpPr>
            <a:spLocks noGrp="1"/>
          </p:cNvSpPr>
          <p:nvPr>
            <p:ph type="subTitle" idx="1"/>
          </p:nvPr>
        </p:nvSpPr>
        <p:spPr>
          <a:xfrm>
            <a:off x="4800600" y="3276600"/>
            <a:ext cx="4038600" cy="1752600"/>
          </a:xfrm>
        </p:spPr>
        <p:txBody>
          <a:bodyPr anchor="ctr" bIns="45720" lIns="91440" rIns="91440" rtlCol="0" tIns="45720" vert="horz">
            <a:normAutofit/>
          </a:bodyPr>
          <a:p>
            <a:pPr>
              <a:spcBef>
                <a:spcPct val="0"/>
              </a:spcBef>
            </a:pPr>
            <a:r>
              <a:rPr b="1" dirty="0" sz="3600" lang="en-US">
                <a:solidFill>
                  <a:schemeClr val="tx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Sridhar </a:t>
            </a:r>
          </a:p>
        </p:txBody>
      </p:sp>
      <p:pic>
        <p:nvPicPr>
          <p:cNvPr id="2097159" name="Picture 2" descr="C:\Users\riteeka.sharma.INOUP\Desktop\DAA - Cover - To Marketing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152400" y="1219200"/>
            <a:ext cx="3904144" cy="5121275"/>
          </a:xfrm>
          <a:prstGeom prst="rect"/>
          <a:noFill/>
        </p:spPr>
      </p:pic>
      <p:pic>
        <p:nvPicPr>
          <p:cNvPr id="2097160" name="Picture 5" descr="logo(NEW)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7297738" y="3"/>
            <a:ext cx="1846262" cy="1219199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r>
              <a:rPr dirty="0" lang="en-US" smtClean="0"/>
              <a:t>How many bits used to represent the input size.</a:t>
            </a:r>
          </a:p>
          <a:p>
            <a:endParaRPr dirty="0" lang="en-US"/>
          </a:p>
        </p:txBody>
      </p:sp>
      <p:sp>
        <p:nvSpPr>
          <p:cNvPr id="1048613" name="Rounded Rectangle 3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 Size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Examples of Input Size</a:t>
            </a:r>
            <a:endParaRPr dirty="0" lang="en-US"/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en-US" smtClean="0"/>
          </a:p>
          <a:p>
            <a:endParaRPr dirty="0" lang="en-US"/>
          </a:p>
        </p:txBody>
      </p:sp>
      <p:pic>
        <p:nvPicPr>
          <p:cNvPr id="2097168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55432" y="470234"/>
            <a:ext cx="8600878" cy="5727104"/>
          </a:xfrm>
          <a:prstGeom prst="rect"/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22722" y="2464414"/>
            <a:ext cx="7543800" cy="2786425"/>
          </a:xfrm>
          <a:prstGeom prst="rect"/>
        </p:spPr>
      </p:pic>
      <p:sp>
        <p:nvSpPr>
          <p:cNvPr id="1048616" name="Rounded Rectangle 4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Measuring run time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22722" y="2081049"/>
            <a:ext cx="7543800" cy="2871568"/>
          </a:xfrm>
          <a:prstGeom prst="rect"/>
        </p:spPr>
      </p:pic>
      <p:sp>
        <p:nvSpPr>
          <p:cNvPr id="1048617" name="Rounded Rectangle 4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Step count – Some examples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798358" y="1909326"/>
            <a:ext cx="3593003" cy="4022725"/>
          </a:xfrm>
          <a:prstGeom prst="rect"/>
        </p:spPr>
      </p:pic>
      <p:sp>
        <p:nvSpPr>
          <p:cNvPr id="1048618" name="Rounded Rectangle 3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of step count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22722" y="1876436"/>
            <a:ext cx="7543800" cy="3962381"/>
          </a:xfrm>
          <a:prstGeom prst="rect"/>
        </p:spPr>
      </p:pic>
      <p:sp>
        <p:nvSpPr>
          <p:cNvPr id="1048619" name="Rounded Rectangle 4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2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778315" y="1846264"/>
            <a:ext cx="5632614" cy="4022725"/>
          </a:xfrm>
          <a:prstGeom prst="rect"/>
        </p:spPr>
      </p:pic>
      <p:sp>
        <p:nvSpPr>
          <p:cNvPr id="1048620" name="Rounded Rectangle 4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Step count computation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00100" y="1446386"/>
            <a:ext cx="7543800" cy="1154284"/>
          </a:xfrm>
          <a:prstGeom prst="rect"/>
        </p:spPr>
      </p:pic>
      <p:sp>
        <p:nvSpPr>
          <p:cNvPr id="1048621" name="Rounded Rectangle 4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Another approach-Operation</a:t>
            </a:r>
            <a:r>
              <a:rPr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count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37118" y="3569552"/>
            <a:ext cx="6509972" cy="1004880"/>
          </a:xfrm>
          <a:prstGeom prst="rect"/>
        </p:spPr>
      </p:pic>
      <p:pic>
        <p:nvPicPr>
          <p:cNvPr id="2097176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35076" y="5189069"/>
            <a:ext cx="7119092" cy="915840"/>
          </a:xfrm>
          <a:prstGeom prst="rect"/>
        </p:spPr>
      </p:pic>
      <p:pic>
        <p:nvPicPr>
          <p:cNvPr id="2097177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22960" y="2351998"/>
            <a:ext cx="7543800" cy="3637101"/>
          </a:xfrm>
          <a:prstGeom prst="rect"/>
        </p:spPr>
      </p:pic>
      <p:sp>
        <p:nvSpPr>
          <p:cNvPr id="1048622" name="Rounded Rectangle 7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1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22722" y="2177262"/>
            <a:ext cx="7543800" cy="3360726"/>
          </a:xfrm>
          <a:prstGeom prst="rect"/>
        </p:spPr>
      </p:pic>
      <p:sp>
        <p:nvSpPr>
          <p:cNvPr id="1048623" name="Rounded Rectangle 3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Break Statement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4"/>
          <p:cNvSpPr txBox="1"/>
          <p:nvPr/>
        </p:nvSpPr>
        <p:spPr>
          <a:xfrm>
            <a:off x="918029" y="1219200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defPPr>
              <a:defRPr lang="en-US"/>
            </a:defPPr>
            <a:lvl1pPr algn="ctr" defTabSz="914400">
              <a:spcBef>
                <a:spcPct val="0"/>
              </a:spcBef>
              <a:buNone/>
              <a:defRPr b="1" sz="6000">
                <a:solidFill>
                  <a:schemeClr val="tx2">
                    <a:lumMod val="50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r>
              <a:rPr dirty="0" lang="en-US">
                <a:solidFill>
                  <a:schemeClr val="tx1"/>
                </a:solidFill>
              </a:rPr>
              <a:t>Chapter </a:t>
            </a:r>
            <a:r>
              <a:rPr dirty="0" lang="en-US" smtClean="0">
                <a:solidFill>
                  <a:schemeClr val="tx1"/>
                </a:solidFill>
              </a:rPr>
              <a:t>3</a:t>
            </a:r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02" name="Title 4"/>
          <p:cNvSpPr txBox="1"/>
          <p:nvPr/>
        </p:nvSpPr>
        <p:spPr bwMode="auto">
          <a:xfrm>
            <a:off x="914400" y="2968171"/>
            <a:ext cx="8229600" cy="1752600"/>
          </a:xfrm>
          <a:prstGeom prst="rect"/>
        </p:spPr>
        <p:txBody>
          <a:bodyPr anchor="ctr" bIns="45720" lIns="91440" rIns="91440" rtlCol="0" tIns="45720" vert="horz">
            <a:normAutofit fontScale="98333" lnSpcReduction="10000"/>
          </a:bodyPr>
          <a:lstStyle>
            <a:defPPr>
              <a:defRPr lang="en-US"/>
            </a:defPPr>
            <a:lvl1pPr algn="ctr" defTabSz="914400">
              <a:spcBef>
                <a:spcPct val="0"/>
              </a:spcBef>
              <a:buNone/>
              <a:defRPr b="1" sz="60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r>
              <a:rPr dirty="0" lang="en-US"/>
              <a:t>Basics of Algorithm Analysis </a:t>
            </a:r>
            <a:endParaRPr dirty="0" lang="en-US"/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76537" y="1590932"/>
            <a:ext cx="7543800" cy="1133694"/>
          </a:xfrm>
          <a:prstGeom prst="rect"/>
        </p:spPr>
      </p:pic>
      <p:sp>
        <p:nvSpPr>
          <p:cNvPr id="1048624" name="Rounded Rectangle 3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Return</a:t>
            </a:r>
            <a:r>
              <a:rPr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Statement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16708" y="1846264"/>
            <a:ext cx="6155828" cy="4022725"/>
          </a:xfrm>
          <a:prstGeom prst="rect"/>
        </p:spPr>
      </p:pic>
      <p:sp>
        <p:nvSpPr>
          <p:cNvPr id="1048625" name="Rounded Rectangle 3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Return</a:t>
            </a:r>
            <a:r>
              <a:rPr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Statement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42473" y="1846264"/>
            <a:ext cx="7304298" cy="4022725"/>
          </a:xfrm>
          <a:prstGeom prst="rect"/>
        </p:spPr>
      </p:pic>
      <p:sp>
        <p:nvSpPr>
          <p:cNvPr id="1048626" name="Rounded Rectangle 4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Operation Count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49190" y="1737361"/>
            <a:ext cx="6142917" cy="4022725"/>
          </a:xfrm>
          <a:prstGeom prst="rect"/>
        </p:spPr>
      </p:pic>
      <p:sp>
        <p:nvSpPr>
          <p:cNvPr id="1048593" name="Rounded Rectangle 4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Need for</a:t>
            </a:r>
            <a:r>
              <a:rPr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counting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40780" y="1846264"/>
            <a:ext cx="5907685" cy="4022725"/>
          </a:xfrm>
          <a:prstGeom prst="rect"/>
        </p:spPr>
      </p:pic>
      <p:sp>
        <p:nvSpPr>
          <p:cNvPr id="1048591" name="Rounded Rectangle 4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r>
              <a:rPr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counting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6844" y="1934400"/>
            <a:ext cx="8870312" cy="2989201"/>
          </a:xfrm>
          <a:prstGeom prst="rect"/>
        </p:spPr>
      </p:pic>
      <p:sp>
        <p:nvSpPr>
          <p:cNvPr id="1048589" name="Rounded Rectangle 5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Worst</a:t>
            </a:r>
            <a:r>
              <a:rPr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case complexity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22722" y="2959749"/>
            <a:ext cx="7543800" cy="1795752"/>
          </a:xfrm>
          <a:prstGeom prst="rect"/>
        </p:spPr>
      </p:pic>
      <p:sp>
        <p:nvSpPr>
          <p:cNvPr id="1048587" name="Rounded Rectangle 3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Best case complexity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22722" y="2289046"/>
            <a:ext cx="7543800" cy="3137158"/>
          </a:xfrm>
          <a:prstGeom prst="rect"/>
        </p:spPr>
      </p:pic>
      <p:sp>
        <p:nvSpPr>
          <p:cNvPr id="1048588" name="Rounded Rectangle 4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Average</a:t>
            </a:r>
            <a:r>
              <a:rPr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case complexity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22722" y="2010942"/>
            <a:ext cx="7543800" cy="3693369"/>
          </a:xfrm>
          <a:prstGeom prst="rect"/>
        </p:spPr>
      </p:pic>
      <p:sp>
        <p:nvSpPr>
          <p:cNvPr id="1048590" name="Rounded Rectangle 3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Encryption</a:t>
            </a:r>
            <a:r>
              <a:rPr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Algorithm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88261" y="2820229"/>
            <a:ext cx="7543800" cy="939676"/>
          </a:xfrm>
          <a:prstGeom prst="rect"/>
        </p:spPr>
      </p:pic>
      <p:sp>
        <p:nvSpPr>
          <p:cNvPr id="1048592" name="Rounded Rectangle 4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0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Rate of Growth</a:t>
            </a:r>
            <a:r>
              <a:rPr b="0" cap="none" dirty="0" sz="40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–How algorithms scale?</a:t>
            </a:r>
            <a:endParaRPr baseline="0" b="0" cap="none" dirty="0" sz="40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801047" y="1260110"/>
            <a:ext cx="2414842" cy="4022725"/>
          </a:xfrm>
          <a:prstGeom prst="rect"/>
        </p:spPr>
      </p:pic>
      <p:sp>
        <p:nvSpPr>
          <p:cNvPr id="1048603" name="Rounded Rectangle 4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Objectives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09679" y="1846264"/>
            <a:ext cx="5569887" cy="4022725"/>
          </a:xfrm>
          <a:prstGeom prst="rect"/>
        </p:spPr>
      </p:pic>
      <p:sp>
        <p:nvSpPr>
          <p:cNvPr id="1048627" name="Rounded Rectangle 4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of</a:t>
            </a:r>
            <a:r>
              <a:rPr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rate of growth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22722" y="3200328"/>
            <a:ext cx="7543800" cy="1314594"/>
          </a:xfrm>
          <a:prstGeom prst="rect"/>
        </p:spPr>
      </p:pic>
      <p:sp>
        <p:nvSpPr>
          <p:cNvPr id="1048628" name="Rounded Rectangle 4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of</a:t>
            </a:r>
            <a:r>
              <a:rPr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rate of growth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58324" y="1846264"/>
            <a:ext cx="5472596" cy="4022725"/>
          </a:xfrm>
          <a:prstGeom prst="rect"/>
        </p:spPr>
      </p:pic>
      <p:sp>
        <p:nvSpPr>
          <p:cNvPr id="1048629" name="Rounded Rectangle 3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Algorithm classes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5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22722" y="1980975"/>
            <a:ext cx="7543800" cy="3753300"/>
          </a:xfrm>
          <a:prstGeom prst="rect"/>
        </p:spPr>
      </p:pic>
      <p:sp>
        <p:nvSpPr>
          <p:cNvPr id="1048630" name="Rounded Rectangle 3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Asymptotic</a:t>
            </a:r>
            <a:r>
              <a:rPr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analysis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6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17807" y="1846264"/>
            <a:ext cx="6153631" cy="4022725"/>
          </a:xfrm>
          <a:prstGeom prst="rect"/>
        </p:spPr>
      </p:pic>
      <p:sp>
        <p:nvSpPr>
          <p:cNvPr id="1048631" name="Rounded Rectangle 3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Asymptotic</a:t>
            </a:r>
            <a:r>
              <a:rPr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Notations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86763" y="1846264"/>
            <a:ext cx="6415719" cy="4022725"/>
          </a:xfrm>
          <a:prstGeom prst="rect"/>
        </p:spPr>
      </p:pic>
      <p:sp>
        <p:nvSpPr>
          <p:cNvPr id="1048632" name="Rounded Rectangle 3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Big – Oh notation 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863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/>
            </a:r>
            <a:br>
              <a:rPr dirty="0" lang="en-US" smtClean="0"/>
            </a:br>
            <a:endParaRPr dirty="0" lang="en-US"/>
          </a:p>
        </p:txBody>
      </p:sp>
    </p:spTree>
  </p:cSld>
  <p:clrMapOvr>
    <a:masterClrMapping/>
  </p:clrMapOvr>
  <p:timing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22722" y="1999810"/>
            <a:ext cx="7543800" cy="3715630"/>
          </a:xfrm>
          <a:prstGeom prst="rect"/>
        </p:spPr>
      </p:pic>
      <p:sp>
        <p:nvSpPr>
          <p:cNvPr id="1048634" name="Rounded Rectangle 3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of</a:t>
            </a:r>
            <a:r>
              <a:rPr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Big-Oh notation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9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94659" y="1846264"/>
            <a:ext cx="7199927" cy="4022725"/>
          </a:xfrm>
          <a:prstGeom prst="rect"/>
        </p:spPr>
      </p:pic>
      <p:sp>
        <p:nvSpPr>
          <p:cNvPr id="1048635" name="Rounded Rectangle 3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Big-Oh-</a:t>
            </a:r>
            <a:r>
              <a:rPr dirty="0" sz="4800" kern="0" lang="en-US" smtClean="0">
                <a:solidFill>
                  <a:prstClr val="black"/>
                </a:solidFill>
                <a:latin typeface="Calibri"/>
              </a:rPr>
              <a:t>In terms of limits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0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63497" y="1846264"/>
            <a:ext cx="5462251" cy="4022725"/>
          </a:xfrm>
          <a:prstGeom prst="rect"/>
        </p:spPr>
      </p:pic>
      <p:sp>
        <p:nvSpPr>
          <p:cNvPr id="1048636" name="Rounded Rectangle 3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Big-Omega</a:t>
            </a:r>
            <a:r>
              <a:rPr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Notation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658970"/>
          </a:xfrm>
        </p:spPr>
        <p:txBody>
          <a:bodyPr>
            <a:normAutofit fontScale="90000"/>
          </a:bodyPr>
          <a:p>
            <a:r>
              <a:rPr dirty="0" lang="en-US" smtClean="0"/>
              <a:t>Examples</a:t>
            </a:r>
            <a:endParaRPr dirty="0" lang="en-US"/>
          </a:p>
        </p:txBody>
      </p:sp>
      <p:pic>
        <p:nvPicPr>
          <p:cNvPr id="2097191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59790" y="1846264"/>
            <a:ext cx="7469664" cy="4022725"/>
          </a:xfrm>
          <a:prstGeom prst="rect"/>
        </p:spPr>
      </p:pic>
      <p:sp>
        <p:nvSpPr>
          <p:cNvPr id="1048638" name="Rounded Rectangle 3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57906" y="1150075"/>
            <a:ext cx="8641892" cy="3945790"/>
          </a:xfrm>
          <a:prstGeom prst="rect"/>
        </p:spPr>
      </p:pic>
      <p:sp>
        <p:nvSpPr>
          <p:cNvPr id="1048604" name="Rounded Rectangle 5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Algorithm</a:t>
            </a:r>
            <a:r>
              <a:rPr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Measures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2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80038" y="945575"/>
            <a:ext cx="5379983" cy="4923414"/>
          </a:xfrm>
          <a:prstGeom prst="rect"/>
        </p:spPr>
      </p:pic>
      <p:sp>
        <p:nvSpPr>
          <p:cNvPr id="1048639" name="Rounded Rectangle 4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Big-theta</a:t>
            </a:r>
            <a:r>
              <a:rPr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notation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658970"/>
          </a:xfrm>
        </p:spPr>
        <p:txBody>
          <a:bodyPr>
            <a:normAutofit fontScale="90000"/>
          </a:bodyPr>
          <a:p>
            <a:r>
              <a:rPr dirty="0" lang="en-US" smtClean="0"/>
              <a:t>Examples of Theta Notation</a:t>
            </a:r>
            <a:endParaRPr dirty="0" lang="en-US"/>
          </a:p>
        </p:txBody>
      </p:sp>
      <p:pic>
        <p:nvPicPr>
          <p:cNvPr id="209719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22722" y="2581400"/>
            <a:ext cx="7543800" cy="2552450"/>
          </a:xfrm>
          <a:prstGeom prst="rect"/>
        </p:spPr>
      </p:pic>
      <p:sp>
        <p:nvSpPr>
          <p:cNvPr id="1048641" name="Rounded Rectangle 4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4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27705" y="1846264"/>
            <a:ext cx="7333835" cy="4022725"/>
          </a:xfrm>
          <a:prstGeom prst="rect"/>
        </p:spPr>
      </p:pic>
      <p:pic>
        <p:nvPicPr>
          <p:cNvPr id="2097195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599" y="923160"/>
            <a:ext cx="9136802" cy="5011681"/>
          </a:xfrm>
          <a:prstGeom prst="rect"/>
        </p:spPr>
      </p:pic>
      <p:sp>
        <p:nvSpPr>
          <p:cNvPr id="1048642" name="Rounded Rectangle 6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Little-Oh notation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6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01248" y="1846264"/>
            <a:ext cx="6586748" cy="4022725"/>
          </a:xfrm>
          <a:prstGeom prst="rect"/>
        </p:spPr>
      </p:pic>
      <p:sp>
        <p:nvSpPr>
          <p:cNvPr id="1048643" name="Rounded Rectangle 4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Little</a:t>
            </a:r>
            <a:r>
              <a:rPr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omega notation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7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22722" y="2275695"/>
            <a:ext cx="7543800" cy="3163863"/>
          </a:xfrm>
          <a:prstGeom prst="rect"/>
        </p:spPr>
      </p:pic>
      <p:sp>
        <p:nvSpPr>
          <p:cNvPr id="1048644" name="Rounded Rectangle 4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Tilde notation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8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22722" y="2462708"/>
            <a:ext cx="7543800" cy="2789834"/>
          </a:xfrm>
          <a:prstGeom prst="rect"/>
        </p:spPr>
      </p:pic>
      <p:sp>
        <p:nvSpPr>
          <p:cNvPr id="1048645" name="Rounded Rectangle 4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err="1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L’Hospital</a:t>
            </a: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rule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9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519807" y="3107145"/>
            <a:ext cx="4149631" cy="1500960"/>
          </a:xfrm>
          <a:prstGeom prst="rect"/>
        </p:spPr>
      </p:pic>
      <p:sp>
        <p:nvSpPr>
          <p:cNvPr id="1048646" name="Rounded Rectangle 4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Asymptotic Rules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0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22722" y="1953579"/>
            <a:ext cx="7543800" cy="3808095"/>
          </a:xfrm>
          <a:prstGeom prst="rect"/>
        </p:spPr>
      </p:pic>
      <p:sp>
        <p:nvSpPr>
          <p:cNvPr id="1048647" name="Rounded Rectangle 4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1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181929" y="1846264"/>
            <a:ext cx="2825387" cy="4022725"/>
          </a:xfrm>
          <a:prstGeom prst="rect"/>
        </p:spPr>
      </p:pic>
      <p:sp>
        <p:nvSpPr>
          <p:cNvPr id="1048648" name="Rounded Rectangle 4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Asymptotic Class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2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22722" y="1972604"/>
            <a:ext cx="7543800" cy="3770045"/>
          </a:xfrm>
          <a:prstGeom prst="rect"/>
        </p:spPr>
      </p:pic>
      <p:sp>
        <p:nvSpPr>
          <p:cNvPr id="1048649" name="Rounded Rectangle 4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dirty="0" sz="4800" kern="0" lang="en-US" smtClean="0">
                <a:solidFill>
                  <a:prstClr val="black"/>
                </a:solidFill>
                <a:latin typeface="Calibri"/>
              </a:rPr>
              <a:t>Space Complexity Analysis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>
            <a:grayscl/>
          </a:blip>
          <a:stretch>
            <a:fillRect/>
          </a:stretch>
        </p:blipFill>
        <p:spPr>
          <a:xfrm>
            <a:off x="800100" y="1317836"/>
            <a:ext cx="7543800" cy="4240924"/>
          </a:xfrm>
          <a:prstGeom prst="rect"/>
        </p:spPr>
      </p:pic>
      <p:sp>
        <p:nvSpPr>
          <p:cNvPr id="1048605" name="Rounded Rectangle 4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Algorithm</a:t>
            </a:r>
            <a:r>
              <a:rPr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Measures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64612" y="2120814"/>
            <a:ext cx="7543800" cy="1424107"/>
          </a:xfrm>
          <a:prstGeom prst="rect"/>
        </p:spPr>
      </p:pic>
      <p:sp>
        <p:nvSpPr>
          <p:cNvPr id="1048650" name="Rounded Rectangle 4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Empirical</a:t>
            </a:r>
            <a:r>
              <a:rPr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Analysis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4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39901" y="3037185"/>
            <a:ext cx="7309442" cy="1640880"/>
          </a:xfrm>
          <a:prstGeom prst="rect"/>
        </p:spPr>
      </p:pic>
      <p:sp>
        <p:nvSpPr>
          <p:cNvPr id="1048651" name="Rounded Rectangle 4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Empirical Analysis Environment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5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423563" y="1846264"/>
            <a:ext cx="6342118" cy="4022725"/>
          </a:xfrm>
          <a:prstGeom prst="rect"/>
        </p:spPr>
      </p:pic>
      <p:sp>
        <p:nvSpPr>
          <p:cNvPr id="1048652" name="Rounded Rectangle 4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Statistical Tests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6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22722" y="2508130"/>
            <a:ext cx="7543800" cy="2698990"/>
          </a:xfrm>
          <a:prstGeom prst="rect"/>
        </p:spPr>
      </p:pic>
      <p:sp>
        <p:nvSpPr>
          <p:cNvPr id="1048653" name="Rounded Rectangle 4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Algorithm Visualization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7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504007" y="1846264"/>
            <a:ext cx="2181231" cy="4022725"/>
          </a:xfrm>
          <a:prstGeom prst="rect"/>
        </p:spPr>
      </p:pic>
      <p:sp>
        <p:nvSpPr>
          <p:cNvPr id="1048654" name="Rounded Rectangle 4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Glossary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8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411232" y="1846264"/>
            <a:ext cx="2366780" cy="4022725"/>
          </a:xfrm>
          <a:prstGeom prst="rect"/>
        </p:spPr>
      </p:pic>
      <p:sp>
        <p:nvSpPr>
          <p:cNvPr id="1048655" name="Rounded Rectangle 4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Glossary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822960" y="1863836"/>
            <a:ext cx="7543800" cy="4023360"/>
          </a:xfrm>
        </p:spPr>
        <p:txBody>
          <a:bodyPr/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endParaRPr dirty="0" lang="en-US"/>
          </a:p>
        </p:txBody>
      </p:sp>
      <p:pic>
        <p:nvPicPr>
          <p:cNvPr id="209716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11014" y="1578028"/>
            <a:ext cx="8675077" cy="2756262"/>
          </a:xfrm>
          <a:prstGeom prst="rect"/>
        </p:spPr>
      </p:pic>
      <p:sp>
        <p:nvSpPr>
          <p:cNvPr id="1048607" name="Rounded Rectangle 4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36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complexity-Need</a:t>
            </a:r>
            <a:r>
              <a:rPr b="0" cap="none" dirty="0" sz="36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computation model</a:t>
            </a:r>
            <a:endParaRPr baseline="0" b="0" cap="none" dirty="0" sz="36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05491" y="1134309"/>
            <a:ext cx="7543800" cy="3988676"/>
          </a:xfrm>
          <a:prstGeom prst="rect"/>
        </p:spPr>
      </p:pic>
      <p:sp>
        <p:nvSpPr>
          <p:cNvPr id="1048608" name="Rounded Rectangle 4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Mathematical Analysis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27054" y="1162928"/>
            <a:ext cx="7089892" cy="4879815"/>
          </a:xfrm>
          <a:prstGeom prst="rect"/>
        </p:spPr>
      </p:pic>
      <p:sp>
        <p:nvSpPr>
          <p:cNvPr id="1048609" name="Rounded Rectangle 3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Comparison between</a:t>
            </a:r>
            <a:r>
              <a:rPr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analysis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pPr indent="0" marL="0">
              <a:buNone/>
            </a:pPr>
            <a:endParaRPr dirty="0" lang="en-US" smtClean="0"/>
          </a:p>
        </p:txBody>
      </p:sp>
      <p:pic>
        <p:nvPicPr>
          <p:cNvPr id="2097167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32019" y="1864440"/>
            <a:ext cx="8679962" cy="3129121"/>
          </a:xfrm>
          <a:prstGeom prst="rect"/>
        </p:spPr>
      </p:pic>
      <p:sp>
        <p:nvSpPr>
          <p:cNvPr id="1048611" name="Rounded Rectangle 5"/>
          <p:cNvSpPr/>
          <p:nvPr/>
        </p:nvSpPr>
        <p:spPr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8064A2">
                  <a:lumMod val="40000"/>
                  <a:lumOff val="60000"/>
                </a:srgbClr>
              </a:gs>
              <a:gs pos="100000">
                <a:srgbClr val="66008F"/>
              </a:gs>
              <a:gs pos="100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2700000" scaled="0"/>
          </a:gra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800" i="0" kern="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Analysis of framework</a:t>
            </a:r>
            <a:endParaRPr baseline="0" b="0" cap="none" dirty="0" sz="18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lastClr="FFFFFF" val="window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br" blurRad="38100" dir="2700000" dist="25400" rotWithShape="0">
              <a:srgbClr val="000000">
                <a:alpha val="60000"/>
              </a:srgbClr>
            </a:outerShdw>
          </a:effectLst>
        </a:effectStyle>
        <a:effectStyle>
          <a:effectLst>
            <a:outerShdw algn="br" blurRad="44450" dir="2700000" dist="254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Design and analysis of algorithms</dc:title>
  <dc:creator>admin</dc:creator>
  <cp:lastModifiedBy>Sharma, Riteeka</cp:lastModifiedBy>
  <dcterms:created xsi:type="dcterms:W3CDTF">2014-10-20T19:23:25Z</dcterms:created>
  <dcterms:modified xsi:type="dcterms:W3CDTF">2021-01-24T17:17:48Z</dcterms:modified>
</cp:coreProperties>
</file>